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ora SemiBold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8B6763-D96E-4717-A1E4-38C2C230BDC6}">
  <a:tblStyle styleId="{1E8B6763-D96E-4717-A1E4-38C2C230B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SemiBold-bold.fntdata"/><Relationship Id="rId30" Type="http://schemas.openxmlformats.org/officeDocument/2006/relationships/font" Target="fonts/Lora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Lor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LoraSemiBold-italic.fntdata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12fcce800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12fcce8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2fcce800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12fcce80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12fcce800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12fcce80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cf83b046afc06e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cf83b046afc06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cc654dd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cc654d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cc654dd6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cc654dd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cc654dd6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cc654dd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3f8caec7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3f8cae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3f8caec7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3f8caec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3f8caec7e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3f8caec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3f8caec7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3f8caec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5b2004d2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5b2004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12fcce80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12fcce8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12fcce80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12fcce8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12fcce80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12fcce8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12fcce80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12fcce8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12fcce80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12fcce8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DF0EA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DF0EA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CDF0EA"/>
              </a:buClr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CDF0EA"/>
              </a:buClr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eeexplore.ieee.org/document/9752432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21897" y="1991850"/>
            <a:ext cx="7300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Multi </a:t>
            </a:r>
            <a:r>
              <a:rPr lang="en" sz="3500"/>
              <a:t>Disease </a:t>
            </a:r>
            <a:r>
              <a:rPr lang="en" sz="3500">
                <a:highlight>
                  <a:srgbClr val="CDF0EA"/>
                </a:highlight>
              </a:rPr>
              <a:t>Prediction System</a:t>
            </a:r>
            <a:r>
              <a:rPr lang="en" sz="3500"/>
              <a:t> using Machine Learning Models</a:t>
            </a:r>
            <a:endParaRPr sz="35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450" y="2003900"/>
            <a:ext cx="1036550" cy="10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00" y="152400"/>
            <a:ext cx="245524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700" y="94000"/>
            <a:ext cx="44264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381250" y="896100"/>
            <a:ext cx="4475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Algorithms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381250" y="1437725"/>
            <a:ext cx="68097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◉"/>
            </a:pPr>
            <a:r>
              <a:rPr lang="en" sz="2100"/>
              <a:t>Machine </a:t>
            </a:r>
            <a:r>
              <a:rPr lang="en" sz="2100"/>
              <a:t>learning algorithms can be divided into three categories according to their purposes. They are: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Supervised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Unsupervised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Semi-supervised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◉"/>
            </a:pPr>
            <a:r>
              <a:rPr lang="en" sz="2100"/>
              <a:t>For disease prediction the learning model include </a:t>
            </a:r>
            <a:r>
              <a:rPr b="1" lang="en" sz="2100"/>
              <a:t>Linear Regression</a:t>
            </a:r>
            <a:r>
              <a:rPr lang="en" sz="2100"/>
              <a:t>, </a:t>
            </a:r>
            <a:r>
              <a:rPr b="1" lang="en" sz="2100"/>
              <a:t>Support Vector Machine</a:t>
            </a:r>
            <a:r>
              <a:rPr lang="en" sz="2100"/>
              <a:t>, </a:t>
            </a:r>
            <a:r>
              <a:rPr b="1" lang="en" sz="2100"/>
              <a:t>Decision Tree</a:t>
            </a:r>
            <a:r>
              <a:rPr lang="en" sz="2100"/>
              <a:t>, </a:t>
            </a:r>
            <a:r>
              <a:rPr b="1" lang="en" sz="2100"/>
              <a:t>Random Forest</a:t>
            </a:r>
            <a:r>
              <a:rPr lang="en" sz="2100"/>
              <a:t>, </a:t>
            </a:r>
            <a:r>
              <a:rPr b="1" lang="en" sz="2100"/>
              <a:t>Naïve Bayes</a:t>
            </a:r>
            <a:r>
              <a:rPr lang="en" sz="2100"/>
              <a:t>, </a:t>
            </a:r>
            <a:r>
              <a:rPr b="1" lang="en" sz="2100"/>
              <a:t>K-nearest neighbour</a:t>
            </a:r>
            <a:r>
              <a:rPr lang="en" sz="2100"/>
              <a:t>, </a:t>
            </a:r>
            <a:r>
              <a:rPr b="1" lang="en" sz="2100"/>
              <a:t>Artificial Neural Network</a:t>
            </a:r>
            <a:r>
              <a:rPr lang="en" sz="2100"/>
              <a:t>.</a:t>
            </a:r>
            <a:endParaRPr sz="2100"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9" name="Google Shape;189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Optimized Algorithms</a:t>
            </a:r>
            <a:endParaRPr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952500" y="14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{1E8B6763-D96E-4717-A1E4-38C2C230BDC6}</a:tableStyleId>
              </a:tblPr>
              <a:tblGrid>
                <a:gridCol w="3795375"/>
                <a:gridCol w="3795375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Lora SemiBold"/>
                          <a:ea typeface="Lora SemiBold"/>
                          <a:cs typeface="Lora SemiBold"/>
                          <a:sym typeface="Lora SemiBold"/>
                        </a:rPr>
                        <a:t>Algorithm</a:t>
                      </a:r>
                      <a:endParaRPr i="1" sz="1600">
                        <a:latin typeface="Lora SemiBold"/>
                        <a:ea typeface="Lora SemiBold"/>
                        <a:cs typeface="Lora SemiBold"/>
                        <a:sym typeface="Lor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latin typeface="Lora"/>
                          <a:ea typeface="Lora"/>
                          <a:cs typeface="Lora"/>
                          <a:sym typeface="Lora"/>
                        </a:rPr>
                        <a:t>Disease Name</a:t>
                      </a:r>
                      <a:endParaRPr b="1" i="1" sz="1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Diabetes, Breast Cancer, Parkinson's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Breast Cancer, Diabetes, Heart Disease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Breast Cancer, Cerebral </a:t>
                      </a:r>
                      <a:r>
                        <a:rPr lang="en"/>
                        <a:t>infarction</a:t>
                      </a:r>
                      <a:r>
                        <a:rPr lang="en"/>
                        <a:t>, Kidney disease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Asthma, Heart Disease, Prostate Cancer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Breast Cancer, Heart Disease, Stroke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 Disease, Parkinson's Disease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 Disease, Liver Disease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0" name="Google Shape;200;p23"/>
          <p:cNvGrpSpPr/>
          <p:nvPr/>
        </p:nvGrpSpPr>
        <p:grpSpPr>
          <a:xfrm>
            <a:off x="851485" y="989670"/>
            <a:ext cx="334198" cy="248443"/>
            <a:chOff x="5247525" y="3007275"/>
            <a:chExt cx="517575" cy="384825"/>
          </a:xfrm>
        </p:grpSpPr>
        <p:sp>
          <p:nvSpPr>
            <p:cNvPr id="201" name="Google Shape;201;p2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Predictions</a:t>
            </a:r>
            <a:endParaRPr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9" name="Google Shape;209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4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Diabetes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Parkinson's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Heart Disease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16" name="Google Shape;216;p24"/>
          <p:cNvCxnSpPr>
            <a:endCxn id="215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17" name="Google Shape;217;p24"/>
          <p:cNvCxnSpPr>
            <a:endCxn id="214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 of Review 0</a:t>
            </a:r>
            <a:endParaRPr/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 for Diabetes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Pregnancies</a:t>
            </a:r>
            <a:r>
              <a:rPr lang="en" sz="1800"/>
              <a:t>: Number of times pregnant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Glucose</a:t>
            </a:r>
            <a:r>
              <a:rPr lang="en" sz="1800"/>
              <a:t>: Plasma glucose concentration a 2 hours in an oral glucose tolerance test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BloodPressure</a:t>
            </a:r>
            <a:r>
              <a:rPr lang="en" sz="1800"/>
              <a:t>: Diastolic blood pressure (mm Hg)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SkinThickness</a:t>
            </a:r>
            <a:r>
              <a:rPr lang="en" sz="1800"/>
              <a:t>: Triceps skin fold thickness (mm)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Insulin</a:t>
            </a:r>
            <a:r>
              <a:rPr lang="en" sz="1800"/>
              <a:t>: 2-Hour serum insulin (mu U/ml)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BMI</a:t>
            </a:r>
            <a:r>
              <a:rPr lang="en" sz="1800"/>
              <a:t>: Body mass index (weight in kg/(height in m)^2)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DiabetesPedigreeFunction</a:t>
            </a:r>
            <a:r>
              <a:rPr lang="en" sz="1800"/>
              <a:t>: Diabetes pedigree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/>
              <a:t>Age</a:t>
            </a:r>
            <a:r>
              <a:rPr lang="en" sz="1800"/>
              <a:t>: Age (years)</a:t>
            </a:r>
            <a:endParaRPr sz="1800"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Input Parameters for Heart Disease</a:t>
            </a:r>
            <a:endParaRPr sz="1700"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381250" y="1616475"/>
            <a:ext cx="68097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Age</a:t>
            </a:r>
            <a:r>
              <a:rPr lang="en" sz="1300"/>
              <a:t>: age of the patient [years]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Sex</a:t>
            </a:r>
            <a:r>
              <a:rPr lang="en" sz="1300"/>
              <a:t>: sex of the patient [M: Male, F: Female]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ChestPainType</a:t>
            </a:r>
            <a:r>
              <a:rPr lang="en" sz="1300"/>
              <a:t>: chest pain type [TA: Typical Angina, ATA: Atypical Angina, NAP: Non-Anginal Pain, ASY: Asymptomatic]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RestingBP</a:t>
            </a:r>
            <a:r>
              <a:rPr lang="en" sz="1300"/>
              <a:t>: resting blood pressure [mm Hg]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Cholesterol</a:t>
            </a:r>
            <a:r>
              <a:rPr lang="en" sz="1300"/>
              <a:t>: serum cholesterol [mm/dl]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FastingBS</a:t>
            </a:r>
            <a:r>
              <a:rPr lang="en" sz="1300"/>
              <a:t>: fasting blood sugar [1: if FastingBS &gt; 120 mg/dl, 0: otherwise]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RestingECG</a:t>
            </a:r>
            <a:r>
              <a:rPr lang="en" sz="1300"/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MaxHR</a:t>
            </a:r>
            <a:r>
              <a:rPr lang="en" sz="1300"/>
              <a:t>: maximum heart rate achieved [Numeric value between 60 and 202]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ExerciseAngina</a:t>
            </a:r>
            <a:r>
              <a:rPr lang="en" sz="1300"/>
              <a:t>: exercise-induced angina [Y: Yes, N: No]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Oldpeak</a:t>
            </a:r>
            <a:r>
              <a:rPr lang="en" sz="1300"/>
              <a:t>: oldpeak = ST [Numeric value measured in depression]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◉"/>
            </a:pPr>
            <a:r>
              <a:rPr b="1" lang="en" sz="1300"/>
              <a:t>ST_Slope</a:t>
            </a:r>
            <a:r>
              <a:rPr lang="en" sz="1300"/>
              <a:t>: the slope of the peak exercise ST segment [Up: upsloping, Flat: flat, Down: downsloping]</a:t>
            </a:r>
            <a:endParaRPr sz="1300"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Input Parameters for Parkinson's Disease</a:t>
            </a:r>
            <a:endParaRPr sz="14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381250" y="1616475"/>
            <a:ext cx="68097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name</a:t>
            </a:r>
            <a:r>
              <a:rPr lang="en" sz="1400"/>
              <a:t> - ASCII subject name and recording number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MDVP:Fo(Hz) </a:t>
            </a:r>
            <a:r>
              <a:rPr lang="en" sz="1400"/>
              <a:t>- Average vocal fundamental frequency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MDVP:Fhi(Hz)</a:t>
            </a:r>
            <a:r>
              <a:rPr lang="en" sz="1400"/>
              <a:t> - Maximum vocal fundamental frequency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MDVP:Flo(Hz)</a:t>
            </a:r>
            <a:r>
              <a:rPr lang="en" sz="1400"/>
              <a:t> - Minimum vocal fundamental frequency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MDVP:Jitter(%), MDVP:Jitter(Abs), MDVP:RAP, MDVP:PPQ, Jitter:DDP</a:t>
            </a:r>
            <a:r>
              <a:rPr lang="en" sz="1400"/>
              <a:t> - Several measures of variation in fundamental frequency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MDVP:Shimmer,MDVP:Shimmer(dB),Shimmer:APQ3,Shimmer:APQ5,MDVP:APQ,Shimmer:DDA</a:t>
            </a:r>
            <a:r>
              <a:rPr lang="en" sz="1400"/>
              <a:t> - Several measures of variation in amplitude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NHR, HNR </a:t>
            </a:r>
            <a:r>
              <a:rPr lang="en" sz="1400"/>
              <a:t>- Two measures of the ratio of noise to tonal components in the voice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status</a:t>
            </a:r>
            <a:r>
              <a:rPr lang="en" sz="1400"/>
              <a:t> - The health status of the subject (one) - Parkinson's, (zero) - healthy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RPDE, D2 </a:t>
            </a:r>
            <a:r>
              <a:rPr lang="en" sz="1400"/>
              <a:t>- Two nonlinear dynamical complexity measures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DFA</a:t>
            </a:r>
            <a:r>
              <a:rPr lang="en" sz="1400"/>
              <a:t> - Signal fractal scaling exponent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spread1,spread2,PPE</a:t>
            </a:r>
            <a:r>
              <a:rPr lang="en" sz="1400"/>
              <a:t> - Three nonlinear measures of fundamental frequency variation</a:t>
            </a:r>
            <a:endParaRPr sz="1400"/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◉"/>
            </a:pPr>
            <a:r>
              <a:rPr lang="en" sz="2300"/>
              <a:t>Random Forest is a classifier that contains a number of decision trees on various subsets of the given dataset and takes the average to improve the predictive accuracy of that dataset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◉"/>
            </a:pPr>
            <a:r>
              <a:rPr lang="en" sz="2300"/>
              <a:t>The greater number of trees in the forest leads to higher accuracy and prevents the problem of overfitting.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75" y="530200"/>
            <a:ext cx="6124650" cy="40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This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is  </a:t>
            </a:r>
            <a:r>
              <a:rPr b="1" i="1" lang="en" sz="3600">
                <a:highlight>
                  <a:srgbClr val="CDF0EA"/>
                </a:highlight>
                <a:latin typeface="Lora"/>
                <a:ea typeface="Lora"/>
                <a:cs typeface="Lora"/>
                <a:sym typeface="Lora"/>
              </a:rPr>
              <a:t>Group-6</a:t>
            </a:r>
            <a:endParaRPr b="1" i="1" sz="3600">
              <a:highlight>
                <a:srgbClr val="CDF0EA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team includes: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CDF0EA"/>
                </a:highlight>
              </a:rPr>
              <a:t>Saketh Kanchi: 221910320033</a:t>
            </a:r>
            <a:endParaRPr sz="1800">
              <a:highlight>
                <a:srgbClr val="CDF0E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CDF0EA"/>
                </a:highlight>
              </a:rPr>
              <a:t>Ayman Saami: 221910320018</a:t>
            </a:r>
            <a:endParaRPr sz="1800">
              <a:highlight>
                <a:srgbClr val="CDF0E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CDF0EA"/>
                </a:highlight>
              </a:rPr>
              <a:t>Swaroopa: 221910320028</a:t>
            </a:r>
            <a:endParaRPr sz="1800">
              <a:highlight>
                <a:srgbClr val="CDF0E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CDF0E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References: 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Multi Disease Prediction System using Random Forest Algorithm in Healthcare System</a:t>
            </a:r>
            <a:endParaRPr i="1" sz="1500"/>
          </a:p>
        </p:txBody>
      </p:sp>
      <p:cxnSp>
        <p:nvCxnSpPr>
          <p:cNvPr id="87" name="Google Shape;87;p1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81241" l="-60133" r="336221" t="-98626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90" name="Google Shape;90;p1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-15528" l="-15515" r="-15528" t="-15515"/>
          <a:stretch/>
        </p:blipFill>
        <p:spPr>
          <a:xfrm>
            <a:off x="914100" y="941400"/>
            <a:ext cx="974700" cy="974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Random Forest?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381250" y="1616475"/>
            <a:ext cx="6809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◉"/>
            </a:pPr>
            <a:r>
              <a:rPr lang="en" sz="2100"/>
              <a:t>It takes less training time as compared to other algorithms.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◉"/>
            </a:pPr>
            <a:r>
              <a:rPr lang="en" sz="2100"/>
              <a:t>It predicts output with high accuracy, even for the large dataset it runs efficiently.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◉"/>
            </a:pPr>
            <a:r>
              <a:rPr lang="en" sz="2100"/>
              <a:t>It can also maintain accuracy when a large proportion of data is missing.</a:t>
            </a:r>
            <a:endParaRPr sz="2100"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Random Forest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381250" y="1616475"/>
            <a:ext cx="68097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◉"/>
            </a:pPr>
            <a:r>
              <a:rPr lang="en" sz="2200"/>
              <a:t>Random Forest is capable of performing both Classification and Regression tasks.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◉"/>
            </a:pPr>
            <a:r>
              <a:rPr lang="en" sz="2200"/>
              <a:t>It is capable of handling large datasets with high dimensionality.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◉"/>
            </a:pPr>
            <a:r>
              <a:rPr lang="en" sz="2200"/>
              <a:t>It enhances the accuracy of the model and prevents the overfitting issue.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8" name="Google Shape;278;p33"/>
          <p:cNvGraphicFramePr/>
          <p:nvPr/>
        </p:nvGraphicFramePr>
        <p:xfrm>
          <a:off x="952475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{1E8B6763-D96E-4717-A1E4-38C2C230BDC6}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of execution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33"/>
          <p:cNvSpPr txBox="1"/>
          <p:nvPr/>
        </p:nvSpPr>
        <p:spPr>
          <a:xfrm>
            <a:off x="939325" y="431325"/>
            <a:ext cx="723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ora"/>
                <a:ea typeface="Lora"/>
                <a:cs typeface="Lora"/>
                <a:sym typeface="Lora"/>
              </a:rPr>
              <a:t>Performance Analysis of Diabetes Prediction Model</a:t>
            </a:r>
            <a:endParaRPr b="1" sz="17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 Used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b="1" lang="en"/>
              <a:t>Backend: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Python</a:t>
            </a:r>
            <a:endParaRPr i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Anaconda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/>
              <a:t>Frontend: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 sz="2400"/>
              <a:t>Streamlit</a:t>
            </a:r>
            <a:endParaRPr i="1" sz="2400"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88" name="Google Shape;288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825" y="2557050"/>
            <a:ext cx="376104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825" y="2180950"/>
            <a:ext cx="376100" cy="3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425" y="3248364"/>
            <a:ext cx="465728" cy="3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CDF0EA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</a:t>
            </a:r>
            <a:r>
              <a:rPr lang="en" sz="1800"/>
              <a:t>us</a:t>
            </a:r>
            <a:r>
              <a:rPr lang="en" sz="1800">
                <a:solidFill>
                  <a:schemeClr val="dk1"/>
                </a:solidFill>
              </a:rPr>
              <a:t>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DF0EA"/>
              </a:buClr>
              <a:buSzPts val="1800"/>
              <a:buChar char="◉"/>
            </a:pPr>
            <a:r>
              <a:rPr lang="en" sz="1800"/>
              <a:t>group-6</a:t>
            </a:r>
            <a:r>
              <a:rPr lang="en" sz="1800">
                <a:solidFill>
                  <a:schemeClr val="dk1"/>
                </a:solidFill>
              </a:rPr>
              <a:t>@mail.me</a:t>
            </a:r>
            <a:endParaRPr b="1"/>
          </a:p>
        </p:txBody>
      </p:sp>
      <p:cxnSp>
        <p:nvCxnSpPr>
          <p:cNvPr id="300" name="Google Shape;300;p35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5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02" name="Google Shape;302;p35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5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05" name="Google Shape;305;p3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Disease, sickness, and old age touch every family. Tragedy doesn't ask who you voted for. Health care is a </a:t>
            </a:r>
            <a:r>
              <a:rPr lang="en">
                <a:highlight>
                  <a:srgbClr val="CDF0EA"/>
                </a:highlight>
              </a:rPr>
              <a:t>basic human right</a:t>
            </a:r>
            <a:r>
              <a:rPr lang="en"/>
              <a:t>.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CDF0EA"/>
                </a:highlight>
              </a:rPr>
              <a:t>Motivation</a:t>
            </a:r>
            <a:endParaRPr sz="4800">
              <a:highlight>
                <a:srgbClr val="CDF0EA"/>
              </a:highlight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550" y="1150325"/>
            <a:ext cx="1036800" cy="10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38" y="2187125"/>
            <a:ext cx="441475" cy="4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motivated us</a:t>
            </a:r>
            <a:endParaRPr sz="2500">
              <a:highlight>
                <a:schemeClr val="accent1"/>
              </a:highlight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Less Availability of Health Centre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Less Availability of doctors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Recognize the disease from symptoms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Distance of health centre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CDF0EA"/>
                </a:highlight>
              </a:rPr>
              <a:t>Objectives</a:t>
            </a:r>
            <a:endParaRPr sz="4800">
              <a:highlight>
                <a:srgbClr val="CDF0EA"/>
              </a:highlight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29" name="Google Shape;129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2" name="Google Shape;132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aim to achieve?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Our main aim is to provide a quick medical diagnosis to the patients living in places where doctors are scarce.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The goal is to provide access to medical specialists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This system enhances quality of health care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9" name="Google Shape;14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is a subfield of artificial intelligence. The goal of machine learning is to understand the </a:t>
            </a:r>
            <a:r>
              <a:rPr lang="en"/>
              <a:t>structure</a:t>
            </a:r>
            <a:r>
              <a:rPr lang="en"/>
              <a:t> of data and fit that data into models that can be understood and utilized by people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Machine learning is used in Medical diagnosis, Stock market trading, Image recognition and more.</a:t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CDF0EA"/>
                </a:highlight>
              </a:rPr>
              <a:t>Workflow</a:t>
            </a:r>
            <a:endParaRPr sz="4800">
              <a:highlight>
                <a:srgbClr val="CDF0EA"/>
              </a:highlight>
            </a:endParaRPr>
          </a:p>
        </p:txBody>
      </p:sp>
      <p:cxnSp>
        <p:nvCxnSpPr>
          <p:cNvPr id="170" name="Google Shape;170;p20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0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CDF0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063" y="1043840"/>
            <a:ext cx="1249775" cy="12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