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Lst>
  <p:sldSz cy="68580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cc132a5b3_0_6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cc132a5b3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cc132a5b3_0_6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cc132a5b3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cc132a5b3_0_7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cc132a5b3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588427"/>
            <a:ext cx="745763"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763267"/>
            <a:ext cx="7688100" cy="2219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4230533"/>
            <a:ext cx="7688100" cy="72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5558926"/>
            <a:ext cx="745763"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978600"/>
            <a:ext cx="7688400" cy="165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3030517"/>
            <a:ext cx="7688400" cy="2107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600"/>
              </a:spcBef>
              <a:spcAft>
                <a:spcPts val="0"/>
              </a:spcAft>
              <a:buClr>
                <a:schemeClr val="dk1"/>
              </a:buClr>
              <a:buSzPts val="1800"/>
              <a:buChar char="○"/>
              <a:defRPr/>
            </a:lvl2pPr>
            <a:lvl3pPr indent="-342900" lvl="2" marL="1371600" rtl="0" algn="l">
              <a:spcBef>
                <a:spcPts val="1600"/>
              </a:spcBef>
              <a:spcAft>
                <a:spcPts val="0"/>
              </a:spcAft>
              <a:buClr>
                <a:schemeClr val="dk1"/>
              </a:buClr>
              <a:buSzPts val="1800"/>
              <a:buChar char="■"/>
              <a:defRPr/>
            </a:lvl3pPr>
            <a:lvl4pPr indent="-342900" lvl="3" marL="1828800" rtl="0" algn="l">
              <a:spcBef>
                <a:spcPts val="1600"/>
              </a:spcBef>
              <a:spcAft>
                <a:spcPts val="0"/>
              </a:spcAft>
              <a:buClr>
                <a:schemeClr val="dk1"/>
              </a:buClr>
              <a:buSzPts val="1800"/>
              <a:buChar char="●"/>
              <a:defRPr/>
            </a:lvl4pPr>
            <a:lvl5pPr indent="-342900" lvl="4" marL="2286000" rtl="0" algn="l">
              <a:spcBef>
                <a:spcPts val="1600"/>
              </a:spcBef>
              <a:spcAft>
                <a:spcPts val="0"/>
              </a:spcAft>
              <a:buClr>
                <a:schemeClr val="dk1"/>
              </a:buClr>
              <a:buSzPts val="1800"/>
              <a:buChar char="○"/>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85" name="Google Shape;85;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588427"/>
            <a:ext cx="745763"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763267"/>
            <a:ext cx="7688400" cy="202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588427"/>
            <a:ext cx="745763"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771833"/>
            <a:ext cx="7688700" cy="30147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588427"/>
            <a:ext cx="745763"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758200"/>
            <a:ext cx="7688400" cy="713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771833"/>
            <a:ext cx="3774300" cy="30147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771833"/>
            <a:ext cx="3774300" cy="30147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588427"/>
            <a:ext cx="745763"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758200"/>
            <a:ext cx="7688400" cy="713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588427"/>
            <a:ext cx="745763"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758200"/>
            <a:ext cx="3300900" cy="18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3708967"/>
            <a:ext cx="3300900" cy="2130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5558926"/>
            <a:ext cx="745763"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1152400"/>
            <a:ext cx="7021200" cy="3980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588427"/>
            <a:ext cx="745763"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758200"/>
            <a:ext cx="3300900" cy="2249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4215367"/>
            <a:ext cx="3300900" cy="1011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803500"/>
            <a:ext cx="3374400" cy="4034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5830068"/>
            <a:ext cx="7697400" cy="614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techexplorist.com/ph-watch-invented/2912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763267"/>
            <a:ext cx="7688100" cy="2219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IN"/>
              <a:t>Reusable Sweat pH Monitor</a:t>
            </a:r>
            <a:endParaRPr/>
          </a:p>
        </p:txBody>
      </p:sp>
      <p:sp>
        <p:nvSpPr>
          <p:cNvPr id="93" name="Google Shape;93;p14"/>
          <p:cNvSpPr txBox="1"/>
          <p:nvPr>
            <p:ph idx="1" type="subTitle"/>
          </p:nvPr>
        </p:nvSpPr>
        <p:spPr>
          <a:xfrm>
            <a:off x="729450" y="4230525"/>
            <a:ext cx="8195700" cy="1451700"/>
          </a:xfrm>
          <a:prstGeom prst="rect">
            <a:avLst/>
          </a:prstGeom>
          <a:noFill/>
          <a:ln>
            <a:noFill/>
          </a:ln>
        </p:spPr>
        <p:txBody>
          <a:bodyPr anchorCtr="0" anchor="t" bIns="45700" lIns="91425" spcFirstLastPara="1" rIns="91425" wrap="square" tIns="45700">
            <a:noAutofit/>
          </a:bodyPr>
          <a:lstStyle/>
          <a:p>
            <a:pPr indent="457200" lvl="0" marL="4572000" rtl="0" algn="ctr">
              <a:spcBef>
                <a:spcPts val="0"/>
              </a:spcBef>
              <a:spcAft>
                <a:spcPts val="0"/>
              </a:spcAft>
              <a:buClr>
                <a:srgbClr val="888888"/>
              </a:buClr>
              <a:buSzPts val="3200"/>
              <a:buNone/>
            </a:pPr>
            <a:r>
              <a:rPr b="1" lang="en-IN" sz="1800"/>
              <a:t>Presented By:</a:t>
            </a:r>
            <a:endParaRPr b="1" sz="1800"/>
          </a:p>
          <a:p>
            <a:pPr indent="457200" lvl="0" marL="4572000" rtl="0" algn="ctr">
              <a:spcBef>
                <a:spcPts val="0"/>
              </a:spcBef>
              <a:spcAft>
                <a:spcPts val="0"/>
              </a:spcAft>
              <a:buClr>
                <a:srgbClr val="888888"/>
              </a:buClr>
              <a:buSzPts val="3200"/>
              <a:buNone/>
            </a:pPr>
            <a:r>
              <a:t/>
            </a:r>
            <a:endParaRPr b="1" sz="1800"/>
          </a:p>
          <a:p>
            <a:pPr indent="457200" lvl="0" marL="5486400" rtl="0" algn="ctr">
              <a:spcBef>
                <a:spcPts val="0"/>
              </a:spcBef>
              <a:spcAft>
                <a:spcPts val="0"/>
              </a:spcAft>
              <a:buClr>
                <a:srgbClr val="888888"/>
              </a:buClr>
              <a:buSzPts val="3200"/>
              <a:buNone/>
            </a:pPr>
            <a:r>
              <a:rPr b="1" lang="en-IN" sz="1800"/>
              <a:t>Saketh Nannaka</a:t>
            </a:r>
            <a:endParaRPr b="1" sz="1800"/>
          </a:p>
          <a:p>
            <a:pPr indent="457200" lvl="0" marL="5486400" rtl="0" algn="l">
              <a:spcBef>
                <a:spcPts val="0"/>
              </a:spcBef>
              <a:spcAft>
                <a:spcPts val="0"/>
              </a:spcAft>
              <a:buClr>
                <a:srgbClr val="888888"/>
              </a:buClr>
              <a:buSzPts val="3200"/>
              <a:buNone/>
            </a:pPr>
            <a:r>
              <a:rPr b="1" lang="en-IN" sz="1800"/>
              <a:t>             2019501100</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ctrTitle"/>
          </p:nvPr>
        </p:nvSpPr>
        <p:spPr>
          <a:xfrm>
            <a:off x="729450" y="1763267"/>
            <a:ext cx="7688100" cy="2219700"/>
          </a:xfrm>
          <a:prstGeom prst="rect">
            <a:avLst/>
          </a:prstGeom>
        </p:spPr>
        <p:txBody>
          <a:bodyPr anchorCtr="0" anchor="t" bIns="91425" lIns="91425" spcFirstLastPara="1" rIns="91425" wrap="square" tIns="91425">
            <a:noAutofit/>
          </a:bodyPr>
          <a:lstStyle/>
          <a:p>
            <a:pPr indent="-342900" lvl="0" marL="342900" rtl="0" algn="l">
              <a:lnSpc>
                <a:spcPct val="80000"/>
              </a:lnSpc>
              <a:spcBef>
                <a:spcPts val="0"/>
              </a:spcBef>
              <a:spcAft>
                <a:spcPts val="0"/>
              </a:spcAft>
              <a:buClr>
                <a:schemeClr val="dk1"/>
              </a:buClr>
              <a:buSzPts val="2720"/>
              <a:buFont typeface="Arial"/>
              <a:buChar char="●"/>
            </a:pPr>
            <a:r>
              <a:rPr b="0" lang="en-IN" sz="2720">
                <a:solidFill>
                  <a:srgbClr val="000000"/>
                </a:solidFill>
                <a:latin typeface="Arial"/>
                <a:ea typeface="Arial"/>
                <a:cs typeface="Arial"/>
                <a:sym typeface="Arial"/>
              </a:rPr>
              <a:t>National University of Singapore (NUS) researchers have developed an upgrade to wearable health monitors that can read the pH of wearers' sweat. The pH Watch, which can be incorporated into current fitness trackers or smartwatches, can track the acidity or alkalinity level of the user's perspiration, along with heart rate and blood oxygen concentration, in real time. The researchers integrated a custom-made pH sensor and a pH sensing algorithm into pulse oximeter-equipped gadgets, which read sweat pH, heart rate, and blood oxygen saturation values with approximately 90% accuracy.</a:t>
            </a:r>
            <a:endParaRPr b="0"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729450" y="1763285"/>
            <a:ext cx="7688100" cy="48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txBox="1"/>
          <p:nvPr>
            <p:ph idx="1" type="subTitle"/>
          </p:nvPr>
        </p:nvSpPr>
        <p:spPr>
          <a:xfrm>
            <a:off x="729625" y="6720854"/>
            <a:ext cx="7688100" cy="1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descr="C:\Users\ADMIN\Desktop\011720_NUS_News_Singaport_sweat.jpg" id="105" name="Google Shape;105;p16"/>
          <p:cNvPicPr preferRelativeResize="0"/>
          <p:nvPr/>
        </p:nvPicPr>
        <p:blipFill rotWithShape="1">
          <a:blip r:embed="rId3">
            <a:alphaModFix/>
          </a:blip>
          <a:srcRect b="0" l="0" r="0" t="0"/>
          <a:stretch/>
        </p:blipFill>
        <p:spPr>
          <a:xfrm>
            <a:off x="729450" y="1763275"/>
            <a:ext cx="4385650" cy="2361325"/>
          </a:xfrm>
          <a:prstGeom prst="rect">
            <a:avLst/>
          </a:prstGeom>
          <a:noFill/>
          <a:ln>
            <a:noFill/>
          </a:ln>
        </p:spPr>
      </p:pic>
      <p:pic>
        <p:nvPicPr>
          <p:cNvPr descr="C:\Users\ADMIN\Desktop\ph-watch.jpg" id="106" name="Google Shape;106;p16"/>
          <p:cNvPicPr preferRelativeResize="0"/>
          <p:nvPr/>
        </p:nvPicPr>
        <p:blipFill rotWithShape="1">
          <a:blip r:embed="rId4">
            <a:alphaModFix/>
          </a:blip>
          <a:srcRect b="0" l="0" r="0" t="0"/>
          <a:stretch/>
        </p:blipFill>
        <p:spPr>
          <a:xfrm>
            <a:off x="3545376" y="4235250"/>
            <a:ext cx="4872176" cy="2361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12" name="Google Shape;112;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1600"/>
              </a:spcAft>
              <a:buClr>
                <a:schemeClr val="dk1"/>
              </a:buClr>
              <a:buSzPts val="3200"/>
              <a:buNone/>
            </a:pPr>
            <a:r>
              <a:t/>
            </a:r>
            <a:endParaRPr/>
          </a:p>
        </p:txBody>
      </p:sp>
      <p:pic>
        <p:nvPicPr>
          <p:cNvPr id="113" name="Google Shape;113;p17"/>
          <p:cNvPicPr preferRelativeResize="0"/>
          <p:nvPr/>
        </p:nvPicPr>
        <p:blipFill>
          <a:blip r:embed="rId3">
            <a:alphaModFix/>
          </a:blip>
          <a:stretch>
            <a:fillRect/>
          </a:stretch>
        </p:blipFill>
        <p:spPr>
          <a:xfrm>
            <a:off x="457200" y="274650"/>
            <a:ext cx="8108676" cy="5851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ctrTitle"/>
          </p:nvPr>
        </p:nvSpPr>
        <p:spPr>
          <a:xfrm>
            <a:off x="729450" y="1763267"/>
            <a:ext cx="7688100" cy="2219700"/>
          </a:xfrm>
          <a:prstGeom prst="rect">
            <a:avLst/>
          </a:prstGeom>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3200"/>
              <a:buFont typeface="Arial"/>
              <a:buChar char="●"/>
            </a:pPr>
            <a:r>
              <a:rPr b="0" lang="en-IN" sz="1400" u="sng">
                <a:solidFill>
                  <a:schemeClr val="hlink"/>
                </a:solidFill>
                <a:latin typeface="Arial"/>
                <a:ea typeface="Arial"/>
                <a:cs typeface="Arial"/>
                <a:sym typeface="Arial"/>
                <a:hlinkClick r:id="rId3"/>
              </a:rPr>
              <a:t>https://www.techexplorist.com/ph-watch-invented/29125/</a:t>
            </a:r>
            <a:r>
              <a:rPr b="0" lang="en-IN" sz="1400">
                <a:solidFill>
                  <a:srgbClr val="000000"/>
                </a:solidFill>
                <a:latin typeface="Arial"/>
                <a:ea typeface="Arial"/>
                <a:cs typeface="Arial"/>
                <a:sym typeface="Arial"/>
              </a:rPr>
              <a:t> </a:t>
            </a:r>
            <a:endParaRPr b="0" sz="1400">
              <a:solidFill>
                <a:srgbClr val="000000"/>
              </a:solidFill>
              <a:latin typeface="Arial"/>
              <a:ea typeface="Arial"/>
              <a:cs typeface="Arial"/>
              <a:sym typeface="Arial"/>
            </a:endParaRPr>
          </a:p>
          <a:p>
            <a:pPr indent="0" lvl="0" marL="0" rtl="0" algn="l">
              <a:spcBef>
                <a:spcPts val="640"/>
              </a:spcBef>
              <a:spcAft>
                <a:spcPts val="0"/>
              </a:spcAft>
              <a:buClr>
                <a:schemeClr val="dk1"/>
              </a:buClr>
              <a:buSzPts val="3200"/>
              <a:buFont typeface="Arial"/>
              <a:buNone/>
            </a:pPr>
            <a:r>
              <a:rPr b="0" lang="en-IN" sz="1400">
                <a:solidFill>
                  <a:srgbClr val="000000"/>
                </a:solidFill>
                <a:latin typeface="Arial"/>
                <a:ea typeface="Arial"/>
                <a:cs typeface="Arial"/>
                <a:sym typeface="Arial"/>
              </a:rPr>
              <a:t>Go  through this link</a:t>
            </a:r>
            <a:endParaRPr b="0" sz="1400">
              <a:solidFill>
                <a:srgbClr val="000000"/>
              </a:solidFill>
              <a:latin typeface="Arial"/>
              <a:ea typeface="Arial"/>
              <a:cs typeface="Arial"/>
              <a:sym typeface="Arial"/>
            </a:endParaRPr>
          </a:p>
          <a:p>
            <a:pPr indent="0" lvl="0" marL="0" rtl="0" algn="l">
              <a:spcBef>
                <a:spcPts val="640"/>
              </a:spcBef>
              <a:spcAft>
                <a:spcPts val="0"/>
              </a:spcAft>
              <a:buClr>
                <a:schemeClr val="dk1"/>
              </a:buClr>
              <a:buSzPts val="3200"/>
              <a:buFont typeface="Arial"/>
              <a:buNone/>
            </a:pPr>
            <a:r>
              <a:rPr b="0" lang="en-IN" sz="1400">
                <a:solidFill>
                  <a:srgbClr val="000000"/>
                </a:solidFill>
                <a:latin typeface="Arial"/>
                <a:ea typeface="Arial"/>
                <a:cs typeface="Arial"/>
                <a:sym typeface="Arial"/>
              </a:rPr>
              <a:t>You will get the content in detail</a:t>
            </a:r>
            <a:endParaRPr b="0"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