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78CE029-93B0-481D-9554-D09D9A62C0F8}" type="datetimeFigureOut">
              <a:rPr lang="en-IN" smtClean="0"/>
              <a:t>30-03-2022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FBAA3C2-999C-4F6F-84C2-A91F0217D2C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1833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8CE029-93B0-481D-9554-D09D9A62C0F8}"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BAA3C2-999C-4F6F-84C2-A91F0217D2C8}" type="slidenum">
              <a:rPr lang="en-IN" smtClean="0"/>
              <a:t>‹#›</a:t>
            </a:fld>
            <a:endParaRPr lang="en-IN"/>
          </a:p>
        </p:txBody>
      </p:sp>
    </p:spTree>
    <p:extLst>
      <p:ext uri="{BB962C8B-B14F-4D97-AF65-F5344CB8AC3E}">
        <p14:creationId xmlns:p14="http://schemas.microsoft.com/office/powerpoint/2010/main" val="244727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CE029-93B0-481D-9554-D09D9A62C0F8}"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BAA3C2-999C-4F6F-84C2-A91F0217D2C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8548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CE029-93B0-481D-9554-D09D9A62C0F8}"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BAA3C2-999C-4F6F-84C2-A91F0217D2C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5262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CE029-93B0-481D-9554-D09D9A62C0F8}"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BAA3C2-999C-4F6F-84C2-A91F0217D2C8}" type="slidenum">
              <a:rPr lang="en-IN" smtClean="0"/>
              <a:t>‹#›</a:t>
            </a:fld>
            <a:endParaRPr lang="en-IN"/>
          </a:p>
        </p:txBody>
      </p:sp>
    </p:spTree>
    <p:extLst>
      <p:ext uri="{BB962C8B-B14F-4D97-AF65-F5344CB8AC3E}">
        <p14:creationId xmlns:p14="http://schemas.microsoft.com/office/powerpoint/2010/main" val="3130010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CE029-93B0-481D-9554-D09D9A62C0F8}"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BAA3C2-999C-4F6F-84C2-A91F0217D2C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8329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CE029-93B0-481D-9554-D09D9A62C0F8}"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BAA3C2-999C-4F6F-84C2-A91F0217D2C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510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CE029-93B0-481D-9554-D09D9A62C0F8}"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BAA3C2-999C-4F6F-84C2-A91F0217D2C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428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CE029-93B0-481D-9554-D09D9A62C0F8}"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BAA3C2-999C-4F6F-84C2-A91F0217D2C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4101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CE029-93B0-481D-9554-D09D9A62C0F8}"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BAA3C2-999C-4F6F-84C2-A91F0217D2C8}" type="slidenum">
              <a:rPr lang="en-IN" smtClean="0"/>
              <a:t>‹#›</a:t>
            </a:fld>
            <a:endParaRPr lang="en-IN"/>
          </a:p>
        </p:txBody>
      </p:sp>
    </p:spTree>
    <p:extLst>
      <p:ext uri="{BB962C8B-B14F-4D97-AF65-F5344CB8AC3E}">
        <p14:creationId xmlns:p14="http://schemas.microsoft.com/office/powerpoint/2010/main" val="1459557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CE029-93B0-481D-9554-D09D9A62C0F8}" type="datetimeFigureOut">
              <a:rPr lang="en-IN" smtClean="0"/>
              <a:t>30-03-2022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BAA3C2-999C-4F6F-84C2-A91F0217D2C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6564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8CE029-93B0-481D-9554-D09D9A62C0F8}"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BAA3C2-999C-4F6F-84C2-A91F0217D2C8}" type="slidenum">
              <a:rPr lang="en-IN" smtClean="0"/>
              <a:t>‹#›</a:t>
            </a:fld>
            <a:endParaRPr lang="en-IN"/>
          </a:p>
        </p:txBody>
      </p:sp>
    </p:spTree>
    <p:extLst>
      <p:ext uri="{BB962C8B-B14F-4D97-AF65-F5344CB8AC3E}">
        <p14:creationId xmlns:p14="http://schemas.microsoft.com/office/powerpoint/2010/main" val="43033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8CE029-93B0-481D-9554-D09D9A62C0F8}" type="datetimeFigureOut">
              <a:rPr lang="en-IN" smtClean="0"/>
              <a:t>30-03-2022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BAA3C2-999C-4F6F-84C2-A91F0217D2C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657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8CE029-93B0-481D-9554-D09D9A62C0F8}" type="datetimeFigureOut">
              <a:rPr lang="en-IN" smtClean="0"/>
              <a:t>30-03-2022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BAA3C2-999C-4F6F-84C2-A91F0217D2C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606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CE029-93B0-481D-9554-D09D9A62C0F8}" type="datetimeFigureOut">
              <a:rPr lang="en-IN" smtClean="0"/>
              <a:t>30-03-2022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BAA3C2-999C-4F6F-84C2-A91F0217D2C8}" type="slidenum">
              <a:rPr lang="en-IN" smtClean="0"/>
              <a:t>‹#›</a:t>
            </a:fld>
            <a:endParaRPr lang="en-IN"/>
          </a:p>
        </p:txBody>
      </p:sp>
    </p:spTree>
    <p:extLst>
      <p:ext uri="{BB962C8B-B14F-4D97-AF65-F5344CB8AC3E}">
        <p14:creationId xmlns:p14="http://schemas.microsoft.com/office/powerpoint/2010/main" val="110822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8CE029-93B0-481D-9554-D09D9A62C0F8}"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BAA3C2-999C-4F6F-84C2-A91F0217D2C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19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8CE029-93B0-481D-9554-D09D9A62C0F8}" type="datetimeFigureOut">
              <a:rPr lang="en-IN" smtClean="0"/>
              <a:t>30-03-2022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BAA3C2-999C-4F6F-84C2-A91F0217D2C8}" type="slidenum">
              <a:rPr lang="en-IN" smtClean="0"/>
              <a:t>‹#›</a:t>
            </a:fld>
            <a:endParaRPr lang="en-IN"/>
          </a:p>
        </p:txBody>
      </p:sp>
    </p:spTree>
    <p:extLst>
      <p:ext uri="{BB962C8B-B14F-4D97-AF65-F5344CB8AC3E}">
        <p14:creationId xmlns:p14="http://schemas.microsoft.com/office/powerpoint/2010/main" val="418436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8CE029-93B0-481D-9554-D09D9A62C0F8}" type="datetimeFigureOut">
              <a:rPr lang="en-IN" smtClean="0"/>
              <a:t>30-03-2022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BAA3C2-999C-4F6F-84C2-A91F0217D2C8}" type="slidenum">
              <a:rPr lang="en-IN" smtClean="0"/>
              <a:t>‹#›</a:t>
            </a:fld>
            <a:endParaRPr lang="en-IN"/>
          </a:p>
        </p:txBody>
      </p:sp>
    </p:spTree>
    <p:extLst>
      <p:ext uri="{BB962C8B-B14F-4D97-AF65-F5344CB8AC3E}">
        <p14:creationId xmlns:p14="http://schemas.microsoft.com/office/powerpoint/2010/main" val="1383133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813E9C-0BE2-454E-9A2F-B739D2AAD726}"/>
              </a:ext>
            </a:extLst>
          </p:cNvPr>
          <p:cNvSpPr txBox="1"/>
          <p:nvPr/>
        </p:nvSpPr>
        <p:spPr>
          <a:xfrm>
            <a:off x="2215978" y="1986171"/>
            <a:ext cx="7760043" cy="3139321"/>
          </a:xfrm>
          <a:prstGeom prst="rect">
            <a:avLst/>
          </a:prstGeom>
          <a:noFill/>
        </p:spPr>
        <p:txBody>
          <a:bodyPr wrap="square" rtlCol="0">
            <a:spAutoFit/>
          </a:bodyPr>
          <a:lstStyle/>
          <a:p>
            <a:pPr algn="ctr"/>
            <a:r>
              <a:rPr lang="en-US" sz="6600" dirty="0">
                <a:latin typeface="Copperplate Gothic Bold" panose="020E0705020206020404" pitchFamily="34" charset="0"/>
              </a:rPr>
              <a:t>AUTOMATIC VACUUM CLEANER</a:t>
            </a:r>
            <a:endParaRPr lang="en-IN" sz="6600" dirty="0">
              <a:latin typeface="Copperplate Gothic Bold" panose="020E0705020206020404" pitchFamily="34" charset="0"/>
            </a:endParaRPr>
          </a:p>
        </p:txBody>
      </p:sp>
    </p:spTree>
    <p:extLst>
      <p:ext uri="{BB962C8B-B14F-4D97-AF65-F5344CB8AC3E}">
        <p14:creationId xmlns:p14="http://schemas.microsoft.com/office/powerpoint/2010/main" val="696152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F90812-E95E-4B3B-86F0-809BACCCC6FF}"/>
              </a:ext>
            </a:extLst>
          </p:cNvPr>
          <p:cNvSpPr txBox="1"/>
          <p:nvPr/>
        </p:nvSpPr>
        <p:spPr>
          <a:xfrm>
            <a:off x="975360" y="1280160"/>
            <a:ext cx="10241280" cy="1200329"/>
          </a:xfrm>
          <a:prstGeom prst="rect">
            <a:avLst/>
          </a:prstGeom>
          <a:noFill/>
        </p:spPr>
        <p:txBody>
          <a:bodyPr wrap="square" rtlCol="0">
            <a:spAutoFit/>
          </a:bodyPr>
          <a:lstStyle/>
          <a:p>
            <a:pPr algn="ctr"/>
            <a:r>
              <a:rPr lang="en-US" sz="7200" dirty="0">
                <a:latin typeface="Castellar" panose="020A0402060406010301" pitchFamily="18" charset="0"/>
              </a:rPr>
              <a:t>THANK YOU</a:t>
            </a:r>
            <a:endParaRPr lang="en-IN" sz="7200" dirty="0">
              <a:latin typeface="Castellar" panose="020A0402060406010301" pitchFamily="18" charset="0"/>
            </a:endParaRPr>
          </a:p>
        </p:txBody>
      </p:sp>
      <p:sp>
        <p:nvSpPr>
          <p:cNvPr id="3" name="TextBox 2">
            <a:extLst>
              <a:ext uri="{FF2B5EF4-FFF2-40B4-BE49-F238E27FC236}">
                <a16:creationId xmlns:a16="http://schemas.microsoft.com/office/drawing/2014/main" id="{A746171F-5B55-49AE-9B04-5C6AC54D476E}"/>
              </a:ext>
            </a:extLst>
          </p:cNvPr>
          <p:cNvSpPr txBox="1"/>
          <p:nvPr/>
        </p:nvSpPr>
        <p:spPr>
          <a:xfrm>
            <a:off x="975360" y="3093720"/>
            <a:ext cx="10119360" cy="3108543"/>
          </a:xfrm>
          <a:prstGeom prst="rect">
            <a:avLst/>
          </a:prstGeom>
          <a:noFill/>
        </p:spPr>
        <p:txBody>
          <a:bodyPr wrap="square" rtlCol="0">
            <a:spAutoFit/>
          </a:bodyPr>
          <a:lstStyle/>
          <a:p>
            <a:r>
              <a:rPr lang="en-US" sz="2800" dirty="0" err="1">
                <a:solidFill>
                  <a:srgbClr val="FF0000"/>
                </a:solidFill>
                <a:latin typeface="Arial" panose="020B0604020202020204" pitchFamily="34" charset="0"/>
                <a:cs typeface="Arial" panose="020B0604020202020204" pitchFamily="34" charset="0"/>
              </a:rPr>
              <a:t>Serial.println</a:t>
            </a:r>
            <a:r>
              <a:rPr lang="en-US" sz="2800" dirty="0">
                <a:latin typeface="Arial" panose="020B0604020202020204" pitchFamily="34" charset="0"/>
                <a:cs typeface="Arial" panose="020B0604020202020204" pitchFamily="34" charset="0"/>
              </a:rPr>
              <a:t>(Team Members)</a:t>
            </a: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Output:</a:t>
            </a:r>
          </a:p>
          <a:p>
            <a:pPr marL="285750" indent="-285750">
              <a:buFont typeface="Arial" panose="020B0604020202020204" pitchFamily="34" charset="0"/>
              <a:buChar char="•"/>
            </a:pPr>
            <a:r>
              <a:rPr lang="en-US" sz="2800" dirty="0" err="1">
                <a:latin typeface="Arial" panose="020B0604020202020204" pitchFamily="34" charset="0"/>
                <a:cs typeface="Arial" panose="020B0604020202020204" pitchFamily="34" charset="0"/>
              </a:rPr>
              <a:t>Saketh</a:t>
            </a:r>
            <a:r>
              <a:rPr lang="en-US" sz="2800" dirty="0">
                <a:latin typeface="Arial" panose="020B0604020202020204" pitchFamily="34" charset="0"/>
                <a:cs typeface="Arial" panose="020B0604020202020204" pitchFamily="34" charset="0"/>
              </a:rPr>
              <a:t> Ram</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Sai </a:t>
            </a:r>
            <a:r>
              <a:rPr lang="en-US" sz="2800" dirty="0" err="1">
                <a:latin typeface="Arial" panose="020B0604020202020204" pitchFamily="34" charset="0"/>
                <a:cs typeface="Arial" panose="020B0604020202020204" pitchFamily="34" charset="0"/>
              </a:rPr>
              <a:t>Manaas</a:t>
            </a:r>
            <a:r>
              <a:rPr lang="en-US" sz="28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Kiran</a:t>
            </a:r>
          </a:p>
          <a:p>
            <a:pPr marL="285750" indent="-285750">
              <a:buFont typeface="Arial" panose="020B0604020202020204" pitchFamily="34" charset="0"/>
              <a:buChar char="•"/>
            </a:pPr>
            <a:r>
              <a:rPr lang="en-US" sz="2800" dirty="0" err="1">
                <a:latin typeface="Arial" panose="020B0604020202020204" pitchFamily="34" charset="0"/>
                <a:cs typeface="Arial" panose="020B0604020202020204" pitchFamily="34" charset="0"/>
              </a:rPr>
              <a:t>Trivedh</a:t>
            </a:r>
            <a:r>
              <a:rPr lang="en-US" sz="2800" dirty="0">
                <a:latin typeface="Arial" panose="020B0604020202020204" pitchFamily="34" charset="0"/>
                <a:cs typeface="Arial" panose="020B0604020202020204" pitchFamily="34" charset="0"/>
              </a:rPr>
              <a:t> Sai</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16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307F-F155-41C3-9151-A53E6380C113}"/>
              </a:ext>
            </a:extLst>
          </p:cNvPr>
          <p:cNvSpPr>
            <a:spLocks noGrp="1"/>
          </p:cNvSpPr>
          <p:nvPr>
            <p:ph type="title"/>
          </p:nvPr>
        </p:nvSpPr>
        <p:spPr/>
        <p:txBody>
          <a:bodyPr>
            <a:normAutofit/>
          </a:bodyPr>
          <a:lstStyle/>
          <a:p>
            <a:r>
              <a:rPr lang="en-US" b="1" dirty="0"/>
              <a:t>About</a:t>
            </a:r>
            <a:endParaRPr lang="en-IN" b="1" dirty="0"/>
          </a:p>
        </p:txBody>
      </p:sp>
      <p:pic>
        <p:nvPicPr>
          <p:cNvPr id="1026" name="Picture 2" descr="Robotic Vacuum Cleaner Clip Art, PNG, 633x575px, Robotic Vacuum Cleaner,  Area, Artwork, Cartoon, Child Download Free">
            <a:extLst>
              <a:ext uri="{FF2B5EF4-FFF2-40B4-BE49-F238E27FC236}">
                <a16:creationId xmlns:a16="http://schemas.microsoft.com/office/drawing/2014/main" id="{FD7822DA-66E4-44D7-BA20-9FF1FB9CC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076" y="2662194"/>
            <a:ext cx="4161768" cy="23337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DB8C53A-37E1-477C-9E4B-14821C3CFBAB}"/>
              </a:ext>
            </a:extLst>
          </p:cNvPr>
          <p:cNvSpPr txBox="1"/>
          <p:nvPr/>
        </p:nvSpPr>
        <p:spPr>
          <a:xfrm>
            <a:off x="1295402" y="2727508"/>
            <a:ext cx="5477070" cy="3139321"/>
          </a:xfrm>
          <a:prstGeom prst="rect">
            <a:avLst/>
          </a:prstGeom>
          <a:noFill/>
        </p:spPr>
        <p:txBody>
          <a:bodyPr wrap="square" rtlCol="0">
            <a:spAutoFit/>
          </a:bodyPr>
          <a:lstStyle/>
          <a:p>
            <a:r>
              <a:rPr lang="en-US" b="1" i="0" dirty="0">
                <a:solidFill>
                  <a:srgbClr val="555555"/>
                </a:solidFill>
                <a:effectLst/>
                <a:latin typeface="Roboto" panose="02000000000000000000" pitchFamily="2" charset="0"/>
              </a:rPr>
              <a:t>Floor cleaner robot, </a:t>
            </a:r>
            <a:r>
              <a:rPr lang="en-US" b="0" i="0" dirty="0">
                <a:solidFill>
                  <a:srgbClr val="555555"/>
                </a:solidFill>
                <a:effectLst/>
                <a:latin typeface="Roboto" panose="02000000000000000000" pitchFamily="2" charset="0"/>
              </a:rPr>
              <a:t>which is not only simple to make but costs very less compared to commercial products available in the market.</a:t>
            </a:r>
          </a:p>
          <a:p>
            <a:endParaRPr lang="en-US" b="0" i="0" dirty="0">
              <a:solidFill>
                <a:srgbClr val="555555"/>
              </a:solidFill>
              <a:effectLst/>
              <a:latin typeface="Roboto" panose="02000000000000000000" pitchFamily="2" charset="0"/>
            </a:endParaRPr>
          </a:p>
          <a:p>
            <a:r>
              <a:rPr lang="en-US" b="0" i="0" dirty="0">
                <a:solidFill>
                  <a:srgbClr val="555555"/>
                </a:solidFill>
                <a:effectLst/>
                <a:latin typeface="Roboto" panose="02000000000000000000" pitchFamily="2" charset="0"/>
              </a:rPr>
              <a:t>The new </a:t>
            </a:r>
            <a:r>
              <a:rPr lang="en-US" b="1" i="0" dirty="0">
                <a:solidFill>
                  <a:srgbClr val="555555"/>
                </a:solidFill>
                <a:effectLst/>
                <a:latin typeface="Roboto" panose="02000000000000000000" pitchFamily="2" charset="0"/>
              </a:rPr>
              <a:t>Arduino Vacuum Cleaner</a:t>
            </a:r>
            <a:r>
              <a:rPr lang="en-US" b="0" i="0" dirty="0">
                <a:solidFill>
                  <a:srgbClr val="555555"/>
                </a:solidFill>
                <a:effectLst/>
                <a:latin typeface="Roboto" panose="02000000000000000000" pitchFamily="2" charset="0"/>
              </a:rPr>
              <a:t> we are going to build here will be compact and more practical.</a:t>
            </a:r>
            <a:endParaRPr lang="en-IN" dirty="0"/>
          </a:p>
          <a:p>
            <a:r>
              <a:rPr lang="en-US" b="0" i="0" dirty="0">
                <a:solidFill>
                  <a:srgbClr val="555555"/>
                </a:solidFill>
                <a:effectLst/>
                <a:latin typeface="Roboto" panose="02000000000000000000" pitchFamily="2" charset="0"/>
              </a:rPr>
              <a:t> </a:t>
            </a:r>
          </a:p>
          <a:p>
            <a:r>
              <a:rPr lang="en-US" b="0" i="0" dirty="0">
                <a:solidFill>
                  <a:srgbClr val="555555"/>
                </a:solidFill>
                <a:effectLst/>
                <a:latin typeface="Roboto" panose="02000000000000000000" pitchFamily="2" charset="0"/>
              </a:rPr>
              <a:t>The ultrasonic sensor will allow the robot to avoid obstacles so that it can move freely until the room is properly cleaned, and the proximity sensor will help it to avoid falling from stairs</a:t>
            </a:r>
            <a:endParaRPr lang="en-IN" dirty="0"/>
          </a:p>
        </p:txBody>
      </p:sp>
    </p:spTree>
    <p:extLst>
      <p:ext uri="{BB962C8B-B14F-4D97-AF65-F5344CB8AC3E}">
        <p14:creationId xmlns:p14="http://schemas.microsoft.com/office/powerpoint/2010/main" val="138279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7BC3-FD66-452A-8605-8363D0C1A318}"/>
              </a:ext>
            </a:extLst>
          </p:cNvPr>
          <p:cNvSpPr>
            <a:spLocks noGrp="1"/>
          </p:cNvSpPr>
          <p:nvPr>
            <p:ph type="title"/>
          </p:nvPr>
        </p:nvSpPr>
        <p:spPr/>
        <p:txBody>
          <a:bodyPr/>
          <a:lstStyle/>
          <a:p>
            <a:r>
              <a:rPr lang="en-US" dirty="0"/>
              <a:t>Arduino Uno</a:t>
            </a:r>
            <a:endParaRPr lang="en-IN" dirty="0"/>
          </a:p>
        </p:txBody>
      </p:sp>
      <p:pic>
        <p:nvPicPr>
          <p:cNvPr id="2050" name="Picture 2" descr="Arduino UNO CH340 Board at Rs 250/piece | Girgaon | Mumbai| ID: 19651448730">
            <a:extLst>
              <a:ext uri="{FF2B5EF4-FFF2-40B4-BE49-F238E27FC236}">
                <a16:creationId xmlns:a16="http://schemas.microsoft.com/office/drawing/2014/main" id="{D0363177-8902-4A5D-AEA6-9643A88CB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106" y="2687053"/>
            <a:ext cx="4402883" cy="27826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6D61B5-FBFB-4917-AE42-7DA736E73A77}"/>
              </a:ext>
            </a:extLst>
          </p:cNvPr>
          <p:cNvSpPr txBox="1"/>
          <p:nvPr/>
        </p:nvSpPr>
        <p:spPr>
          <a:xfrm>
            <a:off x="1651518" y="3125755"/>
            <a:ext cx="4170784" cy="923330"/>
          </a:xfrm>
          <a:prstGeom prst="rect">
            <a:avLst/>
          </a:prstGeom>
          <a:noFill/>
        </p:spPr>
        <p:txBody>
          <a:bodyPr wrap="square" rtlCol="0">
            <a:spAutoFit/>
          </a:bodyPr>
          <a:lstStyle/>
          <a:p>
            <a:r>
              <a:rPr lang="en-US" b="0" i="0" dirty="0">
                <a:solidFill>
                  <a:srgbClr val="000000"/>
                </a:solidFill>
                <a:effectLst/>
                <a:latin typeface="Open Sans" panose="020B0606030504020204" pitchFamily="34" charset="0"/>
              </a:rPr>
              <a:t>The Arduino UNO is the best board to get started with electronics and coding.</a:t>
            </a:r>
            <a:endParaRPr lang="en-IN" dirty="0"/>
          </a:p>
        </p:txBody>
      </p:sp>
    </p:spTree>
    <p:extLst>
      <p:ext uri="{BB962C8B-B14F-4D97-AF65-F5344CB8AC3E}">
        <p14:creationId xmlns:p14="http://schemas.microsoft.com/office/powerpoint/2010/main" val="108964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7BC3-FD66-452A-8605-8363D0C1A318}"/>
              </a:ext>
            </a:extLst>
          </p:cNvPr>
          <p:cNvSpPr>
            <a:spLocks noGrp="1"/>
          </p:cNvSpPr>
          <p:nvPr>
            <p:ph type="title"/>
          </p:nvPr>
        </p:nvSpPr>
        <p:spPr/>
        <p:txBody>
          <a:bodyPr/>
          <a:lstStyle/>
          <a:p>
            <a:r>
              <a:rPr lang="en-US" dirty="0"/>
              <a:t>Arduino Motor Shield</a:t>
            </a:r>
            <a:endParaRPr lang="en-IN" dirty="0"/>
          </a:p>
        </p:txBody>
      </p:sp>
      <p:pic>
        <p:nvPicPr>
          <p:cNvPr id="3074" name="Picture 2" descr="Arduino Motor Shield Tutorial : 6 Steps (with Pictures) - Instructables">
            <a:extLst>
              <a:ext uri="{FF2B5EF4-FFF2-40B4-BE49-F238E27FC236}">
                <a16:creationId xmlns:a16="http://schemas.microsoft.com/office/drawing/2014/main" id="{5B531A57-4146-48C1-9098-333E18003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42804"/>
            <a:ext cx="4332424" cy="32451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9CAE5F-5408-47A4-AA1C-0F4F9F777B7C}"/>
              </a:ext>
            </a:extLst>
          </p:cNvPr>
          <p:cNvSpPr txBox="1"/>
          <p:nvPr/>
        </p:nvSpPr>
        <p:spPr>
          <a:xfrm>
            <a:off x="1436914" y="3079102"/>
            <a:ext cx="4332424" cy="923330"/>
          </a:xfrm>
          <a:prstGeom prst="rect">
            <a:avLst/>
          </a:prstGeom>
          <a:noFill/>
        </p:spPr>
        <p:txBody>
          <a:bodyPr wrap="square" rtlCol="0">
            <a:spAutoFit/>
          </a:bodyPr>
          <a:lstStyle/>
          <a:p>
            <a:r>
              <a:rPr lang="en-US" b="0" i="0">
                <a:solidFill>
                  <a:srgbClr val="000000"/>
                </a:solidFill>
                <a:effectLst/>
                <a:latin typeface="Open Sans" panose="020B0606030504020204" pitchFamily="34" charset="0"/>
              </a:rPr>
              <a:t>The Arduino Motor Shield allows your arduino to drive DC and stepper motors, relays and solenoids.</a:t>
            </a:r>
            <a:endParaRPr lang="en-IN" dirty="0"/>
          </a:p>
        </p:txBody>
      </p:sp>
    </p:spTree>
    <p:extLst>
      <p:ext uri="{BB962C8B-B14F-4D97-AF65-F5344CB8AC3E}">
        <p14:creationId xmlns:p14="http://schemas.microsoft.com/office/powerpoint/2010/main" val="324051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7BC3-FD66-452A-8605-8363D0C1A318}"/>
              </a:ext>
            </a:extLst>
          </p:cNvPr>
          <p:cNvSpPr>
            <a:spLocks noGrp="1"/>
          </p:cNvSpPr>
          <p:nvPr>
            <p:ph type="title"/>
          </p:nvPr>
        </p:nvSpPr>
        <p:spPr/>
        <p:txBody>
          <a:bodyPr/>
          <a:lstStyle/>
          <a:p>
            <a:r>
              <a:rPr lang="en-US" dirty="0"/>
              <a:t>Motor</a:t>
            </a:r>
            <a:endParaRPr lang="en-IN" dirty="0"/>
          </a:p>
        </p:txBody>
      </p:sp>
      <p:pic>
        <p:nvPicPr>
          <p:cNvPr id="1026" name="Picture 2" descr="China RS-360 6V 12V 24V Mini DC Motor High Speed for Copy Machine - China  RS-360 High Speed Motor, 6V 12V 24V Mini DC Motor">
            <a:extLst>
              <a:ext uri="{FF2B5EF4-FFF2-40B4-BE49-F238E27FC236}">
                <a16:creationId xmlns:a16="http://schemas.microsoft.com/office/drawing/2014/main" id="{00F030A2-4FDB-44CD-9A08-D4F2BDA87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456" y="2565918"/>
            <a:ext cx="3200400"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D83A8BF-2F58-4391-BFA4-C5B33B71A62A}"/>
              </a:ext>
            </a:extLst>
          </p:cNvPr>
          <p:cNvSpPr txBox="1"/>
          <p:nvPr/>
        </p:nvSpPr>
        <p:spPr>
          <a:xfrm>
            <a:off x="1415144" y="2985797"/>
            <a:ext cx="5228252" cy="2031325"/>
          </a:xfrm>
          <a:prstGeom prst="rect">
            <a:avLst/>
          </a:prstGeom>
          <a:noFill/>
        </p:spPr>
        <p:txBody>
          <a:bodyPr wrap="square" rtlCol="0">
            <a:spAutoFit/>
          </a:bodyPr>
          <a:lstStyle/>
          <a:p>
            <a:r>
              <a:rPr lang="en-US" b="0" i="0" dirty="0">
                <a:effectLst/>
                <a:latin typeface="Arial" panose="020B0604020202020204" pitchFamily="34" charset="0"/>
              </a:rPr>
              <a:t>An </a:t>
            </a:r>
            <a:r>
              <a:rPr lang="en-US" b="1" i="0" dirty="0">
                <a:effectLst/>
                <a:latin typeface="Arial" panose="020B0604020202020204" pitchFamily="34" charset="0"/>
              </a:rPr>
              <a:t>electric motor</a:t>
            </a:r>
            <a:r>
              <a:rPr lang="en-US" b="0" i="0" dirty="0">
                <a:effectLst/>
                <a:latin typeface="Arial" panose="020B0604020202020204" pitchFamily="34" charset="0"/>
              </a:rPr>
              <a:t> is an </a:t>
            </a:r>
            <a:r>
              <a:rPr lang="en-US" b="0" i="0" u="none" strike="noStrike" dirty="0">
                <a:effectLst/>
                <a:latin typeface="Arial" panose="020B0604020202020204" pitchFamily="34" charset="0"/>
              </a:rPr>
              <a:t>electrical machine</a:t>
            </a:r>
            <a:r>
              <a:rPr lang="en-US" b="0" i="0" dirty="0">
                <a:effectLst/>
                <a:latin typeface="Arial" panose="020B0604020202020204" pitchFamily="34" charset="0"/>
              </a:rPr>
              <a:t> that converts </a:t>
            </a:r>
            <a:r>
              <a:rPr lang="en-US" b="0" i="0" u="none" strike="noStrike" dirty="0">
                <a:effectLst/>
                <a:latin typeface="Arial" panose="020B0604020202020204" pitchFamily="34" charset="0"/>
              </a:rPr>
              <a:t>electrical energy</a:t>
            </a:r>
            <a:r>
              <a:rPr lang="en-US" b="0" i="0" dirty="0">
                <a:effectLst/>
                <a:latin typeface="Arial" panose="020B0604020202020204" pitchFamily="34" charset="0"/>
              </a:rPr>
              <a:t> into </a:t>
            </a:r>
            <a:r>
              <a:rPr lang="en-US" b="0" i="0" u="none" strike="noStrike" dirty="0">
                <a:effectLst/>
                <a:latin typeface="Arial" panose="020B0604020202020204" pitchFamily="34" charset="0"/>
              </a:rPr>
              <a:t>mechanical energy</a:t>
            </a:r>
            <a:r>
              <a:rPr lang="en-US" b="0" i="0" dirty="0">
                <a:effectLst/>
                <a:latin typeface="Arial" panose="020B0604020202020204" pitchFamily="34" charset="0"/>
              </a:rPr>
              <a:t>. Most electric motors operate through the interaction between the motor's </a:t>
            </a:r>
            <a:r>
              <a:rPr lang="en-US" b="0" i="0" u="none" strike="noStrike" dirty="0">
                <a:effectLst/>
                <a:latin typeface="Arial" panose="020B0604020202020204" pitchFamily="34" charset="0"/>
              </a:rPr>
              <a:t>magnetic field</a:t>
            </a:r>
            <a:r>
              <a:rPr lang="en-US" b="0" i="0" dirty="0">
                <a:effectLst/>
                <a:latin typeface="Arial" panose="020B0604020202020204" pitchFamily="34" charset="0"/>
              </a:rPr>
              <a:t> and </a:t>
            </a:r>
            <a:r>
              <a:rPr lang="en-US" b="0" i="0" u="none" strike="noStrike" dirty="0">
                <a:effectLst/>
                <a:latin typeface="Arial" panose="020B0604020202020204" pitchFamily="34" charset="0"/>
              </a:rPr>
              <a:t>electric current</a:t>
            </a:r>
            <a:r>
              <a:rPr lang="en-US" b="0" i="0" dirty="0">
                <a:effectLst/>
                <a:latin typeface="Arial" panose="020B0604020202020204" pitchFamily="34" charset="0"/>
              </a:rPr>
              <a:t> in a </a:t>
            </a:r>
            <a:r>
              <a:rPr lang="en-US" b="0" i="0" u="none" strike="noStrike" dirty="0">
                <a:effectLst/>
                <a:latin typeface="Arial" panose="020B0604020202020204" pitchFamily="34" charset="0"/>
              </a:rPr>
              <a:t>wire winding</a:t>
            </a:r>
            <a:r>
              <a:rPr lang="en-US" b="0" i="0" dirty="0">
                <a:effectLst/>
                <a:latin typeface="Arial" panose="020B0604020202020204" pitchFamily="34" charset="0"/>
              </a:rPr>
              <a:t> to generate force in the form of </a:t>
            </a:r>
            <a:r>
              <a:rPr lang="en-US" b="0" i="0" u="none" strike="noStrike" dirty="0">
                <a:effectLst/>
                <a:latin typeface="Arial" panose="020B0604020202020204" pitchFamily="34" charset="0"/>
              </a:rPr>
              <a:t>torque</a:t>
            </a:r>
            <a:r>
              <a:rPr lang="en-US" b="0" i="0" dirty="0">
                <a:effectLst/>
                <a:latin typeface="Arial" panose="020B0604020202020204" pitchFamily="34" charset="0"/>
              </a:rPr>
              <a:t> applied on the motor's shaft</a:t>
            </a:r>
            <a:endParaRPr lang="en-IN" dirty="0"/>
          </a:p>
        </p:txBody>
      </p:sp>
    </p:spTree>
    <p:extLst>
      <p:ext uri="{BB962C8B-B14F-4D97-AF65-F5344CB8AC3E}">
        <p14:creationId xmlns:p14="http://schemas.microsoft.com/office/powerpoint/2010/main" val="286971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9CED-6CC7-4616-BF8B-4F7191AD981B}"/>
              </a:ext>
            </a:extLst>
          </p:cNvPr>
          <p:cNvSpPr>
            <a:spLocks noGrp="1"/>
          </p:cNvSpPr>
          <p:nvPr>
            <p:ph type="title"/>
          </p:nvPr>
        </p:nvSpPr>
        <p:spPr/>
        <p:txBody>
          <a:bodyPr/>
          <a:lstStyle/>
          <a:p>
            <a:r>
              <a:rPr lang="en-US" b="1" dirty="0"/>
              <a:t>Servo Motor</a:t>
            </a:r>
            <a:endParaRPr lang="en-IN" b="1" dirty="0"/>
          </a:p>
        </p:txBody>
      </p:sp>
      <p:pic>
        <p:nvPicPr>
          <p:cNvPr id="5122" name="Picture 2" descr="Servo Motor Basics, Working Principle &amp; Theory">
            <a:extLst>
              <a:ext uri="{FF2B5EF4-FFF2-40B4-BE49-F238E27FC236}">
                <a16:creationId xmlns:a16="http://schemas.microsoft.com/office/drawing/2014/main" id="{6F201F25-2829-4750-BB60-D924834A8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988" y="2703974"/>
            <a:ext cx="4224345" cy="27059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122F416-F706-449D-9115-F15402BB1330}"/>
              </a:ext>
            </a:extLst>
          </p:cNvPr>
          <p:cNvSpPr txBox="1"/>
          <p:nvPr/>
        </p:nvSpPr>
        <p:spPr>
          <a:xfrm>
            <a:off x="1446245" y="3135086"/>
            <a:ext cx="4730620" cy="1200329"/>
          </a:xfrm>
          <a:prstGeom prst="rect">
            <a:avLst/>
          </a:prstGeom>
          <a:noFill/>
        </p:spPr>
        <p:txBody>
          <a:bodyPr wrap="square" rtlCol="0">
            <a:spAutoFit/>
          </a:bodyPr>
          <a:lstStyle/>
          <a:p>
            <a:r>
              <a:rPr lang="en-US" b="0" i="0" dirty="0">
                <a:solidFill>
                  <a:srgbClr val="202124"/>
                </a:solidFill>
                <a:effectLst/>
                <a:latin typeface="arial" panose="020B0604020202020204" pitchFamily="34" charset="0"/>
              </a:rPr>
              <a:t>A servomotor (or servo motor) is </a:t>
            </a:r>
            <a:r>
              <a:rPr lang="en-US" b="1" i="0" dirty="0">
                <a:solidFill>
                  <a:srgbClr val="202124"/>
                </a:solidFill>
                <a:effectLst/>
                <a:latin typeface="arial" panose="020B0604020202020204" pitchFamily="34" charset="0"/>
              </a:rPr>
              <a:t>a rotary actuator or linear actuator that allows for precise control of angular or linear position, velocity and acceleration</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722639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1726-86DD-4BAB-8A1B-6383CE531BE5}"/>
              </a:ext>
            </a:extLst>
          </p:cNvPr>
          <p:cNvSpPr>
            <a:spLocks noGrp="1"/>
          </p:cNvSpPr>
          <p:nvPr>
            <p:ph type="title"/>
          </p:nvPr>
        </p:nvSpPr>
        <p:spPr/>
        <p:txBody>
          <a:bodyPr/>
          <a:lstStyle/>
          <a:p>
            <a:r>
              <a:rPr lang="en-US" b="1" dirty="0"/>
              <a:t>Ultrasonic Sensor</a:t>
            </a:r>
            <a:endParaRPr lang="en-IN" b="1" dirty="0"/>
          </a:p>
        </p:txBody>
      </p:sp>
      <p:pic>
        <p:nvPicPr>
          <p:cNvPr id="6146" name="Picture 2" descr="Ultrasonic Distance Sensor - HC-SR04 - SEN-15569 - SparkFun Electronics">
            <a:extLst>
              <a:ext uri="{FF2B5EF4-FFF2-40B4-BE49-F238E27FC236}">
                <a16:creationId xmlns:a16="http://schemas.microsoft.com/office/drawing/2014/main" id="{DD484FB4-5901-412D-A16D-6D379AB1F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917" y="2601982"/>
            <a:ext cx="3273885" cy="32738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BE318BF-378F-4A34-9D8B-89A726FCBCB3}"/>
              </a:ext>
            </a:extLst>
          </p:cNvPr>
          <p:cNvSpPr txBox="1"/>
          <p:nvPr/>
        </p:nvSpPr>
        <p:spPr>
          <a:xfrm>
            <a:off x="1894114" y="3181739"/>
            <a:ext cx="4534678" cy="923330"/>
          </a:xfrm>
          <a:prstGeom prst="rect">
            <a:avLst/>
          </a:prstGeom>
          <a:noFill/>
        </p:spPr>
        <p:txBody>
          <a:bodyPr wrap="square" rtlCol="0">
            <a:spAutoFit/>
          </a:bodyPr>
          <a:lstStyle/>
          <a:p>
            <a:r>
              <a:rPr lang="en-US" b="0" i="0" dirty="0">
                <a:solidFill>
                  <a:srgbClr val="202124"/>
                </a:solidFill>
                <a:effectLst/>
                <a:latin typeface="arial" panose="020B0604020202020204" pitchFamily="34" charset="0"/>
              </a:rPr>
              <a:t>An ultrasonic sensor is </a:t>
            </a:r>
            <a:r>
              <a:rPr lang="en-US" b="1" i="0" dirty="0">
                <a:solidFill>
                  <a:srgbClr val="202124"/>
                </a:solidFill>
                <a:effectLst/>
                <a:latin typeface="arial" panose="020B0604020202020204" pitchFamily="34" charset="0"/>
              </a:rPr>
              <a:t>an instrument that measures the distance to an object using ultrasonic sound waves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3731990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E01C-85AA-49C2-AEDD-092A32156BF2}"/>
              </a:ext>
            </a:extLst>
          </p:cNvPr>
          <p:cNvSpPr>
            <a:spLocks noGrp="1"/>
          </p:cNvSpPr>
          <p:nvPr>
            <p:ph type="title"/>
          </p:nvPr>
        </p:nvSpPr>
        <p:spPr/>
        <p:txBody>
          <a:bodyPr/>
          <a:lstStyle/>
          <a:p>
            <a:r>
              <a:rPr lang="en-US" b="1" dirty="0"/>
              <a:t>Applications</a:t>
            </a:r>
            <a:endParaRPr lang="en-IN" b="1" dirty="0"/>
          </a:p>
        </p:txBody>
      </p:sp>
      <p:pic>
        <p:nvPicPr>
          <p:cNvPr id="7170" name="Picture 2" descr="Cartoon House Vector Art, Icons, and Graphics for Free Download">
            <a:extLst>
              <a:ext uri="{FF2B5EF4-FFF2-40B4-BE49-F238E27FC236}">
                <a16:creationId xmlns:a16="http://schemas.microsoft.com/office/drawing/2014/main" id="{9A437B2E-C9B8-4B74-AB26-D141F65C20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290" y="2667000"/>
            <a:ext cx="4050030" cy="320886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artoon Office Background Images – Browse 200,721 Stock Photos, Vectors,  and Video | Adobe Stock">
            <a:extLst>
              <a:ext uri="{FF2B5EF4-FFF2-40B4-BE49-F238E27FC236}">
                <a16:creationId xmlns:a16="http://schemas.microsoft.com/office/drawing/2014/main" id="{27A965AB-C2D9-4902-B761-75E2DB350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67000"/>
            <a:ext cx="4537710" cy="320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10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E01C-85AA-49C2-AEDD-092A32156BF2}"/>
              </a:ext>
            </a:extLst>
          </p:cNvPr>
          <p:cNvSpPr>
            <a:spLocks noGrp="1"/>
          </p:cNvSpPr>
          <p:nvPr>
            <p:ph type="title"/>
          </p:nvPr>
        </p:nvSpPr>
        <p:spPr/>
        <p:txBody>
          <a:bodyPr/>
          <a:lstStyle/>
          <a:p>
            <a:r>
              <a:rPr lang="en-US" b="1" dirty="0"/>
              <a:t>Applications</a:t>
            </a:r>
            <a:endParaRPr lang="en-IN" b="1" dirty="0"/>
          </a:p>
        </p:txBody>
      </p:sp>
      <p:pic>
        <p:nvPicPr>
          <p:cNvPr id="8194" name="Picture 2" descr="Old Couple House Senior People Standing Stock Vector (Royalty Free)  1012522396">
            <a:extLst>
              <a:ext uri="{FF2B5EF4-FFF2-40B4-BE49-F238E27FC236}">
                <a16:creationId xmlns:a16="http://schemas.microsoft.com/office/drawing/2014/main" id="{91376B65-0155-4EED-85D7-6A3CC1A24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524124"/>
            <a:ext cx="4960570" cy="355663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nternational Symbol of Access - Wikipedia">
            <a:extLst>
              <a:ext uri="{FF2B5EF4-FFF2-40B4-BE49-F238E27FC236}">
                <a16:creationId xmlns:a16="http://schemas.microsoft.com/office/drawing/2014/main" id="{00C25DCF-9A4E-420D-A5A2-EA352E6D3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280" y="2575083"/>
            <a:ext cx="3261358" cy="326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5795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59</TotalTime>
  <Words>239</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vt:lpstr>
      <vt:lpstr>Castellar</vt:lpstr>
      <vt:lpstr>Copperplate Gothic Bold</vt:lpstr>
      <vt:lpstr>Garamond</vt:lpstr>
      <vt:lpstr>Open Sans</vt:lpstr>
      <vt:lpstr>Roboto</vt:lpstr>
      <vt:lpstr>Organic</vt:lpstr>
      <vt:lpstr>PowerPoint Presentation</vt:lpstr>
      <vt:lpstr>About</vt:lpstr>
      <vt:lpstr>Arduino Uno</vt:lpstr>
      <vt:lpstr>Arduino Motor Shield</vt:lpstr>
      <vt:lpstr>Motor</vt:lpstr>
      <vt:lpstr>Servo Motor</vt:lpstr>
      <vt:lpstr>Ultrasonic Sensor</vt:lpstr>
      <vt:lpstr>Applications</vt:lpstr>
      <vt:lpstr>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Maanas</dc:creator>
  <cp:lastModifiedBy>Kiran Kartheek</cp:lastModifiedBy>
  <cp:revision>2</cp:revision>
  <dcterms:created xsi:type="dcterms:W3CDTF">2022-03-24T18:48:16Z</dcterms:created>
  <dcterms:modified xsi:type="dcterms:W3CDTF">2022-03-30T16:24:18Z</dcterms:modified>
</cp:coreProperties>
</file>