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rata"/>
      <p:regular r:id="rId17"/>
    </p:embeddedFont>
    <p:embeddedFont>
      <p:font typeface="Prata"/>
      <p:regular r:id="rId18"/>
    </p:embeddedFont>
    <p:embeddedFont>
      <p:font typeface="Raleway"/>
      <p:regular r:id="rId19"/>
    </p:embeddedFont>
    <p:embeddedFont>
      <p:font typeface="Raleway"/>
      <p:regular r:id="rId20"/>
    </p:embeddedFont>
    <p:embeddedFont>
      <p:font typeface="Raleway"/>
      <p:regular r:id="rId21"/>
    </p:embeddedFont>
    <p:embeddedFont>
      <p:font typeface="Raleway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 Shopping Behavior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Analyzing 3,900 purchases to uncover insights into spending patterns, customer segments, product preferences, and subscription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6569"/>
            <a:ext cx="102769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Business Recommendations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288977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Boost Subscriptions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743325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Promote exclusive benefits to increase subscriber numbers and total revenue.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288977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 Loyalty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3743325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 programs to reward repeat buyers and move them into the "Loyal" segment.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22758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886688"/>
            <a:ext cx="31899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Review Discount Policy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377107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Balance sales boosts from discounts with margin control to maintain profitability.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922758"/>
            <a:ext cx="680442" cy="68044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8866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Targeted Marketing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6377107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Focus efforts on high-revenue age groups and express-shipping users for maximum impact.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21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The Dataset: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04580"/>
            <a:ext cx="4196358" cy="2164675"/>
          </a:xfrm>
          <a:prstGeom prst="roundRect">
            <a:avLst>
              <a:gd name="adj" fmla="val 6759"/>
            </a:avLst>
          </a:prstGeom>
          <a:solidFill>
            <a:srgbClr val="1B1C1D"/>
          </a:solidFill>
          <a:ln w="30480">
            <a:solidFill>
              <a:srgbClr val="535455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310" y="3304580"/>
            <a:ext cx="121920" cy="21646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42524" y="356187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3,900 Rows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142524" y="4123253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Total number of customer purchases analyzed.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3304580"/>
            <a:ext cx="4196358" cy="2164675"/>
          </a:xfrm>
          <a:prstGeom prst="roundRect">
            <a:avLst>
              <a:gd name="adj" fmla="val 6759"/>
            </a:avLst>
          </a:prstGeom>
          <a:solidFill>
            <a:srgbClr val="1B1C1D"/>
          </a:solidFill>
          <a:ln w="30480">
            <a:solidFill>
              <a:srgbClr val="535455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82" y="3304580"/>
            <a:ext cx="121920" cy="21646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65696" y="356187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18 Columns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5565696" y="412325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 include demographics, purchase details, and shopping behavior.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40133" y="3304580"/>
            <a:ext cx="4196358" cy="2164675"/>
          </a:xfrm>
          <a:prstGeom prst="roundRect">
            <a:avLst>
              <a:gd name="adj" fmla="val 6759"/>
            </a:avLst>
          </a:prstGeom>
          <a:solidFill>
            <a:srgbClr val="1B1C1D"/>
          </a:solidFill>
          <a:ln w="30480">
            <a:solidFill>
              <a:srgbClr val="535455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53" y="3304580"/>
            <a:ext cx="121920" cy="21646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988868" y="356187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Features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9988868" y="412325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Age, Gender, Category, Purchase Amount, Subscription Status, and Review Rating.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793790" y="57244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Note: 37 missing values in the Review Rating column were imputed using the median rating per product category.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5941"/>
            <a:ext cx="116422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Exploratory Data Analysis (EDA) in Python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78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4" name="Text 2"/>
          <p:cNvSpPr/>
          <p:nvPr/>
        </p:nvSpPr>
        <p:spPr>
          <a:xfrm>
            <a:off x="878860" y="302085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056215"/>
            <a:ext cx="3937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Preparation &amp; Cleaning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46634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Loaded dataset, checked structure, and imputed missing Review Ratings using category medians.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2978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8" name="Text 6"/>
          <p:cNvSpPr/>
          <p:nvPr/>
        </p:nvSpPr>
        <p:spPr>
          <a:xfrm>
            <a:off x="7541955" y="302085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3056215"/>
            <a:ext cx="42174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Standardization &amp; Engineering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3546634"/>
            <a:ext cx="5642610" cy="1111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Renamed columns to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snake_case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created new features like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age_group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purchase_frequency_days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1118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2" name="Text 10"/>
          <p:cNvSpPr/>
          <p:nvPr/>
        </p:nvSpPr>
        <p:spPr>
          <a:xfrm>
            <a:off x="878860" y="51543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1896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Consistency Check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80115"/>
            <a:ext cx="564249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Verified and dropped the redundant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highlight>
                  <a:srgbClr val="2829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promo_code_used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column.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6884" y="51118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6" name="Text 14"/>
          <p:cNvSpPr/>
          <p:nvPr/>
        </p:nvSpPr>
        <p:spPr>
          <a:xfrm>
            <a:off x="7541955" y="51543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000" y="5189696"/>
            <a:ext cx="28691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Database Integration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000" y="568011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Loaded the cleaned DataFrame into MySQL for structured SQL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5984"/>
            <a:ext cx="86214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Revenue Drivers: Gender &amp; Age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10076"/>
            <a:ext cx="7604284" cy="425838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959096" y="2481739"/>
            <a:ext cx="4885015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Male Customers Drive Higher Revenue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8959096" y="3559135"/>
            <a:ext cx="48850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Male customers generate significantly more total revenue ($157,890) compared to female customers ($75,191).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959096" y="4874657"/>
            <a:ext cx="39412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Age Group Contribution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8959096" y="5526762"/>
            <a:ext cx="48850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Young Adults ($62,143) and Middle-aged customers ($59,197) are the top revenue-contributing age groups.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759381"/>
            <a:ext cx="8942903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Subscription &amp; Spending Behavior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531025" y="3250763"/>
            <a:ext cx="2636044" cy="535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4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59.49</a:t>
            </a:r>
            <a:endParaRPr lang="en-US" sz="4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03" y="1911310"/>
            <a:ext cx="3214807" cy="32148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91960" y="5394008"/>
            <a:ext cx="2914412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Subscriber Avg. Spend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50094" y="5857399"/>
            <a:ext cx="419814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purchase amount for customers with a subscription.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5997059" y="3250763"/>
            <a:ext cx="2636044" cy="535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4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59.87</a:t>
            </a:r>
            <a:endParaRPr lang="en-US" sz="4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37" y="1911310"/>
            <a:ext cx="3214807" cy="32148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36287" y="5394008"/>
            <a:ext cx="3557707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Non-Subscriber Avg. Spend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5216128" y="5857399"/>
            <a:ext cx="419814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purchase amount for customers without a subscription.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10463093" y="3250763"/>
            <a:ext cx="2636044" cy="535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4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1053</a:t>
            </a:r>
            <a:endParaRPr lang="en-US" sz="4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772" y="1911310"/>
            <a:ext cx="3214807" cy="321480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41662" y="5394008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Subscribers</a:t>
            </a:r>
            <a:endParaRPr lang="en-US" sz="2100" dirty="0"/>
          </a:p>
        </p:txBody>
      </p:sp>
      <p:sp>
        <p:nvSpPr>
          <p:cNvPr id="14" name="Text 9"/>
          <p:cNvSpPr/>
          <p:nvPr/>
        </p:nvSpPr>
        <p:spPr>
          <a:xfrm>
            <a:off x="9682163" y="5857399"/>
            <a:ext cx="419814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Subscribers account for 1,053 customers, generating $62,645 in revenue.</a:t>
            </a:r>
            <a:endParaRPr lang="en-US" sz="1650" dirty="0"/>
          </a:p>
        </p:txBody>
      </p:sp>
      <p:sp>
        <p:nvSpPr>
          <p:cNvPr id="15" name="Text 10"/>
          <p:cNvSpPr/>
          <p:nvPr/>
        </p:nvSpPr>
        <p:spPr>
          <a:xfrm>
            <a:off x="750094" y="6784300"/>
            <a:ext cx="1313021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While non-subscribers have a slightly higher average spend, the overall revenue from non-subscribers is much higher due to their larger volume (2,847 customers, $170,436 revenue).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282" y="422910"/>
            <a:ext cx="5378529" cy="480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Shipping &amp; Discount Insights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8282" y="1287780"/>
            <a:ext cx="3024188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Shipping Type Comparison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38282" y="1729859"/>
            <a:ext cx="6589395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Customers using Express shipping have a higher average purchase amount ($60.48) than those using Standard shipping ($58.46).</a:t>
            </a:r>
            <a:endParaRPr lang="en-US" sz="12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82" y="2395061"/>
            <a:ext cx="6589395" cy="658939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10343" y="1287780"/>
            <a:ext cx="2306955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Discount Usage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510343" y="1729859"/>
            <a:ext cx="6589395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839 customers used discounts but still spent above the average purchase amount, indicating effective discount targeting.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7510343" y="2360414"/>
            <a:ext cx="65893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5 products with the highest discount rates: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510343" y="2744867"/>
            <a:ext cx="65893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Hat (50.00%)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7510343" y="3044785"/>
            <a:ext cx="65893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Sneakers (49.66%)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7510343" y="3344704"/>
            <a:ext cx="65893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Coat (49.07%)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6917"/>
            <a:ext cx="65967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 Segmentation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Customers were classified into three segments based on their purchase history: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87378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78737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6" name="Text 4"/>
          <p:cNvSpPr/>
          <p:nvPr/>
        </p:nvSpPr>
        <p:spPr>
          <a:xfrm>
            <a:off x="1020604" y="40141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Loyal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20604" y="4504611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3,116 Customers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141357" y="3787378"/>
            <a:ext cx="4347567" cy="1306949"/>
          </a:xfrm>
          <a:prstGeom prst="rect">
            <a:avLst/>
          </a:prstGeom>
          <a:solidFill>
            <a:srgbClr val="3A3B3C"/>
          </a:solidFill>
          <a:ln/>
        </p:spPr>
      </p:sp>
      <p:sp>
        <p:nvSpPr>
          <p:cNvPr id="9" name="Shape 7"/>
          <p:cNvSpPr/>
          <p:nvPr/>
        </p:nvSpPr>
        <p:spPr>
          <a:xfrm>
            <a:off x="5141357" y="3787378"/>
            <a:ext cx="30480" cy="1306949"/>
          </a:xfrm>
          <a:prstGeom prst="roundRect">
            <a:avLst>
              <a:gd name="adj" fmla="val 111628"/>
            </a:avLst>
          </a:prstGeom>
          <a:solidFill>
            <a:srgbClr val="535455"/>
          </a:solidFill>
          <a:ln/>
        </p:spPr>
      </p:sp>
      <p:sp>
        <p:nvSpPr>
          <p:cNvPr id="10" name="Text 8"/>
          <p:cNvSpPr/>
          <p:nvPr/>
        </p:nvSpPr>
        <p:spPr>
          <a:xfrm>
            <a:off x="5368171" y="40141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Returning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04611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701 Customers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488924" y="3787378"/>
            <a:ext cx="4347567" cy="1306949"/>
          </a:xfrm>
          <a:prstGeom prst="rect">
            <a:avLst/>
          </a:prstGeom>
          <a:solidFill>
            <a:srgbClr val="3A3B3C"/>
          </a:solidFill>
          <a:ln/>
        </p:spPr>
      </p:sp>
      <p:sp>
        <p:nvSpPr>
          <p:cNvPr id="13" name="Shape 11"/>
          <p:cNvSpPr/>
          <p:nvPr/>
        </p:nvSpPr>
        <p:spPr>
          <a:xfrm>
            <a:off x="9488924" y="3787378"/>
            <a:ext cx="30480" cy="1306949"/>
          </a:xfrm>
          <a:prstGeom prst="roundRect">
            <a:avLst>
              <a:gd name="adj" fmla="val 111628"/>
            </a:avLst>
          </a:prstGeom>
          <a:solidFill>
            <a:srgbClr val="535455"/>
          </a:solidFill>
          <a:ln/>
        </p:spPr>
      </p:sp>
      <p:sp>
        <p:nvSpPr>
          <p:cNvPr id="14" name="Text 12"/>
          <p:cNvSpPr/>
          <p:nvPr/>
        </p:nvSpPr>
        <p:spPr>
          <a:xfrm>
            <a:off x="9715738" y="40141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New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715738" y="4504611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83 Customers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133951" y="560462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Repeat buyers (customers with &gt;5 purchases) are significantly more likely to subscribe (958 Yes vs. 2,518 No).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93790" y="5349478"/>
            <a:ext cx="30480" cy="873204"/>
          </a:xfrm>
          <a:prstGeom prst="rect">
            <a:avLst/>
          </a:prstGeom>
          <a:solidFill>
            <a:srgbClr val="EEE27D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770" y="501848"/>
            <a:ext cx="8050649" cy="570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Top-Rated and Best-Selling Products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8770" y="1528286"/>
            <a:ext cx="43947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5 Products by Average Rating</a:t>
            </a:r>
            <a:endParaRPr lang="en-US" sz="2150" dirty="0"/>
          </a:p>
        </p:txBody>
      </p:sp>
      <p:sp>
        <p:nvSpPr>
          <p:cNvPr id="4" name="Shape 2"/>
          <p:cNvSpPr/>
          <p:nvPr/>
        </p:nvSpPr>
        <p:spPr>
          <a:xfrm>
            <a:off x="3854172" y="2075617"/>
            <a:ext cx="22860" cy="5449014"/>
          </a:xfrm>
          <a:prstGeom prst="roundRect">
            <a:avLst>
              <a:gd name="adj" fmla="val 119759"/>
            </a:avLst>
          </a:prstGeom>
          <a:solidFill>
            <a:srgbClr val="535455"/>
          </a:solidFill>
          <a:ln/>
        </p:spPr>
      </p:sp>
      <p:sp>
        <p:nvSpPr>
          <p:cNvPr id="5" name="Shape 3"/>
          <p:cNvSpPr/>
          <p:nvPr/>
        </p:nvSpPr>
        <p:spPr>
          <a:xfrm>
            <a:off x="3523536" y="2269450"/>
            <a:ext cx="364927" cy="22860"/>
          </a:xfrm>
          <a:prstGeom prst="roundRect">
            <a:avLst>
              <a:gd name="adj" fmla="val 119759"/>
            </a:avLst>
          </a:prstGeom>
          <a:solidFill>
            <a:srgbClr val="535455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201" y="2212479"/>
            <a:ext cx="136803" cy="13680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54273" y="2138243"/>
            <a:ext cx="2281357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Gloves (3.86)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3842742" y="3364349"/>
            <a:ext cx="364927" cy="22860"/>
          </a:xfrm>
          <a:prstGeom prst="roundRect">
            <a:avLst>
              <a:gd name="adj" fmla="val 119759"/>
            </a:avLst>
          </a:prstGeom>
          <a:solidFill>
            <a:srgbClr val="535455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01" y="3307378"/>
            <a:ext cx="136803" cy="13680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595574" y="3233142"/>
            <a:ext cx="2281357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Sandals (3.84)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3523536" y="4308158"/>
            <a:ext cx="364927" cy="22860"/>
          </a:xfrm>
          <a:prstGeom prst="roundRect">
            <a:avLst>
              <a:gd name="adj" fmla="val 119759"/>
            </a:avLst>
          </a:prstGeom>
          <a:solidFill>
            <a:srgbClr val="535455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01" y="4251186"/>
            <a:ext cx="136803" cy="13680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54273" y="4176951"/>
            <a:ext cx="2281357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Boots (3.82)</a:t>
            </a:r>
            <a:endParaRPr lang="en-US" sz="1750" dirty="0"/>
          </a:p>
        </p:txBody>
      </p:sp>
      <p:sp>
        <p:nvSpPr>
          <p:cNvPr id="14" name="Shape 9"/>
          <p:cNvSpPr/>
          <p:nvPr/>
        </p:nvSpPr>
        <p:spPr>
          <a:xfrm>
            <a:off x="3842742" y="5251966"/>
            <a:ext cx="364927" cy="22860"/>
          </a:xfrm>
          <a:prstGeom prst="roundRect">
            <a:avLst>
              <a:gd name="adj" fmla="val 119759"/>
            </a:avLst>
          </a:prstGeom>
          <a:solidFill>
            <a:srgbClr val="535455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201" y="5194995"/>
            <a:ext cx="136803" cy="13680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595574" y="5120759"/>
            <a:ext cx="2281357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Hat (3.80)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3523536" y="6195774"/>
            <a:ext cx="364927" cy="22860"/>
          </a:xfrm>
          <a:prstGeom prst="roundRect">
            <a:avLst>
              <a:gd name="adj" fmla="val 119759"/>
            </a:avLst>
          </a:prstGeom>
          <a:solidFill>
            <a:srgbClr val="535455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201" y="6138803"/>
            <a:ext cx="136803" cy="136803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854273" y="6064568"/>
            <a:ext cx="2281357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Skirt (3.78)</a:t>
            </a:r>
            <a:endParaRPr lang="en-US" sz="1750" dirty="0"/>
          </a:p>
        </p:txBody>
      </p:sp>
      <p:sp>
        <p:nvSpPr>
          <p:cNvPr id="20" name="Text 13"/>
          <p:cNvSpPr/>
          <p:nvPr/>
        </p:nvSpPr>
        <p:spPr>
          <a:xfrm>
            <a:off x="7545467" y="1528286"/>
            <a:ext cx="3750350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3 Products per Category</a:t>
            </a:r>
            <a:endParaRPr lang="en-US" sz="2150" dirty="0"/>
          </a:p>
        </p:txBody>
      </p:sp>
      <p:sp>
        <p:nvSpPr>
          <p:cNvPr id="21" name="Shape 14"/>
          <p:cNvSpPr/>
          <p:nvPr/>
        </p:nvSpPr>
        <p:spPr>
          <a:xfrm>
            <a:off x="7545467" y="2075617"/>
            <a:ext cx="6453783" cy="2119313"/>
          </a:xfrm>
          <a:prstGeom prst="roundRect">
            <a:avLst>
              <a:gd name="adj" fmla="val 129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2" name="Shape 15"/>
          <p:cNvSpPr/>
          <p:nvPr/>
        </p:nvSpPr>
        <p:spPr>
          <a:xfrm>
            <a:off x="7553087" y="2083237"/>
            <a:ext cx="6438543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16"/>
          <p:cNvSpPr/>
          <p:nvPr/>
        </p:nvSpPr>
        <p:spPr>
          <a:xfrm>
            <a:off x="7735610" y="2200275"/>
            <a:ext cx="156293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Accessories</a:t>
            </a:r>
            <a:endParaRPr lang="en-US" sz="1400" dirty="0"/>
          </a:p>
        </p:txBody>
      </p:sp>
      <p:sp>
        <p:nvSpPr>
          <p:cNvPr id="24" name="Text 17"/>
          <p:cNvSpPr/>
          <p:nvPr/>
        </p:nvSpPr>
        <p:spPr>
          <a:xfrm>
            <a:off x="9670971" y="2200275"/>
            <a:ext cx="4138255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Jewelry, Sunglasses, Belt</a:t>
            </a:r>
            <a:endParaRPr lang="en-US" sz="1400" dirty="0"/>
          </a:p>
        </p:txBody>
      </p:sp>
      <p:sp>
        <p:nvSpPr>
          <p:cNvPr id="25" name="Shape 18"/>
          <p:cNvSpPr/>
          <p:nvPr/>
        </p:nvSpPr>
        <p:spPr>
          <a:xfrm>
            <a:off x="7553087" y="2609255"/>
            <a:ext cx="6438543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19"/>
          <p:cNvSpPr/>
          <p:nvPr/>
        </p:nvSpPr>
        <p:spPr>
          <a:xfrm>
            <a:off x="7735610" y="2726293"/>
            <a:ext cx="156293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Clothing</a:t>
            </a:r>
            <a:endParaRPr lang="en-US" sz="1400" dirty="0"/>
          </a:p>
        </p:txBody>
      </p:sp>
      <p:sp>
        <p:nvSpPr>
          <p:cNvPr id="27" name="Text 20"/>
          <p:cNvSpPr/>
          <p:nvPr/>
        </p:nvSpPr>
        <p:spPr>
          <a:xfrm>
            <a:off x="9670971" y="2726293"/>
            <a:ext cx="4138255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Blouse, Pants, Shirt</a:t>
            </a:r>
            <a:endParaRPr lang="en-US" sz="1400" dirty="0"/>
          </a:p>
        </p:txBody>
      </p:sp>
      <p:sp>
        <p:nvSpPr>
          <p:cNvPr id="28" name="Shape 21"/>
          <p:cNvSpPr/>
          <p:nvPr/>
        </p:nvSpPr>
        <p:spPr>
          <a:xfrm>
            <a:off x="7553087" y="3135273"/>
            <a:ext cx="6438543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2"/>
          <p:cNvSpPr/>
          <p:nvPr/>
        </p:nvSpPr>
        <p:spPr>
          <a:xfrm>
            <a:off x="7735610" y="3252311"/>
            <a:ext cx="156293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Footwear</a:t>
            </a:r>
            <a:endParaRPr lang="en-US" sz="1400" dirty="0"/>
          </a:p>
        </p:txBody>
      </p:sp>
      <p:sp>
        <p:nvSpPr>
          <p:cNvPr id="30" name="Text 23"/>
          <p:cNvSpPr/>
          <p:nvPr/>
        </p:nvSpPr>
        <p:spPr>
          <a:xfrm>
            <a:off x="9670971" y="3252311"/>
            <a:ext cx="4138255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Sandals, Shoes, Sneakers</a:t>
            </a:r>
            <a:endParaRPr lang="en-US" sz="1400" dirty="0"/>
          </a:p>
        </p:txBody>
      </p:sp>
      <p:sp>
        <p:nvSpPr>
          <p:cNvPr id="31" name="Shape 24"/>
          <p:cNvSpPr/>
          <p:nvPr/>
        </p:nvSpPr>
        <p:spPr>
          <a:xfrm>
            <a:off x="7553087" y="3661291"/>
            <a:ext cx="6438543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2" name="Text 25"/>
          <p:cNvSpPr/>
          <p:nvPr/>
        </p:nvSpPr>
        <p:spPr>
          <a:xfrm>
            <a:off x="7735610" y="3778329"/>
            <a:ext cx="156293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Outerwear</a:t>
            </a:r>
            <a:endParaRPr lang="en-US" sz="1400" dirty="0"/>
          </a:p>
        </p:txBody>
      </p:sp>
      <p:sp>
        <p:nvSpPr>
          <p:cNvPr id="33" name="Text 26"/>
          <p:cNvSpPr/>
          <p:nvPr/>
        </p:nvSpPr>
        <p:spPr>
          <a:xfrm>
            <a:off x="9670971" y="3778329"/>
            <a:ext cx="4138255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Jacket, Coat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3227427"/>
            <a:ext cx="63116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Visualizing Key Metrics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 interactive dashboard was built in Power BI to visually present these key insights and allow for deeper exploration of the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2025-10-16T13:48:38Z</dcterms:created>
  <dcterms:modified xsi:type="dcterms:W3CDTF">2025-10-16T13:48:38Z</dcterms:modified>
</cp:coreProperties>
</file>