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 snapToGrid="0" snapToObjects="1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B3A445-C78F-406B-AEE4-18CA0B73EFC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F42C5DF4-29B9-4ACC-B933-322A1CDC0225}">
      <dgm:prSet/>
      <dgm:spPr/>
      <dgm:t>
        <a:bodyPr/>
        <a:lstStyle/>
        <a:p>
          <a:r>
            <a:rPr lang="en-US"/>
            <a:t>Using statistical analysis on dataset, we aim to obtain the most accurate visualization for crime distribution around the city</a:t>
          </a:r>
        </a:p>
      </dgm:t>
    </dgm:pt>
    <dgm:pt modelId="{55AE9A0F-0A3B-4031-BE34-C735C8A9D4BF}" type="parTrans" cxnId="{0E5EF58A-96CB-4A25-9754-A50F10D8BF98}">
      <dgm:prSet/>
      <dgm:spPr/>
      <dgm:t>
        <a:bodyPr/>
        <a:lstStyle/>
        <a:p>
          <a:endParaRPr lang="en-US"/>
        </a:p>
      </dgm:t>
    </dgm:pt>
    <dgm:pt modelId="{6EB6F8FB-FF09-4A3E-B62F-8F96FB729A90}" type="sibTrans" cxnId="{0E5EF58A-96CB-4A25-9754-A50F10D8BF98}">
      <dgm:prSet/>
      <dgm:spPr/>
      <dgm:t>
        <a:bodyPr/>
        <a:lstStyle/>
        <a:p>
          <a:endParaRPr lang="en-US"/>
        </a:p>
      </dgm:t>
    </dgm:pt>
    <dgm:pt modelId="{56DFB5F4-604E-4DA9-A2BC-659F76532D1C}">
      <dgm:prSet/>
      <dgm:spPr/>
      <dgm:t>
        <a:bodyPr/>
        <a:lstStyle/>
        <a:p>
          <a:r>
            <a:rPr lang="en-US"/>
            <a:t>This approach can be proved to be less time consuming and more efficient as we already have suspects filtered out based on previous data</a:t>
          </a:r>
        </a:p>
      </dgm:t>
    </dgm:pt>
    <dgm:pt modelId="{2EEB97A2-D46B-4A9B-A713-2DB426BEB880}" type="parTrans" cxnId="{7E99FF5B-397E-47CD-8FEA-900CC4E044D3}">
      <dgm:prSet/>
      <dgm:spPr/>
      <dgm:t>
        <a:bodyPr/>
        <a:lstStyle/>
        <a:p>
          <a:endParaRPr lang="en-US"/>
        </a:p>
      </dgm:t>
    </dgm:pt>
    <dgm:pt modelId="{05494E17-9738-4B6D-A77D-A4809DEAA7BF}" type="sibTrans" cxnId="{7E99FF5B-397E-47CD-8FEA-900CC4E044D3}">
      <dgm:prSet/>
      <dgm:spPr/>
      <dgm:t>
        <a:bodyPr/>
        <a:lstStyle/>
        <a:p>
          <a:endParaRPr lang="en-US"/>
        </a:p>
      </dgm:t>
    </dgm:pt>
    <dgm:pt modelId="{A72496F3-7E14-4908-8CFE-DADDE859FD13}" type="pres">
      <dgm:prSet presAssocID="{02B3A445-C78F-406B-AEE4-18CA0B73EFC4}" presName="root" presStyleCnt="0">
        <dgm:presLayoutVars>
          <dgm:dir/>
          <dgm:resizeHandles val="exact"/>
        </dgm:presLayoutVars>
      </dgm:prSet>
      <dgm:spPr/>
    </dgm:pt>
    <dgm:pt modelId="{4C2E1AD5-ACC8-41F0-B8FA-758E781902C6}" type="pres">
      <dgm:prSet presAssocID="{F42C5DF4-29B9-4ACC-B933-322A1CDC0225}" presName="compNode" presStyleCnt="0"/>
      <dgm:spPr/>
    </dgm:pt>
    <dgm:pt modelId="{C6B640DF-A276-4086-8385-E88F1146CADA}" type="pres">
      <dgm:prSet presAssocID="{F42C5DF4-29B9-4ACC-B933-322A1CDC02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AC60CA7-58EF-4D48-AF45-DE2959B185B9}" type="pres">
      <dgm:prSet presAssocID="{F42C5DF4-29B9-4ACC-B933-322A1CDC0225}" presName="spaceRect" presStyleCnt="0"/>
      <dgm:spPr/>
    </dgm:pt>
    <dgm:pt modelId="{E07DEE66-D12F-44DD-88DA-57139AA08BB2}" type="pres">
      <dgm:prSet presAssocID="{F42C5DF4-29B9-4ACC-B933-322A1CDC0225}" presName="textRect" presStyleLbl="revTx" presStyleIdx="0" presStyleCnt="2">
        <dgm:presLayoutVars>
          <dgm:chMax val="1"/>
          <dgm:chPref val="1"/>
        </dgm:presLayoutVars>
      </dgm:prSet>
      <dgm:spPr/>
    </dgm:pt>
    <dgm:pt modelId="{B7B7B70B-44DE-4B0C-A729-EE92E5B6682C}" type="pres">
      <dgm:prSet presAssocID="{6EB6F8FB-FF09-4A3E-B62F-8F96FB729A90}" presName="sibTrans" presStyleCnt="0"/>
      <dgm:spPr/>
    </dgm:pt>
    <dgm:pt modelId="{34813979-6A9F-4AFE-A0BE-361D9C600BFD}" type="pres">
      <dgm:prSet presAssocID="{56DFB5F4-604E-4DA9-A2BC-659F76532D1C}" presName="compNode" presStyleCnt="0"/>
      <dgm:spPr/>
    </dgm:pt>
    <dgm:pt modelId="{757D8591-6B98-4C30-BA3A-94CC307B3E8E}" type="pres">
      <dgm:prSet presAssocID="{56DFB5F4-604E-4DA9-A2BC-659F76532D1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553F052-215A-48F6-B1A6-B4A44FAAC59A}" type="pres">
      <dgm:prSet presAssocID="{56DFB5F4-604E-4DA9-A2BC-659F76532D1C}" presName="spaceRect" presStyleCnt="0"/>
      <dgm:spPr/>
    </dgm:pt>
    <dgm:pt modelId="{AED8B1EF-2265-43A8-BBAF-F410B6D8753E}" type="pres">
      <dgm:prSet presAssocID="{56DFB5F4-604E-4DA9-A2BC-659F76532D1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AB63D37-1A51-484A-81D9-72DB356E5768}" type="presOf" srcId="{F42C5DF4-29B9-4ACC-B933-322A1CDC0225}" destId="{E07DEE66-D12F-44DD-88DA-57139AA08BB2}" srcOrd="0" destOrd="0" presId="urn:microsoft.com/office/officeart/2018/2/layout/IconLabelList"/>
    <dgm:cxn modelId="{7E99FF5B-397E-47CD-8FEA-900CC4E044D3}" srcId="{02B3A445-C78F-406B-AEE4-18CA0B73EFC4}" destId="{56DFB5F4-604E-4DA9-A2BC-659F76532D1C}" srcOrd="1" destOrd="0" parTransId="{2EEB97A2-D46B-4A9B-A713-2DB426BEB880}" sibTransId="{05494E17-9738-4B6D-A77D-A4809DEAA7BF}"/>
    <dgm:cxn modelId="{0E5EF58A-96CB-4A25-9754-A50F10D8BF98}" srcId="{02B3A445-C78F-406B-AEE4-18CA0B73EFC4}" destId="{F42C5DF4-29B9-4ACC-B933-322A1CDC0225}" srcOrd="0" destOrd="0" parTransId="{55AE9A0F-0A3B-4031-BE34-C735C8A9D4BF}" sibTransId="{6EB6F8FB-FF09-4A3E-B62F-8F96FB729A90}"/>
    <dgm:cxn modelId="{0BA0B58C-D7A4-4109-AEB8-F50D6E9FDF9C}" type="presOf" srcId="{02B3A445-C78F-406B-AEE4-18CA0B73EFC4}" destId="{A72496F3-7E14-4908-8CFE-DADDE859FD13}" srcOrd="0" destOrd="0" presId="urn:microsoft.com/office/officeart/2018/2/layout/IconLabelList"/>
    <dgm:cxn modelId="{885F1D99-8AE3-43FE-8B4F-581BB424C683}" type="presOf" srcId="{56DFB5F4-604E-4DA9-A2BC-659F76532D1C}" destId="{AED8B1EF-2265-43A8-BBAF-F410B6D8753E}" srcOrd="0" destOrd="0" presId="urn:microsoft.com/office/officeart/2018/2/layout/IconLabelList"/>
    <dgm:cxn modelId="{629B9841-357F-4559-A4D1-A11068642DB8}" type="presParOf" srcId="{A72496F3-7E14-4908-8CFE-DADDE859FD13}" destId="{4C2E1AD5-ACC8-41F0-B8FA-758E781902C6}" srcOrd="0" destOrd="0" presId="urn:microsoft.com/office/officeart/2018/2/layout/IconLabelList"/>
    <dgm:cxn modelId="{795CEE07-3CC7-4EC5-8A5B-9E6DB5AC8564}" type="presParOf" srcId="{4C2E1AD5-ACC8-41F0-B8FA-758E781902C6}" destId="{C6B640DF-A276-4086-8385-E88F1146CADA}" srcOrd="0" destOrd="0" presId="urn:microsoft.com/office/officeart/2018/2/layout/IconLabelList"/>
    <dgm:cxn modelId="{D755CF87-EEAF-48A5-9D0F-7B6FEFBF7165}" type="presParOf" srcId="{4C2E1AD5-ACC8-41F0-B8FA-758E781902C6}" destId="{7AC60CA7-58EF-4D48-AF45-DE2959B185B9}" srcOrd="1" destOrd="0" presId="urn:microsoft.com/office/officeart/2018/2/layout/IconLabelList"/>
    <dgm:cxn modelId="{F64F1711-460F-4A94-94ED-6F5CB0442B99}" type="presParOf" srcId="{4C2E1AD5-ACC8-41F0-B8FA-758E781902C6}" destId="{E07DEE66-D12F-44DD-88DA-57139AA08BB2}" srcOrd="2" destOrd="0" presId="urn:microsoft.com/office/officeart/2018/2/layout/IconLabelList"/>
    <dgm:cxn modelId="{4C4B30FC-AC1F-4564-B729-6159BCC62E02}" type="presParOf" srcId="{A72496F3-7E14-4908-8CFE-DADDE859FD13}" destId="{B7B7B70B-44DE-4B0C-A729-EE92E5B6682C}" srcOrd="1" destOrd="0" presId="urn:microsoft.com/office/officeart/2018/2/layout/IconLabelList"/>
    <dgm:cxn modelId="{A84D5358-B459-4BAC-A656-7560A04BE6EA}" type="presParOf" srcId="{A72496F3-7E14-4908-8CFE-DADDE859FD13}" destId="{34813979-6A9F-4AFE-A0BE-361D9C600BFD}" srcOrd="2" destOrd="0" presId="urn:microsoft.com/office/officeart/2018/2/layout/IconLabelList"/>
    <dgm:cxn modelId="{37E52F17-CC60-47CE-8662-932E9F46F298}" type="presParOf" srcId="{34813979-6A9F-4AFE-A0BE-361D9C600BFD}" destId="{757D8591-6B98-4C30-BA3A-94CC307B3E8E}" srcOrd="0" destOrd="0" presId="urn:microsoft.com/office/officeart/2018/2/layout/IconLabelList"/>
    <dgm:cxn modelId="{127E5050-8B6F-4C8F-8E89-72257E207963}" type="presParOf" srcId="{34813979-6A9F-4AFE-A0BE-361D9C600BFD}" destId="{3553F052-215A-48F6-B1A6-B4A44FAAC59A}" srcOrd="1" destOrd="0" presId="urn:microsoft.com/office/officeart/2018/2/layout/IconLabelList"/>
    <dgm:cxn modelId="{5E00033E-5A17-4228-8C54-B699718FBE00}" type="presParOf" srcId="{34813979-6A9F-4AFE-A0BE-361D9C600BFD}" destId="{AED8B1EF-2265-43A8-BBAF-F410B6D8753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640DF-A276-4086-8385-E88F1146CADA}">
      <dsp:nvSpPr>
        <dsp:cNvPr id="0" name=""/>
        <dsp:cNvSpPr/>
      </dsp:nvSpPr>
      <dsp:spPr>
        <a:xfrm>
          <a:off x="1613664" y="19300"/>
          <a:ext cx="1908562" cy="190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DEE66-D12F-44DD-88DA-57139AA08BB2}">
      <dsp:nvSpPr>
        <dsp:cNvPr id="0" name=""/>
        <dsp:cNvSpPr/>
      </dsp:nvSpPr>
      <dsp:spPr>
        <a:xfrm>
          <a:off x="447320" y="2392063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Using statistical analysis on dataset, we aim to obtain the most accurate visualization for crime distribution around the city</a:t>
          </a:r>
        </a:p>
      </dsp:txBody>
      <dsp:txXfrm>
        <a:off x="447320" y="2392063"/>
        <a:ext cx="4241250" cy="720000"/>
      </dsp:txXfrm>
    </dsp:sp>
    <dsp:sp modelId="{757D8591-6B98-4C30-BA3A-94CC307B3E8E}">
      <dsp:nvSpPr>
        <dsp:cNvPr id="0" name=""/>
        <dsp:cNvSpPr/>
      </dsp:nvSpPr>
      <dsp:spPr>
        <a:xfrm>
          <a:off x="6597133" y="19300"/>
          <a:ext cx="1908562" cy="190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8B1EF-2265-43A8-BBAF-F410B6D8753E}">
      <dsp:nvSpPr>
        <dsp:cNvPr id="0" name=""/>
        <dsp:cNvSpPr/>
      </dsp:nvSpPr>
      <dsp:spPr>
        <a:xfrm>
          <a:off x="5430789" y="2392063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approach can be proved to be less time consuming and more efficient as we already have suspects filtered out based on previous data</a:t>
          </a:r>
        </a:p>
      </dsp:txBody>
      <dsp:txXfrm>
        <a:off x="5430789" y="2392063"/>
        <a:ext cx="424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1BDC6-6D60-4D81-9F9A-8D36CD502EF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201CD-FB0C-416B-9518-FC65CFFC0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6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201CD-FB0C-416B-9518-FC65CFFC0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310A-D157-7A43-816B-38C42099C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869E6-5DA6-C249-8AB1-C21D880CD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289F1-9383-2C4A-B6AA-88631A79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1528-23DF-6C4D-AE58-5977D1F3E35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1662C-066D-5A4F-98F9-B2502848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228E8-2EB7-904D-922D-6DE97B7B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384-33FE-D342-8C5E-B3CC7F2C7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4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C009-69B5-F54B-9785-BAB92533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E8026-3BF2-144D-83A4-C6933DBC7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89401-B6F2-714C-BC3D-C2278D0B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1528-23DF-6C4D-AE58-5977D1F3E35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41D23-19EC-8C49-9529-F689D3FC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363B8-DA92-1D4F-879B-BE804788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384-33FE-D342-8C5E-B3CC7F2C7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B0E5C-A940-A648-B63F-1532036F6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BD8EB-D6A6-D947-BD5C-CCFBB96E3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9B34-8743-3443-AF35-FDF6D49C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1528-23DF-6C4D-AE58-5977D1F3E35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0E00-BB00-6943-8814-FD191748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27DE1-9A64-9644-B970-C35BA745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384-33FE-D342-8C5E-B3CC7F2C7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7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18DC-3E17-CE48-9580-5E01A774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DFC1-D592-CE42-89FB-E7F91909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DFC1C-37B2-5344-B782-782768BD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1528-23DF-6C4D-AE58-5977D1F3E35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E294B-2C6A-534A-A2DA-4E398CB1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C3946-56F0-604E-96AC-446B7FD7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384-33FE-D342-8C5E-B3CC7F2C7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1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980A-C7C3-F24F-BA04-F5588EC5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AA1AB-9257-CA41-8E6C-7C15B09A8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836C0-CF91-A949-B6AB-6BF5FB0C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1528-23DF-6C4D-AE58-5977D1F3E35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8B9E0-764C-7249-B2D2-05631A1B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2772E-4CFF-3345-A959-56AE8DCA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384-33FE-D342-8C5E-B3CC7F2C7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9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E892-F534-284F-8BB7-577A64DF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A6A9-CB6C-464D-86A0-0BC8B2128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0ACCF-304F-AD44-B277-0A2722036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621EF-F7BE-5E4D-9C6B-555047D2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1528-23DF-6C4D-AE58-5977D1F3E35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C164A-A2F8-E64F-B623-BADF7A87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F28C6-6D63-154A-9FEF-EAAB3628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384-33FE-D342-8C5E-B3CC7F2C7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624C-FBEE-8B4D-95AA-AF261FB0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22A9F-A197-2D47-9347-EC1677667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AFF62-E856-9042-9465-D8E34D578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3F5C6-9AB3-2540-84E4-4F68FDA15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96F0D-B456-6644-BBCB-013AD0A82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9FF63-47EC-9446-ADAF-B487C2A0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1528-23DF-6C4D-AE58-5977D1F3E35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B9392-9656-6A4A-921B-237BF0A0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9821B-69C8-1549-8E4D-8F8A335A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384-33FE-D342-8C5E-B3CC7F2C7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5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3165-9F9F-0443-BF80-15687FAA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6C25F-126A-D04A-BAA9-C93DD183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1528-23DF-6C4D-AE58-5977D1F3E35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DE72F-E2CF-804F-85B7-F1CA8129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C3A9D-469A-3A44-90D4-4B6F0C48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384-33FE-D342-8C5E-B3CC7F2C7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6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FD69F-3E13-504D-91DA-7117A6658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1528-23DF-6C4D-AE58-5977D1F3E35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6308-738F-6D4B-A8DE-AFA50DC5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68F5E-C9AE-874A-A11D-2A7DA0FC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384-33FE-D342-8C5E-B3CC7F2C7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4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2943-F607-6346-8D6D-4C32953D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ED0AE-29EB-5248-BA8C-62899D26A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0516E-785E-C54B-B48F-7AE573D62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81265-E999-9A4D-957F-AD7584D7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1528-23DF-6C4D-AE58-5977D1F3E35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42C0E-5F65-6648-B464-2BF60C6A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503E1-7688-DA41-A944-9147E049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384-33FE-D342-8C5E-B3CC7F2C7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1673-BA46-AE4D-A72B-CB1BD03D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3E66C-469F-0E42-8E2F-5B33DFDBA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79875-0109-3145-B3D2-CE22AD4B5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8B740-EB14-084D-8A25-621CA6B7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1528-23DF-6C4D-AE58-5977D1F3E35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B2704-8F70-D640-AAB4-23C9CBE0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ABB6-64D6-3D45-A3BF-B853C18B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384-33FE-D342-8C5E-B3CC7F2C7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7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794E0-B379-1F4D-8773-25FD163DE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EB3CE-EF5C-EA43-A2E2-E9E7A6B85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A8751-F8A9-7544-BF79-4FB81FBCF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21528-23DF-6C4D-AE58-5977D1F3E35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42F35-3222-E945-B721-F9D318569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CC4E3-79AC-9541-83D5-5B5FBB97E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91384-33FE-D342-8C5E-B3CC7F2C7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4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9CC7B5-D4F0-A54B-B2C6-2429F6957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IE6600 18004 Computation and Visualization for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C1913-F4CA-E74A-ADD0-C9C4F95A8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800" dirty="0">
                <a:solidFill>
                  <a:srgbClr val="FFFFFF"/>
                </a:solidFill>
              </a:rPr>
              <a:t>Term Project </a:t>
            </a:r>
          </a:p>
          <a:p>
            <a:r>
              <a:rPr lang="en-US" sz="800" dirty="0">
                <a:solidFill>
                  <a:srgbClr val="FFFFFF"/>
                </a:solidFill>
              </a:rPr>
              <a:t>Group 12</a:t>
            </a:r>
          </a:p>
          <a:p>
            <a:r>
              <a:rPr lang="en-US" sz="800" dirty="0">
                <a:solidFill>
                  <a:srgbClr val="FFFFFF"/>
                </a:solidFill>
              </a:rPr>
              <a:t>Saketh </a:t>
            </a:r>
            <a:r>
              <a:rPr lang="en-US" sz="800" dirty="0" err="1">
                <a:solidFill>
                  <a:srgbClr val="FFFFFF"/>
                </a:solidFill>
              </a:rPr>
              <a:t>Rompicherla</a:t>
            </a:r>
            <a:r>
              <a:rPr lang="en-US" sz="800" dirty="0">
                <a:solidFill>
                  <a:srgbClr val="FFFFFF"/>
                </a:solidFill>
              </a:rPr>
              <a:t> and </a:t>
            </a:r>
            <a:r>
              <a:rPr lang="en-US" sz="800" dirty="0" err="1">
                <a:solidFill>
                  <a:srgbClr val="FFFFFF"/>
                </a:solidFill>
              </a:rPr>
              <a:t>Pranjali</a:t>
            </a:r>
            <a:r>
              <a:rPr lang="en-US" sz="800" dirty="0">
                <a:solidFill>
                  <a:srgbClr val="FFFFFF"/>
                </a:solidFill>
              </a:rPr>
              <a:t> Prakash </a:t>
            </a:r>
            <a:r>
              <a:rPr lang="en-US" sz="800" dirty="0" err="1">
                <a:solidFill>
                  <a:srgbClr val="FFFFFF"/>
                </a:solidFill>
              </a:rPr>
              <a:t>Doiphode</a:t>
            </a:r>
            <a:endParaRPr 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5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3F75A0-F715-DB44-885E-4AF4A8F1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B938-CC2A-4743-8B7D-69776C134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The crime rates are increasing with the increasing population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Chicago has crime rate higher than US average (903 vs 382 per 100,000 people in 2017)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Check and analyze the crime pattern and frequency around the city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Relationship between parameters such as location, time of the day, type of residents, type of crime etc.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Simulate various functions on Dataset to obtain insights about crime in Chicago</a:t>
            </a:r>
          </a:p>
        </p:txBody>
      </p:sp>
    </p:spTree>
    <p:extLst>
      <p:ext uri="{BB962C8B-B14F-4D97-AF65-F5344CB8AC3E}">
        <p14:creationId xmlns:p14="http://schemas.microsoft.com/office/powerpoint/2010/main" val="389187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459147-1F33-1D42-8397-9601DD73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Primary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54B74-1DE7-A34F-98D3-C4AE387B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Analyzing the impact of multiple parameters as a search criteria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Sorting data according to various parameters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Understand the trends in Chicago crime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96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9109E6-EB87-C04F-AFE9-E4D7A8FF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Our Aim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A7BAC7-28F6-4404-A17F-980977DB2E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5978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621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A09859-A003-934D-ACB6-1B34B854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Visualization based on Type of Crime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B355B3-8B02-E64E-AEE6-6004B6D24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2880" y="1976368"/>
            <a:ext cx="6133779" cy="3542255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60093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7233DE-3489-884F-BF74-9F05032F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757" y="2531051"/>
            <a:ext cx="3658053" cy="17865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Visualization based on particular type of crime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36C2A-9477-4F80-AE77-F2AFAA692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016" y="673174"/>
            <a:ext cx="6745080" cy="473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8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2174AD-E867-344A-801C-93199B075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Visualization based on Area of the city(ward)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52D935-005C-4B16-842E-7A47CEC3E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071" y="1289979"/>
            <a:ext cx="7081833" cy="4072053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11477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39DC41-8D96-46E7-8766-E8E44938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 of Crime in Ward 42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9CA65A-45FE-457C-9A4E-99D025D8B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14112" y="786048"/>
            <a:ext cx="6983984" cy="439991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8764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189</Words>
  <Application>Microsoft Office PowerPoint</Application>
  <PresentationFormat>Widescreen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IE6600 18004 Computation and Visualization for Analysis</vt:lpstr>
      <vt:lpstr>Background</vt:lpstr>
      <vt:lpstr>Primary Objective</vt:lpstr>
      <vt:lpstr>Our Aim</vt:lpstr>
      <vt:lpstr>Visualization based on Type of Crime</vt:lpstr>
      <vt:lpstr>Visualization based on particular type of crime</vt:lpstr>
      <vt:lpstr>Visualization based on Area of the city(ward)</vt:lpstr>
      <vt:lpstr>Type of Crime in Ward 42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IE6600 18004 Computation and Visualization for Analysis</dc:title>
  <dc:creator>Saketh Romps</dc:creator>
  <cp:lastModifiedBy>Saketh Romps</cp:lastModifiedBy>
  <cp:revision>4</cp:revision>
  <dcterms:created xsi:type="dcterms:W3CDTF">2019-11-05T15:49:49Z</dcterms:created>
  <dcterms:modified xsi:type="dcterms:W3CDTF">2019-11-05T18:51:58Z</dcterms:modified>
</cp:coreProperties>
</file>