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0" autoAdjust="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672A8-24A2-224E-9075-DD9033D6F86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E6AD8-3641-5D4C-8839-2EBCD46F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2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E6AD8-3641-5D4C-8839-2EBCD46F8D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994E-0A6D-F35B-D307-BFD2A28AC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52383-E1E0-0ABA-373F-4A358BC08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28CC-E334-911A-D1E4-EA207750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1CD6-71A5-D053-D344-5FFA7C24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EAC39-4725-9666-D2CF-D7A534E5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2541-930D-74C6-AE88-1A6DE2A8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2508E-FB66-9FF4-B120-0C70E6351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B0F82-FE1D-AEB9-5715-6D838C5C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FB55-068F-69E9-F56B-CD7CB2D7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0352-CEBA-BAD7-0368-1BB62386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4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52A53-7EBB-CD18-D5C0-D826DF833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C2783-48B2-4DAB-7B45-9130B2818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A14F0-7769-1015-E464-1F569758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F1FD2-F72B-BF56-DF85-CCD7A5E5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5B87-9908-258E-E9D7-EE0F74E8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749A-C717-98DC-376C-FDC79FA4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A737-2385-B3EF-5765-9927CCE8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2CE53-C347-A31B-7D6A-9F961FCD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B8AA-2858-EC8F-4F65-B8DAF87A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CF311-28E0-ADF9-E4EE-875AF454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3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44C2-89F3-823A-3BEC-EA9910FA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33FD3-C0D6-265C-9150-2653A9C7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CE1B6-2816-807C-1636-E62328F2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5C2D-0ED9-C504-8A5C-600D49A2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E50BC-1DDF-50A3-8F72-0F86BCA5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0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3BCD-34AF-4B95-B780-DA3718DE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F761-A3BA-B2E2-CC80-748E9A8D6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CFE2F-FFBA-FBC7-81E6-98FDE5A18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CB6EA-654A-85B4-F94C-2310016A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01299-8179-7E18-DADA-14CB3C61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4A4D-CDC4-C2A9-F563-A871261F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7C47-9931-763D-7430-43EC9911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AD422-D845-EA8B-309C-088995BC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62B1A-7FFA-A86C-CC0A-C6B07EBDE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D136D-2B0B-E88D-1465-B9C2FB910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B244F-7EAB-F168-9C79-92B60C8E2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63040-5ADC-1F73-2FC9-3EC1F582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3F95C-DAFE-3986-0F09-C4B9C4CE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94DF2-8350-CCD8-BD11-BA41B8E1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7FD0-219A-4BE6-6A54-4872A5D9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75167-8BEC-933A-7358-759DF8E3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7B907-5747-C917-D0DF-5EB30450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3A3E2-972A-2316-8B70-BDAAEEC0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D0183-DE38-B666-45F2-577F8130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78D87-917F-43F5-ED98-5982EE6A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24B6D-78BC-91DE-1A39-F0264188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8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D30D-2F72-90A1-9B37-1D75FB41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4771-4A42-A8AF-D471-72623567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40071-52B3-FBE3-D79A-CCC1107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0B200-0A11-A63B-0441-3CCC2C77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D3A21-2D37-7F79-E8AF-BEFC2C4C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C2AD0-9E8A-8747-2DCB-7D64FEAB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D202-9238-36BF-40EE-40CC5DA2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EB4EA-7F1F-3DFB-A2CD-8B771FDE4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CAB0-B68B-FC23-F900-E2ACACCD8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030C0-8812-D9B2-A654-D3B22CFF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B4037-A3BA-F28A-8DFD-E782686F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66A3C-1F8E-9F5C-0C86-05DA336C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C5114-F03E-3E05-2AE7-25D817F5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99F1-62F8-492E-EF06-6545AF058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49EF-3650-84E6-2230-5ECBF8851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439C-68F3-689D-B44B-7321B779F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61FF-A8D8-7FAB-04D2-4F41B6030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1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199D-6168-A11C-A9F3-81BEC8CB3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23" y="495702"/>
            <a:ext cx="5227171" cy="1759635"/>
          </a:xfrm>
        </p:spPr>
        <p:txBody>
          <a:bodyPr>
            <a:normAutofit/>
          </a:bodyPr>
          <a:lstStyle/>
          <a:p>
            <a:r>
              <a:rPr lang="en-US" sz="4800" b="1" dirty="0"/>
              <a:t>Loan Amount Criteria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6317C-33C5-C834-1B2C-D01478A85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7" y="4290645"/>
            <a:ext cx="4838209" cy="2337152"/>
          </a:xfrm>
        </p:spPr>
        <p:txBody>
          <a:bodyPr>
            <a:normAutofit fontScale="92500"/>
          </a:bodyPr>
          <a:lstStyle/>
          <a:p>
            <a:r>
              <a:rPr lang="en-US" dirty="0"/>
              <a:t>Project By-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Ajinkya Prafull Tungare (APT200001)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Rujuta</a:t>
            </a:r>
            <a:r>
              <a:rPr lang="en-US" dirty="0"/>
              <a:t> Rathod (RXR210049)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Rushi Pravin Attarde (RPA210000)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Saketh Sadu (SXS210212)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CFBB279C-C397-1FDA-8D49-CEFA0E370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4" r="14792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5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0E835-98DA-0C08-9384-283B2873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3" y="278535"/>
            <a:ext cx="10059970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Without and with KNN Imputation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7B6E889-5CAA-40EE-97F4-5A98C8EA7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189" y="3429000"/>
            <a:ext cx="5464997" cy="2590152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004CFA9-F87B-4B93-8829-25588437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143080"/>
            <a:ext cx="6089382" cy="2876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FF18B8-E4A6-4338-AA6B-A67642E1A1F8}"/>
              </a:ext>
            </a:extLst>
          </p:cNvPr>
          <p:cNvSpPr txBox="1"/>
          <p:nvPr/>
        </p:nvSpPr>
        <p:spPr>
          <a:xfrm>
            <a:off x="2268995" y="2405486"/>
            <a:ext cx="19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Without KNN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F658F-1159-4394-9513-B2D5628F12D4}"/>
              </a:ext>
            </a:extLst>
          </p:cNvPr>
          <p:cNvSpPr txBox="1"/>
          <p:nvPr/>
        </p:nvSpPr>
        <p:spPr>
          <a:xfrm>
            <a:off x="8571462" y="247374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With KNN</a:t>
            </a:r>
          </a:p>
        </p:txBody>
      </p:sp>
    </p:spTree>
    <p:extLst>
      <p:ext uri="{BB962C8B-B14F-4D97-AF65-F5344CB8AC3E}">
        <p14:creationId xmlns:p14="http://schemas.microsoft.com/office/powerpoint/2010/main" val="34146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B035A-4B00-A05B-0D1E-D1F82E1F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294538"/>
            <a:ext cx="10737199" cy="103366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Without and with KNN Imputation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D822CF3-C0CF-4031-9439-3CF9D92FD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2391" y="3397704"/>
            <a:ext cx="5351681" cy="2884652"/>
          </a:xfr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78E091C-5D00-47B7-B6FF-5293D774C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77" y="3429000"/>
            <a:ext cx="6120388" cy="28220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1A508A-9116-441C-BBA6-8791FC34AA4C}"/>
              </a:ext>
            </a:extLst>
          </p:cNvPr>
          <p:cNvSpPr txBox="1"/>
          <p:nvPr/>
        </p:nvSpPr>
        <p:spPr>
          <a:xfrm>
            <a:off x="2335479" y="2456914"/>
            <a:ext cx="19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Without KNN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3F0B3-2A07-4B1B-B543-059E2A01F5D3}"/>
              </a:ext>
            </a:extLst>
          </p:cNvPr>
          <p:cNvSpPr txBox="1"/>
          <p:nvPr/>
        </p:nvSpPr>
        <p:spPr>
          <a:xfrm>
            <a:off x="8539004" y="245632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With KNN</a:t>
            </a:r>
          </a:p>
        </p:txBody>
      </p:sp>
    </p:spTree>
    <p:extLst>
      <p:ext uri="{BB962C8B-B14F-4D97-AF65-F5344CB8AC3E}">
        <p14:creationId xmlns:p14="http://schemas.microsoft.com/office/powerpoint/2010/main" val="115056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9F723-4926-A713-A508-3BF1CA34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0F7C-6512-8A87-B7F2-D2889F81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01" y="2105504"/>
            <a:ext cx="9724031" cy="31370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 Higher loan amount can be approved with: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DTIR below 43% 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Credit score more than 500 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Collateral with good property value 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Higher income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220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DB47A-D1A5-4899-FE19-D16BB93A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3209-9473-56C4-6C3D-FAA142D9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891970"/>
            <a:ext cx="9724031" cy="3569490"/>
          </a:xfrm>
        </p:spPr>
        <p:txBody>
          <a:bodyPr anchor="ctr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/>
              <a:t>The analysis can be more thorough and accurate if the dataset also involves the exact loan purpose.</a:t>
            </a:r>
          </a:p>
          <a:p>
            <a:pPr>
              <a:buFont typeface="Wingdings" pitchFamily="2" charset="2"/>
              <a:buChar char="Ø"/>
            </a:pPr>
            <a:endParaRPr lang="en-US" sz="2400" b="1" dirty="0"/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More information about the income and employment background of the customers.</a:t>
            </a:r>
          </a:p>
          <a:p>
            <a:pPr>
              <a:buFont typeface="Wingdings" pitchFamily="2" charset="2"/>
              <a:buChar char="Ø"/>
            </a:pPr>
            <a:endParaRPr lang="en-US" sz="2400" b="1" dirty="0"/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More information about the gender of the customers and clarification on joint accounts.</a:t>
            </a:r>
          </a:p>
        </p:txBody>
      </p:sp>
    </p:spTree>
    <p:extLst>
      <p:ext uri="{BB962C8B-B14F-4D97-AF65-F5344CB8AC3E}">
        <p14:creationId xmlns:p14="http://schemas.microsoft.com/office/powerpoint/2010/main" val="267544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D0723-69DB-3981-A599-DDB645A1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D7DC-56B6-D3DC-2F9D-F97D0237F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891970"/>
            <a:ext cx="10645797" cy="4580053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Dataset referred from Kaggle. Has 148647 rows and 30 columns.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Missing values percentage: 4%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Provides loan approval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09990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BFA7F-09A5-2880-535C-3ACFCBB9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Bar Chart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E6AEBD6-6217-4BF5-B9C5-D7B16ADE5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37" y="2760509"/>
            <a:ext cx="5876136" cy="38722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08B50A-8FE2-4DB5-BA4C-DF0A685A600E}"/>
              </a:ext>
            </a:extLst>
          </p:cNvPr>
          <p:cNvSpPr txBox="1"/>
          <p:nvPr/>
        </p:nvSpPr>
        <p:spPr>
          <a:xfrm>
            <a:off x="165525" y="1935057"/>
            <a:ext cx="6083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Impact of Loan Purpose on Loan Amount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2052-462E-4A49-BE2C-10186CABEFCC}"/>
              </a:ext>
            </a:extLst>
          </p:cNvPr>
          <p:cNvSpPr txBox="1"/>
          <p:nvPr/>
        </p:nvSpPr>
        <p:spPr>
          <a:xfrm>
            <a:off x="6095998" y="3424560"/>
            <a:ext cx="5673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Loan Purpose P4 has highest Loan Amount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Lower Amounts of Loan are sanctioned for business or commercial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1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78865-5A8B-AC72-49C4-B37F7519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Histogram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9738B79-0724-4D99-98E9-6854DEA6A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69" y="2272384"/>
            <a:ext cx="5925431" cy="36845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462A25-DD3D-4111-833A-1336E89505AB}"/>
              </a:ext>
            </a:extLst>
          </p:cNvPr>
          <p:cNvSpPr txBox="1"/>
          <p:nvPr/>
        </p:nvSpPr>
        <p:spPr>
          <a:xfrm>
            <a:off x="5986273" y="3514513"/>
            <a:ext cx="5925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Below 43% is generally considered a good DTIR (debt to interest ratio)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More than 50% of the dataset have a DTIR below 43%</a:t>
            </a:r>
          </a:p>
        </p:txBody>
      </p:sp>
    </p:spTree>
    <p:extLst>
      <p:ext uri="{BB962C8B-B14F-4D97-AF65-F5344CB8AC3E}">
        <p14:creationId xmlns:p14="http://schemas.microsoft.com/office/powerpoint/2010/main" val="336637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5AE0-1BCE-34B4-7FC7-C490E797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Boxplot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09BE767-B0AE-41ED-B70A-D68E8558C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65" y="1714246"/>
            <a:ext cx="5651471" cy="2629154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19BCD6-1F91-4C42-ABCA-75C8884E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07" y="4254140"/>
            <a:ext cx="5429386" cy="24447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652106-D09B-4C31-8141-7517312932BD}"/>
              </a:ext>
            </a:extLst>
          </p:cNvPr>
          <p:cNvSpPr txBox="1"/>
          <p:nvPr/>
        </p:nvSpPr>
        <p:spPr>
          <a:xfrm>
            <a:off x="5999778" y="3647070"/>
            <a:ext cx="553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Joint Account have more loan Amount compared to others.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Age group 35 to 44 apply for a higher loan amount.</a:t>
            </a:r>
          </a:p>
        </p:txBody>
      </p:sp>
    </p:spTree>
    <p:extLst>
      <p:ext uri="{BB962C8B-B14F-4D97-AF65-F5344CB8AC3E}">
        <p14:creationId xmlns:p14="http://schemas.microsoft.com/office/powerpoint/2010/main" val="152915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69E45-7274-14FD-CAAB-5C878379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Line Chart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858C55F-DC66-4FEB-BE66-693C4FD89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51" y="2253742"/>
            <a:ext cx="4999618" cy="39458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301F2-F02E-440E-B268-1F424A8AE995}"/>
              </a:ext>
            </a:extLst>
          </p:cNvPr>
          <p:cNvSpPr txBox="1"/>
          <p:nvPr/>
        </p:nvSpPr>
        <p:spPr>
          <a:xfrm>
            <a:off x="6096000" y="3456218"/>
            <a:ext cx="5422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Loan Amount for P4 is the highest.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Loan Amount for P2 is the lowest</a:t>
            </a:r>
          </a:p>
        </p:txBody>
      </p:sp>
    </p:spTree>
    <p:extLst>
      <p:ext uri="{BB962C8B-B14F-4D97-AF65-F5344CB8AC3E}">
        <p14:creationId xmlns:p14="http://schemas.microsoft.com/office/powerpoint/2010/main" val="324722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1EBDE-B6C2-BC83-FF27-5B2353F2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Scatter plots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B2BEBE1-CF32-48EE-804A-DC7BD7B5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91" y="1683149"/>
            <a:ext cx="4720357" cy="49633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3147F-B36A-4779-9EF4-AD67F0D8D868}"/>
              </a:ext>
            </a:extLst>
          </p:cNvPr>
          <p:cNvSpPr txBox="1"/>
          <p:nvPr/>
        </p:nvSpPr>
        <p:spPr>
          <a:xfrm>
            <a:off x="6327648" y="2596896"/>
            <a:ext cx="4617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rtl="0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-apple-system"/>
              </a:rPr>
              <a:t>This scatterplot shows how income of a person affects the need for taking a loan and the loan amount.</a:t>
            </a:r>
            <a:br>
              <a:rPr lang="en-US" dirty="0">
                <a:effectLst/>
                <a:latin typeface="-apple-system"/>
              </a:rPr>
            </a:br>
            <a:endParaRPr lang="en-US" dirty="0">
              <a:effectLst/>
              <a:latin typeface="-apple-system"/>
            </a:endParaRPr>
          </a:p>
          <a:p>
            <a:pPr marL="285750" indent="-285750" algn="ctr" rtl="0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-apple-system"/>
              </a:rPr>
              <a:t>We can see that as the income increases, the number of people taking a loan decreases.</a:t>
            </a:r>
            <a:br>
              <a:rPr lang="en-US" dirty="0">
                <a:effectLst/>
                <a:latin typeface="-apple-system"/>
              </a:rPr>
            </a:br>
            <a:endParaRPr lang="en-US" dirty="0">
              <a:effectLst/>
              <a:latin typeface="-apple-system"/>
            </a:endParaRPr>
          </a:p>
          <a:p>
            <a:pPr marL="285750" indent="-285750" algn="ctr" rtl="0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-apple-system"/>
              </a:rPr>
              <a:t>Majority of people who have taken a loan are in the low income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3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05326-68B5-B87A-DCF8-EB28CC6B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Pie Chart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2A2D0F94-016E-43A0-8C4B-4BF39C196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5" y="1891969"/>
            <a:ext cx="5448543" cy="44588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B89A4-48A0-4824-9982-98C14ED7CC87}"/>
              </a:ext>
            </a:extLst>
          </p:cNvPr>
          <p:cNvSpPr txBox="1"/>
          <p:nvPr/>
        </p:nvSpPr>
        <p:spPr>
          <a:xfrm>
            <a:off x="5769863" y="3017520"/>
            <a:ext cx="4690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The pie chart shows the region wise distribution of people who have taken a loan.</a:t>
            </a:r>
            <a:br>
              <a:rPr lang="en-US" dirty="0"/>
            </a:b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We can see that the Northern region has the maximum number of people who have taken a loan while in the North-Eastern region very few people take a loan.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3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28CB7-E233-903D-4B2A-CA995CB4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Heatmaps</a:t>
            </a:r>
          </a:p>
        </p:txBody>
      </p:sp>
      <p:pic>
        <p:nvPicPr>
          <p:cNvPr id="5" name="Content Placeholder 4" descr="Square&#10;&#10;Description automatically generated">
            <a:extLst>
              <a:ext uri="{FF2B5EF4-FFF2-40B4-BE49-F238E27FC236}">
                <a16:creationId xmlns:a16="http://schemas.microsoft.com/office/drawing/2014/main" id="{5028CEBC-EAC2-4140-8BDE-1EA494E0D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11" y="2378731"/>
            <a:ext cx="5578477" cy="36845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8F60F-0A97-4B8E-BA07-A67AD8ED40B7}"/>
              </a:ext>
            </a:extLst>
          </p:cNvPr>
          <p:cNvSpPr txBox="1"/>
          <p:nvPr/>
        </p:nvSpPr>
        <p:spPr>
          <a:xfrm>
            <a:off x="5961887" y="3429000"/>
            <a:ext cx="5578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There are 4 credit bureaus who provide the credit score report.</a:t>
            </a:r>
          </a:p>
          <a:p>
            <a:pPr algn="ctr"/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Age Groups 25 to 54 have a good credit score.</a:t>
            </a:r>
          </a:p>
        </p:txBody>
      </p:sp>
    </p:spTree>
    <p:extLst>
      <p:ext uri="{BB962C8B-B14F-4D97-AF65-F5344CB8AC3E}">
        <p14:creationId xmlns:p14="http://schemas.microsoft.com/office/powerpoint/2010/main" val="312534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366</Words>
  <Application>Microsoft Office PowerPoint</Application>
  <PresentationFormat>Widescreen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Wingdings</vt:lpstr>
      <vt:lpstr>Office Theme</vt:lpstr>
      <vt:lpstr>Loan Amount Criteria Analysis</vt:lpstr>
      <vt:lpstr>Introduction:</vt:lpstr>
      <vt:lpstr>Bar Chart</vt:lpstr>
      <vt:lpstr>Histogram</vt:lpstr>
      <vt:lpstr>Boxplot</vt:lpstr>
      <vt:lpstr>Line Chart</vt:lpstr>
      <vt:lpstr>Scatter plots</vt:lpstr>
      <vt:lpstr>Pie Chart</vt:lpstr>
      <vt:lpstr>Heatmaps</vt:lpstr>
      <vt:lpstr>Without and with KNN Imputation</vt:lpstr>
      <vt:lpstr>Without and with KNN Imputation </vt:lpstr>
      <vt:lpstr>Conclusion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Data Analysis</dc:title>
  <dc:creator>Rathod, Rujuta</dc:creator>
  <cp:lastModifiedBy>Attarde, Rushi Pravin</cp:lastModifiedBy>
  <cp:revision>9</cp:revision>
  <dcterms:created xsi:type="dcterms:W3CDTF">2022-05-03T03:24:30Z</dcterms:created>
  <dcterms:modified xsi:type="dcterms:W3CDTF">2022-05-03T22:09:07Z</dcterms:modified>
</cp:coreProperties>
</file>