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32"/>
  </p:notesMasterIdLst>
  <p:handoutMasterIdLst>
    <p:handoutMasterId r:id="rId33"/>
  </p:handoutMasterIdLst>
  <p:sldIdLst>
    <p:sldId id="337" r:id="rId5"/>
    <p:sldId id="273" r:id="rId6"/>
    <p:sldId id="286" r:id="rId7"/>
    <p:sldId id="300" r:id="rId8"/>
    <p:sldId id="322" r:id="rId9"/>
    <p:sldId id="323" r:id="rId10"/>
    <p:sldId id="324" r:id="rId11"/>
    <p:sldId id="326" r:id="rId12"/>
    <p:sldId id="325" r:id="rId13"/>
    <p:sldId id="328" r:id="rId14"/>
    <p:sldId id="327" r:id="rId15"/>
    <p:sldId id="332" r:id="rId16"/>
    <p:sldId id="333" r:id="rId17"/>
    <p:sldId id="334" r:id="rId18"/>
    <p:sldId id="335" r:id="rId19"/>
    <p:sldId id="336" r:id="rId20"/>
    <p:sldId id="329" r:id="rId21"/>
    <p:sldId id="338" r:id="rId22"/>
    <p:sldId id="345" r:id="rId23"/>
    <p:sldId id="344" r:id="rId24"/>
    <p:sldId id="339" r:id="rId25"/>
    <p:sldId id="343" r:id="rId26"/>
    <p:sldId id="340" r:id="rId27"/>
    <p:sldId id="330" r:id="rId28"/>
    <p:sldId id="341" r:id="rId29"/>
    <p:sldId id="342" r:id="rId30"/>
    <p:sldId id="33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F69E1D"/>
    <a:srgbClr val="87175F"/>
    <a:srgbClr val="EEC621"/>
    <a:srgbClr val="E58C09"/>
    <a:srgbClr val="43467B"/>
    <a:srgbClr val="AEA422"/>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2" d="100"/>
          <a:sy n="82" d="100"/>
        </p:scale>
        <p:origin x="720" y="72"/>
      </p:cViewPr>
      <p:guideLst>
        <p:guide orient="horz" pos="2160"/>
        <p:guide pos="3840"/>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pPr/>
              <a:t>9/13/2023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p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9/13/2023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3D9295-09FB-5AE6-637B-7F66BAA6664D}"/>
              </a:ext>
            </a:extLst>
          </p:cNvPr>
          <p:cNvSpPr>
            <a:spLocks noGrp="1"/>
          </p:cNvSpPr>
          <p:nvPr>
            <p:ph type="title"/>
          </p:nvPr>
        </p:nvSpPr>
        <p:spPr>
          <a:xfrm>
            <a:off x="407368" y="476672"/>
            <a:ext cx="11377264" cy="6048672"/>
          </a:xfrm>
        </p:spPr>
        <p:style>
          <a:lnRef idx="2">
            <a:schemeClr val="dk1"/>
          </a:lnRef>
          <a:fillRef idx="1">
            <a:schemeClr val="lt1"/>
          </a:fillRef>
          <a:effectRef idx="0">
            <a:schemeClr val="dk1"/>
          </a:effectRef>
          <a:fontRef idx="minor">
            <a:schemeClr val="dk1"/>
          </a:fontRef>
        </p:style>
        <p:txBody>
          <a:bodyPr>
            <a:normAutofit fontScale="90000"/>
          </a:bodyPr>
          <a:lstStyle/>
          <a:p>
            <a:pPr algn="ctr"/>
            <a:br>
              <a:rPr lang="en-US" sz="1400" dirty="0"/>
            </a:br>
            <a:r>
              <a:rPr lang="en-US" sz="1600" dirty="0">
                <a:latin typeface="Calibri" panose="020F0502020204030204" pitchFamily="34" charset="0"/>
                <a:ea typeface="Calibri" panose="020F0502020204030204" pitchFamily="34" charset="0"/>
                <a:cs typeface="Calibri" panose="020F0502020204030204" pitchFamily="34" charset="0"/>
              </a:rPr>
              <a:t>A MINI PROJECT ON </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b="1" dirty="0">
                <a:latin typeface="Times New Roman" pitchFamily="18" charset="0"/>
                <a:cs typeface="Times New Roman" pitchFamily="18" charset="0"/>
              </a:rPr>
              <a:t>Toward Detection and Attribution of Cyber-Attacks in IoT-enabled Cyber-physical Systems</a:t>
            </a:r>
            <a:br>
              <a:rPr lang="en-US"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 (Submitted in partial fulfilment of the requirements for the award of Degree)</a:t>
            </a:r>
            <a:br>
              <a:rPr lang="en-US"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BACHELOR OF TECHNOLOGY</a:t>
            </a:r>
            <a:br>
              <a:rPr lang="en-US"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IN</a:t>
            </a:r>
            <a:br>
              <a:rPr lang="en-US"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COMPUTER SCIENCE AND ENGINEERING</a:t>
            </a:r>
            <a:br>
              <a:rPr lang="en-US"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BY  BATCH:21</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err="1">
                <a:latin typeface="Calibri" panose="020F0502020204030204" pitchFamily="34" charset="0"/>
                <a:ea typeface="Calibri" panose="020F0502020204030204" pitchFamily="34" charset="0"/>
                <a:cs typeface="Calibri" panose="020F0502020204030204" pitchFamily="34" charset="0"/>
              </a:rPr>
              <a:t>paindla</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saketh</a:t>
            </a:r>
            <a:r>
              <a:rPr lang="en-IN" sz="1600" dirty="0">
                <a:latin typeface="Calibri" panose="020F0502020204030204" pitchFamily="34" charset="0"/>
                <a:ea typeface="Calibri" panose="020F0502020204030204" pitchFamily="34" charset="0"/>
                <a:cs typeface="Calibri" panose="020F0502020204030204" pitchFamily="34" charset="0"/>
              </a:rPr>
              <a:t>			                  207R1A05N0</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err="1">
                <a:latin typeface="Calibri" panose="020F0502020204030204" pitchFamily="34" charset="0"/>
                <a:ea typeface="Calibri" panose="020F0502020204030204" pitchFamily="34" charset="0"/>
                <a:cs typeface="Calibri" panose="020F0502020204030204" pitchFamily="34" charset="0"/>
              </a:rPr>
              <a:t>gajawada</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rahul</a:t>
            </a:r>
            <a:r>
              <a:rPr lang="en-IN" sz="1600" dirty="0">
                <a:latin typeface="Calibri" panose="020F0502020204030204" pitchFamily="34" charset="0"/>
                <a:ea typeface="Calibri" panose="020F0502020204030204" pitchFamily="34" charset="0"/>
                <a:cs typeface="Calibri" panose="020F0502020204030204" pitchFamily="34" charset="0"/>
              </a:rPr>
              <a:t>	                                                      207R1A05L1</a:t>
            </a:r>
            <a:br>
              <a:rPr lang="en-US"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Under the Guidance of</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b="1" dirty="0" err="1">
                <a:latin typeface="Calibri" panose="020F0502020204030204" pitchFamily="34" charset="0"/>
                <a:ea typeface="Calibri" panose="020F0502020204030204" pitchFamily="34" charset="0"/>
                <a:cs typeface="Calibri" panose="020F0502020204030204" pitchFamily="34" charset="0"/>
              </a:rPr>
              <a:t>m.madhusudan</a:t>
            </a:r>
            <a:br>
              <a:rPr lang="en-IN" sz="1600" b="1" dirty="0">
                <a:latin typeface="Calibri" panose="020F0502020204030204" pitchFamily="34" charset="0"/>
                <a:ea typeface="Calibri" panose="020F0502020204030204" pitchFamily="34" charset="0"/>
                <a:cs typeface="Calibri" panose="020F0502020204030204" pitchFamily="34" charset="0"/>
              </a:rPr>
            </a:br>
            <a:br>
              <a:rPr lang="en-IN" sz="1400" b="1" dirty="0">
                <a:latin typeface="Calibri" panose="020F0502020204030204" pitchFamily="34" charset="0"/>
                <a:ea typeface="Calibri" panose="020F0502020204030204" pitchFamily="34" charset="0"/>
                <a:cs typeface="Calibri" panose="020F0502020204030204" pitchFamily="34" charset="0"/>
              </a:rPr>
            </a:br>
            <a:br>
              <a:rPr lang="en-IN" sz="1400" b="1" dirty="0">
                <a:latin typeface="Calibri" panose="020F0502020204030204" pitchFamily="34" charset="0"/>
                <a:ea typeface="Calibri" panose="020F0502020204030204" pitchFamily="34" charset="0"/>
                <a:cs typeface="Calibri" panose="020F0502020204030204" pitchFamily="34" charset="0"/>
              </a:rPr>
            </a:br>
            <a:br>
              <a:rPr lang="en-IN" sz="1400" b="1" dirty="0">
                <a:latin typeface="Calibri" panose="020F0502020204030204" pitchFamily="34" charset="0"/>
                <a:ea typeface="Calibri" panose="020F0502020204030204" pitchFamily="34" charset="0"/>
                <a:cs typeface="Calibri" panose="020F0502020204030204" pitchFamily="34" charset="0"/>
              </a:rPr>
            </a:br>
            <a:br>
              <a:rPr lang="en-IN" sz="1400" b="1" dirty="0">
                <a:latin typeface="Calibri" panose="020F0502020204030204" pitchFamily="34" charset="0"/>
                <a:ea typeface="Calibri" panose="020F0502020204030204" pitchFamily="34" charset="0"/>
                <a:cs typeface="Calibri" panose="020F0502020204030204" pitchFamily="34" charset="0"/>
              </a:rPr>
            </a:br>
            <a:br>
              <a:rPr lang="en-IN" sz="1400" b="1" dirty="0">
                <a:latin typeface="Calibri" panose="020F0502020204030204" pitchFamily="34" charset="0"/>
                <a:ea typeface="Calibri" panose="020F0502020204030204" pitchFamily="34" charset="0"/>
                <a:cs typeface="Calibri" panose="020F0502020204030204" pitchFamily="34" charset="0"/>
              </a:rPr>
            </a:br>
            <a:br>
              <a:rPr lang="en-IN" sz="1400" b="1" dirty="0">
                <a:latin typeface="Calibri" panose="020F0502020204030204" pitchFamily="34" charset="0"/>
                <a:ea typeface="Calibri" panose="020F0502020204030204" pitchFamily="34" charset="0"/>
                <a:cs typeface="Calibri" panose="020F0502020204030204" pitchFamily="34" charset="0"/>
              </a:rPr>
            </a:br>
            <a:br>
              <a:rPr lang="en-IN" sz="1400" b="1" dirty="0">
                <a:latin typeface="Calibri" panose="020F0502020204030204" pitchFamily="34" charset="0"/>
                <a:ea typeface="Calibri" panose="020F0502020204030204" pitchFamily="34" charset="0"/>
                <a:cs typeface="Calibri" panose="020F0502020204030204" pitchFamily="34" charset="0"/>
              </a:rPr>
            </a:br>
            <a:br>
              <a:rPr lang="en-US" sz="1400" dirty="0">
                <a:latin typeface="Calibri" panose="020F0502020204030204" pitchFamily="34" charset="0"/>
                <a:ea typeface="Calibri" panose="020F0502020204030204" pitchFamily="34" charset="0"/>
                <a:cs typeface="Calibri" panose="020F0502020204030204" pitchFamily="34" charset="0"/>
              </a:rPr>
            </a:br>
            <a:br>
              <a:rPr lang="en-US" sz="1400" dirty="0">
                <a:latin typeface="Calibri" panose="020F0502020204030204" pitchFamily="34" charset="0"/>
                <a:ea typeface="Calibri" panose="020F0502020204030204" pitchFamily="34" charset="0"/>
                <a:cs typeface="Calibri" panose="020F0502020204030204" pitchFamily="34" charset="0"/>
              </a:rPr>
            </a:br>
            <a:br>
              <a:rPr lang="en-US" sz="1400" dirty="0">
                <a:latin typeface="Calibri" panose="020F0502020204030204" pitchFamily="34" charset="0"/>
                <a:ea typeface="Calibri" panose="020F0502020204030204" pitchFamily="34" charset="0"/>
                <a:cs typeface="Calibri" panose="020F0502020204030204" pitchFamily="34" charset="0"/>
              </a:rPr>
            </a:br>
            <a:r>
              <a:rPr lang="en-IN" sz="1400" b="1" dirty="0">
                <a:latin typeface="Calibri" panose="020F0502020204030204" pitchFamily="34" charset="0"/>
                <a:ea typeface="Calibri" panose="020F0502020204030204" pitchFamily="34" charset="0"/>
                <a:cs typeface="Calibri" panose="020F0502020204030204" pitchFamily="34" charset="0"/>
              </a:rPr>
              <a:t>DEPARTMENT OF COMPUTER SCIENCE AND ENGINEERING</a:t>
            </a:r>
            <a:br>
              <a:rPr lang="en-US" sz="1400" dirty="0">
                <a:latin typeface="Calibri" panose="020F0502020204030204" pitchFamily="34" charset="0"/>
                <a:ea typeface="Calibri" panose="020F0502020204030204" pitchFamily="34" charset="0"/>
                <a:cs typeface="Calibri" panose="020F0502020204030204" pitchFamily="34" charset="0"/>
              </a:rPr>
            </a:br>
            <a:r>
              <a:rPr lang="en-IN" sz="1400" b="1" dirty="0">
                <a:latin typeface="Calibri" panose="020F0502020204030204" pitchFamily="34" charset="0"/>
                <a:ea typeface="Calibri" panose="020F0502020204030204" pitchFamily="34" charset="0"/>
                <a:cs typeface="Calibri" panose="020F0502020204030204" pitchFamily="34" charset="0"/>
              </a:rPr>
              <a:t>CMR TECHNICAL CAMPUS</a:t>
            </a:r>
            <a:br>
              <a:rPr lang="en-US" sz="1400" dirty="0">
                <a:latin typeface="Calibri" panose="020F0502020204030204" pitchFamily="34" charset="0"/>
                <a:ea typeface="Calibri" panose="020F0502020204030204" pitchFamily="34" charset="0"/>
                <a:cs typeface="Calibri" panose="020F0502020204030204" pitchFamily="34" charset="0"/>
              </a:rPr>
            </a:br>
            <a:r>
              <a:rPr lang="en-IN" sz="1400" b="1" dirty="0">
                <a:latin typeface="Calibri" panose="020F0502020204030204" pitchFamily="34" charset="0"/>
                <a:ea typeface="Calibri" panose="020F0502020204030204" pitchFamily="34" charset="0"/>
                <a:cs typeface="Calibri" panose="020F0502020204030204" pitchFamily="34" charset="0"/>
              </a:rPr>
              <a:t>UGC AUTONOMOUS</a:t>
            </a:r>
            <a:br>
              <a:rPr lang="en-US" sz="1400" dirty="0">
                <a:latin typeface="Calibri" panose="020F0502020204030204" pitchFamily="34" charset="0"/>
                <a:ea typeface="Calibri" panose="020F0502020204030204" pitchFamily="34" charset="0"/>
                <a:cs typeface="Calibri" panose="020F0502020204030204" pitchFamily="34" charset="0"/>
              </a:rPr>
            </a:br>
            <a:r>
              <a:rPr lang="en-IN" sz="1400" dirty="0">
                <a:latin typeface="Calibri" panose="020F0502020204030204" pitchFamily="34" charset="0"/>
                <a:ea typeface="Calibri" panose="020F0502020204030204" pitchFamily="34" charset="0"/>
                <a:cs typeface="Calibri" panose="020F0502020204030204" pitchFamily="34" charset="0"/>
              </a:rPr>
              <a:t>(Accredited by NAAC, NBA, Permanently Affiliated to JNTUH, Approved by AICTE, New Delhi) Recognized Under Section 2(f) &amp; 12(B) of the UGC Act.1956, </a:t>
            </a:r>
            <a:r>
              <a:rPr lang="en-IN" sz="1400" dirty="0" err="1">
                <a:latin typeface="Calibri" panose="020F0502020204030204" pitchFamily="34" charset="0"/>
                <a:ea typeface="Calibri" panose="020F0502020204030204" pitchFamily="34" charset="0"/>
                <a:cs typeface="Calibri" panose="020F0502020204030204" pitchFamily="34" charset="0"/>
              </a:rPr>
              <a:t>Kandlakoya</a:t>
            </a:r>
            <a:r>
              <a:rPr lang="en-IN" sz="1400" dirty="0">
                <a:latin typeface="Calibri" panose="020F0502020204030204" pitchFamily="34" charset="0"/>
                <a:ea typeface="Calibri" panose="020F0502020204030204" pitchFamily="34" charset="0"/>
                <a:cs typeface="Calibri" panose="020F0502020204030204" pitchFamily="34" charset="0"/>
              </a:rPr>
              <a:t> (V), </a:t>
            </a:r>
            <a:r>
              <a:rPr lang="en-IN" sz="1400" dirty="0" err="1">
                <a:latin typeface="Calibri" panose="020F0502020204030204" pitchFamily="34" charset="0"/>
                <a:ea typeface="Calibri" panose="020F0502020204030204" pitchFamily="34" charset="0"/>
                <a:cs typeface="Calibri" panose="020F0502020204030204" pitchFamily="34" charset="0"/>
              </a:rPr>
              <a:t>Medchal</a:t>
            </a:r>
            <a:r>
              <a:rPr lang="en-IN" sz="1400" dirty="0">
                <a:latin typeface="Calibri" panose="020F0502020204030204" pitchFamily="34" charset="0"/>
                <a:ea typeface="Calibri" panose="020F0502020204030204" pitchFamily="34" charset="0"/>
                <a:cs typeface="Calibri" panose="020F0502020204030204" pitchFamily="34" charset="0"/>
              </a:rPr>
              <a:t> Road, Hyderabad-501401.</a:t>
            </a:r>
            <a:br>
              <a:rPr lang="en-US" sz="1400" dirty="0">
                <a:latin typeface="Calibri" panose="020F0502020204030204" pitchFamily="34" charset="0"/>
                <a:ea typeface="Calibri" panose="020F0502020204030204" pitchFamily="34" charset="0"/>
                <a:cs typeface="Calibri" panose="020F0502020204030204" pitchFamily="34" charset="0"/>
              </a:rPr>
            </a:br>
            <a:r>
              <a:rPr lang="en-IN" sz="1400" dirty="0">
                <a:latin typeface="Calibri" panose="020F0502020204030204" pitchFamily="34" charset="0"/>
                <a:ea typeface="Calibri" panose="020F0502020204030204" pitchFamily="34" charset="0"/>
                <a:cs typeface="Calibri" panose="020F0502020204030204" pitchFamily="34" charset="0"/>
              </a:rPr>
              <a:t>2020-2024.</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 </a:t>
            </a:r>
            <a:br>
              <a:rPr lang="en-US" sz="1400" dirty="0">
                <a:latin typeface="Calibri" panose="020F0502020204030204" pitchFamily="34" charset="0"/>
                <a:ea typeface="Calibri" panose="020F0502020204030204" pitchFamily="34" charset="0"/>
                <a:cs typeface="Calibri" panose="020F0502020204030204" pitchFamily="34" charset="0"/>
              </a:rPr>
            </a:b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C:\Users\Dell\Desktop\cmr new logo.jpg">
            <a:extLst>
              <a:ext uri="{FF2B5EF4-FFF2-40B4-BE49-F238E27FC236}">
                <a16:creationId xmlns:a16="http://schemas.microsoft.com/office/drawing/2014/main" id="{ABB8D1FC-08BC-1774-AB2A-AA870A4E09EF}"/>
              </a:ext>
            </a:extLst>
          </p:cNvPr>
          <p:cNvPicPr/>
          <p:nvPr/>
        </p:nvPicPr>
        <p:blipFill>
          <a:blip r:embed="rId2" cstate="print"/>
          <a:srcRect/>
          <a:stretch>
            <a:fillRect/>
          </a:stretch>
        </p:blipFill>
        <p:spPr bwMode="auto">
          <a:xfrm>
            <a:off x="4727848" y="3140968"/>
            <a:ext cx="2520280" cy="1872208"/>
          </a:xfrm>
          <a:prstGeom prst="rect">
            <a:avLst/>
          </a:prstGeom>
          <a:noFill/>
          <a:ln w="9525">
            <a:noFill/>
            <a:miter lim="800000"/>
            <a:headEnd/>
            <a:tailEnd/>
          </a:ln>
        </p:spPr>
      </p:pic>
    </p:spTree>
    <p:extLst>
      <p:ext uri="{BB962C8B-B14F-4D97-AF65-F5344CB8AC3E}">
        <p14:creationId xmlns:p14="http://schemas.microsoft.com/office/powerpoint/2010/main" val="6621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0"/>
          </p:nvPr>
        </p:nvSpPr>
        <p:spPr>
          <a:xfrm>
            <a:off x="6667504" y="1928802"/>
            <a:ext cx="4983839" cy="4000528"/>
          </a:xfrm>
        </p:spPr>
        <p:txBody>
          <a:bodyPr/>
          <a:lstStyle/>
          <a:p>
            <a:endParaRPr lang="en-US" dirty="0"/>
          </a:p>
        </p:txBody>
      </p:sp>
      <p:sp>
        <p:nvSpPr>
          <p:cNvPr id="4" name="Content Placeholder 3"/>
          <p:cNvSpPr>
            <a:spLocks noGrp="1"/>
          </p:cNvSpPr>
          <p:nvPr>
            <p:ph sz="quarter" idx="19"/>
          </p:nvPr>
        </p:nvSpPr>
        <p:spPr>
          <a:xfrm>
            <a:off x="6667504" y="2143116"/>
            <a:ext cx="5000660" cy="3500462"/>
          </a:xfrm>
        </p:spPr>
        <p:txBody>
          <a:bodyPr>
            <a:normAutofit/>
          </a:bodyPr>
          <a:lstStyle/>
          <a:p>
            <a:pPr marL="342900" lvl="0" indent="-342900" algn="just">
              <a:lnSpc>
                <a:spcPct val="150000"/>
              </a:lnSpc>
              <a:spcAft>
                <a:spcPts val="1000"/>
              </a:spcAft>
              <a:buSzPts val="1000"/>
              <a:buFont typeface="Wingdings" pitchFamily="2" charset="2"/>
              <a:buChar char="q"/>
              <a:tabLst>
                <a:tab pos="457200" algn="l"/>
              </a:tabLst>
            </a:pPr>
            <a:r>
              <a:rPr lang="en-US" sz="2800" dirty="0">
                <a:latin typeface="Times New Roman" pitchFamily="18" charset="0"/>
                <a:ea typeface="Times New Roman" panose="02020603050405020304" pitchFamily="18" charset="0"/>
                <a:cs typeface="Times New Roman" pitchFamily="18" charset="0"/>
              </a:rPr>
              <a:t>Operating Systems : Windows8  or Above. </a:t>
            </a:r>
            <a:endParaRPr lang="en-IN" sz="2800" dirty="0">
              <a:latin typeface="Times New Roman" pitchFamily="18" charset="0"/>
              <a:ea typeface="Times New Roman" panose="02020603050405020304" pitchFamily="18" charset="0"/>
              <a:cs typeface="Times New Roman" pitchFamily="18" charset="0"/>
            </a:endParaRPr>
          </a:p>
          <a:p>
            <a:pPr marL="342900" lvl="0" indent="-342900" algn="just">
              <a:lnSpc>
                <a:spcPct val="150000"/>
              </a:lnSpc>
              <a:spcAft>
                <a:spcPts val="1000"/>
              </a:spcAft>
              <a:buSzPts val="1000"/>
              <a:buFont typeface="Wingdings" pitchFamily="2" charset="2"/>
              <a:buChar char="q"/>
              <a:tabLst>
                <a:tab pos="457200" algn="l"/>
              </a:tabLst>
            </a:pPr>
            <a:r>
              <a:rPr lang="en-US" sz="2800" dirty="0">
                <a:latin typeface="Times New Roman" pitchFamily="18" charset="0"/>
                <a:ea typeface="Times New Roman" panose="02020603050405020304" pitchFamily="18" charset="0"/>
                <a:cs typeface="Times New Roman" pitchFamily="18" charset="0"/>
              </a:rPr>
              <a:t>Coding Language : Python.</a:t>
            </a:r>
            <a:endParaRPr lang="en-IN" sz="2800" dirty="0">
              <a:latin typeface="Times New Roman" pitchFamily="18" charset="0"/>
              <a:ea typeface="Times New Roman" panose="02020603050405020304" pitchFamily="18" charset="0"/>
              <a:cs typeface="Times New Roman" pitchFamily="18" charset="0"/>
            </a:endParaRPr>
          </a:p>
          <a:p>
            <a:pPr algn="just"/>
            <a:r>
              <a:rPr lang="en-US" sz="2800" dirty="0"/>
              <a:t> </a:t>
            </a:r>
          </a:p>
        </p:txBody>
      </p:sp>
      <p:sp>
        <p:nvSpPr>
          <p:cNvPr id="5" name="Slide Number Placeholder 4"/>
          <p:cNvSpPr>
            <a:spLocks noGrp="1"/>
          </p:cNvSpPr>
          <p:nvPr>
            <p:ph type="sldNum" sz="quarter" idx="4"/>
          </p:nvPr>
        </p:nvSpPr>
        <p:spPr/>
        <p:txBody>
          <a:bodyPr/>
          <a:lstStyle/>
          <a:p>
            <a:fld id="{4FAB73BC-B049-4115-A692-8D63A059BFB8}" type="slidenum">
              <a:rPr lang="en-US" smtClean="0"/>
              <a:pPr/>
              <a:t>10</a:t>
            </a:fld>
            <a:endParaRPr lang="en-US" dirty="0"/>
          </a:p>
        </p:txBody>
      </p:sp>
      <p:sp>
        <p:nvSpPr>
          <p:cNvPr id="6" name="Title 5"/>
          <p:cNvSpPr>
            <a:spLocks noGrp="1"/>
          </p:cNvSpPr>
          <p:nvPr>
            <p:ph type="title"/>
          </p:nvPr>
        </p:nvSpPr>
        <p:spPr>
          <a:xfrm>
            <a:off x="548640" y="357166"/>
            <a:ext cx="11106150" cy="928694"/>
          </a:xfrm>
        </p:spPr>
        <p:style>
          <a:lnRef idx="0">
            <a:schemeClr val="accent2"/>
          </a:lnRef>
          <a:fillRef idx="3">
            <a:schemeClr val="accent2"/>
          </a:fillRef>
          <a:effectRef idx="3">
            <a:schemeClr val="accent2"/>
          </a:effectRef>
          <a:fontRef idx="minor">
            <a:schemeClr val="lt1"/>
          </a:fontRef>
        </p:style>
        <p:txBody>
          <a:bodyPr>
            <a:noAutofit/>
          </a:bodyPr>
          <a:lstStyle/>
          <a:p>
            <a:r>
              <a:rPr lang="en-US" sz="5400" dirty="0">
                <a:latin typeface="Times New Roman" pitchFamily="18" charset="0"/>
                <a:cs typeface="Times New Roman" pitchFamily="18" charset="0"/>
              </a:rPr>
              <a:t>     </a:t>
            </a:r>
            <a:r>
              <a:rPr lang="en-US" sz="5400" dirty="0">
                <a:solidFill>
                  <a:schemeClr val="tx1"/>
                </a:solidFill>
                <a:latin typeface="Times New Roman" pitchFamily="18" charset="0"/>
                <a:cs typeface="Times New Roman" pitchFamily="18" charset="0"/>
              </a:rPr>
              <a:t>Software requirements</a:t>
            </a:r>
          </a:p>
        </p:txBody>
      </p:sp>
      <p:pic>
        <p:nvPicPr>
          <p:cNvPr id="7" name="Picture Placeholder 9">
            <a:extLst>
              <a:ext uri="{FF2B5EF4-FFF2-40B4-BE49-F238E27FC236}">
                <a16:creationId xmlns:a16="http://schemas.microsoft.com/office/drawing/2014/main" id="{38137A19-0730-DD3F-7C61-AB92346B987F}"/>
              </a:ext>
            </a:extLst>
          </p:cNvPr>
          <p:cNvPicPr>
            <a:picLocks noGrp="1" noChangeAspect="1"/>
          </p:cNvPicPr>
          <p:nvPr>
            <p:ph type="pic" sz="quarter" idx="17"/>
          </p:nvPr>
        </p:nvPicPr>
        <p:blipFill>
          <a:blip r:embed="rId2"/>
          <a:srcRect t="1366" b="1366"/>
          <a:stretch>
            <a:fillRect/>
          </a:stretch>
        </p:blipFill>
        <p:spPr>
          <a:xfrm>
            <a:off x="595275" y="1928802"/>
            <a:ext cx="5572164" cy="4071966"/>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9717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0"/>
          </p:nvPr>
        </p:nvSpPr>
        <p:spPr>
          <a:xfrm>
            <a:off x="7261801" y="1571612"/>
            <a:ext cx="4389542" cy="4572032"/>
          </a:xfrm>
        </p:spPr>
        <p:txBody>
          <a:bodyPr/>
          <a:lstStyle/>
          <a:p>
            <a:endParaRPr lang="en-US" dirty="0"/>
          </a:p>
        </p:txBody>
      </p:sp>
      <p:sp>
        <p:nvSpPr>
          <p:cNvPr id="10" name="Content Placeholder 9"/>
          <p:cNvSpPr>
            <a:spLocks noGrp="1"/>
          </p:cNvSpPr>
          <p:nvPr>
            <p:ph sz="quarter" idx="19"/>
          </p:nvPr>
        </p:nvSpPr>
        <p:spPr>
          <a:xfrm>
            <a:off x="7524760" y="1857364"/>
            <a:ext cx="3929089" cy="3929090"/>
          </a:xfrm>
        </p:spPr>
        <p:style>
          <a:lnRef idx="2">
            <a:schemeClr val="dk1"/>
          </a:lnRef>
          <a:fillRef idx="1">
            <a:schemeClr val="lt1"/>
          </a:fillRef>
          <a:effectRef idx="0">
            <a:schemeClr val="dk1"/>
          </a:effectRef>
          <a:fontRef idx="minor">
            <a:schemeClr val="dk1"/>
          </a:fontRef>
        </p:style>
        <p:txBody>
          <a:bodyPr>
            <a:normAutofit/>
          </a:bodyPr>
          <a:lstStyle/>
          <a:p>
            <a:pPr marL="342900" lvl="0" indent="-342900" algn="just">
              <a:lnSpc>
                <a:spcPct val="150000"/>
              </a:lnSpc>
              <a:spcAft>
                <a:spcPts val="1000"/>
              </a:spcAft>
              <a:buSzPts val="1000"/>
              <a:buFont typeface="Wingdings" pitchFamily="2" charset="2"/>
              <a:buChar char="q"/>
              <a:tabLst>
                <a:tab pos="457200" algn="l"/>
              </a:tabLst>
            </a:pPr>
            <a:r>
              <a:rPr lang="en-US" sz="2800" dirty="0">
                <a:solidFill>
                  <a:schemeClr val="tx1"/>
                </a:solidFill>
                <a:latin typeface="Times New Roman" pitchFamily="18" charset="0"/>
                <a:ea typeface="Times New Roman" panose="02020603050405020304" pitchFamily="18" charset="0"/>
                <a:cs typeface="Times New Roman" pitchFamily="18" charset="0"/>
              </a:rPr>
              <a:t>Processor : i3 or Above. </a:t>
            </a:r>
            <a:endParaRPr lang="en-IN" sz="2800" dirty="0">
              <a:solidFill>
                <a:schemeClr val="tx1"/>
              </a:solidFill>
              <a:latin typeface="Times New Roman" pitchFamily="18" charset="0"/>
              <a:ea typeface="Times New Roman" panose="02020603050405020304" pitchFamily="18" charset="0"/>
              <a:cs typeface="Times New Roman" pitchFamily="18" charset="0"/>
            </a:endParaRPr>
          </a:p>
          <a:p>
            <a:pPr marL="342900" lvl="0" indent="-342900" algn="just">
              <a:lnSpc>
                <a:spcPct val="150000"/>
              </a:lnSpc>
              <a:spcAft>
                <a:spcPts val="1000"/>
              </a:spcAft>
              <a:buSzPts val="1000"/>
              <a:buFont typeface="Wingdings" pitchFamily="2" charset="2"/>
              <a:buChar char="q"/>
              <a:tabLst>
                <a:tab pos="457200" algn="l"/>
              </a:tabLst>
            </a:pPr>
            <a:r>
              <a:rPr lang="en-US" sz="2800" dirty="0">
                <a:solidFill>
                  <a:schemeClr val="tx1"/>
                </a:solidFill>
                <a:latin typeface="Times New Roman" pitchFamily="18" charset="0"/>
                <a:ea typeface="Times New Roman" panose="02020603050405020304" pitchFamily="18" charset="0"/>
                <a:cs typeface="Times New Roman" pitchFamily="18" charset="0"/>
              </a:rPr>
              <a:t>RAM : 4 GB. </a:t>
            </a:r>
            <a:endParaRPr lang="en-IN" sz="2800" dirty="0">
              <a:solidFill>
                <a:schemeClr val="tx1"/>
              </a:solidFill>
              <a:latin typeface="Times New Roman" pitchFamily="18" charset="0"/>
              <a:ea typeface="Times New Roman" panose="02020603050405020304" pitchFamily="18" charset="0"/>
              <a:cs typeface="Times New Roman" pitchFamily="18" charset="0"/>
            </a:endParaRPr>
          </a:p>
          <a:p>
            <a:pPr marL="342900" lvl="0" indent="-342900" algn="just">
              <a:lnSpc>
                <a:spcPct val="150000"/>
              </a:lnSpc>
              <a:spcAft>
                <a:spcPts val="1000"/>
              </a:spcAft>
              <a:buSzPts val="1000"/>
              <a:buFont typeface="Wingdings" pitchFamily="2" charset="2"/>
              <a:buChar char="q"/>
              <a:tabLst>
                <a:tab pos="457200" algn="l"/>
              </a:tabLst>
            </a:pPr>
            <a:r>
              <a:rPr lang="en-US" sz="2800" dirty="0">
                <a:solidFill>
                  <a:schemeClr val="tx1"/>
                </a:solidFill>
                <a:latin typeface="Times New Roman" pitchFamily="18" charset="0"/>
                <a:ea typeface="Times New Roman" panose="02020603050405020304" pitchFamily="18" charset="0"/>
                <a:cs typeface="Times New Roman" pitchFamily="18" charset="0"/>
              </a:rPr>
              <a:t>Hard Disk : 40 GB.</a:t>
            </a:r>
            <a:endParaRPr lang="en-IN" sz="2800" dirty="0">
              <a:solidFill>
                <a:schemeClr val="tx1"/>
              </a:solidFill>
              <a:latin typeface="Times New Roman" pitchFamily="18" charset="0"/>
              <a:ea typeface="Times New Roman" panose="02020603050405020304" pitchFamily="18" charset="0"/>
              <a:cs typeface="Times New Roman" pitchFamily="18" charset="0"/>
            </a:endParaRPr>
          </a:p>
          <a:p>
            <a:endParaRPr lang="en-US" dirty="0"/>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11</a:t>
            </a:fld>
            <a:endParaRPr lang="en-US" noProof="0" dirty="0"/>
          </a:p>
        </p:txBody>
      </p:sp>
      <p:sp>
        <p:nvSpPr>
          <p:cNvPr id="2" name="Title 1"/>
          <p:cNvSpPr>
            <a:spLocks noGrp="1"/>
          </p:cNvSpPr>
          <p:nvPr>
            <p:ph type="title"/>
          </p:nvPr>
        </p:nvSpPr>
        <p:spPr>
          <a:xfrm>
            <a:off x="548640" y="260648"/>
            <a:ext cx="11106150" cy="104333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sz="6000" dirty="0">
                <a:solidFill>
                  <a:schemeClr val="tx1"/>
                </a:solidFill>
                <a:latin typeface="Times New Roman" pitchFamily="18" charset="0"/>
                <a:ea typeface="Times New Roman" panose="02020603050405020304" pitchFamily="18" charset="0"/>
                <a:cs typeface="Times New Roman" pitchFamily="18" charset="0"/>
              </a:rPr>
              <a:t>    </a:t>
            </a:r>
            <a:br>
              <a:rPr lang="en-US" sz="6000" dirty="0">
                <a:solidFill>
                  <a:schemeClr val="tx1"/>
                </a:solidFill>
                <a:latin typeface="Times New Roman" pitchFamily="18" charset="0"/>
                <a:ea typeface="Times New Roman" panose="02020603050405020304" pitchFamily="18" charset="0"/>
                <a:cs typeface="Times New Roman" pitchFamily="18" charset="0"/>
              </a:rPr>
            </a:br>
            <a:r>
              <a:rPr lang="en-US" sz="6000" dirty="0">
                <a:solidFill>
                  <a:schemeClr val="tx1"/>
                </a:solidFill>
                <a:latin typeface="Times New Roman" pitchFamily="18" charset="0"/>
                <a:ea typeface="Times New Roman" panose="02020603050405020304" pitchFamily="18" charset="0"/>
                <a:cs typeface="Times New Roman" pitchFamily="18" charset="0"/>
              </a:rPr>
              <a:t>HARDWARE REQUIREMENTS</a:t>
            </a:r>
            <a:br>
              <a:rPr lang="en-IN" dirty="0">
                <a:solidFill>
                  <a:schemeClr val="bg2"/>
                </a:solidFill>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7" name="Picture Placeholder 6">
            <a:extLst>
              <a:ext uri="{FF2B5EF4-FFF2-40B4-BE49-F238E27FC236}">
                <a16:creationId xmlns:a16="http://schemas.microsoft.com/office/drawing/2014/main" id="{437EB8EC-BFF5-56BA-AC8A-610E1BDBE1F6}"/>
              </a:ext>
            </a:extLst>
          </p:cNvPr>
          <p:cNvPicPr>
            <a:picLocks noGrp="1" noChangeAspect="1"/>
          </p:cNvPicPr>
          <p:nvPr>
            <p:ph type="pic" sz="quarter" idx="17"/>
          </p:nvPr>
        </p:nvPicPr>
        <p:blipFill>
          <a:blip r:embed="rId2"/>
          <a:srcRect t="41" b="41"/>
          <a:stretch>
            <a:fillRect/>
          </a:stretch>
        </p:blipFill>
        <p:spPr>
          <a:xfrm>
            <a:off x="540657" y="1571612"/>
            <a:ext cx="5987391" cy="4572032"/>
          </a:xfrm>
        </p:spPr>
      </p:pic>
    </p:spTree>
    <p:extLst>
      <p:ext uri="{BB962C8B-B14F-4D97-AF65-F5344CB8AC3E}">
        <p14:creationId xmlns:p14="http://schemas.microsoft.com/office/powerpoint/2010/main" val="191422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0156-1C1A-1108-8FC7-DFCD2CAF1A0A}"/>
              </a:ext>
            </a:extLst>
          </p:cNvPr>
          <p:cNvSpPr>
            <a:spLocks noGrp="1"/>
          </p:cNvSpPr>
          <p:nvPr>
            <p:ph type="title"/>
          </p:nvPr>
        </p:nvSpPr>
        <p:spPr>
          <a:xfrm>
            <a:off x="548640" y="530352"/>
            <a:ext cx="10805160" cy="882424"/>
          </a:xfrm>
        </p:spPr>
        <p:style>
          <a:lnRef idx="3">
            <a:schemeClr val="lt1"/>
          </a:lnRef>
          <a:fillRef idx="1">
            <a:schemeClr val="accent3"/>
          </a:fillRef>
          <a:effectRef idx="1">
            <a:schemeClr val="accent3"/>
          </a:effectRef>
          <a:fontRef idx="minor">
            <a:schemeClr val="lt1"/>
          </a:fontRef>
        </p:style>
        <p:txBody>
          <a:bodyPr>
            <a:normAutofit fontScale="90000"/>
          </a:bodyPr>
          <a:lstStyle/>
          <a:p>
            <a:pPr algn="ctr"/>
            <a:r>
              <a:rPr lang="en-IN" sz="6000" dirty="0">
                <a:solidFill>
                  <a:schemeClr val="tx1"/>
                </a:solidFill>
              </a:rPr>
              <a:t>modules</a:t>
            </a:r>
          </a:p>
        </p:txBody>
      </p:sp>
      <p:sp>
        <p:nvSpPr>
          <p:cNvPr id="3" name="Content Placeholder 2">
            <a:extLst>
              <a:ext uri="{FF2B5EF4-FFF2-40B4-BE49-F238E27FC236}">
                <a16:creationId xmlns:a16="http://schemas.microsoft.com/office/drawing/2014/main" id="{D58A2822-DDAD-C8AA-630D-F896F3541215}"/>
              </a:ext>
            </a:extLst>
          </p:cNvPr>
          <p:cNvSpPr>
            <a:spLocks noGrp="1"/>
          </p:cNvSpPr>
          <p:nvPr>
            <p:ph sz="quarter" idx="13"/>
          </p:nvPr>
        </p:nvSpPr>
        <p:spPr>
          <a:xfrm>
            <a:off x="548640" y="1700808"/>
            <a:ext cx="10805160" cy="4626840"/>
          </a:xfrm>
        </p:spPr>
        <p:style>
          <a:lnRef idx="2">
            <a:schemeClr val="dk1"/>
          </a:lnRef>
          <a:fillRef idx="1">
            <a:schemeClr val="lt1"/>
          </a:fillRef>
          <a:effectRef idx="0">
            <a:schemeClr val="dk1"/>
          </a:effectRef>
          <a:fontRef idx="minor">
            <a:schemeClr val="dk1"/>
          </a:fontRef>
        </p:style>
        <p:txBody>
          <a:bodyPr>
            <a:noAutofit/>
          </a:bodyPr>
          <a:lstStyle/>
          <a:p>
            <a:pPr algn="just">
              <a:buFont typeface="Wingdings" panose="05000000000000000000" pitchFamily="2" charset="2"/>
              <a:buChar char="ü"/>
            </a:pPr>
            <a:r>
              <a:rPr lang="en-IN" sz="2800" dirty="0"/>
              <a:t>7 modules are used to run this project:</a:t>
            </a:r>
          </a:p>
          <a:p>
            <a:pPr algn="just">
              <a:buFont typeface="Wingdings" panose="05000000000000000000" pitchFamily="2" charset="2"/>
              <a:buChar char="q"/>
            </a:pPr>
            <a:r>
              <a:rPr lang="en-IN" sz="2800" dirty="0"/>
              <a:t>Upload APT Attack Dataset()</a:t>
            </a:r>
          </a:p>
          <a:p>
            <a:pPr algn="just">
              <a:buFont typeface="Wingdings" panose="05000000000000000000" pitchFamily="2" charset="2"/>
              <a:buChar char="q"/>
            </a:pPr>
            <a:r>
              <a:rPr lang="en-IN" sz="2800" dirty="0"/>
              <a:t>Read Dataset()</a:t>
            </a:r>
          </a:p>
          <a:p>
            <a:pPr algn="just">
              <a:buFont typeface="Wingdings" panose="05000000000000000000" pitchFamily="2" charset="2"/>
              <a:buChar char="q"/>
            </a:pPr>
            <a:r>
              <a:rPr lang="en-IN" sz="2800" dirty="0">
                <a:effectLst/>
                <a:ea typeface="Calibri" panose="020F0502020204030204" pitchFamily="34" charset="0"/>
              </a:rPr>
              <a:t>Knowledge Graph from Dataset()</a:t>
            </a:r>
          </a:p>
          <a:p>
            <a:pPr algn="just">
              <a:buFont typeface="Wingdings" panose="05000000000000000000" pitchFamily="2" charset="2"/>
              <a:buChar char="q"/>
            </a:pPr>
            <a:r>
              <a:rPr lang="en-IN" sz="2800" dirty="0">
                <a:effectLst/>
                <a:ea typeface="Calibri" panose="020F0502020204030204" pitchFamily="34" charset="0"/>
              </a:rPr>
              <a:t>Preprocess Dataset()</a:t>
            </a:r>
          </a:p>
          <a:p>
            <a:pPr algn="just">
              <a:buFont typeface="Wingdings" panose="05000000000000000000" pitchFamily="2" charset="2"/>
              <a:buChar char="q"/>
            </a:pPr>
            <a:r>
              <a:rPr lang="en-IN" sz="2800" dirty="0">
                <a:effectLst/>
                <a:ea typeface="Calibri" panose="020F0502020204030204" pitchFamily="34" charset="0"/>
              </a:rPr>
              <a:t>Run BI-LSTM with GRU Algorithm</a:t>
            </a:r>
            <a:r>
              <a:rPr lang="en-IN" sz="2800" dirty="0">
                <a:ea typeface="Calibri" panose="020F0502020204030204" pitchFamily="34" charset="0"/>
              </a:rPr>
              <a:t>()</a:t>
            </a:r>
          </a:p>
          <a:p>
            <a:pPr algn="just">
              <a:buFont typeface="Wingdings" panose="05000000000000000000" pitchFamily="2" charset="2"/>
              <a:buChar char="q"/>
            </a:pPr>
            <a:r>
              <a:rPr lang="en-IN" sz="2800" dirty="0">
                <a:effectLst/>
                <a:ea typeface="Calibri" panose="020F0502020204030204" pitchFamily="34" charset="0"/>
              </a:rPr>
              <a:t>Comparison Graph()</a:t>
            </a:r>
          </a:p>
          <a:p>
            <a:pPr algn="just">
              <a:buFont typeface="Wingdings" panose="05000000000000000000" pitchFamily="2" charset="2"/>
              <a:buChar char="q"/>
            </a:pPr>
            <a:r>
              <a:rPr lang="en-IN" sz="2800" dirty="0">
                <a:effectLst/>
                <a:ea typeface="Calibri" panose="020F0502020204030204" pitchFamily="34" charset="0"/>
              </a:rPr>
              <a:t>Attack Detection from Test Data</a:t>
            </a:r>
            <a:r>
              <a:rPr lang="en-IN" sz="2800" dirty="0">
                <a:ea typeface="Calibri" panose="020F0502020204030204" pitchFamily="34" charset="0"/>
              </a:rPr>
              <a:t>()</a:t>
            </a:r>
            <a:endParaRPr lang="en-IN" sz="2800" dirty="0"/>
          </a:p>
        </p:txBody>
      </p:sp>
      <p:sp>
        <p:nvSpPr>
          <p:cNvPr id="4" name="Picture Placeholder 3">
            <a:extLst>
              <a:ext uri="{FF2B5EF4-FFF2-40B4-BE49-F238E27FC236}">
                <a16:creationId xmlns:a16="http://schemas.microsoft.com/office/drawing/2014/main" id="{54991825-21A8-909D-E74B-02620D9398B0}"/>
              </a:ext>
            </a:extLst>
          </p:cNvPr>
          <p:cNvSpPr>
            <a:spLocks noGrp="1"/>
          </p:cNvSpPr>
          <p:nvPr>
            <p:ph type="pic" sz="quarter" idx="15"/>
          </p:nvPr>
        </p:nvSpPr>
        <p:spPr/>
        <p:style>
          <a:lnRef idx="2">
            <a:schemeClr val="accent1">
              <a:shade val="15000"/>
            </a:schemeClr>
          </a:lnRef>
          <a:fillRef idx="1">
            <a:schemeClr val="accent1"/>
          </a:fillRef>
          <a:effectRef idx="0">
            <a:schemeClr val="accent1"/>
          </a:effectRef>
          <a:fontRef idx="minor">
            <a:schemeClr val="lt1"/>
          </a:fontRef>
        </p:style>
        <p:txBody>
          <a:bodyPr/>
          <a:lstStyle/>
          <a:p>
            <a:endParaRPr lang="en-IN" dirty="0"/>
          </a:p>
        </p:txBody>
      </p:sp>
      <p:sp>
        <p:nvSpPr>
          <p:cNvPr id="5" name="Slide Number Placeholder 4">
            <a:extLst>
              <a:ext uri="{FF2B5EF4-FFF2-40B4-BE49-F238E27FC236}">
                <a16:creationId xmlns:a16="http://schemas.microsoft.com/office/drawing/2014/main" id="{029E76B3-17FA-0028-7870-E52F1454D4B5}"/>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spTree>
    <p:extLst>
      <p:ext uri="{BB962C8B-B14F-4D97-AF65-F5344CB8AC3E}">
        <p14:creationId xmlns:p14="http://schemas.microsoft.com/office/powerpoint/2010/main" val="425747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D27382-4F9B-7167-AAC2-F09D6F5D685D}"/>
              </a:ext>
            </a:extLst>
          </p:cNvPr>
          <p:cNvSpPr>
            <a:spLocks noGrp="1"/>
          </p:cNvSpPr>
          <p:nvPr>
            <p:ph type="title"/>
          </p:nvPr>
        </p:nvSpPr>
        <p:spPr>
          <a:xfrm>
            <a:off x="119336" y="530352"/>
            <a:ext cx="11881320" cy="810416"/>
          </a:xfrm>
        </p:spPr>
        <p:style>
          <a:lnRef idx="3">
            <a:schemeClr val="lt1"/>
          </a:lnRef>
          <a:fillRef idx="1">
            <a:schemeClr val="accent3"/>
          </a:fillRef>
          <a:effectRef idx="1">
            <a:schemeClr val="accent3"/>
          </a:effectRef>
          <a:fontRef idx="minor">
            <a:schemeClr val="lt1"/>
          </a:fontRef>
        </p:style>
        <p:txBody>
          <a:bodyPr>
            <a:noAutofit/>
          </a:bodyPr>
          <a:lstStyle/>
          <a:p>
            <a:pPr algn="ctr"/>
            <a:r>
              <a:rPr lang="en-IN" sz="6000" dirty="0">
                <a:solidFill>
                  <a:schemeClr val="tx1"/>
                </a:solidFill>
              </a:rPr>
              <a:t>UML DIAGRAMS</a:t>
            </a:r>
          </a:p>
        </p:txBody>
      </p:sp>
      <p:pic>
        <p:nvPicPr>
          <p:cNvPr id="3" name="Content Placeholder 2">
            <a:extLst>
              <a:ext uri="{FF2B5EF4-FFF2-40B4-BE49-F238E27FC236}">
                <a16:creationId xmlns:a16="http://schemas.microsoft.com/office/drawing/2014/main" id="{2D5915D4-3F5B-A771-D840-0C2E51DCD3DD}"/>
              </a:ext>
            </a:extLst>
          </p:cNvPr>
          <p:cNvPicPr>
            <a:picLocks noGrp="1" noChangeAspect="1"/>
          </p:cNvPicPr>
          <p:nvPr>
            <p:ph sz="quarter" idx="13"/>
          </p:nvPr>
        </p:nvPicPr>
        <p:blipFill>
          <a:blip r:embed="rId2"/>
          <a:stretch>
            <a:fillRect/>
          </a:stretch>
        </p:blipFill>
        <p:spPr>
          <a:xfrm>
            <a:off x="191344" y="2667000"/>
            <a:ext cx="11737304" cy="3660775"/>
          </a:xfrm>
        </p:spPr>
        <p:style>
          <a:lnRef idx="2">
            <a:schemeClr val="dk1"/>
          </a:lnRef>
          <a:fillRef idx="1">
            <a:schemeClr val="lt1"/>
          </a:fillRef>
          <a:effectRef idx="0">
            <a:schemeClr val="dk1"/>
          </a:effectRef>
          <a:fontRef idx="minor">
            <a:schemeClr val="dk1"/>
          </a:fontRef>
        </p:style>
      </p:pic>
      <p:sp>
        <p:nvSpPr>
          <p:cNvPr id="8" name="Picture Placeholder 7">
            <a:extLst>
              <a:ext uri="{FF2B5EF4-FFF2-40B4-BE49-F238E27FC236}">
                <a16:creationId xmlns:a16="http://schemas.microsoft.com/office/drawing/2014/main" id="{860B24D2-296E-A25B-F027-20DF345DE2F9}"/>
              </a:ext>
            </a:extLst>
          </p:cNvPr>
          <p:cNvSpPr>
            <a:spLocks noGrp="1"/>
          </p:cNvSpPr>
          <p:nvPr>
            <p:ph type="pic" sz="quarter" idx="15"/>
          </p:nvPr>
        </p:nvSpPr>
        <p:spPr/>
        <p:style>
          <a:lnRef idx="2">
            <a:schemeClr val="accent1">
              <a:shade val="15000"/>
            </a:schemeClr>
          </a:lnRef>
          <a:fillRef idx="1">
            <a:schemeClr val="accent1"/>
          </a:fillRef>
          <a:effectRef idx="0">
            <a:schemeClr val="accent1"/>
          </a:effectRef>
          <a:fontRef idx="minor">
            <a:schemeClr val="lt1"/>
          </a:fontRef>
        </p:style>
        <p:txBody>
          <a:bodyPr/>
          <a:lstStyle/>
          <a:p>
            <a:endParaRPr lang="en-IN" dirty="0"/>
          </a:p>
        </p:txBody>
      </p:sp>
      <p:sp>
        <p:nvSpPr>
          <p:cNvPr id="9" name="Text Placeholder 8">
            <a:extLst>
              <a:ext uri="{FF2B5EF4-FFF2-40B4-BE49-F238E27FC236}">
                <a16:creationId xmlns:a16="http://schemas.microsoft.com/office/drawing/2014/main" id="{4810BF11-A378-1280-5BF7-72127D99DEF1}"/>
              </a:ext>
            </a:extLst>
          </p:cNvPr>
          <p:cNvSpPr>
            <a:spLocks noGrp="1"/>
          </p:cNvSpPr>
          <p:nvPr>
            <p:ph type="body" sz="quarter" idx="16"/>
          </p:nvPr>
        </p:nvSpPr>
        <p:spPr>
          <a:xfrm>
            <a:off x="191344" y="1484784"/>
            <a:ext cx="11737304" cy="923330"/>
          </a:xfrm>
        </p:spPr>
        <p:style>
          <a:lnRef idx="0">
            <a:schemeClr val="accent2"/>
          </a:lnRef>
          <a:fillRef idx="3">
            <a:schemeClr val="accent2"/>
          </a:fillRef>
          <a:effectRef idx="3">
            <a:schemeClr val="accent2"/>
          </a:effectRef>
          <a:fontRef idx="minor">
            <a:schemeClr val="lt1"/>
          </a:fontRef>
        </p:style>
        <p:txBody>
          <a:bodyPr/>
          <a:lstStyle/>
          <a:p>
            <a:pPr algn="ctr"/>
            <a:r>
              <a:rPr lang="en-IN" sz="6000" dirty="0">
                <a:solidFill>
                  <a:schemeClr val="tx1"/>
                </a:solidFill>
              </a:rPr>
              <a:t>CLASS DIAGRAM</a:t>
            </a:r>
          </a:p>
        </p:txBody>
      </p:sp>
      <p:sp>
        <p:nvSpPr>
          <p:cNvPr id="5" name="Slide Number Placeholder 4">
            <a:extLst>
              <a:ext uri="{FF2B5EF4-FFF2-40B4-BE49-F238E27FC236}">
                <a16:creationId xmlns:a16="http://schemas.microsoft.com/office/drawing/2014/main" id="{0201C21A-8FD4-3FFE-8550-0D9020175CF3}"/>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spTree>
    <p:extLst>
      <p:ext uri="{BB962C8B-B14F-4D97-AF65-F5344CB8AC3E}">
        <p14:creationId xmlns:p14="http://schemas.microsoft.com/office/powerpoint/2010/main" val="382011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A1AD-73ED-ABAD-890A-FA2D7AEF7D0E}"/>
              </a:ext>
            </a:extLst>
          </p:cNvPr>
          <p:cNvSpPr>
            <a:spLocks noGrp="1"/>
          </p:cNvSpPr>
          <p:nvPr>
            <p:ph type="title"/>
          </p:nvPr>
        </p:nvSpPr>
        <p:spPr>
          <a:xfrm>
            <a:off x="548640" y="530352"/>
            <a:ext cx="10875952" cy="882424"/>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IN" sz="6000" dirty="0">
                <a:solidFill>
                  <a:schemeClr val="tx1"/>
                </a:solidFill>
              </a:rPr>
              <a:t>USECASE DIAGRAM</a:t>
            </a:r>
          </a:p>
        </p:txBody>
      </p:sp>
      <p:sp>
        <p:nvSpPr>
          <p:cNvPr id="4" name="Picture Placeholder 3">
            <a:extLst>
              <a:ext uri="{FF2B5EF4-FFF2-40B4-BE49-F238E27FC236}">
                <a16:creationId xmlns:a16="http://schemas.microsoft.com/office/drawing/2014/main" id="{AEF04297-EE73-E50E-BA60-30EAF7207CEF}"/>
              </a:ext>
            </a:extLst>
          </p:cNvPr>
          <p:cNvSpPr>
            <a:spLocks noGrp="1"/>
          </p:cNvSpPr>
          <p:nvPr>
            <p:ph type="pic" sz="quarter" idx="15"/>
          </p:nvPr>
        </p:nvSpPr>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626E764A-0AA9-1719-1102-7337CC93F1B6}"/>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pic>
        <p:nvPicPr>
          <p:cNvPr id="11" name="Content Placeholder 10">
            <a:extLst>
              <a:ext uri="{FF2B5EF4-FFF2-40B4-BE49-F238E27FC236}">
                <a16:creationId xmlns:a16="http://schemas.microsoft.com/office/drawing/2014/main" id="{8CCA4A32-9449-B76D-B788-4894EE66F342}"/>
              </a:ext>
            </a:extLst>
          </p:cNvPr>
          <p:cNvPicPr>
            <a:picLocks noGrp="1" noChangeAspect="1"/>
          </p:cNvPicPr>
          <p:nvPr>
            <p:ph sz="quarter" idx="13"/>
          </p:nvPr>
        </p:nvPicPr>
        <p:blipFill>
          <a:blip r:embed="rId2"/>
          <a:stretch>
            <a:fillRect/>
          </a:stretch>
        </p:blipFill>
        <p:spPr>
          <a:xfrm>
            <a:off x="1199456" y="1556792"/>
            <a:ext cx="9145016" cy="504056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4123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9AFB-5E44-BCA6-849E-B89DDC1245E3}"/>
              </a:ext>
            </a:extLst>
          </p:cNvPr>
          <p:cNvSpPr>
            <a:spLocks noGrp="1"/>
          </p:cNvSpPr>
          <p:nvPr>
            <p:ph type="title"/>
          </p:nvPr>
        </p:nvSpPr>
        <p:spPr>
          <a:xfrm>
            <a:off x="548640" y="620688"/>
            <a:ext cx="10805160" cy="936104"/>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IN" sz="6000" dirty="0">
                <a:solidFill>
                  <a:schemeClr val="tx1"/>
                </a:solidFill>
              </a:rPr>
              <a:t>SEQUENCE DIAGRAM</a:t>
            </a:r>
          </a:p>
        </p:txBody>
      </p:sp>
      <p:pic>
        <p:nvPicPr>
          <p:cNvPr id="7" name="Content Placeholder 6">
            <a:extLst>
              <a:ext uri="{FF2B5EF4-FFF2-40B4-BE49-F238E27FC236}">
                <a16:creationId xmlns:a16="http://schemas.microsoft.com/office/drawing/2014/main" id="{9F6C088A-3E28-CAE2-C639-E986C39B11F2}"/>
              </a:ext>
            </a:extLst>
          </p:cNvPr>
          <p:cNvPicPr>
            <a:picLocks noGrp="1" noChangeAspect="1"/>
          </p:cNvPicPr>
          <p:nvPr>
            <p:ph sz="quarter" idx="13"/>
          </p:nvPr>
        </p:nvPicPr>
        <p:blipFill>
          <a:blip r:embed="rId2"/>
          <a:stretch>
            <a:fillRect/>
          </a:stretch>
        </p:blipFill>
        <p:spPr>
          <a:xfrm>
            <a:off x="548640" y="1951493"/>
            <a:ext cx="10805160" cy="4285819"/>
          </a:xfrm>
        </p:spPr>
        <p:style>
          <a:lnRef idx="2">
            <a:schemeClr val="dk1"/>
          </a:lnRef>
          <a:fillRef idx="1">
            <a:schemeClr val="lt1"/>
          </a:fillRef>
          <a:effectRef idx="0">
            <a:schemeClr val="dk1"/>
          </a:effectRef>
          <a:fontRef idx="minor">
            <a:schemeClr val="dk1"/>
          </a:fontRef>
        </p:style>
      </p:pic>
      <p:sp>
        <p:nvSpPr>
          <p:cNvPr id="4" name="Picture Placeholder 3">
            <a:extLst>
              <a:ext uri="{FF2B5EF4-FFF2-40B4-BE49-F238E27FC236}">
                <a16:creationId xmlns:a16="http://schemas.microsoft.com/office/drawing/2014/main" id="{8C162770-F1C2-D851-9C4F-992B511215C3}"/>
              </a:ext>
            </a:extLst>
          </p:cNvPr>
          <p:cNvSpPr>
            <a:spLocks noGrp="1"/>
          </p:cNvSpPr>
          <p:nvPr>
            <p:ph type="pic" sz="quarter" idx="15"/>
          </p:nvPr>
        </p:nvSpPr>
        <p:spPr/>
        <p:style>
          <a:lnRef idx="0">
            <a:schemeClr val="accent1"/>
          </a:lnRef>
          <a:fillRef idx="3">
            <a:schemeClr val="accent1"/>
          </a:fillRef>
          <a:effectRef idx="3">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60A1D68E-E43F-CE4D-7E4C-5B73DE51BD09}"/>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spTree>
    <p:extLst>
      <p:ext uri="{BB962C8B-B14F-4D97-AF65-F5344CB8AC3E}">
        <p14:creationId xmlns:p14="http://schemas.microsoft.com/office/powerpoint/2010/main" val="133944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D580-A42E-EE9C-EFC1-312B04FFF1EC}"/>
              </a:ext>
            </a:extLst>
          </p:cNvPr>
          <p:cNvSpPr>
            <a:spLocks noGrp="1"/>
          </p:cNvSpPr>
          <p:nvPr>
            <p:ph type="title"/>
          </p:nvPr>
        </p:nvSpPr>
        <p:spPr>
          <a:xfrm>
            <a:off x="407368" y="620688"/>
            <a:ext cx="11521280" cy="1008112"/>
          </a:xfrm>
        </p:spPr>
        <p:style>
          <a:lnRef idx="0">
            <a:schemeClr val="accent2"/>
          </a:lnRef>
          <a:fillRef idx="3">
            <a:schemeClr val="accent2"/>
          </a:fillRef>
          <a:effectRef idx="3">
            <a:schemeClr val="accent2"/>
          </a:effectRef>
          <a:fontRef idx="minor">
            <a:schemeClr val="lt1"/>
          </a:fontRef>
        </p:style>
        <p:txBody>
          <a:bodyPr>
            <a:normAutofit/>
          </a:bodyPr>
          <a:lstStyle/>
          <a:p>
            <a:pPr algn="ctr"/>
            <a:r>
              <a:rPr lang="en-IN" sz="6000" dirty="0">
                <a:solidFill>
                  <a:schemeClr val="tx1"/>
                </a:solidFill>
              </a:rPr>
              <a:t>ACTIVITY DIAGRAM</a:t>
            </a:r>
          </a:p>
        </p:txBody>
      </p:sp>
      <p:pic>
        <p:nvPicPr>
          <p:cNvPr id="7" name="Content Placeholder 6">
            <a:extLst>
              <a:ext uri="{FF2B5EF4-FFF2-40B4-BE49-F238E27FC236}">
                <a16:creationId xmlns:a16="http://schemas.microsoft.com/office/drawing/2014/main" id="{B6687E9E-7F62-2789-E849-D912613723EA}"/>
              </a:ext>
            </a:extLst>
          </p:cNvPr>
          <p:cNvPicPr>
            <a:picLocks noGrp="1" noChangeAspect="1"/>
          </p:cNvPicPr>
          <p:nvPr>
            <p:ph sz="quarter" idx="13"/>
          </p:nvPr>
        </p:nvPicPr>
        <p:blipFill>
          <a:blip r:embed="rId2"/>
          <a:stretch>
            <a:fillRect/>
          </a:stretch>
        </p:blipFill>
        <p:spPr>
          <a:xfrm>
            <a:off x="1055440" y="1844825"/>
            <a:ext cx="10225136" cy="4536504"/>
          </a:xfrm>
        </p:spPr>
        <p:style>
          <a:lnRef idx="2">
            <a:schemeClr val="dk1"/>
          </a:lnRef>
          <a:fillRef idx="1">
            <a:schemeClr val="lt1"/>
          </a:fillRef>
          <a:effectRef idx="0">
            <a:schemeClr val="dk1"/>
          </a:effectRef>
          <a:fontRef idx="minor">
            <a:schemeClr val="dk1"/>
          </a:fontRef>
        </p:style>
      </p:pic>
      <p:sp>
        <p:nvSpPr>
          <p:cNvPr id="4" name="Picture Placeholder 3">
            <a:extLst>
              <a:ext uri="{FF2B5EF4-FFF2-40B4-BE49-F238E27FC236}">
                <a16:creationId xmlns:a16="http://schemas.microsoft.com/office/drawing/2014/main" id="{BA66DA95-45F1-2B95-3BAA-DA0AD8CB3AA7}"/>
              </a:ext>
            </a:extLst>
          </p:cNvPr>
          <p:cNvSpPr>
            <a:spLocks noGrp="1"/>
          </p:cNvSpPr>
          <p:nvPr>
            <p:ph type="pic" sz="quarter" idx="15"/>
          </p:nvPr>
        </p:nvSpPr>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2701777C-EBD2-1440-EB3A-B4FEAA74DDB8}"/>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spTree>
    <p:extLst>
      <p:ext uri="{BB962C8B-B14F-4D97-AF65-F5344CB8AC3E}">
        <p14:creationId xmlns:p14="http://schemas.microsoft.com/office/powerpoint/2010/main" val="285594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8640" y="357166"/>
            <a:ext cx="11190962" cy="1143008"/>
          </a:xfrm>
        </p:spPr>
        <p:style>
          <a:lnRef idx="1">
            <a:schemeClr val="accent5"/>
          </a:lnRef>
          <a:fillRef idx="2">
            <a:schemeClr val="accent5"/>
          </a:fillRef>
          <a:effectRef idx="1">
            <a:schemeClr val="accent5"/>
          </a:effectRef>
          <a:fontRef idx="minor">
            <a:schemeClr val="dk1"/>
          </a:fontRef>
        </p:style>
        <p:txBody>
          <a:bodyPr/>
          <a:lstStyle/>
          <a:p>
            <a:r>
              <a:rPr lang="en-IN" dirty="0"/>
              <a:t>            </a:t>
            </a:r>
            <a:r>
              <a:rPr lang="en-IN" sz="6000" dirty="0">
                <a:latin typeface="Times New Roman" pitchFamily="18" charset="0"/>
                <a:cs typeface="Times New Roman" pitchFamily="18" charset="0"/>
              </a:rPr>
              <a:t>Novelty of project</a:t>
            </a:r>
            <a:endParaRPr lang="en-US" sz="6000" dirty="0">
              <a:latin typeface="Times New Roman" pitchFamily="18" charset="0"/>
              <a:cs typeface="Times New Roman" pitchFamily="18" charset="0"/>
            </a:endParaRPr>
          </a:p>
        </p:txBody>
      </p:sp>
      <p:sp>
        <p:nvSpPr>
          <p:cNvPr id="8" name="Content Placeholder 7"/>
          <p:cNvSpPr>
            <a:spLocks noGrp="1"/>
          </p:cNvSpPr>
          <p:nvPr>
            <p:ph sz="quarter" idx="13"/>
          </p:nvPr>
        </p:nvSpPr>
        <p:spPr>
          <a:xfrm>
            <a:off x="548640" y="1857364"/>
            <a:ext cx="11190962" cy="4143404"/>
          </a:xfrm>
        </p:spPr>
        <p:style>
          <a:lnRef idx="2">
            <a:schemeClr val="dk1"/>
          </a:lnRef>
          <a:fillRef idx="1">
            <a:schemeClr val="lt1"/>
          </a:fillRef>
          <a:effectRef idx="0">
            <a:schemeClr val="dk1"/>
          </a:effectRef>
          <a:fontRef idx="minor">
            <a:schemeClr val="dk1"/>
          </a:fontRef>
        </p:style>
        <p:txBody>
          <a:bodyPr>
            <a:normAutofit/>
          </a:bodyPr>
          <a:lstStyle/>
          <a:p>
            <a:pPr algn="just">
              <a:buFont typeface="Wingdings" pitchFamily="2" charset="2"/>
              <a:buChar char="q"/>
            </a:pPr>
            <a:r>
              <a:rPr lang="en-US" sz="2800" dirty="0">
                <a:latin typeface="Times New Roman" pitchFamily="18" charset="0"/>
                <a:cs typeface="Times New Roman" pitchFamily="18" charset="0"/>
              </a:rPr>
              <a:t>The Unique characteristics such as heterogeneity, complexity and inter-connectedness pose significant security for IoT-enabled cyber-physical systems (CPS).</a:t>
            </a:r>
          </a:p>
          <a:p>
            <a:pPr algn="just">
              <a:buFont typeface="Wingdings" pitchFamily="2" charset="2"/>
              <a:buChar char="q"/>
            </a:pPr>
            <a:r>
              <a:rPr lang="en-US" sz="2800" dirty="0">
                <a:latin typeface="Times New Roman" pitchFamily="18" charset="0"/>
                <a:cs typeface="Times New Roman" pitchFamily="18" charset="0"/>
              </a:rPr>
              <a:t>Detection involves identifying ongoing attacks, whereas attribution involves identifying the attacker, responsible for the attack.</a:t>
            </a:r>
          </a:p>
          <a:p>
            <a:pPr algn="just">
              <a:buFont typeface="Wingdings" pitchFamily="2" charset="2"/>
              <a:buChar char="q"/>
            </a:pPr>
            <a:r>
              <a:rPr lang="en-US" sz="2800" dirty="0">
                <a:latin typeface="Times New Roman" pitchFamily="18" charset="0"/>
                <a:cs typeface="Times New Roman" pitchFamily="18" charset="0"/>
              </a:rPr>
              <a:t>Machine learning can learn from data and adapt to changing conditions, making it well-suited for cyber-security applications</a:t>
            </a:r>
            <a:r>
              <a:rPr lang="en-US" sz="2800" dirty="0"/>
              <a:t>.</a:t>
            </a:r>
          </a:p>
        </p:txBody>
      </p:sp>
      <p:sp>
        <p:nvSpPr>
          <p:cNvPr id="5" name="Slide Number Placeholder 4"/>
          <p:cNvSpPr>
            <a:spLocks noGrp="1"/>
          </p:cNvSpPr>
          <p:nvPr>
            <p:ph type="sldNum" sz="quarter" idx="4"/>
          </p:nvPr>
        </p:nvSpPr>
        <p:spPr/>
        <p:txBody>
          <a:bodyPr/>
          <a:lstStyle/>
          <a:p>
            <a:fld id="{4FAB73BC-B049-4115-A692-8D63A059BFB8}"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6FB3-0033-1C6A-1708-592724BD6BB1}"/>
              </a:ext>
            </a:extLst>
          </p:cNvPr>
          <p:cNvSpPr>
            <a:spLocks noGrp="1"/>
          </p:cNvSpPr>
          <p:nvPr>
            <p:ph type="title"/>
          </p:nvPr>
        </p:nvSpPr>
        <p:spPr>
          <a:xfrm>
            <a:off x="407368" y="530352"/>
            <a:ext cx="10805160" cy="66640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IN" dirty="0">
                <a:latin typeface="Times New Roman" panose="02020603050405020304" pitchFamily="18" charset="0"/>
                <a:cs typeface="Times New Roman" panose="02020603050405020304" pitchFamily="18" charset="0"/>
              </a:rPr>
              <a:t>SAMPLE CODE</a:t>
            </a:r>
          </a:p>
        </p:txBody>
      </p:sp>
      <p:sp>
        <p:nvSpPr>
          <p:cNvPr id="3" name="Content Placeholder 2">
            <a:extLst>
              <a:ext uri="{FF2B5EF4-FFF2-40B4-BE49-F238E27FC236}">
                <a16:creationId xmlns:a16="http://schemas.microsoft.com/office/drawing/2014/main" id="{A0762E34-7EB4-4724-8E48-2834AFF2FA65}"/>
              </a:ext>
            </a:extLst>
          </p:cNvPr>
          <p:cNvSpPr>
            <a:spLocks noGrp="1"/>
          </p:cNvSpPr>
          <p:nvPr>
            <p:ph sz="quarter" idx="13"/>
          </p:nvPr>
        </p:nvSpPr>
        <p:spPr>
          <a:xfrm>
            <a:off x="407368" y="1269904"/>
            <a:ext cx="10805160" cy="5435696"/>
          </a:xfrm>
        </p:spPr>
        <p:style>
          <a:lnRef idx="2">
            <a:schemeClr val="dk1"/>
          </a:lnRef>
          <a:fillRef idx="1">
            <a:schemeClr val="lt1"/>
          </a:fillRef>
          <a:effectRef idx="0">
            <a:schemeClr val="dk1"/>
          </a:effectRef>
          <a:fontRef idx="minor">
            <a:schemeClr val="dk1"/>
          </a:fontRef>
        </p:style>
        <p:txBody>
          <a:bodyPr>
            <a:noAutofit/>
          </a:bodyPr>
          <a:lstStyle/>
          <a:p>
            <a:r>
              <a:rPr lang="pt-BR" dirty="0"/>
              <a:t>import matplotlib.pyplot as plt</a:t>
            </a:r>
          </a:p>
          <a:p>
            <a:r>
              <a:rPr lang="pt-BR" dirty="0"/>
              <a:t>import pandas as pd</a:t>
            </a:r>
          </a:p>
          <a:p>
            <a:r>
              <a:rPr lang="pt-BR" dirty="0"/>
              <a:t>import numpy as np</a:t>
            </a:r>
          </a:p>
          <a:p>
            <a:r>
              <a:rPr lang="pt-BR"/>
              <a:t>main </a:t>
            </a:r>
            <a:r>
              <a:rPr lang="pt-BR" dirty="0"/>
              <a:t>= tkinter.Tk()</a:t>
            </a:r>
          </a:p>
          <a:p>
            <a:r>
              <a:rPr lang="pt-BR" dirty="0"/>
              <a:t>main.title("CSKG4APT: A Cybersecurity Knowledge Graph for Advanced Persistent Threat Organization Attribution") #designing main screen</a:t>
            </a:r>
          </a:p>
          <a:p>
            <a:r>
              <a:rPr lang="pt-BR" dirty="0"/>
              <a:t>main.geometry("1000x650")</a:t>
            </a:r>
          </a:p>
          <a:p>
            <a:r>
              <a:rPr lang="pt-BR" dirty="0"/>
              <a:t>global dataset, X, Y, bilstm</a:t>
            </a:r>
          </a:p>
          <a:p>
            <a:r>
              <a:rPr lang="pt-BR" dirty="0"/>
              <a:t>global X_train, X_test, y_train, y_test</a:t>
            </a:r>
          </a:p>
          <a:p>
            <a:r>
              <a:rPr lang="pt-BR" dirty="0"/>
              <a:t>global accuracy, precision, recall, fscore, labels, scaler, le1, le2</a:t>
            </a:r>
          </a:p>
          <a:p>
            <a:endParaRPr lang="pt-BR" dirty="0"/>
          </a:p>
        </p:txBody>
      </p:sp>
      <p:sp>
        <p:nvSpPr>
          <p:cNvPr id="4" name="Picture Placeholder 3">
            <a:extLst>
              <a:ext uri="{FF2B5EF4-FFF2-40B4-BE49-F238E27FC236}">
                <a16:creationId xmlns:a16="http://schemas.microsoft.com/office/drawing/2014/main" id="{A927C5EE-CFB0-9DBB-69E1-3C84BEDAE9E6}"/>
              </a:ext>
            </a:extLst>
          </p:cNvPr>
          <p:cNvSpPr>
            <a:spLocks noGrp="1"/>
          </p:cNvSpPr>
          <p:nvPr>
            <p:ph type="pic" sz="quarter" idx="15"/>
          </p:nvPr>
        </p:nvSpPr>
        <p:spPr/>
        <p:style>
          <a:lnRef idx="3">
            <a:schemeClr val="lt1"/>
          </a:lnRef>
          <a:fillRef idx="1">
            <a:schemeClr val="accent1"/>
          </a:fillRef>
          <a:effectRef idx="1">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18154D7E-C2E2-8947-B276-FFA8169E8A00}"/>
              </a:ext>
            </a:extLst>
          </p:cNvPr>
          <p:cNvSpPr>
            <a:spLocks noGrp="1"/>
          </p:cNvSpPr>
          <p:nvPr>
            <p:ph type="sldNum" sz="quarter" idx="4"/>
          </p:nvPr>
        </p:nvSpPr>
        <p:spPr/>
        <p:txBody>
          <a:bodyPr/>
          <a:lstStyle/>
          <a:p>
            <a:fld id="{4FAB73BC-B049-4115-A692-8D63A059BFB8}" type="slidenum">
              <a:rPr lang="en-US" noProof="0" smtClean="0"/>
              <a:pPr/>
              <a:t>18</a:t>
            </a:fld>
            <a:endParaRPr lang="en-US" noProof="0" dirty="0"/>
          </a:p>
        </p:txBody>
      </p:sp>
    </p:spTree>
    <p:extLst>
      <p:ext uri="{BB962C8B-B14F-4D97-AF65-F5344CB8AC3E}">
        <p14:creationId xmlns:p14="http://schemas.microsoft.com/office/powerpoint/2010/main" val="233027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9635-086C-EEF4-EF52-0FE0D63DC641}"/>
              </a:ext>
            </a:extLst>
          </p:cNvPr>
          <p:cNvSpPr>
            <a:spLocks noGrp="1"/>
          </p:cNvSpPr>
          <p:nvPr>
            <p:ph type="title"/>
          </p:nvPr>
        </p:nvSpPr>
        <p:spPr>
          <a:xfrm>
            <a:off x="548640" y="530352"/>
            <a:ext cx="10805160" cy="66640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IN" dirty="0">
                <a:latin typeface="Times New Roman" panose="02020603050405020304" pitchFamily="18" charset="0"/>
                <a:cs typeface="Times New Roman" panose="02020603050405020304" pitchFamily="18" charset="0"/>
              </a:rPr>
              <a:t>SAMPLE CODE</a:t>
            </a:r>
            <a:endParaRPr lang="en-IN" dirty="0"/>
          </a:p>
        </p:txBody>
      </p:sp>
      <p:sp>
        <p:nvSpPr>
          <p:cNvPr id="3" name="Content Placeholder 2">
            <a:extLst>
              <a:ext uri="{FF2B5EF4-FFF2-40B4-BE49-F238E27FC236}">
                <a16:creationId xmlns:a16="http://schemas.microsoft.com/office/drawing/2014/main" id="{C7A94193-C222-558A-885E-1BE8F6F3C04D}"/>
              </a:ext>
            </a:extLst>
          </p:cNvPr>
          <p:cNvSpPr>
            <a:spLocks noGrp="1"/>
          </p:cNvSpPr>
          <p:nvPr>
            <p:ph sz="quarter" idx="13"/>
          </p:nvPr>
        </p:nvSpPr>
        <p:spPr>
          <a:xfrm>
            <a:off x="548640" y="1412776"/>
            <a:ext cx="10805160" cy="4914872"/>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r>
              <a:rPr lang="pt-BR" sz="2200" dirty="0"/>
              <a:t>def loadDataset():</a:t>
            </a:r>
          </a:p>
          <a:p>
            <a:r>
              <a:rPr lang="pt-BR" sz="2200" dirty="0"/>
              <a:t>    global dataset, labels</a:t>
            </a:r>
          </a:p>
          <a:p>
            <a:r>
              <a:rPr lang="pt-BR" sz="2200" dirty="0"/>
              <a:t>    filename = filedialog.askopenfilename(initialdir="Dataset")</a:t>
            </a:r>
          </a:p>
          <a:p>
            <a:r>
              <a:rPr lang="pt-BR" sz="2200" dirty="0"/>
              <a:t>    text.delete('1.0', END)</a:t>
            </a:r>
          </a:p>
          <a:p>
            <a:r>
              <a:rPr lang="pt-BR" sz="2200" dirty="0"/>
              <a:t>    text.insert(END,filename+" loaded\n\n");</a:t>
            </a:r>
          </a:p>
          <a:p>
            <a:r>
              <a:rPr lang="pt-BR" sz="2200" dirty="0"/>
              <a:t>    dataset = pd.read_csv(filename)</a:t>
            </a:r>
          </a:p>
          <a:p>
            <a:r>
              <a:rPr lang="pt-BR" sz="2200" dirty="0"/>
              <a:t>    text.insert(END,str(dataset.head()))</a:t>
            </a:r>
          </a:p>
          <a:p>
            <a:r>
              <a:rPr lang="pt-BR" sz="2200" dirty="0"/>
              <a:t>    labels = np.unique(dataset['apt'])</a:t>
            </a:r>
          </a:p>
          <a:p>
            <a:r>
              <a:rPr lang="pt-BR" sz="2200" dirty="0"/>
              <a:t>    label = dataset.groupby('apt').size()</a:t>
            </a:r>
          </a:p>
          <a:p>
            <a:r>
              <a:rPr lang="pt-BR" sz="2200" dirty="0"/>
              <a:t>    label.plot(kind="bar")</a:t>
            </a:r>
          </a:p>
          <a:p>
            <a:r>
              <a:rPr lang="pt-BR" sz="2200" dirty="0"/>
              <a:t>    plt.title("APT attacks found in Dataset")</a:t>
            </a:r>
          </a:p>
          <a:p>
            <a:r>
              <a:rPr lang="pt-BR" sz="2200" dirty="0"/>
              <a:t>    plt.show() os</a:t>
            </a:r>
            <a:endParaRPr lang="en-IN" sz="2200" dirty="0"/>
          </a:p>
          <a:p>
            <a:endParaRPr lang="en-IN" dirty="0"/>
          </a:p>
        </p:txBody>
      </p:sp>
      <p:sp>
        <p:nvSpPr>
          <p:cNvPr id="4" name="Picture Placeholder 3">
            <a:extLst>
              <a:ext uri="{FF2B5EF4-FFF2-40B4-BE49-F238E27FC236}">
                <a16:creationId xmlns:a16="http://schemas.microsoft.com/office/drawing/2014/main" id="{D31E0A89-5A1C-20BE-5B5B-2065C05B22BE}"/>
              </a:ext>
            </a:extLst>
          </p:cNvPr>
          <p:cNvSpPr>
            <a:spLocks noGrp="1"/>
          </p:cNvSpPr>
          <p:nvPr>
            <p:ph type="pic" sz="quarter" idx="15"/>
          </p:nvPr>
        </p:nvSpPr>
        <p:spPr/>
        <p:style>
          <a:lnRef idx="1">
            <a:schemeClr val="accent1"/>
          </a:lnRef>
          <a:fillRef idx="2">
            <a:schemeClr val="accent1"/>
          </a:fillRef>
          <a:effectRef idx="1">
            <a:schemeClr val="accent1"/>
          </a:effectRef>
          <a:fontRef idx="minor">
            <a:schemeClr val="dk1"/>
          </a:fontRef>
        </p:style>
        <p:txBody>
          <a:bodyPr/>
          <a:lstStyle/>
          <a:p>
            <a:endParaRPr lang="en-IN" dirty="0"/>
          </a:p>
        </p:txBody>
      </p:sp>
      <p:sp>
        <p:nvSpPr>
          <p:cNvPr id="5" name="Slide Number Placeholder 4">
            <a:extLst>
              <a:ext uri="{FF2B5EF4-FFF2-40B4-BE49-F238E27FC236}">
                <a16:creationId xmlns:a16="http://schemas.microsoft.com/office/drawing/2014/main" id="{111F0F2E-C700-FC29-4A0F-F0A169E81424}"/>
              </a:ext>
            </a:extLst>
          </p:cNvPr>
          <p:cNvSpPr>
            <a:spLocks noGrp="1"/>
          </p:cNvSpPr>
          <p:nvPr>
            <p:ph type="sldNum" sz="quarter" idx="4"/>
          </p:nvPr>
        </p:nvSpPr>
        <p:spPr/>
        <p:txBody>
          <a:bodyPr/>
          <a:lstStyle/>
          <a:p>
            <a:fld id="{4FAB73BC-B049-4115-A692-8D63A059BFB8}" type="slidenum">
              <a:rPr lang="en-US" noProof="0" smtClean="0"/>
              <a:pPr/>
              <a:t>19</a:t>
            </a:fld>
            <a:endParaRPr lang="en-US" noProof="0" dirty="0"/>
          </a:p>
        </p:txBody>
      </p:sp>
    </p:spTree>
    <p:extLst>
      <p:ext uri="{BB962C8B-B14F-4D97-AF65-F5344CB8AC3E}">
        <p14:creationId xmlns:p14="http://schemas.microsoft.com/office/powerpoint/2010/main" val="151935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l="45519" r="45519"/>
          <a:stretch/>
        </p:blipFill>
        <p:spPr>
          <a:xfrm>
            <a:off x="666712" y="2645556"/>
            <a:ext cx="5429288" cy="3543552"/>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23836" y="428604"/>
            <a:ext cx="11287204" cy="1143008"/>
          </a:xfrm>
        </p:spPr>
        <p:style>
          <a:lnRef idx="1">
            <a:schemeClr val="accent2"/>
          </a:lnRef>
          <a:fillRef idx="2">
            <a:schemeClr val="accent2"/>
          </a:fillRef>
          <a:effectRef idx="1">
            <a:schemeClr val="accent2"/>
          </a:effectRef>
          <a:fontRef idx="minor">
            <a:schemeClr val="dk1"/>
          </a:fontRef>
        </p:style>
        <p:txBody>
          <a:bodyPr>
            <a:normAutofit/>
          </a:bodyPr>
          <a:lstStyle/>
          <a:p>
            <a:r>
              <a:rPr lang="en-US" dirty="0"/>
              <a:t>                </a:t>
            </a:r>
            <a:r>
              <a:rPr lang="en-US" sz="6000" dirty="0">
                <a:latin typeface="Times New Roman" pitchFamily="18" charset="0"/>
                <a:cs typeface="Times New Roman" pitchFamily="18" charset="0"/>
              </a:rPr>
              <a:t>AIM OF THE PROJECT</a:t>
            </a:r>
            <a:endParaRPr lang="en-US" sz="6000" dirty="0">
              <a:highlight>
                <a:srgbClr val="C0C0C0"/>
              </a:highlight>
              <a:latin typeface="Times New Roman" pitchFamily="18" charset="0"/>
              <a:cs typeface="Times New Roman" pitchFamily="18" charset="0"/>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744072" y="2000241"/>
            <a:ext cx="4995530" cy="4214842"/>
          </a:xfrm>
        </p:spPr>
        <p:style>
          <a:lnRef idx="2">
            <a:schemeClr val="dk1"/>
          </a:lnRef>
          <a:fillRef idx="1">
            <a:schemeClr val="lt1"/>
          </a:fillRef>
          <a:effectRef idx="0">
            <a:schemeClr val="dk1"/>
          </a:effectRef>
          <a:fontRef idx="minor">
            <a:schemeClr val="dk1"/>
          </a:fontRef>
        </p:style>
        <p:txBody>
          <a:bodyPr>
            <a:normAutofit/>
          </a:bodyPr>
          <a:lstStyle/>
          <a:p>
            <a:pPr algn="just"/>
            <a:endParaRPr lang="en-US" dirty="0"/>
          </a:p>
          <a:p>
            <a:pPr algn="just"/>
            <a:r>
              <a:rPr lang="en-US" sz="2800" dirty="0">
                <a:latin typeface="Times New Roman" pitchFamily="18" charset="0"/>
                <a:cs typeface="Times New Roman" pitchFamily="18" charset="0"/>
              </a:rPr>
              <a:t>To Develop Cyber-physical systems (CPS) for Detecting and attributing cyber-attacks in IoT-enabled networks.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7" name="Picture 16">
            <a:extLst>
              <a:ext uri="{FF2B5EF4-FFF2-40B4-BE49-F238E27FC236}">
                <a16:creationId xmlns:a16="http://schemas.microsoft.com/office/drawing/2014/main" id="{2F5ACDAF-48AD-7102-3A74-36E838D55939}"/>
              </a:ext>
            </a:extLst>
          </p:cNvPr>
          <p:cNvPicPr>
            <a:picLocks noChangeAspect="1"/>
          </p:cNvPicPr>
          <p:nvPr/>
        </p:nvPicPr>
        <p:blipFill>
          <a:blip r:embed="rId4"/>
          <a:stretch>
            <a:fillRect/>
          </a:stretch>
        </p:blipFill>
        <p:spPr>
          <a:xfrm>
            <a:off x="595274" y="1999952"/>
            <a:ext cx="5857916" cy="4215130"/>
          </a:xfrm>
          <a:prstGeom prst="rect">
            <a:avLst/>
          </a:prstGeom>
        </p:spPr>
      </p:pic>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43A6-00DD-2312-DB35-5DCD77AD826A}"/>
              </a:ext>
            </a:extLst>
          </p:cNvPr>
          <p:cNvSpPr>
            <a:spLocks noGrp="1"/>
          </p:cNvSpPr>
          <p:nvPr>
            <p:ph type="title"/>
          </p:nvPr>
        </p:nvSpPr>
        <p:spPr>
          <a:xfrm>
            <a:off x="548640" y="530352"/>
            <a:ext cx="10805160" cy="59439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IN" dirty="0">
                <a:latin typeface="Times New Roman" panose="02020603050405020304" pitchFamily="18" charset="0"/>
                <a:cs typeface="Times New Roman" panose="02020603050405020304" pitchFamily="18" charset="0"/>
              </a:rPr>
              <a:t>SAMPLE CODE</a:t>
            </a:r>
            <a:endParaRPr lang="en-IN" dirty="0"/>
          </a:p>
        </p:txBody>
      </p:sp>
      <p:sp>
        <p:nvSpPr>
          <p:cNvPr id="3" name="Content Placeholder 2">
            <a:extLst>
              <a:ext uri="{FF2B5EF4-FFF2-40B4-BE49-F238E27FC236}">
                <a16:creationId xmlns:a16="http://schemas.microsoft.com/office/drawing/2014/main" id="{A2B3FEEA-0B8C-8701-3234-BC712D8B67B9}"/>
              </a:ext>
            </a:extLst>
          </p:cNvPr>
          <p:cNvSpPr>
            <a:spLocks noGrp="1"/>
          </p:cNvSpPr>
          <p:nvPr>
            <p:ph sz="quarter" idx="13"/>
          </p:nvPr>
        </p:nvSpPr>
        <p:spPr>
          <a:xfrm>
            <a:off x="548640" y="1268760"/>
            <a:ext cx="10805160" cy="4896544"/>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0" indent="0" algn="just">
              <a:buNone/>
            </a:pPr>
            <a:r>
              <a:rPr lang="en-IN" sz="4500" dirty="0"/>
              <a:t>def graph():</a:t>
            </a:r>
          </a:p>
          <a:p>
            <a:pPr algn="just"/>
            <a:r>
              <a:rPr lang="en-IN" sz="4500" dirty="0"/>
              <a:t>    global accuracy, precision, recall, </a:t>
            </a:r>
            <a:r>
              <a:rPr lang="en-IN" sz="4500" dirty="0" err="1"/>
              <a:t>fscore</a:t>
            </a:r>
            <a:endParaRPr lang="en-IN" sz="4500" dirty="0"/>
          </a:p>
          <a:p>
            <a:pPr algn="just"/>
            <a:r>
              <a:rPr lang="en-IN" sz="4500" dirty="0"/>
              <a:t>    height = [accuracy, precision, recall, </a:t>
            </a:r>
            <a:r>
              <a:rPr lang="en-IN" sz="4500" dirty="0" err="1"/>
              <a:t>fscore</a:t>
            </a:r>
            <a:r>
              <a:rPr lang="en-IN" sz="4500" dirty="0"/>
              <a:t>]</a:t>
            </a:r>
          </a:p>
          <a:p>
            <a:pPr algn="just"/>
            <a:r>
              <a:rPr lang="en-IN" sz="4500" dirty="0"/>
              <a:t>    bars = ('Accuracy','Precision','Recall','</a:t>
            </a:r>
            <a:r>
              <a:rPr lang="en-IN" sz="4500" dirty="0" err="1"/>
              <a:t>FScore</a:t>
            </a:r>
            <a:r>
              <a:rPr lang="en-IN" sz="4500" dirty="0"/>
              <a:t>')</a:t>
            </a:r>
          </a:p>
          <a:p>
            <a:pPr algn="just"/>
            <a:r>
              <a:rPr lang="en-IN" sz="4500" dirty="0"/>
              <a:t>    </a:t>
            </a:r>
            <a:r>
              <a:rPr lang="en-IN" sz="4500" dirty="0" err="1"/>
              <a:t>y_pos</a:t>
            </a:r>
            <a:r>
              <a:rPr lang="en-IN" sz="4500" dirty="0"/>
              <a:t> = </a:t>
            </a:r>
            <a:r>
              <a:rPr lang="en-IN" sz="4500" dirty="0" err="1"/>
              <a:t>np.arange</a:t>
            </a:r>
            <a:r>
              <a:rPr lang="en-IN" sz="4500" dirty="0"/>
              <a:t>(</a:t>
            </a:r>
            <a:r>
              <a:rPr lang="en-IN" sz="4500" dirty="0" err="1"/>
              <a:t>len</a:t>
            </a:r>
            <a:r>
              <a:rPr lang="en-IN" sz="4500" dirty="0"/>
              <a:t>(bars))</a:t>
            </a:r>
          </a:p>
          <a:p>
            <a:pPr algn="just"/>
            <a:r>
              <a:rPr lang="en-IN" sz="4500" dirty="0"/>
              <a:t>    </a:t>
            </a:r>
            <a:r>
              <a:rPr lang="en-IN" sz="4500" dirty="0" err="1"/>
              <a:t>plt.bar</a:t>
            </a:r>
            <a:r>
              <a:rPr lang="en-IN" sz="4500" dirty="0"/>
              <a:t>(</a:t>
            </a:r>
            <a:r>
              <a:rPr lang="en-IN" sz="4500" dirty="0" err="1"/>
              <a:t>y_pos</a:t>
            </a:r>
            <a:r>
              <a:rPr lang="en-IN" sz="4500" dirty="0"/>
              <a:t>, height)</a:t>
            </a:r>
          </a:p>
          <a:p>
            <a:pPr algn="just"/>
            <a:r>
              <a:rPr lang="en-IN" sz="4500" dirty="0"/>
              <a:t>    </a:t>
            </a:r>
            <a:r>
              <a:rPr lang="en-IN" sz="4500" dirty="0" err="1"/>
              <a:t>plt.xticks</a:t>
            </a:r>
            <a:r>
              <a:rPr lang="en-IN" sz="4500" dirty="0"/>
              <a:t>(</a:t>
            </a:r>
            <a:r>
              <a:rPr lang="en-IN" sz="4500" dirty="0" err="1"/>
              <a:t>y_pos</a:t>
            </a:r>
            <a:r>
              <a:rPr lang="en-IN" sz="4500" dirty="0"/>
              <a:t>, bars)</a:t>
            </a:r>
          </a:p>
          <a:p>
            <a:pPr algn="just"/>
            <a:r>
              <a:rPr lang="en-IN" sz="4500" dirty="0"/>
              <a:t>    </a:t>
            </a:r>
            <a:r>
              <a:rPr lang="en-IN" sz="4500" dirty="0" err="1"/>
              <a:t>plt.xlabel</a:t>
            </a:r>
            <a:r>
              <a:rPr lang="en-IN" sz="4500" dirty="0"/>
              <a:t>("Comparison </a:t>
            </a:r>
            <a:r>
              <a:rPr lang="en-IN" sz="4500" dirty="0" err="1"/>
              <a:t>Matrics</a:t>
            </a:r>
            <a:r>
              <a:rPr lang="en-IN" sz="4500" dirty="0"/>
              <a:t>")</a:t>
            </a:r>
          </a:p>
          <a:p>
            <a:pPr algn="just"/>
            <a:r>
              <a:rPr lang="en-IN" sz="4500" dirty="0"/>
              <a:t>    </a:t>
            </a:r>
            <a:r>
              <a:rPr lang="en-IN" sz="4500" dirty="0" err="1"/>
              <a:t>plt.ylabel</a:t>
            </a:r>
            <a:r>
              <a:rPr lang="en-IN" sz="4500" dirty="0"/>
              <a:t>("Metric Values")</a:t>
            </a:r>
          </a:p>
          <a:p>
            <a:pPr algn="just"/>
            <a:r>
              <a:rPr lang="en-IN" sz="4500" dirty="0"/>
              <a:t>    </a:t>
            </a:r>
            <a:r>
              <a:rPr lang="en-IN" sz="4500" dirty="0" err="1"/>
              <a:t>plt.title</a:t>
            </a:r>
            <a:r>
              <a:rPr lang="en-IN" sz="4500" dirty="0"/>
              <a:t>("Propose Bi-LSTM with GRU Layer Comparison Graph")</a:t>
            </a:r>
          </a:p>
          <a:p>
            <a:pPr algn="just"/>
            <a:r>
              <a:rPr lang="en-IN" sz="4500" dirty="0"/>
              <a:t>    </a:t>
            </a:r>
            <a:r>
              <a:rPr lang="en-IN" sz="4500" dirty="0" err="1"/>
              <a:t>plt.show</a:t>
            </a:r>
            <a:r>
              <a:rPr lang="en-IN" sz="4500" dirty="0"/>
              <a:t>()</a:t>
            </a:r>
          </a:p>
          <a:p>
            <a:endParaRPr lang="en-IN" dirty="0"/>
          </a:p>
        </p:txBody>
      </p:sp>
      <p:sp>
        <p:nvSpPr>
          <p:cNvPr id="4" name="Picture Placeholder 3">
            <a:extLst>
              <a:ext uri="{FF2B5EF4-FFF2-40B4-BE49-F238E27FC236}">
                <a16:creationId xmlns:a16="http://schemas.microsoft.com/office/drawing/2014/main" id="{242109CB-F5A5-DA3F-411F-33CFB62D9B00}"/>
              </a:ext>
            </a:extLst>
          </p:cNvPr>
          <p:cNvSpPr>
            <a:spLocks noGrp="1"/>
          </p:cNvSpPr>
          <p:nvPr>
            <p:ph type="pic" sz="quarter" idx="15"/>
          </p:nvPr>
        </p:nvSpPr>
        <p:spPr/>
        <p:style>
          <a:lnRef idx="1">
            <a:schemeClr val="accent1"/>
          </a:lnRef>
          <a:fillRef idx="2">
            <a:schemeClr val="accent1"/>
          </a:fillRef>
          <a:effectRef idx="1">
            <a:schemeClr val="accent1"/>
          </a:effectRef>
          <a:fontRef idx="minor">
            <a:schemeClr val="dk1"/>
          </a:fontRef>
        </p:style>
        <p:txBody>
          <a:bodyPr/>
          <a:lstStyle/>
          <a:p>
            <a:endParaRPr lang="en-IN" dirty="0"/>
          </a:p>
        </p:txBody>
      </p:sp>
      <p:sp>
        <p:nvSpPr>
          <p:cNvPr id="5" name="Slide Number Placeholder 4">
            <a:extLst>
              <a:ext uri="{FF2B5EF4-FFF2-40B4-BE49-F238E27FC236}">
                <a16:creationId xmlns:a16="http://schemas.microsoft.com/office/drawing/2014/main" id="{CE237F52-4BFC-3BCF-EBDD-D4A6BAE9DDE7}"/>
              </a:ext>
            </a:extLst>
          </p:cNvPr>
          <p:cNvSpPr>
            <a:spLocks noGrp="1"/>
          </p:cNvSpPr>
          <p:nvPr>
            <p:ph type="sldNum" sz="quarter" idx="4"/>
          </p:nvPr>
        </p:nvSpPr>
        <p:spPr/>
        <p:txBody>
          <a:bodyPr/>
          <a:lstStyle/>
          <a:p>
            <a:fld id="{4FAB73BC-B049-4115-A692-8D63A059BFB8}" type="slidenum">
              <a:rPr lang="en-US" noProof="0" smtClean="0"/>
              <a:pPr/>
              <a:t>20</a:t>
            </a:fld>
            <a:endParaRPr lang="en-US" noProof="0" dirty="0"/>
          </a:p>
        </p:txBody>
      </p:sp>
    </p:spTree>
    <p:extLst>
      <p:ext uri="{BB962C8B-B14F-4D97-AF65-F5344CB8AC3E}">
        <p14:creationId xmlns:p14="http://schemas.microsoft.com/office/powerpoint/2010/main" val="400386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2BEE-7496-9729-7CDC-FAE968A7056C}"/>
              </a:ext>
            </a:extLst>
          </p:cNvPr>
          <p:cNvSpPr>
            <a:spLocks noGrp="1"/>
          </p:cNvSpPr>
          <p:nvPr>
            <p:ph type="title"/>
          </p:nvPr>
        </p:nvSpPr>
        <p:spPr>
          <a:xfrm>
            <a:off x="479376" y="565720"/>
            <a:ext cx="11163982" cy="882551"/>
          </a:xfrm>
        </p:spPr>
        <p:style>
          <a:lnRef idx="1">
            <a:schemeClr val="accent3"/>
          </a:lnRef>
          <a:fillRef idx="2">
            <a:schemeClr val="accent3"/>
          </a:fillRef>
          <a:effectRef idx="1">
            <a:schemeClr val="accent3"/>
          </a:effectRef>
          <a:fontRef idx="minor">
            <a:schemeClr val="dk1"/>
          </a:fontRef>
        </p:style>
        <p:txBody>
          <a:bodyPr>
            <a:normAutofit fontScale="90000"/>
          </a:bodyPr>
          <a:lstStyle/>
          <a:p>
            <a:pPr algn="ctr"/>
            <a:r>
              <a:rPr lang="en-IN" sz="6000" dirty="0">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D922A7C1-CF4A-86BA-F689-22FBB4664E04}"/>
              </a:ext>
            </a:extLst>
          </p:cNvPr>
          <p:cNvPicPr>
            <a:picLocks noGrp="1" noChangeAspect="1"/>
          </p:cNvPicPr>
          <p:nvPr>
            <p:ph sz="quarter" idx="13"/>
          </p:nvPr>
        </p:nvPicPr>
        <p:blipFill>
          <a:blip r:embed="rId2"/>
          <a:stretch>
            <a:fillRect/>
          </a:stretch>
        </p:blipFill>
        <p:spPr>
          <a:xfrm>
            <a:off x="549275" y="2231885"/>
            <a:ext cx="5775325" cy="4095889"/>
          </a:xfrm>
          <a:prstGeom prst="rect">
            <a:avLst/>
          </a:prstGeom>
        </p:spPr>
      </p:pic>
      <p:sp>
        <p:nvSpPr>
          <p:cNvPr id="10" name="Picture Placeholder 9">
            <a:extLst>
              <a:ext uri="{FF2B5EF4-FFF2-40B4-BE49-F238E27FC236}">
                <a16:creationId xmlns:a16="http://schemas.microsoft.com/office/drawing/2014/main" id="{B7E4020B-229B-7D56-A9E1-675378FE3533}"/>
              </a:ext>
            </a:extLst>
          </p:cNvPr>
          <p:cNvSpPr>
            <a:spLocks noGrp="1"/>
          </p:cNvSpPr>
          <p:nvPr>
            <p:ph type="pic" sz="quarter" idx="15"/>
          </p:nvPr>
        </p:nvSpPr>
        <p:spPr/>
        <p:style>
          <a:lnRef idx="1">
            <a:schemeClr val="accent2"/>
          </a:lnRef>
          <a:fillRef idx="2">
            <a:schemeClr val="accent2"/>
          </a:fillRef>
          <a:effectRef idx="1">
            <a:schemeClr val="accent2"/>
          </a:effectRef>
          <a:fontRef idx="minor">
            <a:schemeClr val="dk1"/>
          </a:fontRef>
        </p:style>
        <p:txBody>
          <a:bodyPr/>
          <a:lstStyle/>
          <a:p>
            <a:endParaRPr lang="en-IN" dirty="0"/>
          </a:p>
        </p:txBody>
      </p:sp>
      <p:sp>
        <p:nvSpPr>
          <p:cNvPr id="11" name="Text Placeholder 10">
            <a:extLst>
              <a:ext uri="{FF2B5EF4-FFF2-40B4-BE49-F238E27FC236}">
                <a16:creationId xmlns:a16="http://schemas.microsoft.com/office/drawing/2014/main" id="{3CF53180-F617-FDF2-86B9-317BE6B79128}"/>
              </a:ext>
            </a:extLst>
          </p:cNvPr>
          <p:cNvSpPr>
            <a:spLocks noGrp="1"/>
          </p:cNvSpPr>
          <p:nvPr>
            <p:ph type="body" sz="quarter" idx="16"/>
          </p:nvPr>
        </p:nvSpPr>
        <p:spPr>
          <a:xfrm>
            <a:off x="548641" y="1556792"/>
            <a:ext cx="5691376" cy="424732"/>
          </a:xfrm>
        </p:spPr>
        <p:style>
          <a:lnRef idx="2">
            <a:schemeClr val="dk1"/>
          </a:lnRef>
          <a:fillRef idx="1">
            <a:schemeClr val="lt1"/>
          </a:fillRef>
          <a:effectRef idx="0">
            <a:schemeClr val="dk1"/>
          </a:effectRef>
          <a:fontRef idx="minor">
            <a:schemeClr val="dk1"/>
          </a:fontRef>
        </p:style>
        <p:txBody>
          <a:bodyPr/>
          <a:lstStyle/>
          <a:p>
            <a:r>
              <a:rPr lang="en-IN" dirty="0"/>
              <a:t>Predicted Attack Hurricane panda</a:t>
            </a:r>
          </a:p>
        </p:txBody>
      </p:sp>
      <p:sp>
        <p:nvSpPr>
          <p:cNvPr id="12" name="Picture Placeholder 11">
            <a:extLst>
              <a:ext uri="{FF2B5EF4-FFF2-40B4-BE49-F238E27FC236}">
                <a16:creationId xmlns:a16="http://schemas.microsoft.com/office/drawing/2014/main" id="{3D418E4A-7287-76E7-B19B-F8D6CD7CEAEB}"/>
              </a:ext>
            </a:extLst>
          </p:cNvPr>
          <p:cNvSpPr>
            <a:spLocks noGrp="1"/>
          </p:cNvSpPr>
          <p:nvPr>
            <p:ph type="pic" sz="quarter" idx="17"/>
          </p:nvPr>
        </p:nvSpPr>
        <p:spPr>
          <a:xfrm>
            <a:off x="6629399" y="1556792"/>
            <a:ext cx="5013959" cy="4770983"/>
          </a:xfrm>
        </p:spPr>
        <p:style>
          <a:lnRef idx="2">
            <a:schemeClr val="dk1"/>
          </a:lnRef>
          <a:fillRef idx="1">
            <a:schemeClr val="lt1"/>
          </a:fillRef>
          <a:effectRef idx="0">
            <a:schemeClr val="dk1"/>
          </a:effectRef>
          <a:fontRef idx="minor">
            <a:schemeClr val="dk1"/>
          </a:fontRef>
        </p:style>
        <p:txBody>
          <a:bodyPr/>
          <a:lstStyle/>
          <a:p>
            <a:r>
              <a:rPr lang="en-IN" dirty="0">
                <a:solidFill>
                  <a:schemeClr val="tx1"/>
                </a:solidFill>
              </a:rPr>
              <a:t>1.Improved </a:t>
            </a:r>
            <a:r>
              <a:rPr lang="en-IN" dirty="0">
                <a:solidFill>
                  <a:srgbClr val="00B0F0"/>
                </a:solidFill>
              </a:rPr>
              <a:t>efficiency</a:t>
            </a:r>
            <a:r>
              <a:rPr lang="en-IN" dirty="0">
                <a:solidFill>
                  <a:schemeClr val="tx1"/>
                </a:solidFill>
              </a:rPr>
              <a:t> in predicting and detecting attacks.</a:t>
            </a:r>
          </a:p>
          <a:p>
            <a:r>
              <a:rPr lang="en-IN" dirty="0">
                <a:solidFill>
                  <a:schemeClr val="tx1"/>
                </a:solidFill>
              </a:rPr>
              <a:t>2</a:t>
            </a:r>
            <a:r>
              <a:rPr lang="en-IN" dirty="0">
                <a:solidFill>
                  <a:schemeClr val="tx1"/>
                </a:solidFill>
                <a:cs typeface="Times New Roman" panose="02020603050405020304" pitchFamily="18" charset="0"/>
              </a:rPr>
              <a:t>.</a:t>
            </a:r>
            <a:r>
              <a:rPr lang="en-US" b="1" i="0" dirty="0">
                <a:solidFill>
                  <a:schemeClr val="tx1"/>
                </a:solidFill>
                <a:effectLst/>
                <a:cs typeface="Times New Roman" panose="02020603050405020304" pitchFamily="18" charset="0"/>
              </a:rPr>
              <a:t> </a:t>
            </a:r>
            <a:r>
              <a:rPr lang="en-US" b="1" i="0" dirty="0">
                <a:solidFill>
                  <a:srgbClr val="00B0F0"/>
                </a:solidFill>
                <a:effectLst/>
                <a:cs typeface="Times New Roman" panose="02020603050405020304" pitchFamily="18" charset="0"/>
              </a:rPr>
              <a:t>Early Attack Detection</a:t>
            </a:r>
            <a:r>
              <a:rPr lang="en-US" b="0" i="0" dirty="0">
                <a:solidFill>
                  <a:schemeClr val="tx1"/>
                </a:solidFill>
                <a:effectLst/>
                <a:cs typeface="Times New Roman" panose="02020603050405020304" pitchFamily="18" charset="0"/>
              </a:rPr>
              <a:t>: Successful detection techniques enable early identification of cyber-attacks, allowing for timely response and mitigation, thereby minimizing potential damage</a:t>
            </a:r>
            <a:r>
              <a:rPr lang="en-US" b="0" i="0" dirty="0">
                <a:solidFill>
                  <a:srgbClr val="374151"/>
                </a:solidFill>
                <a:effectLst/>
                <a:cs typeface="Times New Roman" panose="02020603050405020304" pitchFamily="18" charset="0"/>
              </a:rPr>
              <a:t>.</a:t>
            </a:r>
          </a:p>
        </p:txBody>
      </p:sp>
      <p:sp>
        <p:nvSpPr>
          <p:cNvPr id="5" name="Slide Number Placeholder 4">
            <a:extLst>
              <a:ext uri="{FF2B5EF4-FFF2-40B4-BE49-F238E27FC236}">
                <a16:creationId xmlns:a16="http://schemas.microsoft.com/office/drawing/2014/main" id="{894D8126-2CB3-9F16-0C7B-8FBD96660A28}"/>
              </a:ext>
            </a:extLst>
          </p:cNvPr>
          <p:cNvSpPr>
            <a:spLocks noGrp="1"/>
          </p:cNvSpPr>
          <p:nvPr>
            <p:ph type="sldNum" sz="quarter" idx="4"/>
          </p:nvPr>
        </p:nvSpPr>
        <p:spPr/>
        <p:txBody>
          <a:bodyPr/>
          <a:lstStyle/>
          <a:p>
            <a:fld id="{4FAB73BC-B049-4115-A692-8D63A059BFB8}" type="slidenum">
              <a:rPr lang="en-US" noProof="0" smtClean="0"/>
              <a:pPr/>
              <a:t>21</a:t>
            </a:fld>
            <a:endParaRPr lang="en-US" noProof="0" dirty="0"/>
          </a:p>
        </p:txBody>
      </p:sp>
    </p:spTree>
    <p:extLst>
      <p:ext uri="{BB962C8B-B14F-4D97-AF65-F5344CB8AC3E}">
        <p14:creationId xmlns:p14="http://schemas.microsoft.com/office/powerpoint/2010/main" val="667428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BC1C09-6A11-3825-49E4-CF95654B6820}"/>
              </a:ext>
            </a:extLst>
          </p:cNvPr>
          <p:cNvSpPr>
            <a:spLocks noGrp="1"/>
          </p:cNvSpPr>
          <p:nvPr>
            <p:ph type="title"/>
          </p:nvPr>
        </p:nvSpPr>
        <p:spPr>
          <a:xfrm>
            <a:off x="548640" y="530225"/>
            <a:ext cx="10805160" cy="1168261"/>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IN" sz="6000" dirty="0">
                <a:latin typeface="Times New Roman" panose="02020603050405020304" pitchFamily="18" charset="0"/>
                <a:cs typeface="Times New Roman" panose="02020603050405020304" pitchFamily="18" charset="0"/>
              </a:rPr>
              <a:t>RESULTS</a:t>
            </a:r>
            <a:endParaRPr lang="en-IN" sz="6000" dirty="0"/>
          </a:p>
        </p:txBody>
      </p:sp>
      <p:pic>
        <p:nvPicPr>
          <p:cNvPr id="6" name="Content Placeholder 5">
            <a:extLst>
              <a:ext uri="{FF2B5EF4-FFF2-40B4-BE49-F238E27FC236}">
                <a16:creationId xmlns:a16="http://schemas.microsoft.com/office/drawing/2014/main" id="{B4A0885C-8E9D-8B4E-F866-2E8F103A1C79}"/>
              </a:ext>
            </a:extLst>
          </p:cNvPr>
          <p:cNvPicPr>
            <a:picLocks noGrp="1" noChangeAspect="1"/>
          </p:cNvPicPr>
          <p:nvPr>
            <p:ph sz="quarter" idx="13"/>
          </p:nvPr>
        </p:nvPicPr>
        <p:blipFill>
          <a:blip r:embed="rId2"/>
          <a:stretch>
            <a:fillRect/>
          </a:stretch>
        </p:blipFill>
        <p:spPr>
          <a:xfrm>
            <a:off x="549275" y="2460129"/>
            <a:ext cx="5775325" cy="3660775"/>
          </a:xfrm>
          <a:prstGeom prst="rect">
            <a:avLst/>
          </a:prstGeom>
        </p:spPr>
      </p:pic>
      <p:sp>
        <p:nvSpPr>
          <p:cNvPr id="10" name="Picture Placeholder 9">
            <a:extLst>
              <a:ext uri="{FF2B5EF4-FFF2-40B4-BE49-F238E27FC236}">
                <a16:creationId xmlns:a16="http://schemas.microsoft.com/office/drawing/2014/main" id="{13313129-C5DF-0392-C9E7-B4D9E87BD146}"/>
              </a:ext>
            </a:extLst>
          </p:cNvPr>
          <p:cNvSpPr>
            <a:spLocks noGrp="1"/>
          </p:cNvSpPr>
          <p:nvPr>
            <p:ph type="pic" sz="quarter" idx="15"/>
          </p:nvPr>
        </p:nvSpPr>
        <p:spPr/>
        <p:style>
          <a:lnRef idx="1">
            <a:schemeClr val="accent2"/>
          </a:lnRef>
          <a:fillRef idx="2">
            <a:schemeClr val="accent2"/>
          </a:fillRef>
          <a:effectRef idx="1">
            <a:schemeClr val="accent2"/>
          </a:effectRef>
          <a:fontRef idx="minor">
            <a:schemeClr val="dk1"/>
          </a:fontRef>
        </p:style>
        <p:txBody>
          <a:bodyPr/>
          <a:lstStyle/>
          <a:p>
            <a:endParaRPr lang="en-IN" dirty="0"/>
          </a:p>
        </p:txBody>
      </p:sp>
      <p:sp>
        <p:nvSpPr>
          <p:cNvPr id="11" name="Text Placeholder 10">
            <a:extLst>
              <a:ext uri="{FF2B5EF4-FFF2-40B4-BE49-F238E27FC236}">
                <a16:creationId xmlns:a16="http://schemas.microsoft.com/office/drawing/2014/main" id="{E72648CE-5E11-75C4-948D-5C1306F3D185}"/>
              </a:ext>
            </a:extLst>
          </p:cNvPr>
          <p:cNvSpPr>
            <a:spLocks noGrp="1"/>
          </p:cNvSpPr>
          <p:nvPr>
            <p:ph type="body" sz="quarter" idx="16"/>
          </p:nvPr>
        </p:nvSpPr>
        <p:spPr>
          <a:xfrm>
            <a:off x="548641" y="1771510"/>
            <a:ext cx="5691376" cy="424732"/>
          </a:xfrm>
        </p:spPr>
        <p:style>
          <a:lnRef idx="2">
            <a:schemeClr val="dk1"/>
          </a:lnRef>
          <a:fillRef idx="1">
            <a:schemeClr val="lt1"/>
          </a:fillRef>
          <a:effectRef idx="0">
            <a:schemeClr val="dk1"/>
          </a:effectRef>
          <a:fontRef idx="minor">
            <a:schemeClr val="dk1"/>
          </a:fontRef>
        </p:style>
        <p:txBody>
          <a:bodyPr/>
          <a:lstStyle/>
          <a:p>
            <a:r>
              <a:rPr lang="en-IN" dirty="0"/>
              <a:t>Predicted APT Attack APT28</a:t>
            </a:r>
          </a:p>
        </p:txBody>
      </p:sp>
      <p:sp>
        <p:nvSpPr>
          <p:cNvPr id="12" name="Picture Placeholder 11">
            <a:extLst>
              <a:ext uri="{FF2B5EF4-FFF2-40B4-BE49-F238E27FC236}">
                <a16:creationId xmlns:a16="http://schemas.microsoft.com/office/drawing/2014/main" id="{E9490727-138F-7A95-29B3-B27A15FE17E0}"/>
              </a:ext>
            </a:extLst>
          </p:cNvPr>
          <p:cNvSpPr>
            <a:spLocks noGrp="1"/>
          </p:cNvSpPr>
          <p:nvPr>
            <p:ph type="pic" sz="quarter" idx="17"/>
          </p:nvPr>
        </p:nvSpPr>
        <p:spPr>
          <a:xfrm>
            <a:off x="6629399" y="1771510"/>
            <a:ext cx="5013959" cy="4556265"/>
          </a:xfrm>
        </p:spPr>
        <p:style>
          <a:lnRef idx="2">
            <a:schemeClr val="dk1"/>
          </a:lnRef>
          <a:fillRef idx="1">
            <a:schemeClr val="lt1"/>
          </a:fillRef>
          <a:effectRef idx="0">
            <a:schemeClr val="dk1"/>
          </a:effectRef>
          <a:fontRef idx="minor">
            <a:schemeClr val="dk1"/>
          </a:fontRef>
        </p:style>
        <p:txBody>
          <a:bodyPr/>
          <a:lstStyle/>
          <a:p>
            <a:r>
              <a:rPr lang="en-IN" dirty="0">
                <a:solidFill>
                  <a:schemeClr val="tx1"/>
                </a:solidFill>
              </a:rPr>
              <a:t>3.</a:t>
            </a:r>
            <a:r>
              <a:rPr lang="en-US" b="1" i="0" dirty="0">
                <a:solidFill>
                  <a:schemeClr val="tx1"/>
                </a:solidFill>
                <a:effectLst/>
              </a:rPr>
              <a:t> </a:t>
            </a:r>
            <a:r>
              <a:rPr lang="en-US" b="1" i="0" dirty="0">
                <a:solidFill>
                  <a:srgbClr val="00B0F0"/>
                </a:solidFill>
                <a:effectLst/>
              </a:rPr>
              <a:t>Data Privacy</a:t>
            </a:r>
            <a:r>
              <a:rPr lang="en-US" b="0" i="0" dirty="0">
                <a:solidFill>
                  <a:schemeClr val="tx1"/>
                </a:solidFill>
                <a:effectLst/>
              </a:rPr>
              <a:t>: The project may include measures to protect data privacy in IoT-enabled CPS, ensuring that sensitive information is not compromised during an attack.</a:t>
            </a:r>
          </a:p>
          <a:p>
            <a:r>
              <a:rPr lang="en-US" dirty="0">
                <a:solidFill>
                  <a:schemeClr val="tx1"/>
                </a:solidFill>
              </a:rPr>
              <a:t>4.</a:t>
            </a:r>
            <a:r>
              <a:rPr lang="en-IN" dirty="0">
                <a:solidFill>
                  <a:schemeClr val="tx1"/>
                </a:solidFill>
              </a:rPr>
              <a:t> It gives </a:t>
            </a:r>
            <a:r>
              <a:rPr lang="en-IN" dirty="0">
                <a:solidFill>
                  <a:srgbClr val="00B0F0"/>
                </a:solidFill>
              </a:rPr>
              <a:t>Robust features </a:t>
            </a:r>
            <a:r>
              <a:rPr lang="en-IN" dirty="0">
                <a:solidFill>
                  <a:schemeClr val="tx1"/>
                </a:solidFill>
              </a:rPr>
              <a:t>such that it can predict different types of attacks.</a:t>
            </a:r>
          </a:p>
        </p:txBody>
      </p:sp>
      <p:sp>
        <p:nvSpPr>
          <p:cNvPr id="5" name="Slide Number Placeholder 4">
            <a:extLst>
              <a:ext uri="{FF2B5EF4-FFF2-40B4-BE49-F238E27FC236}">
                <a16:creationId xmlns:a16="http://schemas.microsoft.com/office/drawing/2014/main" id="{EC06FCF7-A7CC-617D-E1D2-3657D7671216}"/>
              </a:ext>
            </a:extLst>
          </p:cNvPr>
          <p:cNvSpPr>
            <a:spLocks noGrp="1"/>
          </p:cNvSpPr>
          <p:nvPr>
            <p:ph type="sldNum" sz="quarter" idx="4"/>
          </p:nvPr>
        </p:nvSpPr>
        <p:spPr/>
        <p:txBody>
          <a:bodyPr/>
          <a:lstStyle/>
          <a:p>
            <a:fld id="{4FAB73BC-B049-4115-A692-8D63A059BFB8}" type="slidenum">
              <a:rPr lang="en-US" noProof="0" smtClean="0"/>
              <a:pPr/>
              <a:t>22</a:t>
            </a:fld>
            <a:endParaRPr lang="en-US" noProof="0" dirty="0"/>
          </a:p>
        </p:txBody>
      </p:sp>
    </p:spTree>
    <p:extLst>
      <p:ext uri="{BB962C8B-B14F-4D97-AF65-F5344CB8AC3E}">
        <p14:creationId xmlns:p14="http://schemas.microsoft.com/office/powerpoint/2010/main" val="809414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F8FC-39A2-0428-EC3D-6FA64D660A3A}"/>
              </a:ext>
            </a:extLst>
          </p:cNvPr>
          <p:cNvSpPr>
            <a:spLocks noGrp="1"/>
          </p:cNvSpPr>
          <p:nvPr>
            <p:ph type="title"/>
          </p:nvPr>
        </p:nvSpPr>
        <p:spPr>
          <a:xfrm>
            <a:off x="548640" y="620688"/>
            <a:ext cx="10805160" cy="936104"/>
          </a:xfrm>
        </p:spPr>
        <p:style>
          <a:lnRef idx="1">
            <a:schemeClr val="accent3"/>
          </a:lnRef>
          <a:fillRef idx="2">
            <a:schemeClr val="accent3"/>
          </a:fillRef>
          <a:effectRef idx="1">
            <a:schemeClr val="accent3"/>
          </a:effectRef>
          <a:fontRef idx="minor">
            <a:schemeClr val="dk1"/>
          </a:fontRef>
        </p:style>
        <p:txBody>
          <a:bodyPr>
            <a:normAutofit fontScale="90000"/>
          </a:bodyPr>
          <a:lstStyle/>
          <a:p>
            <a:pPr algn="ctr"/>
            <a:r>
              <a:rPr lang="en-IN" sz="60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43484244-4DD2-1586-1702-EAAE2BD2F4BD}"/>
              </a:ext>
            </a:extLst>
          </p:cNvPr>
          <p:cNvSpPr>
            <a:spLocks noGrp="1"/>
          </p:cNvSpPr>
          <p:nvPr>
            <p:ph sz="quarter" idx="13"/>
          </p:nvPr>
        </p:nvSpPr>
        <p:spPr>
          <a:xfrm>
            <a:off x="548640" y="1720280"/>
            <a:ext cx="10805160" cy="460736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en-US" sz="2600" b="1" i="0" dirty="0">
                <a:effectLst/>
                <a:latin typeface="Söhne"/>
              </a:rPr>
              <a:t>Behavioral Analysis</a:t>
            </a:r>
            <a:r>
              <a:rPr lang="en-US" sz="2600" b="0" i="0" dirty="0">
                <a:solidFill>
                  <a:srgbClr val="374151"/>
                </a:solidFill>
                <a:effectLst/>
                <a:latin typeface="Söhne"/>
              </a:rPr>
              <a:t>: Develop behavioral analysis models that can detect anomalies in the behavior of IoT devices and cyber-physical systems.</a:t>
            </a:r>
          </a:p>
          <a:p>
            <a:r>
              <a:rPr lang="en-US" sz="2600" b="1" i="0" dirty="0">
                <a:effectLst/>
                <a:latin typeface="Söhne"/>
              </a:rPr>
              <a:t>Real-time Monitoring</a:t>
            </a:r>
            <a:r>
              <a:rPr lang="en-US" sz="2600" b="0" i="0" dirty="0">
                <a:solidFill>
                  <a:srgbClr val="374151"/>
                </a:solidFill>
                <a:effectLst/>
                <a:latin typeface="Söhne"/>
              </a:rPr>
              <a:t>: Implement real-time monitoring and alerting systems that can quickly identify and respond to suspicious activities or anomalies in IoT networks and CPS, enabling the early detection of potential attacks.</a:t>
            </a:r>
          </a:p>
          <a:p>
            <a:r>
              <a:rPr lang="en-US" sz="2600" b="1" i="0" dirty="0">
                <a:effectLst/>
                <a:latin typeface="Söhne"/>
              </a:rPr>
              <a:t>Privacy Preservation</a:t>
            </a:r>
            <a:r>
              <a:rPr lang="en-US" sz="2600" b="0" i="0" dirty="0">
                <a:solidFill>
                  <a:srgbClr val="374151"/>
                </a:solidFill>
                <a:effectLst/>
                <a:latin typeface="Söhne"/>
              </a:rPr>
              <a:t>: Ensure that the project considers privacy preservation techniques, especially when dealing with data collection and analysis in IoT environments, to comply with privacy regulations.</a:t>
            </a:r>
            <a:endParaRPr lang="en-US" sz="2600" dirty="0">
              <a:solidFill>
                <a:srgbClr val="374151"/>
              </a:solidFill>
              <a:latin typeface="Söhne"/>
            </a:endParaRPr>
          </a:p>
          <a:p>
            <a:r>
              <a:rPr lang="en-US" sz="2600" b="1" i="0" dirty="0">
                <a:effectLst/>
                <a:latin typeface="Söhne"/>
              </a:rPr>
              <a:t>Threat Intelligence Sharing</a:t>
            </a:r>
            <a:r>
              <a:rPr lang="en-US" sz="2600" b="0" i="0" dirty="0">
                <a:solidFill>
                  <a:srgbClr val="374151"/>
                </a:solidFill>
                <a:effectLst/>
                <a:latin typeface="Söhne"/>
              </a:rPr>
              <a:t>: Encourage the sharing of threat intelligence and attack attribution information within the cybersecurity community to enhance collective defense.</a:t>
            </a:r>
          </a:p>
          <a:p>
            <a:r>
              <a:rPr lang="en-US" sz="2600" b="1" i="0" dirty="0">
                <a:effectLst/>
                <a:latin typeface="Söhne"/>
              </a:rPr>
              <a:t>Adaptive Security</a:t>
            </a:r>
            <a:r>
              <a:rPr lang="en-US" sz="2600" b="0" i="0" dirty="0">
                <a:solidFill>
                  <a:srgbClr val="374151"/>
                </a:solidFill>
                <a:effectLst/>
                <a:latin typeface="Söhne"/>
              </a:rPr>
              <a:t>: Develop adaptive security measures that can dynamically adjust and respond to changing attack patterns and tactics in real-time.</a:t>
            </a:r>
          </a:p>
          <a:p>
            <a:r>
              <a:rPr lang="en-US" sz="2600" b="1" i="0" dirty="0">
                <a:effectLst/>
                <a:latin typeface="Söhne"/>
              </a:rPr>
              <a:t>Blockchain and Trust Mechanisms</a:t>
            </a:r>
            <a:r>
              <a:rPr lang="en-US" sz="2600" b="0" i="0" dirty="0">
                <a:solidFill>
                  <a:srgbClr val="374151"/>
                </a:solidFill>
                <a:effectLst/>
                <a:latin typeface="Söhne"/>
              </a:rPr>
              <a:t>: Explore the integration of blockchain technology and trust mechanisms to enhance the security and traceability of IoT-enabled CPS, making it easier to attribute attacks and secure data.</a:t>
            </a:r>
            <a:endParaRPr lang="en-US" sz="2600" dirty="0">
              <a:solidFill>
                <a:srgbClr val="374151"/>
              </a:solidFill>
              <a:latin typeface="Söhne"/>
            </a:endParaRPr>
          </a:p>
          <a:p>
            <a:endParaRPr lang="en-IN" dirty="0"/>
          </a:p>
        </p:txBody>
      </p:sp>
      <p:sp>
        <p:nvSpPr>
          <p:cNvPr id="4" name="Picture Placeholder 3">
            <a:extLst>
              <a:ext uri="{FF2B5EF4-FFF2-40B4-BE49-F238E27FC236}">
                <a16:creationId xmlns:a16="http://schemas.microsoft.com/office/drawing/2014/main" id="{4EAD247E-ABF6-DC22-A544-EB3DD69EB6FD}"/>
              </a:ext>
            </a:extLst>
          </p:cNvPr>
          <p:cNvSpPr>
            <a:spLocks noGrp="1"/>
          </p:cNvSpPr>
          <p:nvPr>
            <p:ph type="pic" sz="quarter" idx="15"/>
          </p:nvPr>
        </p:nvSpPr>
        <p:spPr/>
        <p:style>
          <a:lnRef idx="1">
            <a:schemeClr val="accent2"/>
          </a:lnRef>
          <a:fillRef idx="2">
            <a:schemeClr val="accent2"/>
          </a:fillRef>
          <a:effectRef idx="1">
            <a:schemeClr val="accent2"/>
          </a:effectRef>
          <a:fontRef idx="minor">
            <a:schemeClr val="dk1"/>
          </a:fontRef>
        </p:style>
        <p:txBody>
          <a:bodyPr/>
          <a:lstStyle/>
          <a:p>
            <a:endParaRPr lang="en-IN"/>
          </a:p>
        </p:txBody>
      </p:sp>
      <p:sp>
        <p:nvSpPr>
          <p:cNvPr id="5" name="Slide Number Placeholder 4">
            <a:extLst>
              <a:ext uri="{FF2B5EF4-FFF2-40B4-BE49-F238E27FC236}">
                <a16:creationId xmlns:a16="http://schemas.microsoft.com/office/drawing/2014/main" id="{C7F9FE54-BFC0-FBD6-99B2-B162BC98BE6C}"/>
              </a:ext>
            </a:extLst>
          </p:cNvPr>
          <p:cNvSpPr>
            <a:spLocks noGrp="1"/>
          </p:cNvSpPr>
          <p:nvPr>
            <p:ph type="sldNum" sz="quarter" idx="4"/>
          </p:nvPr>
        </p:nvSpPr>
        <p:spPr/>
        <p:txBody>
          <a:bodyPr/>
          <a:lstStyle/>
          <a:p>
            <a:fld id="{4FAB73BC-B049-4115-A692-8D63A059BFB8}" type="slidenum">
              <a:rPr lang="en-US" noProof="0" smtClean="0"/>
              <a:pPr/>
              <a:t>23</a:t>
            </a:fld>
            <a:endParaRPr lang="en-US" noProof="0" dirty="0"/>
          </a:p>
        </p:txBody>
      </p:sp>
    </p:spTree>
    <p:extLst>
      <p:ext uri="{BB962C8B-B14F-4D97-AF65-F5344CB8AC3E}">
        <p14:creationId xmlns:p14="http://schemas.microsoft.com/office/powerpoint/2010/main" val="2859193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7166"/>
            <a:ext cx="11048086" cy="1143008"/>
          </a:xfrm>
        </p:spPr>
        <p:style>
          <a:lnRef idx="1">
            <a:schemeClr val="accent5"/>
          </a:lnRef>
          <a:fillRef idx="2">
            <a:schemeClr val="accent5"/>
          </a:fillRef>
          <a:effectRef idx="1">
            <a:schemeClr val="accent5"/>
          </a:effectRef>
          <a:fontRef idx="minor">
            <a:schemeClr val="dk1"/>
          </a:fontRef>
        </p:style>
        <p:txBody>
          <a:bodyPr>
            <a:noAutofit/>
          </a:bodyPr>
          <a:lstStyle/>
          <a:p>
            <a:r>
              <a:rPr lang="en-IN" sz="6000" dirty="0">
                <a:solidFill>
                  <a:schemeClr val="tx1"/>
                </a:solidFill>
                <a:latin typeface="Times New Roman" pitchFamily="18" charset="0"/>
                <a:cs typeface="Times New Roman" pitchFamily="18" charset="0"/>
              </a:rPr>
              <a:t>              conclusion</a:t>
            </a:r>
            <a:br>
              <a:rPr lang="en-IN" sz="6000" dirty="0">
                <a:solidFill>
                  <a:schemeClr val="tx1"/>
                </a:solidFill>
                <a:latin typeface="Times New Roman" pitchFamily="18" charset="0"/>
                <a:cs typeface="Times New Roman" pitchFamily="18" charset="0"/>
              </a:rPr>
            </a:br>
            <a:endParaRPr lang="en-US" sz="6000"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548640" y="1785926"/>
            <a:ext cx="11048086" cy="4357718"/>
          </a:xfrm>
        </p:spPr>
        <p:style>
          <a:lnRef idx="2">
            <a:schemeClr val="dk1"/>
          </a:lnRef>
          <a:fillRef idx="1">
            <a:schemeClr val="lt1"/>
          </a:fillRef>
          <a:effectRef idx="0">
            <a:schemeClr val="dk1"/>
          </a:effectRef>
          <a:fontRef idx="minor">
            <a:schemeClr val="dk1"/>
          </a:fontRef>
        </p:style>
        <p:txBody>
          <a:bodyPr>
            <a:normAutofit/>
          </a:bodyPr>
          <a:lstStyle/>
          <a:p>
            <a:pPr algn="just">
              <a:buFont typeface="Wingdings" pitchFamily="2" charset="2"/>
              <a:buChar char="q"/>
            </a:pPr>
            <a:r>
              <a:rPr lang="en-US" sz="2800" dirty="0">
                <a:latin typeface="Times New Roman" pitchFamily="18" charset="0"/>
                <a:cs typeface="Times New Roman" pitchFamily="18" charset="0"/>
              </a:rPr>
              <a:t>The project focus on developing innovative techniques for detecting and attributing cyber-attacks in these systems using machine learning algorithms.</a:t>
            </a:r>
          </a:p>
          <a:p>
            <a:pPr algn="just">
              <a:buFont typeface="Wingdings" pitchFamily="2" charset="2"/>
              <a:buChar char="q"/>
            </a:pPr>
            <a:r>
              <a:rPr lang="en-US" sz="2800" dirty="0">
                <a:latin typeface="Times New Roman" pitchFamily="18" charset="0"/>
                <a:cs typeface="Times New Roman" pitchFamily="18" charset="0"/>
              </a:rPr>
              <a:t>The project involves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machine learning, and </a:t>
            </a:r>
            <a:r>
              <a:rPr lang="en-US" sz="2800" dirty="0" err="1">
                <a:latin typeface="Times New Roman" pitchFamily="18" charset="0"/>
                <a:cs typeface="Times New Roman" pitchFamily="18" charset="0"/>
              </a:rPr>
              <a:t>IoT</a:t>
            </a:r>
            <a:r>
              <a:rPr lang="en-US" sz="2800" dirty="0">
                <a:latin typeface="Times New Roman" pitchFamily="18" charset="0"/>
                <a:cs typeface="Times New Roman" pitchFamily="18" charset="0"/>
              </a:rPr>
              <a:t> - enabled CPS, consists a more comprehensive view of the problem, leading to effective solutions.</a:t>
            </a:r>
            <a:r>
              <a:rPr lang="en-US" sz="2800" dirty="0">
                <a:solidFill>
                  <a:schemeClr val="tx1"/>
                </a:solidFill>
                <a:latin typeface="Times New Roman" pitchFamily="18" charset="0"/>
                <a:cs typeface="Times New Roman" pitchFamily="18" charset="0"/>
              </a:rPr>
              <a:t> </a:t>
            </a:r>
          </a:p>
          <a:p>
            <a:pPr algn="just">
              <a:buFont typeface="Wingdings" pitchFamily="2" charset="2"/>
              <a:buChar char="q"/>
            </a:pPr>
            <a:r>
              <a:rPr lang="en-US" sz="2800" dirty="0">
                <a:solidFill>
                  <a:schemeClr val="tx1"/>
                </a:solidFill>
                <a:latin typeface="Times New Roman" pitchFamily="18" charset="0"/>
                <a:cs typeface="Times New Roman" pitchFamily="18" charset="0"/>
              </a:rPr>
              <a:t>It is essential to implement proper security protocols, such as authentication and encryption, to prevent unauthorized access and data breaches.</a:t>
            </a:r>
          </a:p>
          <a:p>
            <a:pPr algn="just">
              <a:buFont typeface="Wingdings" pitchFamily="2" charset="2"/>
              <a:buChar char="q"/>
            </a:pP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24</a:t>
            </a:fld>
            <a:endParaRPr lang="en-US" noProof="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F014-453F-9CD8-12C6-3CC6F7176084}"/>
              </a:ext>
            </a:extLst>
          </p:cNvPr>
          <p:cNvSpPr>
            <a:spLocks noGrp="1"/>
          </p:cNvSpPr>
          <p:nvPr>
            <p:ph type="title"/>
          </p:nvPr>
        </p:nvSpPr>
        <p:spPr>
          <a:xfrm>
            <a:off x="548640" y="530352"/>
            <a:ext cx="10805160" cy="1026440"/>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IN" sz="6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C57BCA1-94BB-3387-5459-B2563AE88F59}"/>
              </a:ext>
            </a:extLst>
          </p:cNvPr>
          <p:cNvSpPr>
            <a:spLocks noGrp="1"/>
          </p:cNvSpPr>
          <p:nvPr>
            <p:ph sz="quarter" idx="13"/>
          </p:nvPr>
        </p:nvSpPr>
        <p:spPr>
          <a:xfrm>
            <a:off x="548640" y="1700808"/>
            <a:ext cx="10805160" cy="4626840"/>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gn="l">
              <a:buNone/>
            </a:pPr>
            <a:r>
              <a:rPr lang="en-US" b="1" i="0" dirty="0">
                <a:solidFill>
                  <a:srgbClr val="374151"/>
                </a:solidFill>
                <a:effectLst/>
                <a:latin typeface="Söhne"/>
              </a:rPr>
              <a:t>1.Title</a:t>
            </a:r>
            <a:r>
              <a:rPr lang="en-US" b="0" i="0" dirty="0">
                <a:solidFill>
                  <a:srgbClr val="374151"/>
                </a:solidFill>
                <a:effectLst/>
                <a:latin typeface="Söhne"/>
              </a:rPr>
              <a:t>: "Cyber-Physical Attacks and Defenses in the Smart Grid: A Review"</a:t>
            </a:r>
          </a:p>
          <a:p>
            <a:pPr algn="l">
              <a:buFont typeface="Arial" panose="020B0604020202020204" pitchFamily="34" charset="0"/>
              <a:buChar char="•"/>
            </a:pPr>
            <a:r>
              <a:rPr lang="en-US" b="1" i="0" dirty="0">
                <a:solidFill>
                  <a:srgbClr val="374151"/>
                </a:solidFill>
                <a:effectLst/>
                <a:latin typeface="Söhne"/>
              </a:rPr>
              <a:t>Authors</a:t>
            </a:r>
            <a:r>
              <a:rPr lang="en-US" b="0" i="0" dirty="0">
                <a:solidFill>
                  <a:srgbClr val="374151"/>
                </a:solidFill>
                <a:effectLst/>
                <a:latin typeface="Söhne"/>
              </a:rPr>
              <a:t>: Y. Liu, P. Ning, and M. K. Reiter</a:t>
            </a:r>
          </a:p>
          <a:p>
            <a:pPr algn="l">
              <a:buFont typeface="Arial" panose="020B0604020202020204" pitchFamily="34" charset="0"/>
              <a:buChar char="•"/>
            </a:pPr>
            <a:r>
              <a:rPr lang="en-US" b="1" i="0" dirty="0">
                <a:solidFill>
                  <a:srgbClr val="374151"/>
                </a:solidFill>
                <a:effectLst/>
                <a:latin typeface="Söhne"/>
              </a:rPr>
              <a:t>Published in</a:t>
            </a:r>
            <a:r>
              <a:rPr lang="en-US" b="0" i="0" dirty="0">
                <a:solidFill>
                  <a:srgbClr val="374151"/>
                </a:solidFill>
                <a:effectLst/>
                <a:latin typeface="Söhne"/>
              </a:rPr>
              <a:t>: IEEE Transactions on Industrial Control Systems, 2011</a:t>
            </a:r>
          </a:p>
          <a:p>
            <a:pPr marL="0" indent="0" algn="l">
              <a:buNone/>
            </a:pPr>
            <a:r>
              <a:rPr lang="en-US" b="1" dirty="0">
                <a:solidFill>
                  <a:srgbClr val="374151"/>
                </a:solidFill>
                <a:latin typeface="Söhne"/>
              </a:rPr>
              <a:t>2</a:t>
            </a:r>
            <a:r>
              <a:rPr lang="en-US" b="1" i="0" dirty="0">
                <a:solidFill>
                  <a:srgbClr val="374151"/>
                </a:solidFill>
                <a:effectLst/>
                <a:latin typeface="Söhne"/>
              </a:rPr>
              <a:t>.Title</a:t>
            </a:r>
            <a:r>
              <a:rPr lang="en-US" b="0" i="0" dirty="0">
                <a:solidFill>
                  <a:srgbClr val="374151"/>
                </a:solidFill>
                <a:effectLst/>
                <a:latin typeface="Söhne"/>
              </a:rPr>
              <a:t>: "Cyber Threat Attribution: A Systematic Review"</a:t>
            </a:r>
          </a:p>
          <a:p>
            <a:pPr algn="l">
              <a:buFont typeface="Arial" panose="020B0604020202020204" pitchFamily="34" charset="0"/>
              <a:buChar char="•"/>
            </a:pPr>
            <a:r>
              <a:rPr lang="en-US" b="1" i="0" dirty="0">
                <a:solidFill>
                  <a:srgbClr val="374151"/>
                </a:solidFill>
                <a:effectLst/>
                <a:latin typeface="Söhne"/>
              </a:rPr>
              <a:t>Authors</a:t>
            </a:r>
            <a:r>
              <a:rPr lang="en-US" b="0" i="0" dirty="0">
                <a:solidFill>
                  <a:srgbClr val="374151"/>
                </a:solidFill>
                <a:effectLst/>
                <a:latin typeface="Söhne"/>
              </a:rPr>
              <a:t>: K. </a:t>
            </a:r>
            <a:r>
              <a:rPr lang="en-US" b="0" i="0" dirty="0" err="1">
                <a:solidFill>
                  <a:srgbClr val="374151"/>
                </a:solidFill>
                <a:effectLst/>
                <a:latin typeface="Söhne"/>
              </a:rPr>
              <a:t>Scarfone</a:t>
            </a:r>
            <a:r>
              <a:rPr lang="en-US" b="0" i="0" dirty="0">
                <a:solidFill>
                  <a:srgbClr val="374151"/>
                </a:solidFill>
                <a:effectLst/>
                <a:latin typeface="Söhne"/>
              </a:rPr>
              <a:t>, M. Badger, and T. Nichols</a:t>
            </a:r>
          </a:p>
          <a:p>
            <a:pPr algn="l">
              <a:buFont typeface="Arial" panose="020B0604020202020204" pitchFamily="34" charset="0"/>
              <a:buChar char="•"/>
            </a:pPr>
            <a:r>
              <a:rPr lang="en-US" b="1" i="0" dirty="0">
                <a:solidFill>
                  <a:srgbClr val="374151"/>
                </a:solidFill>
                <a:effectLst/>
                <a:latin typeface="Söhne"/>
              </a:rPr>
              <a:t>Published in</a:t>
            </a:r>
            <a:r>
              <a:rPr lang="en-US" b="0" i="0" dirty="0">
                <a:solidFill>
                  <a:srgbClr val="374151"/>
                </a:solidFill>
                <a:effectLst/>
                <a:latin typeface="Söhne"/>
              </a:rPr>
              <a:t>: Computers &amp; Security, 2016</a:t>
            </a:r>
          </a:p>
          <a:p>
            <a:pPr marL="0" indent="0" algn="l">
              <a:buNone/>
            </a:pPr>
            <a:r>
              <a:rPr lang="en-US" b="1" i="0" dirty="0">
                <a:solidFill>
                  <a:srgbClr val="374151"/>
                </a:solidFill>
                <a:effectLst/>
                <a:latin typeface="Söhne"/>
              </a:rPr>
              <a:t>3.Title</a:t>
            </a:r>
            <a:r>
              <a:rPr lang="en-US" b="0" i="0" dirty="0">
                <a:solidFill>
                  <a:srgbClr val="374151"/>
                </a:solidFill>
                <a:effectLst/>
                <a:latin typeface="Söhne"/>
              </a:rPr>
              <a:t>: "Cyber-Physical Systems Security—A Review"</a:t>
            </a:r>
          </a:p>
          <a:p>
            <a:pPr algn="l">
              <a:buFont typeface="Arial" panose="020B0604020202020204" pitchFamily="34" charset="0"/>
              <a:buChar char="•"/>
            </a:pPr>
            <a:r>
              <a:rPr lang="en-US" b="1" i="0" dirty="0">
                <a:solidFill>
                  <a:srgbClr val="374151"/>
                </a:solidFill>
                <a:effectLst/>
                <a:latin typeface="Söhne"/>
              </a:rPr>
              <a:t>Authors</a:t>
            </a:r>
            <a:r>
              <a:rPr lang="en-US" b="0" i="0" dirty="0">
                <a:solidFill>
                  <a:srgbClr val="374151"/>
                </a:solidFill>
                <a:effectLst/>
                <a:latin typeface="Söhne"/>
              </a:rPr>
              <a:t>: R. K. Gupta, J. P. Alves-Foss, and K. R. </a:t>
            </a:r>
            <a:r>
              <a:rPr lang="en-US" b="0" i="0" dirty="0" err="1">
                <a:solidFill>
                  <a:srgbClr val="374151"/>
                </a:solidFill>
                <a:effectLst/>
                <a:latin typeface="Söhne"/>
              </a:rPr>
              <a:t>Pattipati</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Published in</a:t>
            </a:r>
            <a:r>
              <a:rPr lang="en-US" b="0" i="0" dirty="0">
                <a:solidFill>
                  <a:srgbClr val="374151"/>
                </a:solidFill>
                <a:effectLst/>
                <a:latin typeface="Söhne"/>
              </a:rPr>
              <a:t>: IEEE Access, 2017</a:t>
            </a:r>
          </a:p>
          <a:p>
            <a:pPr marL="0" indent="0" algn="l">
              <a:buNone/>
            </a:pPr>
            <a:r>
              <a:rPr lang="en-US" b="1" i="0" dirty="0">
                <a:solidFill>
                  <a:srgbClr val="374151"/>
                </a:solidFill>
                <a:effectLst/>
                <a:latin typeface="Söhne"/>
              </a:rPr>
              <a:t>4.Title</a:t>
            </a:r>
            <a:r>
              <a:rPr lang="en-US" b="0" i="0" dirty="0">
                <a:solidFill>
                  <a:srgbClr val="374151"/>
                </a:solidFill>
                <a:effectLst/>
                <a:latin typeface="Söhne"/>
              </a:rPr>
              <a:t>: "A Survey on Intrusion Detection in Cyber-Physical Systems"</a:t>
            </a:r>
          </a:p>
          <a:p>
            <a:pPr algn="l">
              <a:buFont typeface="Arial" panose="020B0604020202020204" pitchFamily="34" charset="0"/>
              <a:buChar char="•"/>
            </a:pPr>
            <a:r>
              <a:rPr lang="en-US" b="1" i="0" dirty="0">
                <a:solidFill>
                  <a:srgbClr val="374151"/>
                </a:solidFill>
                <a:effectLst/>
                <a:latin typeface="Söhne"/>
              </a:rPr>
              <a:t>Authors</a:t>
            </a:r>
            <a:r>
              <a:rPr lang="en-US" b="0" i="0" dirty="0">
                <a:solidFill>
                  <a:srgbClr val="374151"/>
                </a:solidFill>
                <a:effectLst/>
                <a:latin typeface="Söhne"/>
              </a:rPr>
              <a:t>: M. H. </a:t>
            </a:r>
            <a:r>
              <a:rPr lang="en-US" b="0" i="0" dirty="0" err="1">
                <a:solidFill>
                  <a:srgbClr val="374151"/>
                </a:solidFill>
                <a:effectLst/>
                <a:latin typeface="Söhne"/>
              </a:rPr>
              <a:t>Bhuyan</a:t>
            </a:r>
            <a:r>
              <a:rPr lang="en-US" b="0" i="0" dirty="0">
                <a:solidFill>
                  <a:srgbClr val="374151"/>
                </a:solidFill>
                <a:effectLst/>
                <a:latin typeface="Söhne"/>
              </a:rPr>
              <a:t>, D. K. Bhattacharyya, and J. Kalita</a:t>
            </a:r>
          </a:p>
          <a:p>
            <a:pPr algn="l">
              <a:buFont typeface="Arial" panose="020B0604020202020204" pitchFamily="34" charset="0"/>
              <a:buChar char="•"/>
            </a:pPr>
            <a:r>
              <a:rPr lang="en-US" b="1" i="0" dirty="0">
                <a:solidFill>
                  <a:srgbClr val="374151"/>
                </a:solidFill>
                <a:effectLst/>
                <a:latin typeface="Söhne"/>
              </a:rPr>
              <a:t>Published in</a:t>
            </a:r>
            <a:r>
              <a:rPr lang="en-US" b="0" i="0" dirty="0">
                <a:solidFill>
                  <a:srgbClr val="374151"/>
                </a:solidFill>
                <a:effectLst/>
                <a:latin typeface="Söhne"/>
              </a:rPr>
              <a:t>: IEEE Transactions on Industrial Informatics, 2015</a:t>
            </a:r>
          </a:p>
          <a:p>
            <a:endParaRPr lang="en-IN" dirty="0"/>
          </a:p>
        </p:txBody>
      </p:sp>
      <p:sp>
        <p:nvSpPr>
          <p:cNvPr id="4" name="Picture Placeholder 3">
            <a:extLst>
              <a:ext uri="{FF2B5EF4-FFF2-40B4-BE49-F238E27FC236}">
                <a16:creationId xmlns:a16="http://schemas.microsoft.com/office/drawing/2014/main" id="{3D5135CB-9CD1-A37D-2F68-A57DA14B218E}"/>
              </a:ext>
            </a:extLst>
          </p:cNvPr>
          <p:cNvSpPr>
            <a:spLocks noGrp="1"/>
          </p:cNvSpPr>
          <p:nvPr>
            <p:ph type="pic" sz="quarter" idx="15"/>
          </p:nvPr>
        </p:nvSpPr>
        <p:spPr/>
        <p:style>
          <a:lnRef idx="1">
            <a:schemeClr val="accent2"/>
          </a:lnRef>
          <a:fillRef idx="2">
            <a:schemeClr val="accent2"/>
          </a:fillRef>
          <a:effectRef idx="1">
            <a:schemeClr val="accent2"/>
          </a:effectRef>
          <a:fontRef idx="minor">
            <a:schemeClr val="dk1"/>
          </a:fontRef>
        </p:style>
        <p:txBody>
          <a:bodyPr/>
          <a:lstStyle/>
          <a:p>
            <a:endParaRPr lang="en-IN"/>
          </a:p>
        </p:txBody>
      </p:sp>
      <p:sp>
        <p:nvSpPr>
          <p:cNvPr id="5" name="Slide Number Placeholder 4">
            <a:extLst>
              <a:ext uri="{FF2B5EF4-FFF2-40B4-BE49-F238E27FC236}">
                <a16:creationId xmlns:a16="http://schemas.microsoft.com/office/drawing/2014/main" id="{DC067C8A-50AD-109C-7B7E-ACD924B7D0BD}"/>
              </a:ext>
            </a:extLst>
          </p:cNvPr>
          <p:cNvSpPr>
            <a:spLocks noGrp="1"/>
          </p:cNvSpPr>
          <p:nvPr>
            <p:ph type="sldNum" sz="quarter" idx="4"/>
          </p:nvPr>
        </p:nvSpPr>
        <p:spPr/>
        <p:txBody>
          <a:bodyPr/>
          <a:lstStyle/>
          <a:p>
            <a:fld id="{4FAB73BC-B049-4115-A692-8D63A059BFB8}" type="slidenum">
              <a:rPr lang="en-US" noProof="0" smtClean="0"/>
              <a:pPr/>
              <a:t>25</a:t>
            </a:fld>
            <a:endParaRPr lang="en-US" noProof="0" dirty="0"/>
          </a:p>
        </p:txBody>
      </p:sp>
    </p:spTree>
    <p:extLst>
      <p:ext uri="{BB962C8B-B14F-4D97-AF65-F5344CB8AC3E}">
        <p14:creationId xmlns:p14="http://schemas.microsoft.com/office/powerpoint/2010/main" val="2800441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299C-BCBF-0986-15EF-43D7C4060DFE}"/>
              </a:ext>
            </a:extLst>
          </p:cNvPr>
          <p:cNvSpPr>
            <a:spLocks noGrp="1"/>
          </p:cNvSpPr>
          <p:nvPr>
            <p:ph type="title"/>
          </p:nvPr>
        </p:nvSpPr>
        <p:spPr>
          <a:xfrm>
            <a:off x="548640" y="620688"/>
            <a:ext cx="10805160" cy="1080120"/>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IN" sz="6000" dirty="0">
                <a:solidFill>
                  <a:schemeClr val="tx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0E31ADEC-74C7-033C-F66A-E8A7A1F5FE27}"/>
              </a:ext>
            </a:extLst>
          </p:cNvPr>
          <p:cNvSpPr>
            <a:spLocks noGrp="1"/>
          </p:cNvSpPr>
          <p:nvPr>
            <p:ph sz="quarter" idx="13"/>
          </p:nvPr>
        </p:nvSpPr>
        <p:spPr>
          <a:xfrm>
            <a:off x="548640" y="1864296"/>
            <a:ext cx="10805160" cy="4463352"/>
          </a:xfrm>
        </p:spPr>
        <p:style>
          <a:lnRef idx="2">
            <a:schemeClr val="dk1"/>
          </a:lnRef>
          <a:fillRef idx="1">
            <a:schemeClr val="lt1"/>
          </a:fillRef>
          <a:effectRef idx="0">
            <a:schemeClr val="dk1"/>
          </a:effectRef>
          <a:fontRef idx="minor">
            <a:schemeClr val="dk1"/>
          </a:fontRef>
        </p:style>
        <p:txBody>
          <a:bodyPr>
            <a:normAutofit/>
          </a:bodyPr>
          <a:lstStyle/>
          <a:p>
            <a:pPr algn="just"/>
            <a:r>
              <a:rPr lang="en-IN" sz="4000" dirty="0">
                <a:solidFill>
                  <a:schemeClr val="tx1"/>
                </a:solidFill>
              </a:rPr>
              <a:t>GITHUB LINK for </a:t>
            </a:r>
            <a:r>
              <a:rPr lang="en-US" sz="4000" dirty="0">
                <a:solidFill>
                  <a:schemeClr val="tx1"/>
                </a:solidFill>
                <a:cs typeface="Times New Roman" pitchFamily="18" charset="0"/>
              </a:rPr>
              <a:t>Toward Detection and Attribution of Cyber-Attacks in IoT-enabled Cyber-physical Systems: </a:t>
            </a:r>
            <a:r>
              <a:rPr lang="en-US" sz="4000" dirty="0">
                <a:solidFill>
                  <a:srgbClr val="0070C0"/>
                </a:solidFill>
                <a:cs typeface="Times New Roman" pitchFamily="18" charset="0"/>
              </a:rPr>
              <a:t>https://github.com/Sakethpaindla/miniproject</a:t>
            </a:r>
            <a:endParaRPr lang="en-IN" sz="4000" dirty="0">
              <a:solidFill>
                <a:srgbClr val="0070C0"/>
              </a:solidFill>
            </a:endParaRPr>
          </a:p>
        </p:txBody>
      </p:sp>
      <p:sp>
        <p:nvSpPr>
          <p:cNvPr id="4" name="Picture Placeholder 3">
            <a:extLst>
              <a:ext uri="{FF2B5EF4-FFF2-40B4-BE49-F238E27FC236}">
                <a16:creationId xmlns:a16="http://schemas.microsoft.com/office/drawing/2014/main" id="{18E863F5-BF0B-3265-61FE-2914B9723C61}"/>
              </a:ext>
            </a:extLst>
          </p:cNvPr>
          <p:cNvSpPr>
            <a:spLocks noGrp="1"/>
          </p:cNvSpPr>
          <p:nvPr>
            <p:ph type="pic" sz="quarter" idx="15"/>
          </p:nvPr>
        </p:nvSpPr>
        <p:spPr/>
        <p:style>
          <a:lnRef idx="1">
            <a:schemeClr val="accent3"/>
          </a:lnRef>
          <a:fillRef idx="2">
            <a:schemeClr val="accent3"/>
          </a:fillRef>
          <a:effectRef idx="1">
            <a:schemeClr val="accent3"/>
          </a:effectRef>
          <a:fontRef idx="minor">
            <a:schemeClr val="dk1"/>
          </a:fontRef>
        </p:style>
        <p:txBody>
          <a:bodyPr/>
          <a:lstStyle/>
          <a:p>
            <a:endParaRPr lang="en-IN"/>
          </a:p>
        </p:txBody>
      </p:sp>
      <p:sp>
        <p:nvSpPr>
          <p:cNvPr id="5" name="Slide Number Placeholder 4">
            <a:extLst>
              <a:ext uri="{FF2B5EF4-FFF2-40B4-BE49-F238E27FC236}">
                <a16:creationId xmlns:a16="http://schemas.microsoft.com/office/drawing/2014/main" id="{584A44CC-0CD3-27A9-0EAC-6E10BE836EC2}"/>
              </a:ext>
            </a:extLst>
          </p:cNvPr>
          <p:cNvSpPr>
            <a:spLocks noGrp="1"/>
          </p:cNvSpPr>
          <p:nvPr>
            <p:ph type="sldNum" sz="quarter" idx="4"/>
          </p:nvPr>
        </p:nvSpPr>
        <p:spPr/>
        <p:txBody>
          <a:bodyPr/>
          <a:lstStyle/>
          <a:p>
            <a:fld id="{4FAB73BC-B049-4115-A692-8D63A059BFB8}" type="slidenum">
              <a:rPr lang="en-US" noProof="0" smtClean="0"/>
              <a:pPr/>
              <a:t>26</a:t>
            </a:fld>
            <a:endParaRPr lang="en-US" noProof="0" dirty="0"/>
          </a:p>
        </p:txBody>
      </p:sp>
    </p:spTree>
    <p:extLst>
      <p:ext uri="{BB962C8B-B14F-4D97-AF65-F5344CB8AC3E}">
        <p14:creationId xmlns:p14="http://schemas.microsoft.com/office/powerpoint/2010/main" val="1820474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95472" y="1500174"/>
            <a:ext cx="8215370" cy="3143272"/>
          </a:xfrm>
        </p:spPr>
        <p:style>
          <a:lnRef idx="1">
            <a:schemeClr val="accent5"/>
          </a:lnRef>
          <a:fillRef idx="3">
            <a:schemeClr val="accent5"/>
          </a:fillRef>
          <a:effectRef idx="2">
            <a:schemeClr val="accent5"/>
          </a:effectRef>
          <a:fontRef idx="minor">
            <a:schemeClr val="lt1"/>
          </a:fontRef>
        </p:style>
        <p:txBody>
          <a:bodyPr>
            <a:normAutofit fontScale="90000"/>
          </a:bodyPr>
          <a:lstStyle/>
          <a:p>
            <a:r>
              <a:rPr lang="en-US" sz="10700" dirty="0">
                <a:latin typeface="Berlin Sans FB Demi" pitchFamily="34" charset="0"/>
              </a:rPr>
              <a:t>Thank you!!</a:t>
            </a:r>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27</a:t>
            </a:fld>
            <a:endParaRPr lang="en-US"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2052-EA59-4C93-6BC2-65D5FA299D94}"/>
              </a:ext>
            </a:extLst>
          </p:cNvPr>
          <p:cNvSpPr>
            <a:spLocks noGrp="1"/>
          </p:cNvSpPr>
          <p:nvPr>
            <p:ph type="title"/>
          </p:nvPr>
        </p:nvSpPr>
        <p:spPr>
          <a:xfrm>
            <a:off x="380960" y="214290"/>
            <a:ext cx="11358642" cy="1000132"/>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IN" dirty="0">
                <a:solidFill>
                  <a:srgbClr val="F69E1D"/>
                </a:solidFill>
              </a:rPr>
              <a:t>                         </a:t>
            </a:r>
            <a:r>
              <a:rPr lang="en-IN" sz="6700" dirty="0">
                <a:solidFill>
                  <a:srgbClr val="F69E1D"/>
                </a:solidFill>
              </a:rPr>
              <a:t>     </a:t>
            </a:r>
            <a:r>
              <a:rPr lang="en-IN" sz="6700" dirty="0">
                <a:solidFill>
                  <a:schemeClr val="tx1"/>
                </a:solidFill>
                <a:latin typeface="Times New Roman" pitchFamily="18" charset="0"/>
                <a:cs typeface="Times New Roman" pitchFamily="18" charset="0"/>
              </a:rPr>
              <a:t>abstract</a:t>
            </a:r>
          </a:p>
        </p:txBody>
      </p:sp>
      <p:sp>
        <p:nvSpPr>
          <p:cNvPr id="7" name="TextBox 6">
            <a:extLst>
              <a:ext uri="{FF2B5EF4-FFF2-40B4-BE49-F238E27FC236}">
                <a16:creationId xmlns:a16="http://schemas.microsoft.com/office/drawing/2014/main" id="{F9C53338-FFF6-5E62-60F7-7E12DBED4D60}"/>
              </a:ext>
            </a:extLst>
          </p:cNvPr>
          <p:cNvSpPr txBox="1"/>
          <p:nvPr/>
        </p:nvSpPr>
        <p:spPr>
          <a:xfrm>
            <a:off x="412368" y="1428737"/>
            <a:ext cx="11327234" cy="526297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Securing Internet of  Things (IoT) can be challenging, as security may not be as effective in a CPS settings.</a:t>
            </a:r>
          </a:p>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So, there is a need for effective cyber-attack detection and attribution in Internet of Things (IoT) enabled cyber-physical systems (CPS).</a:t>
            </a:r>
          </a:p>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The cyber-attacks can disturb critical services ,loss of confidential information.</a:t>
            </a:r>
          </a:p>
          <a:p>
            <a:pPr marL="342900" indent="-342900" algn="just">
              <a:buFont typeface="Wingdings" panose="05000000000000000000" pitchFamily="2" charset="2"/>
              <a:buChar char="Ø"/>
            </a:pPr>
            <a:r>
              <a:rPr lang="en-US" sz="2800" dirty="0">
                <a:solidFill>
                  <a:schemeClr val="bg2">
                    <a:lumMod val="10000"/>
                  </a:schemeClr>
                </a:solidFill>
                <a:latin typeface="Times New Roman" pitchFamily="18" charset="0"/>
                <a:cs typeface="Times New Roman" pitchFamily="18" charset="0"/>
              </a:rPr>
              <a:t>There is a two-level ensemble attack detection and attribution framework designed for CPS.</a:t>
            </a:r>
          </a:p>
          <a:p>
            <a:pPr marL="342900" indent="-342900" algn="just">
              <a:buFont typeface="Wingdings" panose="05000000000000000000" pitchFamily="2" charset="2"/>
              <a:buChar char="Ø"/>
            </a:pPr>
            <a:r>
              <a:rPr lang="en-US" sz="2800" dirty="0">
                <a:solidFill>
                  <a:schemeClr val="bg2">
                    <a:lumMod val="10000"/>
                  </a:schemeClr>
                </a:solidFill>
                <a:latin typeface="Times New Roman" pitchFamily="18" charset="0"/>
                <a:cs typeface="Times New Roman" pitchFamily="18" charset="0"/>
              </a:rPr>
              <a:t>At the first level, a decision tree combined with deep representation- learning model is developed for detecting attacks.</a:t>
            </a:r>
          </a:p>
          <a:p>
            <a:pPr marL="342900" indent="-342900" algn="just">
              <a:buFont typeface="Wingdings" panose="05000000000000000000" pitchFamily="2" charset="2"/>
              <a:buChar char="Ø"/>
            </a:pPr>
            <a:r>
              <a:rPr lang="en-US" sz="2800" dirty="0">
                <a:solidFill>
                  <a:schemeClr val="bg2">
                    <a:lumMod val="10000"/>
                  </a:schemeClr>
                </a:solidFill>
                <a:latin typeface="Times New Roman" pitchFamily="18" charset="0"/>
                <a:cs typeface="Times New Roman" pitchFamily="18" charset="0"/>
              </a:rPr>
              <a:t> At the second level, a deep neural network is designed for attack attribution. </a:t>
            </a:r>
            <a:endParaRPr lang="en-IN" sz="28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6905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52398" y="568554"/>
            <a:ext cx="11287204" cy="860181"/>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                      </a:t>
            </a:r>
            <a:r>
              <a:rPr lang="en-US" sz="6700" dirty="0">
                <a:solidFill>
                  <a:schemeClr val="tx1"/>
                </a:solidFill>
                <a:latin typeface="Times New Roman" panose="02020603050405020304" pitchFamily="18" charset="0"/>
                <a:cs typeface="Times New Roman" panose="02020603050405020304" pitchFamily="18" charset="0"/>
              </a:rPr>
              <a:t>EXISTING SYSTEM </a:t>
            </a:r>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2429DC3-E38E-C102-1970-88A309D53072}"/>
              </a:ext>
            </a:extLst>
          </p:cNvPr>
          <p:cNvSpPr txBox="1"/>
          <p:nvPr/>
        </p:nvSpPr>
        <p:spPr>
          <a:xfrm>
            <a:off x="452398" y="1643050"/>
            <a:ext cx="11287204"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endParaRPr lang="en-IN" sz="2000" dirty="0"/>
          </a:p>
          <a:p>
            <a:pPr marL="285750" indent="-285750" algn="just">
              <a:buFont typeface="Wingdings" panose="05000000000000000000" pitchFamily="2" charset="2"/>
              <a:buChar char="q"/>
            </a:pPr>
            <a:r>
              <a:rPr lang="en-IN" sz="2800" dirty="0">
                <a:latin typeface="Times New Roman" pitchFamily="18" charset="0"/>
                <a:cs typeface="Times New Roman" pitchFamily="18" charset="0"/>
              </a:rPr>
              <a:t>Machine learning algorithms for attack detection are random forest (RF) algorithm, followed by artificial neural network (ANN).</a:t>
            </a:r>
          </a:p>
          <a:p>
            <a:pPr marL="285750" indent="-285750" algn="just">
              <a:buFont typeface="Wingdings" panose="05000000000000000000" pitchFamily="2" charset="2"/>
              <a:buChar char="q"/>
            </a:pPr>
            <a:r>
              <a:rPr lang="en-IN" sz="2800" dirty="0">
                <a:latin typeface="Times New Roman" pitchFamily="18" charset="0"/>
                <a:cs typeface="Times New Roman" pitchFamily="18" charset="0"/>
              </a:rPr>
              <a:t>To overcome the issue of imbalanced data, oversampling is used to achieve balance in the dataset.</a:t>
            </a:r>
          </a:p>
          <a:p>
            <a:pPr marL="285750" indent="-285750" algn="just">
              <a:buFont typeface="Wingdings" panose="05000000000000000000" pitchFamily="2" charset="2"/>
              <a:buChar char="q"/>
            </a:pPr>
            <a:r>
              <a:rPr lang="en-IN" sz="2800" dirty="0">
                <a:latin typeface="Times New Roman" pitchFamily="18" charset="0"/>
                <a:cs typeface="Times New Roman" pitchFamily="18" charset="0"/>
              </a:rPr>
              <a:t>The KNN algorithm is used for attack detection to achieve high accuracy, precision and recall.</a:t>
            </a:r>
          </a:p>
          <a:p>
            <a:pPr marL="285750" indent="-285750" algn="just">
              <a:buFont typeface="Wingdings" panose="05000000000000000000" pitchFamily="2" charset="2"/>
              <a:buChar char="q"/>
            </a:pPr>
            <a:r>
              <a:rPr lang="en-IN" sz="2800" dirty="0">
                <a:latin typeface="Times New Roman" pitchFamily="18" charset="0"/>
                <a:cs typeface="Times New Roman" pitchFamily="18" charset="0"/>
              </a:rPr>
              <a:t>A Logical Analysis of Data extracts patterns/rules from sensor data and uses them to design a two-step </a:t>
            </a:r>
            <a:r>
              <a:rPr lang="en-IN" sz="2800" dirty="0" err="1">
                <a:latin typeface="Times New Roman" pitchFamily="18" charset="0"/>
                <a:cs typeface="Times New Roman" pitchFamily="18" charset="0"/>
              </a:rPr>
              <a:t>anomoli</a:t>
            </a:r>
            <a:r>
              <a:rPr lang="en-IN" sz="2800" dirty="0">
                <a:latin typeface="Times New Roman" pitchFamily="18" charset="0"/>
                <a:cs typeface="Times New Roman" pitchFamily="18" charset="0"/>
              </a:rPr>
              <a:t> detection system. </a:t>
            </a:r>
          </a:p>
          <a:p>
            <a:pPr marL="285750" indent="-285750" algn="just">
              <a:buFont typeface="Wingdings" panose="05000000000000000000" pitchFamily="2" charset="2"/>
              <a:buChar char="q"/>
            </a:pPr>
            <a:r>
              <a:rPr lang="en-IN" sz="2800" dirty="0">
                <a:latin typeface="Times New Roman" pitchFamily="18" charset="0"/>
                <a:cs typeface="Times New Roman" pitchFamily="18" charset="0"/>
              </a:rPr>
              <a:t>Oversampling and other data balancing techniques can help mitigate issues related to imbalanced data.</a:t>
            </a:r>
          </a:p>
        </p:txBody>
      </p:sp>
    </p:spTree>
    <p:extLst>
      <p:ext uri="{BB962C8B-B14F-4D97-AF65-F5344CB8AC3E}">
        <p14:creationId xmlns:p14="http://schemas.microsoft.com/office/powerpoint/2010/main" val="227517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332656"/>
            <a:ext cx="11737304" cy="1920276"/>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algn="ctr"/>
            <a:r>
              <a:rPr lang="en-IN" sz="6000" dirty="0">
                <a:solidFill>
                  <a:schemeClr val="tx1"/>
                </a:solidFill>
                <a:latin typeface="Times New Roman" pitchFamily="18" charset="0"/>
                <a:cs typeface="Times New Roman" pitchFamily="18" charset="0"/>
              </a:rPr>
              <a:t>DISADVANTAGES OF EXISTING       SYSTEM</a:t>
            </a:r>
            <a:endParaRPr lang="en-US" sz="60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275793" y="2377377"/>
            <a:ext cx="11665296" cy="3846944"/>
          </a:xfrm>
        </p:spPr>
        <p:style>
          <a:lnRef idx="2">
            <a:schemeClr val="dk1"/>
          </a:lnRef>
          <a:fillRef idx="1">
            <a:schemeClr val="lt1"/>
          </a:fillRef>
          <a:effectRef idx="0">
            <a:schemeClr val="dk1"/>
          </a:effectRef>
          <a:fontRef idx="minor">
            <a:schemeClr val="dk1"/>
          </a:fontRef>
        </p:style>
        <p:txBody>
          <a:bodyPr>
            <a:normAutofit/>
          </a:bodyPr>
          <a:lstStyle/>
          <a:p>
            <a:pPr algn="just">
              <a:buFont typeface="Wingdings" pitchFamily="2" charset="2"/>
              <a:buChar char="Ø"/>
            </a:pPr>
            <a:r>
              <a:rPr lang="en-US" sz="2800" dirty="0">
                <a:solidFill>
                  <a:schemeClr val="tx1"/>
                </a:solidFill>
                <a:latin typeface="Times New Roman" pitchFamily="18" charset="0"/>
                <a:cs typeface="Times New Roman" pitchFamily="18" charset="0"/>
              </a:rPr>
              <a:t>Limited Scalability(</a:t>
            </a:r>
            <a:r>
              <a:rPr lang="en-US" sz="2800" dirty="0">
                <a:solidFill>
                  <a:schemeClr val="accent4"/>
                </a:solidFill>
                <a:latin typeface="Times New Roman" pitchFamily="18" charset="0"/>
                <a:cs typeface="Times New Roman" pitchFamily="18" charset="0"/>
              </a:rPr>
              <a:t>LOW  EFFICIENCY</a:t>
            </a:r>
            <a:r>
              <a:rPr lang="en-US" sz="2800" dirty="0">
                <a:solidFill>
                  <a:schemeClr val="tx1"/>
                </a:solidFill>
                <a:latin typeface="Times New Roman" pitchFamily="18" charset="0"/>
                <a:cs typeface="Times New Roman" pitchFamily="18" charset="0"/>
              </a:rPr>
              <a:t>) : Large scale attacks cannot be handled. It is difficult to detect and attribute cyber-attacks in real-time.</a:t>
            </a:r>
          </a:p>
          <a:p>
            <a:pPr algn="just">
              <a:buFont typeface="Wingdings" pitchFamily="2" charset="2"/>
              <a:buChar char="Ø"/>
            </a:pPr>
            <a:r>
              <a:rPr lang="en-US" sz="2800" dirty="0">
                <a:solidFill>
                  <a:schemeClr val="tx1"/>
                </a:solidFill>
                <a:latin typeface="Times New Roman" pitchFamily="18" charset="0"/>
                <a:cs typeface="Times New Roman" pitchFamily="18" charset="0"/>
              </a:rPr>
              <a:t>False Positives(</a:t>
            </a:r>
            <a:r>
              <a:rPr lang="en-US" sz="2800" dirty="0">
                <a:solidFill>
                  <a:srgbClr val="00B050"/>
                </a:solidFill>
                <a:latin typeface="Times New Roman" pitchFamily="18" charset="0"/>
                <a:cs typeface="Times New Roman" pitchFamily="18" charset="0"/>
              </a:rPr>
              <a:t>LESS </a:t>
            </a:r>
            <a:r>
              <a:rPr lang="en-US" sz="2800" dirty="0">
                <a:solidFill>
                  <a:schemeClr val="tx1"/>
                </a:solidFill>
                <a:latin typeface="Times New Roman" pitchFamily="18" charset="0"/>
                <a:cs typeface="Times New Roman" pitchFamily="18" charset="0"/>
              </a:rPr>
              <a:t> </a:t>
            </a:r>
            <a:r>
              <a:rPr lang="en-US" sz="2800" dirty="0">
                <a:solidFill>
                  <a:srgbClr val="00B050"/>
                </a:solidFill>
                <a:latin typeface="Times New Roman" pitchFamily="18" charset="0"/>
                <a:cs typeface="Times New Roman" pitchFamily="18" charset="0"/>
              </a:rPr>
              <a:t>ACCURACY</a:t>
            </a:r>
            <a:r>
              <a:rPr lang="en-US" sz="2800" dirty="0">
                <a:solidFill>
                  <a:schemeClr val="tx1"/>
                </a:solidFill>
                <a:latin typeface="Times New Roman" pitchFamily="18" charset="0"/>
                <a:cs typeface="Times New Roman" pitchFamily="18" charset="0"/>
              </a:rPr>
              <a:t>)</a:t>
            </a:r>
            <a:r>
              <a:rPr lang="en-US" sz="2800" b="1" i="1" dirty="0">
                <a:solidFill>
                  <a:schemeClr val="tx1"/>
                </a:solidFill>
                <a:latin typeface="Times New Roman" pitchFamily="18" charset="0"/>
                <a:cs typeface="Times New Roman" pitchFamily="18" charset="0"/>
              </a:rPr>
              <a:t>:</a:t>
            </a:r>
            <a:r>
              <a:rPr lang="en-US" sz="2800" dirty="0">
                <a:latin typeface="Times New Roman" pitchFamily="18" charset="0"/>
                <a:cs typeface="Times New Roman" pitchFamily="18" charset="0"/>
              </a:rPr>
              <a:t>Sometimes, it will fail to detect the attack.</a:t>
            </a:r>
            <a:endParaRPr lang="en-US" sz="2800" b="1" i="1" dirty="0">
              <a:solidFill>
                <a:schemeClr val="tx1"/>
              </a:solidFill>
              <a:latin typeface="Times New Roman" pitchFamily="18" charset="0"/>
              <a:cs typeface="Times New Roman" pitchFamily="18" charset="0"/>
            </a:endParaRPr>
          </a:p>
          <a:p>
            <a:pPr algn="just">
              <a:buFont typeface="Wingdings" pitchFamily="2" charset="2"/>
              <a:buChar char="Ø"/>
            </a:pPr>
            <a:r>
              <a:rPr lang="en-US" sz="2800" dirty="0">
                <a:solidFill>
                  <a:schemeClr val="tx1"/>
                </a:solidFill>
                <a:latin typeface="Times New Roman" pitchFamily="18" charset="0"/>
                <a:cs typeface="Times New Roman" pitchFamily="18" charset="0"/>
              </a:rPr>
              <a:t>Privacy Concerns: Existing systems may not be able to protect private data from cyber-attacks or unauthorized access.</a:t>
            </a:r>
          </a:p>
          <a:p>
            <a:pPr algn="just">
              <a:buFont typeface="Wingdings" pitchFamily="2" charset="2"/>
              <a:buChar char="Ø"/>
            </a:pPr>
            <a:endParaRPr lang="en-US" sz="2800" b="1" i="1" dirty="0">
              <a:solidFill>
                <a:schemeClr val="tx1"/>
              </a:solidFill>
            </a:endParaRPr>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5</a:t>
            </a:fld>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7166"/>
            <a:ext cx="11190962" cy="1143008"/>
          </a:xfrm>
        </p:spPr>
        <p:style>
          <a:lnRef idx="1">
            <a:schemeClr val="accent6"/>
          </a:lnRef>
          <a:fillRef idx="2">
            <a:schemeClr val="accent6"/>
          </a:fillRef>
          <a:effectRef idx="1">
            <a:schemeClr val="accent6"/>
          </a:effectRef>
          <a:fontRef idx="minor">
            <a:schemeClr val="dk1"/>
          </a:fontRef>
        </p:style>
        <p:txBody>
          <a:bodyPr/>
          <a:lstStyle/>
          <a:p>
            <a:r>
              <a:rPr lang="en-US" dirty="0">
                <a:latin typeface="Algerian" panose="04020705040A02060702" pitchFamily="82" charset="0"/>
              </a:rPr>
              <a:t>            </a:t>
            </a:r>
            <a:r>
              <a:rPr lang="en-US" sz="6000" dirty="0">
                <a:latin typeface="Times New Roman" pitchFamily="18" charset="0"/>
                <a:cs typeface="Times New Roman" pitchFamily="18" charset="0"/>
              </a:rPr>
              <a:t>PROPOSED SYSTEM</a:t>
            </a:r>
          </a:p>
        </p:txBody>
      </p:sp>
      <p:sp>
        <p:nvSpPr>
          <p:cNvPr id="3" name="Content Placeholder 2"/>
          <p:cNvSpPr>
            <a:spLocks noGrp="1"/>
          </p:cNvSpPr>
          <p:nvPr>
            <p:ph sz="quarter" idx="13"/>
          </p:nvPr>
        </p:nvSpPr>
        <p:spPr>
          <a:xfrm>
            <a:off x="548640" y="1785926"/>
            <a:ext cx="11190962" cy="4553914"/>
          </a:xfrm>
        </p:spPr>
        <p:style>
          <a:lnRef idx="2">
            <a:schemeClr val="dk1"/>
          </a:lnRef>
          <a:fillRef idx="1">
            <a:schemeClr val="lt1"/>
          </a:fillRef>
          <a:effectRef idx="0">
            <a:schemeClr val="dk1"/>
          </a:effectRef>
          <a:fontRef idx="minor">
            <a:schemeClr val="dk1"/>
          </a:fontRef>
        </p:style>
        <p:txBody>
          <a:bodyPr>
            <a:noAutofit/>
          </a:bodyPr>
          <a:lstStyle/>
          <a:p>
            <a:pPr algn="just">
              <a:buFont typeface="Wingdings" pitchFamily="2" charset="2"/>
              <a:buChar char="q"/>
            </a:pPr>
            <a:r>
              <a:rPr lang="en-US" sz="2800" dirty="0">
                <a:latin typeface="Times New Roman" pitchFamily="18" charset="0"/>
                <a:cs typeface="Times New Roman" pitchFamily="18" charset="0"/>
              </a:rPr>
              <a:t>There are less number of ML-based malware attack attributions, designing robust and effective for </a:t>
            </a:r>
            <a:r>
              <a:rPr lang="en-US" sz="2800" dirty="0" err="1">
                <a:latin typeface="Times New Roman" pitchFamily="18" charset="0"/>
                <a:cs typeface="Times New Roman" pitchFamily="18" charset="0"/>
              </a:rPr>
              <a:t>IoT</a:t>
            </a:r>
            <a:r>
              <a:rPr lang="en-US" sz="2800" dirty="0">
                <a:latin typeface="Times New Roman" pitchFamily="18" charset="0"/>
                <a:cs typeface="Times New Roman" pitchFamily="18" charset="0"/>
              </a:rPr>
              <a:t> systems.</a:t>
            </a:r>
          </a:p>
          <a:p>
            <a:pPr algn="just">
              <a:buFont typeface="Wingdings" pitchFamily="2" charset="2"/>
              <a:buChar char="q"/>
            </a:pPr>
            <a:r>
              <a:rPr lang="en-US" sz="2800" dirty="0">
                <a:latin typeface="Times New Roman" pitchFamily="18" charset="0"/>
                <a:cs typeface="Times New Roman" pitchFamily="18" charset="0"/>
              </a:rPr>
              <a:t>Implementation of two-stage deep learning based attack detection and attack attribution framework for ICS with GRU Algorithm. </a:t>
            </a:r>
          </a:p>
          <a:p>
            <a:pPr algn="just">
              <a:buFont typeface="Wingdings" pitchFamily="2" charset="2"/>
              <a:buChar char="q"/>
            </a:pPr>
            <a:r>
              <a:rPr lang="en-US" sz="2800" dirty="0">
                <a:latin typeface="Times New Roman" pitchFamily="18" charset="0"/>
                <a:cs typeface="Times New Roman" pitchFamily="18" charset="0"/>
              </a:rPr>
              <a:t>This approach incorporates both process and physical data to solve the imbalanced data problem without sub-sampling or over-sampling.</a:t>
            </a:r>
          </a:p>
          <a:p>
            <a:pPr algn="just">
              <a:buFont typeface="Wingdings" pitchFamily="2" charset="2"/>
              <a:buChar char="q"/>
            </a:pPr>
            <a:r>
              <a:rPr lang="en-US" sz="2800" dirty="0">
                <a:latin typeface="Times New Roman" pitchFamily="18" charset="0"/>
                <a:cs typeface="Times New Roman" pitchFamily="18" charset="0"/>
              </a:rPr>
              <a:t>The proposed framework utilizes an unsupervised learning  representations from normal and attack instances for attack detection.</a:t>
            </a:r>
          </a:p>
          <a:p>
            <a:pPr algn="just">
              <a:buFont typeface="Wingdings" pitchFamily="2" charset="2"/>
              <a:buChar char="q"/>
            </a:pPr>
            <a:r>
              <a:rPr lang="en-US" sz="2800" dirty="0">
                <a:latin typeface="Times New Roman" pitchFamily="18" charset="0"/>
                <a:cs typeface="Times New Roman" pitchFamily="18" charset="0"/>
              </a:rPr>
              <a:t>It forms a two-part RNN to attribute the samples into their corresponding attack attribution.</a:t>
            </a:r>
          </a:p>
          <a:p>
            <a:pPr algn="just"/>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6</a:t>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357166"/>
            <a:ext cx="11809312" cy="1285884"/>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sz="6700" dirty="0">
                <a:latin typeface="Times New Roman" pitchFamily="18" charset="0"/>
                <a:cs typeface="Times New Roman" pitchFamily="18" charset="0"/>
              </a:rPr>
              <a:t>DETECTION AND ATTRIBUTION</a:t>
            </a:r>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7</a:t>
            </a:fld>
            <a:endParaRPr lang="en-US" noProof="0" dirty="0"/>
          </a:p>
        </p:txBody>
      </p:sp>
      <p:pic>
        <p:nvPicPr>
          <p:cNvPr id="16" name="Content Placeholder 15">
            <a:extLst>
              <a:ext uri="{FF2B5EF4-FFF2-40B4-BE49-F238E27FC236}">
                <a16:creationId xmlns:a16="http://schemas.microsoft.com/office/drawing/2014/main" id="{554B2032-F087-E93A-2684-6C065365BBED}"/>
              </a:ext>
            </a:extLst>
          </p:cNvPr>
          <p:cNvPicPr>
            <a:picLocks noGrp="1" noChangeAspect="1"/>
          </p:cNvPicPr>
          <p:nvPr>
            <p:ph sz="quarter" idx="13"/>
          </p:nvPr>
        </p:nvPicPr>
        <p:blipFill>
          <a:blip r:embed="rId2"/>
          <a:stretch>
            <a:fillRect/>
          </a:stretch>
        </p:blipFill>
        <p:spPr>
          <a:xfrm>
            <a:off x="191344" y="1916832"/>
            <a:ext cx="11809312" cy="478876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7166"/>
            <a:ext cx="11048086" cy="1000132"/>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IN" dirty="0">
                <a:solidFill>
                  <a:schemeClr val="tx1"/>
                </a:solidFill>
              </a:rPr>
              <a:t>             </a:t>
            </a:r>
            <a:r>
              <a:rPr lang="en-IN" sz="6000" dirty="0">
                <a:solidFill>
                  <a:schemeClr val="tx1"/>
                </a:solidFill>
                <a:latin typeface="Times New Roman" pitchFamily="18" charset="0"/>
                <a:cs typeface="Times New Roman" pitchFamily="18" charset="0"/>
              </a:rPr>
              <a:t>SYSTEM ARCHITECTURE</a:t>
            </a:r>
            <a:endParaRPr lang="en-US" sz="60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8</a:t>
            </a:fld>
            <a:endParaRPr lang="en-US" noProof="0" dirty="0"/>
          </a:p>
        </p:txBody>
      </p:sp>
      <p:pic>
        <p:nvPicPr>
          <p:cNvPr id="12" name="Content Placeholder 11">
            <a:extLst>
              <a:ext uri="{FF2B5EF4-FFF2-40B4-BE49-F238E27FC236}">
                <a16:creationId xmlns:a16="http://schemas.microsoft.com/office/drawing/2014/main" id="{AC554382-D9C8-FFBF-5FFB-C8D8B1F07D61}"/>
              </a:ext>
            </a:extLst>
          </p:cNvPr>
          <p:cNvPicPr>
            <a:picLocks noGrp="1" noChangeAspect="1"/>
          </p:cNvPicPr>
          <p:nvPr>
            <p:ph sz="quarter" idx="13"/>
          </p:nvPr>
        </p:nvPicPr>
        <p:blipFill>
          <a:blip r:embed="rId2"/>
          <a:stretch>
            <a:fillRect/>
          </a:stretch>
        </p:blipFill>
        <p:spPr>
          <a:xfrm>
            <a:off x="628788" y="1556793"/>
            <a:ext cx="10651788" cy="4608512"/>
          </a:xfr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85728"/>
            <a:ext cx="11190962" cy="1714512"/>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sz="6000" dirty="0">
                <a:solidFill>
                  <a:schemeClr val="tx1"/>
                </a:solidFill>
                <a:latin typeface="Times New Roman" pitchFamily="18" charset="0"/>
                <a:cs typeface="Times New Roman" pitchFamily="18" charset="0"/>
              </a:rPr>
              <a:t>ADVANTAGES OF PROPOSED SYSTEM</a:t>
            </a:r>
            <a:endParaRPr lang="en-US" sz="6000"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548640" y="2214554"/>
            <a:ext cx="11190962" cy="3857652"/>
          </a:xfrm>
        </p:spPr>
        <p:style>
          <a:lnRef idx="2">
            <a:schemeClr val="dk1"/>
          </a:lnRef>
          <a:fillRef idx="1">
            <a:schemeClr val="lt1"/>
          </a:fillRef>
          <a:effectRef idx="0">
            <a:schemeClr val="dk1"/>
          </a:effectRef>
          <a:fontRef idx="minor">
            <a:schemeClr val="dk1"/>
          </a:fontRef>
        </p:style>
        <p:txBody>
          <a:bodyPr>
            <a:noAutofit/>
          </a:bodyPr>
          <a:lstStyle/>
          <a:p>
            <a:pPr algn="just">
              <a:buFont typeface="Wingdings" pitchFamily="2" charset="2"/>
              <a:buChar char="q"/>
            </a:pPr>
            <a:r>
              <a:rPr lang="en-US" sz="2800" dirty="0">
                <a:latin typeface="Times New Roman" pitchFamily="18" charset="0"/>
                <a:cs typeface="Times New Roman" pitchFamily="18" charset="0"/>
              </a:rPr>
              <a:t>Early Detection of Cyber-Attacks : It provides warning to prevent or mitigate the impact of the attack.</a:t>
            </a:r>
          </a:p>
          <a:p>
            <a:pPr algn="just">
              <a:buFont typeface="Wingdings" pitchFamily="2" charset="2"/>
              <a:buChar char="q"/>
            </a:pPr>
            <a:r>
              <a:rPr lang="en-US" sz="2800" dirty="0">
                <a:solidFill>
                  <a:schemeClr val="tx1"/>
                </a:solidFill>
                <a:latin typeface="Times New Roman" pitchFamily="18" charset="0"/>
                <a:cs typeface="Times New Roman" pitchFamily="18" charset="0"/>
              </a:rPr>
              <a:t>Real-time Monitoring: The system continuously monitors ,if any unusual activity or behavior happens  it will indicate. </a:t>
            </a:r>
            <a:endParaRPr lang="en-US" sz="2800" dirty="0">
              <a:latin typeface="Times New Roman" pitchFamily="18" charset="0"/>
              <a:cs typeface="Times New Roman" pitchFamily="18" charset="0"/>
            </a:endParaRPr>
          </a:p>
          <a:p>
            <a:pPr algn="just">
              <a:buFont typeface="Wingdings" pitchFamily="2" charset="2"/>
              <a:buChar char="q"/>
            </a:pPr>
            <a:r>
              <a:rPr lang="en-US" sz="2800" dirty="0">
                <a:latin typeface="Times New Roman" pitchFamily="18" charset="0"/>
                <a:cs typeface="Times New Roman" pitchFamily="18" charset="0"/>
              </a:rPr>
              <a:t>Cost-Effective: It does not require the deployment of additional hardware or infrastructure.</a:t>
            </a:r>
          </a:p>
          <a:p>
            <a:pPr algn="just">
              <a:buFont typeface="Wingdings" pitchFamily="2" charset="2"/>
              <a:buChar char="q"/>
            </a:pPr>
            <a:r>
              <a:rPr lang="en-US" sz="2800" dirty="0">
                <a:latin typeface="Times New Roman" pitchFamily="18" charset="0"/>
                <a:cs typeface="Times New Roman" pitchFamily="18" charset="0"/>
              </a:rPr>
              <a:t>High Efficiency.</a:t>
            </a:r>
          </a:p>
          <a:p>
            <a:pPr algn="just">
              <a:buFont typeface="Wingdings" pitchFamily="2" charset="2"/>
              <a:buChar char="q"/>
            </a:pPr>
            <a:r>
              <a:rPr lang="en-US" sz="2800" dirty="0">
                <a:latin typeface="Times New Roman" pitchFamily="18" charset="0"/>
                <a:cs typeface="Times New Roman" pitchFamily="18" charset="0"/>
              </a:rPr>
              <a:t>High Accuracy.</a:t>
            </a:r>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9</a:t>
            </a:fld>
            <a:endParaRPr lang="en-US" noProof="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830</TotalTime>
  <Words>1613</Words>
  <Application>Microsoft Office PowerPoint</Application>
  <PresentationFormat>Widescreen</PresentationFormat>
  <Paragraphs>160</Paragraphs>
  <Slides>27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Algerian</vt:lpstr>
      <vt:lpstr>Arial</vt:lpstr>
      <vt:lpstr>Berlin Sans FB Demi</vt:lpstr>
      <vt:lpstr>Calibri</vt:lpstr>
      <vt:lpstr>Söhne</vt:lpstr>
      <vt:lpstr>Times New Roman</vt:lpstr>
      <vt:lpstr>Tw Cen MT</vt:lpstr>
      <vt:lpstr>Tw Cen MT Condensed</vt:lpstr>
      <vt:lpstr>Wingdings</vt:lpstr>
      <vt:lpstr>Wingdings 3</vt:lpstr>
      <vt:lpstr>ModernClassicBlock-3</vt:lpstr>
      <vt:lpstr> A MINI PROJECT ON  Toward Detection and Attribution of Cyber-Attacks in IoT-enabled Cyber-physical Systems  (Submitted in partial fulfilment of the requirements for the award of Degree) BACHELOR OF TECHNOLOGY IN COMPUTER SCIENCE AND ENGINEERING BY  BATCH:21 paindla saketh                     207R1A05N0 gajawada rahul                                                       207R1A05L1 Under the Guidance of m.madhusudan           DEPARTMENT OF COMPUTER SCIENCE AND ENGINEERING CMR TECHNICAL CAMPUS UGC AUTONOMOUS (Accredited by NAAC, NBA, Permanently Affiliated to JNTUH, Approved by AICTE, New Delhi) Recognized Under Section 2(f) &amp; 12(B) of the UGC Act.1956, Kandlakoya (V), Medchal Road, Hyderabad-501401. 2020-2024.   </vt:lpstr>
      <vt:lpstr>                AIM OF THE PROJECT</vt:lpstr>
      <vt:lpstr>                              abstract</vt:lpstr>
      <vt:lpstr>                      EXISTING SYSTEM </vt:lpstr>
      <vt:lpstr>DISADVANTAGES OF EXISTING       SYSTEM</vt:lpstr>
      <vt:lpstr>            PROPOSED SYSTEM</vt:lpstr>
      <vt:lpstr>DETECTION AND ATTRIBUTION</vt:lpstr>
      <vt:lpstr>             SYSTEM ARCHITECTURE</vt:lpstr>
      <vt:lpstr>ADVANTAGES OF PROPOSED SYSTEM</vt:lpstr>
      <vt:lpstr>     Software requirements</vt:lpstr>
      <vt:lpstr>     HARDWARE REQUIREMENTS </vt:lpstr>
      <vt:lpstr>modules</vt:lpstr>
      <vt:lpstr>UML DIAGRAMS</vt:lpstr>
      <vt:lpstr>USECASE DIAGRAM</vt:lpstr>
      <vt:lpstr>SEQUENCE DIAGRAM</vt:lpstr>
      <vt:lpstr>ACTIVITY DIAGRAM</vt:lpstr>
      <vt:lpstr>            Novelty of project</vt:lpstr>
      <vt:lpstr>SAMPLE CODE</vt:lpstr>
      <vt:lpstr>SAMPLE CODE</vt:lpstr>
      <vt:lpstr>SAMPLE CODE</vt:lpstr>
      <vt:lpstr>RESULTS</vt:lpstr>
      <vt:lpstr>RESULTS</vt:lpstr>
      <vt:lpstr>FUTURE SCOPE</vt:lpstr>
      <vt:lpstr>              conclusion </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Detection and Attribution of Cyber-Attacks in IoT-enabled Cyber-physical Systems</dc:title>
  <dc:creator>Arun Yeldi</dc:creator>
  <cp:lastModifiedBy>Palnati Sravani</cp:lastModifiedBy>
  <cp:revision>50</cp:revision>
  <dcterms:created xsi:type="dcterms:W3CDTF">2023-03-17T12:38:57Z</dcterms:created>
  <dcterms:modified xsi:type="dcterms:W3CDTF">2023-09-13T09:42:44Z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