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5.xml" ContentType="application/vnd.openxmlformats-officedocument.presentationml.notesSl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notesSlides/notesSlide6.xml" ContentType="application/vnd.openxmlformats-officedocument.presentationml.notesSl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notesSlides/notesSlide7.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notesSlides/notesSlide8.xml" ContentType="application/vnd.openxmlformats-officedocument.presentationml.notesSlide+xml"/>
  <Override PartName="/ppt/charts/chart5.xml" ContentType="application/vnd.openxmlformats-officedocument.drawingml.chart+xml"/>
  <Override PartName="/ppt/charts/style5.xml" ContentType="application/vnd.ms-office.chartstyle+xml"/>
  <Override PartName="/ppt/charts/colors5.xml" ContentType="application/vnd.ms-office.chartcolorstyle+xml"/>
  <Override PartName="/ppt/notesSlides/notesSlide9.xml" ContentType="application/vnd.openxmlformats-officedocument.presentationml.notesSlide+xml"/>
  <Override PartName="/ppt/charts/chart6.xml" ContentType="application/vnd.openxmlformats-officedocument.drawingml.chart+xml"/>
  <Override PartName="/ppt/charts/style6.xml" ContentType="application/vnd.ms-office.chartstyle+xml"/>
  <Override PartName="/ppt/charts/colors6.xml" ContentType="application/vnd.ms-office.chartcolorstyle+xml"/>
  <Override PartName="/ppt/notesSlides/notesSlide10.xml" ContentType="application/vnd.openxmlformats-officedocument.presentationml.notesSlide+xml"/>
  <Override PartName="/ppt/charts/chart7.xml" ContentType="application/vnd.openxmlformats-officedocument.drawingml.chart+xml"/>
  <Override PartName="/ppt/charts/style7.xml" ContentType="application/vnd.ms-office.chartstyle+xml"/>
  <Override PartName="/ppt/charts/colors7.xml" ContentType="application/vnd.ms-office.chartcolorstyle+xml"/>
  <Override PartName="/ppt/notesSlides/notesSlide11.xml" ContentType="application/vnd.openxmlformats-officedocument.presentationml.notesSlide+xml"/>
  <Override PartName="/ppt/charts/chart8.xml" ContentType="application/vnd.openxmlformats-officedocument.drawingml.chart+xml"/>
  <Override PartName="/ppt/charts/style8.xml" ContentType="application/vnd.ms-office.chartstyle+xml"/>
  <Override PartName="/ppt/charts/colors8.xml" ContentType="application/vnd.ms-office.chartcolorstyle+xml"/>
  <Override PartName="/ppt/notesSlides/notesSlide12.xml" ContentType="application/vnd.openxmlformats-officedocument.presentationml.notesSlide+xml"/>
  <Override PartName="/ppt/charts/chart9.xml" ContentType="application/vnd.openxmlformats-officedocument.drawingml.chart+xml"/>
  <Override PartName="/ppt/charts/style9.xml" ContentType="application/vnd.ms-office.chartstyle+xml"/>
  <Override PartName="/ppt/charts/colors9.xml" ContentType="application/vnd.ms-office.chartcolorstyl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658" r:id="rId4"/>
  </p:sldMasterIdLst>
  <p:notesMasterIdLst>
    <p:notesMasterId r:id="rId22"/>
  </p:notesMasterIdLst>
  <p:handoutMasterIdLst>
    <p:handoutMasterId r:id="rId23"/>
  </p:handoutMasterIdLst>
  <p:sldIdLst>
    <p:sldId id="411" r:id="rId5"/>
    <p:sldId id="383" r:id="rId6"/>
    <p:sldId id="412" r:id="rId7"/>
    <p:sldId id="413" r:id="rId8"/>
    <p:sldId id="389" r:id="rId9"/>
    <p:sldId id="414" r:id="rId10"/>
    <p:sldId id="415" r:id="rId11"/>
    <p:sldId id="416" r:id="rId12"/>
    <p:sldId id="417" r:id="rId13"/>
    <p:sldId id="418" r:id="rId14"/>
    <p:sldId id="419" r:id="rId15"/>
    <p:sldId id="420" r:id="rId16"/>
    <p:sldId id="421" r:id="rId17"/>
    <p:sldId id="422" r:id="rId18"/>
    <p:sldId id="391" r:id="rId19"/>
    <p:sldId id="423" r:id="rId20"/>
    <p:sldId id="398" r:id="rId2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398" autoAdjust="0"/>
    <p:restoredTop sz="96327" autoAdjust="0"/>
  </p:normalViewPr>
  <p:slideViewPr>
    <p:cSldViewPr snapToGrid="0">
      <p:cViewPr>
        <p:scale>
          <a:sx n="75" d="100"/>
          <a:sy n="75" d="100"/>
        </p:scale>
        <p:origin x="864" y="21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commentAuthors" Target="commentAuthor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handoutMaster" Target="handoutMasters/handoutMaster1.xml"/><Relationship Id="rId28" Type="http://schemas.openxmlformats.org/officeDocument/2006/relationships/tableStyles" Target="tableStyles.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notesMaster" Target="notesMasters/notesMaster1.xml"/><Relationship Id="rId27" Type="http://schemas.openxmlformats.org/officeDocument/2006/relationships/theme" Target="theme/theme1.xml"/></Relationships>
</file>

<file path=ppt/charts/_rels/chart1.xml.rels><?xml version="1.0" encoding="UTF-8" standalone="yes"?>
<Relationships xmlns="http://schemas.openxmlformats.org/package/2006/relationships"><Relationship Id="rId3" Type="http://schemas.openxmlformats.org/officeDocument/2006/relationships/oleObject" Target="file:///E:\ESR\IT%20Tickets%20Siju-5.xlsx" TargetMode="External"/><Relationship Id="rId2" Type="http://schemas.microsoft.com/office/2011/relationships/chartColorStyle" Target="colors1.xml"/><Relationship Id="rId1" Type="http://schemas.microsoft.com/office/2011/relationships/chartStyle" Target="style1.xml"/></Relationships>
</file>

<file path=ppt/charts/_rels/chart2.xml.rels><?xml version="1.0" encoding="UTF-8" standalone="yes"?>
<Relationships xmlns="http://schemas.openxmlformats.org/package/2006/relationships"><Relationship Id="rId3" Type="http://schemas.openxmlformats.org/officeDocument/2006/relationships/oleObject" Target="file:///E:\ESR\IT%20Tickets%20Siju-5.xlsx" TargetMode="External"/><Relationship Id="rId2" Type="http://schemas.microsoft.com/office/2011/relationships/chartColorStyle" Target="colors2.xml"/><Relationship Id="rId1" Type="http://schemas.microsoft.com/office/2011/relationships/chartStyle" Target="style2.xml"/></Relationships>
</file>

<file path=ppt/charts/_rels/chart3.xml.rels><?xml version="1.0" encoding="UTF-8" standalone="yes"?>
<Relationships xmlns="http://schemas.openxmlformats.org/package/2006/relationships"><Relationship Id="rId3" Type="http://schemas.openxmlformats.org/officeDocument/2006/relationships/oleObject" Target="file:///E:\ESR\IT%20Tickets%20Siju-5.xlsx" TargetMode="External"/><Relationship Id="rId2" Type="http://schemas.microsoft.com/office/2011/relationships/chartColorStyle" Target="colors3.xml"/><Relationship Id="rId1" Type="http://schemas.microsoft.com/office/2011/relationships/chartStyle" Target="style3.xml"/></Relationships>
</file>

<file path=ppt/charts/_rels/chart4.xml.rels><?xml version="1.0" encoding="UTF-8" standalone="yes"?>
<Relationships xmlns="http://schemas.openxmlformats.org/package/2006/relationships"><Relationship Id="rId3" Type="http://schemas.openxmlformats.org/officeDocument/2006/relationships/oleObject" Target="file:///E:\ESR\IT%20Tickets%20Siju-5.xlsx" TargetMode="External"/><Relationship Id="rId2" Type="http://schemas.microsoft.com/office/2011/relationships/chartColorStyle" Target="colors4.xml"/><Relationship Id="rId1" Type="http://schemas.microsoft.com/office/2011/relationships/chartStyle" Target="style4.xml"/></Relationships>
</file>

<file path=ppt/charts/_rels/chart5.xml.rels><?xml version="1.0" encoding="UTF-8" standalone="yes"?>
<Relationships xmlns="http://schemas.openxmlformats.org/package/2006/relationships"><Relationship Id="rId3" Type="http://schemas.openxmlformats.org/officeDocument/2006/relationships/oleObject" Target="file:///E:\ESR\IT%20Tickets%20Siju-5.xlsx" TargetMode="External"/><Relationship Id="rId2" Type="http://schemas.microsoft.com/office/2011/relationships/chartColorStyle" Target="colors5.xml"/><Relationship Id="rId1" Type="http://schemas.microsoft.com/office/2011/relationships/chartStyle" Target="style5.xml"/></Relationships>
</file>

<file path=ppt/charts/_rels/chart6.xml.rels><?xml version="1.0" encoding="UTF-8" standalone="yes"?>
<Relationships xmlns="http://schemas.openxmlformats.org/package/2006/relationships"><Relationship Id="rId3" Type="http://schemas.openxmlformats.org/officeDocument/2006/relationships/oleObject" Target="file:///E:\ESR\IT%20Tickets%20Siju-5.xlsx" TargetMode="External"/><Relationship Id="rId2" Type="http://schemas.microsoft.com/office/2011/relationships/chartColorStyle" Target="colors6.xml"/><Relationship Id="rId1" Type="http://schemas.microsoft.com/office/2011/relationships/chartStyle" Target="style6.xml"/></Relationships>
</file>

<file path=ppt/charts/_rels/chart7.xml.rels><?xml version="1.0" encoding="UTF-8" standalone="yes"?>
<Relationships xmlns="http://schemas.openxmlformats.org/package/2006/relationships"><Relationship Id="rId3" Type="http://schemas.openxmlformats.org/officeDocument/2006/relationships/oleObject" Target="file:///E:\ESR\IT%20Tickets%20Siju-5.xlsx" TargetMode="External"/><Relationship Id="rId2" Type="http://schemas.microsoft.com/office/2011/relationships/chartColorStyle" Target="colors7.xml"/><Relationship Id="rId1" Type="http://schemas.microsoft.com/office/2011/relationships/chartStyle" Target="style7.xml"/></Relationships>
</file>

<file path=ppt/charts/_rels/chart8.xml.rels><?xml version="1.0" encoding="UTF-8" standalone="yes"?>
<Relationships xmlns="http://schemas.openxmlformats.org/package/2006/relationships"><Relationship Id="rId3" Type="http://schemas.openxmlformats.org/officeDocument/2006/relationships/oleObject" Target="file:///E:\ESR\IT%20Tickets%20Siju-5.xlsx" TargetMode="External"/><Relationship Id="rId2" Type="http://schemas.microsoft.com/office/2011/relationships/chartColorStyle" Target="colors8.xml"/><Relationship Id="rId1" Type="http://schemas.microsoft.com/office/2011/relationships/chartStyle" Target="style8.xml"/></Relationships>
</file>

<file path=ppt/charts/_rels/chart9.xml.rels><?xml version="1.0" encoding="UTF-8" standalone="yes"?>
<Relationships xmlns="http://schemas.openxmlformats.org/package/2006/relationships"><Relationship Id="rId3" Type="http://schemas.openxmlformats.org/officeDocument/2006/relationships/oleObject" Target="file:///E:\ESR\IT%20Tickets%20Siju-5.xlsx" TargetMode="External"/><Relationship Id="rId2" Type="http://schemas.microsoft.com/office/2011/relationships/chartColorStyle" Target="colors9.xml"/><Relationship Id="rId1" Type="http://schemas.microsoft.com/office/2011/relationships/chartStyle" Target="style9.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Siju-5.xlsx]PIVOTS!PivotTable6</c:name>
    <c:fmtId val="21"/>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IN"/>
              <a:t>Ticket Count by Time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rgbClr val="FF0000"/>
            </a:solidFill>
            <a:round/>
          </a:ln>
          <a:effectLst/>
        </c:spPr>
        <c:marker>
          <c:symbol val="circle"/>
          <c:size val="5"/>
          <c:spPr>
            <a:solidFill>
              <a:srgbClr val="FF0000"/>
            </a:solidFill>
            <a:ln w="9525">
              <a:solidFill>
                <a:srgbClr val="FF0000"/>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rgbClr val="FF0000"/>
            </a:solidFill>
            <a:round/>
          </a:ln>
          <a:effectLst/>
        </c:spPr>
        <c:marker>
          <c:symbol val="circle"/>
          <c:size val="5"/>
          <c:spPr>
            <a:solidFill>
              <a:srgbClr val="FF0000"/>
            </a:solidFill>
            <a:ln w="9525">
              <a:solidFill>
                <a:srgbClr val="FF0000"/>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bg1"/>
            </a:solidFill>
            <a:round/>
          </a:ln>
          <a:effectLst/>
        </c:spPr>
        <c:marker>
          <c:symbol val="circle"/>
          <c:size val="5"/>
          <c:spPr>
            <a:solidFill>
              <a:srgbClr val="FF0000"/>
            </a:solidFill>
            <a:ln w="9525">
              <a:solidFill>
                <a:schemeClr val="bg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bg1"/>
            </a:solidFill>
            <a:round/>
          </a:ln>
          <a:effectLst/>
        </c:spPr>
        <c:marker>
          <c:symbol val="circle"/>
          <c:size val="5"/>
          <c:spPr>
            <a:solidFill>
              <a:srgbClr val="FF0000"/>
            </a:solidFill>
            <a:ln w="9525">
              <a:solidFill>
                <a:schemeClr val="bg1"/>
              </a:solidFill>
            </a:ln>
            <a:effectLst/>
          </c:spPr>
        </c:marker>
      </c:pivotFmt>
      <c:pivotFmt>
        <c:idx val="4"/>
        <c:spPr>
          <a:solidFill>
            <a:schemeClr val="accent1"/>
          </a:solidFill>
          <a:ln w="28575" cap="rnd">
            <a:solidFill>
              <a:schemeClr val="bg1"/>
            </a:solidFill>
            <a:round/>
          </a:ln>
          <a:effectLst/>
        </c:spPr>
        <c:marker>
          <c:symbol val="circle"/>
          <c:size val="5"/>
          <c:spPr>
            <a:solidFill>
              <a:srgbClr val="FF0000"/>
            </a:solidFill>
            <a:ln w="9525">
              <a:solidFill>
                <a:schemeClr val="bg1"/>
              </a:solidFill>
            </a:ln>
            <a:effectLst/>
          </c:spPr>
        </c:marker>
      </c:pivotFmt>
      <c:pivotFmt>
        <c:idx val="5"/>
        <c:spPr>
          <a:solidFill>
            <a:schemeClr val="accent1"/>
          </a:solidFill>
          <a:ln w="28575" cap="rnd">
            <a:solidFill>
              <a:schemeClr val="bg1"/>
            </a:solidFill>
            <a:round/>
          </a:ln>
          <a:effectLst/>
        </c:spPr>
        <c:marker>
          <c:symbol val="circle"/>
          <c:size val="5"/>
          <c:spPr>
            <a:solidFill>
              <a:srgbClr val="FF0000"/>
            </a:solidFill>
            <a:ln w="9525">
              <a:solidFill>
                <a:schemeClr val="bg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bg1"/>
            </a:solidFill>
            <a:round/>
          </a:ln>
          <a:effectLst/>
        </c:spPr>
        <c:marker>
          <c:symbol val="circle"/>
          <c:size val="5"/>
          <c:spPr>
            <a:solidFill>
              <a:srgbClr val="FF0000"/>
            </a:solidFill>
            <a:ln w="9525">
              <a:solidFill>
                <a:schemeClr val="bg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PIVOTS!$B$2</c:f>
              <c:strCache>
                <c:ptCount val="1"/>
                <c:pt idx="0">
                  <c:v>Total</c:v>
                </c:pt>
              </c:strCache>
            </c:strRef>
          </c:tx>
          <c:spPr>
            <a:ln w="28575" cap="rnd">
              <a:solidFill>
                <a:schemeClr val="bg1"/>
              </a:solidFill>
              <a:round/>
            </a:ln>
            <a:effectLst/>
          </c:spPr>
          <c:marker>
            <c:symbol val="circle"/>
            <c:size val="5"/>
            <c:spPr>
              <a:solidFill>
                <a:srgbClr val="FF0000"/>
              </a:solidFill>
              <a:ln w="9525">
                <a:solidFill>
                  <a:schemeClr val="bg1"/>
                </a:solidFill>
              </a:ln>
              <a:effectLst/>
            </c:spPr>
          </c:marker>
          <c:dLbls>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PIVOTS!$A$3:$A$8</c:f>
              <c:strCache>
                <c:ptCount val="5"/>
                <c:pt idx="0">
                  <c:v>2016</c:v>
                </c:pt>
                <c:pt idx="1">
                  <c:v>2017</c:v>
                </c:pt>
                <c:pt idx="2">
                  <c:v>2018</c:v>
                </c:pt>
                <c:pt idx="3">
                  <c:v>2019</c:v>
                </c:pt>
                <c:pt idx="4">
                  <c:v>2020</c:v>
                </c:pt>
              </c:strCache>
            </c:strRef>
          </c:cat>
          <c:val>
            <c:numRef>
              <c:f>PIVOTS!$B$3:$B$8</c:f>
              <c:numCache>
                <c:formatCode>General</c:formatCode>
                <c:ptCount val="5"/>
                <c:pt idx="0">
                  <c:v>13051</c:v>
                </c:pt>
                <c:pt idx="1">
                  <c:v>14915</c:v>
                </c:pt>
                <c:pt idx="2">
                  <c:v>18954</c:v>
                </c:pt>
                <c:pt idx="3">
                  <c:v>21490</c:v>
                </c:pt>
                <c:pt idx="4">
                  <c:v>29088</c:v>
                </c:pt>
              </c:numCache>
            </c:numRef>
          </c:val>
          <c:smooth val="0"/>
          <c:extLst>
            <c:ext xmlns:c16="http://schemas.microsoft.com/office/drawing/2014/chart" uri="{C3380CC4-5D6E-409C-BE32-E72D297353CC}">
              <c16:uniqueId val="{00000000-3FD7-4465-AFA0-7592000665CE}"/>
            </c:ext>
          </c:extLst>
        </c:ser>
        <c:dLbls>
          <c:dLblPos val="t"/>
          <c:showLegendKey val="0"/>
          <c:showVal val="1"/>
          <c:showCatName val="0"/>
          <c:showSerName val="0"/>
          <c:showPercent val="0"/>
          <c:showBubbleSize val="0"/>
        </c:dLbls>
        <c:marker val="1"/>
        <c:smooth val="0"/>
        <c:axId val="9557728"/>
        <c:axId val="9560128"/>
      </c:lineChart>
      <c:catAx>
        <c:axId val="955772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9560128"/>
        <c:crosses val="autoZero"/>
        <c:auto val="1"/>
        <c:lblAlgn val="ctr"/>
        <c:lblOffset val="100"/>
        <c:noMultiLvlLbl val="0"/>
      </c:catAx>
      <c:valAx>
        <c:axId val="9560128"/>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9557728"/>
        <c:crosses val="autoZero"/>
        <c:crossBetween val="between"/>
      </c:valAx>
      <c:spPr>
        <a:noFill/>
        <a:ln w="25400">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70C0"/>
    </a:solid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Siju-5.xlsx]PIVOTS!PivotTable7</c:name>
    <c:fmtId val="15"/>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a:t>Tickets by Request</a:t>
            </a:r>
          </a:p>
          <a:p>
            <a:pPr>
              <a:defRPr/>
            </a:pPr>
            <a:r>
              <a:rPr lang="en-US"/>
              <a:t> Category</a:t>
            </a:r>
          </a:p>
        </c:rich>
      </c:tx>
      <c:layout>
        <c:manualLayout>
          <c:xMode val="edge"/>
          <c:yMode val="edge"/>
          <c:x val="0.12779398493084559"/>
          <c:y val="4.8251757013754851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ivotFmts>
      <c:pivotFmt>
        <c:idx val="0"/>
        <c:dLbl>
          <c:idx val="0"/>
          <c:showLegendKey val="0"/>
          <c:showVal val="0"/>
          <c:showCatName val="0"/>
          <c:showSerName val="0"/>
          <c:showPercent val="0"/>
          <c:showBubbleSize val="0"/>
          <c:extLst>
            <c:ext xmlns:c15="http://schemas.microsoft.com/office/drawing/2012/chart" uri="{CE6537A1-D6FC-4f65-9D91-7224C49458BB}"/>
          </c:extLst>
        </c:dLbl>
      </c:pivotFmt>
      <c:pivotFmt>
        <c:idx val="1"/>
        <c:dLbl>
          <c:idx val="0"/>
          <c:showLegendKey val="0"/>
          <c:showVal val="0"/>
          <c:showCatName val="0"/>
          <c:showSerName val="0"/>
          <c:showPercent val="0"/>
          <c:showBubbleSize val="0"/>
          <c:extLst>
            <c:ext xmlns:c15="http://schemas.microsoft.com/office/drawing/2012/chart" uri="{CE6537A1-D6FC-4f65-9D91-7224C49458BB}"/>
          </c:extLst>
        </c:dLbl>
      </c:pivotFmt>
      <c:pivotFmt>
        <c:idx val="2"/>
      </c:pivotFmt>
      <c:pivotFmt>
        <c:idx val="3"/>
      </c:pivotFmt>
      <c:pivotFmt>
        <c:idx val="4"/>
      </c:pivotFmt>
      <c:pivotFmt>
        <c:idx val="5"/>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dLbl>
          <c:idx val="0"/>
          <c:layout>
            <c:manualLayout>
              <c:x val="5.5555555555554534E-3"/>
              <c:y val="0"/>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dLbl>
          <c:idx val="0"/>
          <c:layout>
            <c:manualLayout>
              <c:x val="1.6666666666666666E-2"/>
              <c:y val="-2.3148148148148147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dLbl>
          <c:idx val="0"/>
          <c:layout>
            <c:manualLayout>
              <c:x val="5.5555555555554534E-3"/>
              <c:y val="0"/>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dLbl>
          <c:idx val="0"/>
          <c:layout>
            <c:manualLayout>
              <c:x val="1.6666666666666666E-2"/>
              <c:y val="-2.3148148148148147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dLbl>
          <c:idx val="0"/>
          <c:layout>
            <c:manualLayout>
              <c:x val="5.5555555555554534E-3"/>
              <c:y val="0"/>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dLbl>
          <c:idx val="0"/>
          <c:layout>
            <c:manualLayout>
              <c:x val="1.6666666666666666E-2"/>
              <c:y val="-2.3148148148148147E-2"/>
            </c:manualLayout>
          </c:layout>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s>
    <c:plotArea>
      <c:layout>
        <c:manualLayout>
          <c:layoutTarget val="inner"/>
          <c:xMode val="edge"/>
          <c:yMode val="edge"/>
          <c:x val="0.23003222441326857"/>
          <c:y val="0.25859713542484197"/>
          <c:w val="0.28587443086428604"/>
          <c:h val="0.46405424744551388"/>
        </c:manualLayout>
      </c:layout>
      <c:doughnutChart>
        <c:varyColors val="1"/>
        <c:ser>
          <c:idx val="0"/>
          <c:order val="0"/>
          <c:tx>
            <c:strRef>
              <c:f>PIVOTS!$E$2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5853-458E-B636-47B3FC95B15C}"/>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5853-458E-B636-47B3FC95B15C}"/>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5853-458E-B636-47B3FC95B15C}"/>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5853-458E-B636-47B3FC95B15C}"/>
              </c:ext>
            </c:extLst>
          </c:dPt>
          <c:dLbls>
            <c:dLbl>
              <c:idx val="1"/>
              <c:layout>
                <c:manualLayout>
                  <c:x val="5.5555555555554534E-3"/>
                  <c:y val="0"/>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3-5853-458E-B636-47B3FC95B15C}"/>
                </c:ext>
              </c:extLst>
            </c:dLbl>
            <c:dLbl>
              <c:idx val="3"/>
              <c:layout>
                <c:manualLayout>
                  <c:x val="1.6666666666666666E-2"/>
                  <c:y val="-2.3148148148148147E-2"/>
                </c:manualLayout>
              </c:layout>
              <c:showLegendKey val="0"/>
              <c:showVal val="0"/>
              <c:showCatName val="0"/>
              <c:showSerName val="0"/>
              <c:showPercent val="1"/>
              <c:showBubbleSize val="0"/>
              <c:extLst>
                <c:ext xmlns:c15="http://schemas.microsoft.com/office/drawing/2012/chart" uri="{CE6537A1-D6FC-4f65-9D91-7224C49458BB}"/>
                <c:ext xmlns:c16="http://schemas.microsoft.com/office/drawing/2014/chart" uri="{C3380CC4-5D6E-409C-BE32-E72D297353CC}">
                  <c16:uniqueId val="{00000007-5853-458E-B636-47B3FC95B15C}"/>
                </c:ext>
              </c:extLst>
            </c:dLbl>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PIVOTS!$D$3:$D$7</c:f>
              <c:strCache>
                <c:ptCount val="4"/>
                <c:pt idx="0">
                  <c:v>Hardware</c:v>
                </c:pt>
                <c:pt idx="1">
                  <c:v>Login Access</c:v>
                </c:pt>
                <c:pt idx="2">
                  <c:v>Software</c:v>
                </c:pt>
                <c:pt idx="3">
                  <c:v>System</c:v>
                </c:pt>
              </c:strCache>
            </c:strRef>
          </c:cat>
          <c:val>
            <c:numRef>
              <c:f>PIVOTS!$E$3:$E$7</c:f>
              <c:numCache>
                <c:formatCode>General</c:formatCode>
                <c:ptCount val="4"/>
                <c:pt idx="0">
                  <c:v>9733</c:v>
                </c:pt>
                <c:pt idx="1">
                  <c:v>29193</c:v>
                </c:pt>
                <c:pt idx="2">
                  <c:v>19570</c:v>
                </c:pt>
                <c:pt idx="3">
                  <c:v>39002</c:v>
                </c:pt>
              </c:numCache>
            </c:numRef>
          </c:val>
          <c:extLst>
            <c:ext xmlns:c16="http://schemas.microsoft.com/office/drawing/2014/chart" uri="{C3380CC4-5D6E-409C-BE32-E72D297353CC}">
              <c16:uniqueId val="{00000008-5853-458E-B636-47B3FC95B15C}"/>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egendEntry>
        <c:idx val="0"/>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1"/>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2"/>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egendEntry>
        <c:idx val="3"/>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Entry>
      <c:layout>
        <c:manualLayout>
          <c:xMode val="edge"/>
          <c:yMode val="edge"/>
          <c:x val="5.7130306504049752E-2"/>
          <c:y val="0.77385950860726938"/>
          <c:w val="0.63778921949916989"/>
          <c:h val="0.18216498316133831"/>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70C0"/>
    </a:solid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4"/>
    </mc:Choice>
    <mc:Fallback>
      <c:style val="4"/>
    </mc:Fallback>
  </mc:AlternateContent>
  <c:pivotSource>
    <c:name>[IT Tickets Siju-5.xlsx]PIVOTS!PivotTable8</c:name>
    <c:fmtId val="8"/>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a:t>Satisfaction Rate by time</a:t>
            </a:r>
          </a:p>
        </c:rich>
      </c:tx>
      <c:layout>
        <c:manualLayout>
          <c:xMode val="edge"/>
          <c:yMode val="edge"/>
          <c:x val="0.18158203619231847"/>
          <c:y val="8.6412538823604751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2"/>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2"/>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PIVOTS!$H$2</c:f>
              <c:strCache>
                <c:ptCount val="1"/>
                <c:pt idx="0">
                  <c:v>Total</c:v>
                </c:pt>
              </c:strCache>
            </c:strRef>
          </c:tx>
          <c:spPr>
            <a:solidFill>
              <a:schemeClr val="accent2"/>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PIVOTS!$G$3:$G$8</c:f>
              <c:strCache>
                <c:ptCount val="5"/>
                <c:pt idx="0">
                  <c:v>2016</c:v>
                </c:pt>
                <c:pt idx="1">
                  <c:v>2017</c:v>
                </c:pt>
                <c:pt idx="2">
                  <c:v>2018</c:v>
                </c:pt>
                <c:pt idx="3">
                  <c:v>2019</c:v>
                </c:pt>
                <c:pt idx="4">
                  <c:v>2020</c:v>
                </c:pt>
              </c:strCache>
            </c:strRef>
          </c:cat>
          <c:val>
            <c:numRef>
              <c:f>PIVOTS!$H$3:$H$8</c:f>
              <c:numCache>
                <c:formatCode>0.00</c:formatCode>
                <c:ptCount val="5"/>
                <c:pt idx="0">
                  <c:v>3.9796950425254769</c:v>
                </c:pt>
                <c:pt idx="1">
                  <c:v>4.068119342943346</c:v>
                </c:pt>
                <c:pt idx="2">
                  <c:v>4.0918539622243326</c:v>
                </c:pt>
                <c:pt idx="3">
                  <c:v>4.1223825034899955</c:v>
                </c:pt>
                <c:pt idx="4">
                  <c:v>4.1612692519251926</c:v>
                </c:pt>
              </c:numCache>
            </c:numRef>
          </c:val>
          <c:extLst>
            <c:ext xmlns:c16="http://schemas.microsoft.com/office/drawing/2014/chart" uri="{C3380CC4-5D6E-409C-BE32-E72D297353CC}">
              <c16:uniqueId val="{00000000-2D61-4E86-9635-05AA96B53A16}"/>
            </c:ext>
          </c:extLst>
        </c:ser>
        <c:dLbls>
          <c:dLblPos val="outEnd"/>
          <c:showLegendKey val="0"/>
          <c:showVal val="1"/>
          <c:showCatName val="0"/>
          <c:showSerName val="0"/>
          <c:showPercent val="0"/>
          <c:showBubbleSize val="0"/>
        </c:dLbls>
        <c:gapWidth val="219"/>
        <c:overlap val="-27"/>
        <c:axId val="18985088"/>
        <c:axId val="18985568"/>
      </c:barChart>
      <c:catAx>
        <c:axId val="189850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8985568"/>
        <c:crosses val="autoZero"/>
        <c:auto val="1"/>
        <c:lblAlgn val="ctr"/>
        <c:lblOffset val="100"/>
        <c:noMultiLvlLbl val="0"/>
      </c:catAx>
      <c:valAx>
        <c:axId val="18985568"/>
        <c:scaling>
          <c:orientation val="minMax"/>
        </c:scaling>
        <c:delete val="1"/>
        <c:axPos val="l"/>
        <c:numFmt formatCode="0.00" sourceLinked="1"/>
        <c:majorTickMark val="none"/>
        <c:minorTickMark val="none"/>
        <c:tickLblPos val="nextTo"/>
        <c:crossAx val="189850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70C0"/>
    </a:solid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[IT Tickets Siju-5.xlsx]PIVOTS!PivotTable10</c:name>
    <c:fmtId val="7"/>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a:t>Satisfaction Rate by Age Groups </a:t>
            </a:r>
          </a:p>
        </c:rich>
      </c:tx>
      <c:layout>
        <c:manualLayout>
          <c:xMode val="edge"/>
          <c:yMode val="edge"/>
          <c:x val="0.13683615946858865"/>
          <c:y val="4.253578595121698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PIVOTS!$K$2</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PIVOTS!$J$3:$J$10</c:f>
              <c:strCache>
                <c:ptCount val="7"/>
                <c:pt idx="0">
                  <c:v>28-31</c:v>
                </c:pt>
                <c:pt idx="1">
                  <c:v>32-35</c:v>
                </c:pt>
                <c:pt idx="2">
                  <c:v>36-39</c:v>
                </c:pt>
                <c:pt idx="3">
                  <c:v>40-43</c:v>
                </c:pt>
                <c:pt idx="4">
                  <c:v>44-47</c:v>
                </c:pt>
                <c:pt idx="5">
                  <c:v>48-51</c:v>
                </c:pt>
                <c:pt idx="6">
                  <c:v>52-55</c:v>
                </c:pt>
              </c:strCache>
            </c:strRef>
          </c:cat>
          <c:val>
            <c:numRef>
              <c:f>PIVOTS!$K$3:$K$10</c:f>
              <c:numCache>
                <c:formatCode>0.00</c:formatCode>
                <c:ptCount val="7"/>
                <c:pt idx="0">
                  <c:v>4.2379292611850747</c:v>
                </c:pt>
                <c:pt idx="1">
                  <c:v>4.0205067367172269</c:v>
                </c:pt>
                <c:pt idx="2">
                  <c:v>4.092274678111588</c:v>
                </c:pt>
                <c:pt idx="3">
                  <c:v>4.0230654065687288</c:v>
                </c:pt>
                <c:pt idx="4">
                  <c:v>4.0380193162655216</c:v>
                </c:pt>
                <c:pt idx="5">
                  <c:v>3.9867669953295279</c:v>
                </c:pt>
                <c:pt idx="6">
                  <c:v>4.4049398353388218</c:v>
                </c:pt>
              </c:numCache>
            </c:numRef>
          </c:val>
          <c:extLst>
            <c:ext xmlns:c16="http://schemas.microsoft.com/office/drawing/2014/chart" uri="{C3380CC4-5D6E-409C-BE32-E72D297353CC}">
              <c16:uniqueId val="{00000000-4B78-401F-A2B2-7224EB3631D5}"/>
            </c:ext>
          </c:extLst>
        </c:ser>
        <c:dLbls>
          <c:dLblPos val="outEnd"/>
          <c:showLegendKey val="0"/>
          <c:showVal val="1"/>
          <c:showCatName val="0"/>
          <c:showSerName val="0"/>
          <c:showPercent val="0"/>
          <c:showBubbleSize val="0"/>
        </c:dLbls>
        <c:gapWidth val="219"/>
        <c:overlap val="-27"/>
        <c:axId val="158125168"/>
        <c:axId val="158125648"/>
      </c:barChart>
      <c:catAx>
        <c:axId val="1581251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58125648"/>
        <c:crosses val="autoZero"/>
        <c:auto val="1"/>
        <c:lblAlgn val="ctr"/>
        <c:lblOffset val="100"/>
        <c:noMultiLvlLbl val="0"/>
      </c:catAx>
      <c:valAx>
        <c:axId val="158125648"/>
        <c:scaling>
          <c:orientation val="minMax"/>
        </c:scaling>
        <c:delete val="1"/>
        <c:axPos val="l"/>
        <c:numFmt formatCode="0.00" sourceLinked="1"/>
        <c:majorTickMark val="none"/>
        <c:minorTickMark val="none"/>
        <c:tickLblPos val="nextTo"/>
        <c:crossAx val="15812516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70C0"/>
    </a:solid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Siju-5.xlsx]PIVOTS!PivotTable13</c:name>
    <c:fmtId val="11"/>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a:t>Distribution of Tickets based on Satisfaction rate</a:t>
            </a:r>
          </a:p>
        </c:rich>
      </c:tx>
      <c:layout>
        <c:manualLayout>
          <c:xMode val="edge"/>
          <c:yMode val="edge"/>
          <c:x val="0.13046857477729171"/>
          <c:y val="2.2213761687732814E-2"/>
        </c:manualLayout>
      </c:layout>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w="28575" cap="rnd">
            <a:solidFill>
              <a:schemeClr val="accent1"/>
            </a:solidFill>
            <a:round/>
          </a:ln>
          <a:effectLst/>
        </c:spPr>
        <c:marker>
          <c:symbol val="circle"/>
          <c:size val="5"/>
          <c:spPr>
            <a:solidFill>
              <a:schemeClr val="accent1"/>
            </a:solidFill>
            <a:ln w="9525">
              <a:solidFill>
                <a:schemeClr val="accent1"/>
              </a:solidFill>
            </a:ln>
            <a:effectLst/>
          </c:spPr>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w="28575" cap="rnd">
            <a:solidFill>
              <a:schemeClr val="bg1"/>
            </a:solidFill>
            <a:round/>
          </a:ln>
          <a:effectLst/>
        </c:spPr>
        <c:marker>
          <c:symbol val="circle"/>
          <c:size val="5"/>
          <c:spPr>
            <a:solidFill>
              <a:srgbClr val="FF0000"/>
            </a:solidFill>
            <a:ln w="9525">
              <a:solidFill>
                <a:schemeClr val="bg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5"/>
        <c:spPr>
          <a:solidFill>
            <a:schemeClr val="accent1"/>
          </a:solidFill>
          <a:ln w="28575" cap="rnd">
            <a:solidFill>
              <a:schemeClr val="bg1"/>
            </a:solidFill>
            <a:round/>
          </a:ln>
          <a:effectLst/>
        </c:spPr>
        <c:marker>
          <c:symbol val="circle"/>
          <c:size val="5"/>
          <c:spPr>
            <a:solidFill>
              <a:srgbClr val="FF0000"/>
            </a:solidFill>
            <a:ln w="9525">
              <a:solidFill>
                <a:schemeClr val="bg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
        <c:idx val="6"/>
        <c:spPr>
          <a:solidFill>
            <a:schemeClr val="accent1"/>
          </a:solidFill>
          <a:ln w="28575" cap="rnd">
            <a:solidFill>
              <a:schemeClr val="bg1"/>
            </a:solidFill>
            <a:round/>
          </a:ln>
          <a:effectLst/>
        </c:spPr>
        <c:marker>
          <c:symbol val="circle"/>
          <c:size val="5"/>
          <c:spPr>
            <a:solidFill>
              <a:srgbClr val="FF0000"/>
            </a:solidFill>
            <a:ln w="9525">
              <a:solidFill>
                <a:schemeClr val="bg1"/>
              </a:solidFill>
            </a:ln>
            <a:effectLst/>
          </c:spPr>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t"/>
          <c:showLegendKey val="0"/>
          <c:showVal val="1"/>
          <c:showCatName val="0"/>
          <c:showSerName val="0"/>
          <c:showPercent val="0"/>
          <c:showBubbleSize val="0"/>
          <c:extLst>
            <c:ext xmlns:c15="http://schemas.microsoft.com/office/drawing/2012/chart" uri="{CE6537A1-D6FC-4f65-9D91-7224C49458BB}"/>
          </c:extLst>
        </c:dLbl>
      </c:pivotFmt>
    </c:pivotFmts>
    <c:plotArea>
      <c:layout/>
      <c:lineChart>
        <c:grouping val="standard"/>
        <c:varyColors val="0"/>
        <c:ser>
          <c:idx val="0"/>
          <c:order val="0"/>
          <c:tx>
            <c:strRef>
              <c:f>PIVOTS!$N$13</c:f>
              <c:strCache>
                <c:ptCount val="1"/>
                <c:pt idx="0">
                  <c:v>Total</c:v>
                </c:pt>
              </c:strCache>
            </c:strRef>
          </c:tx>
          <c:spPr>
            <a:ln w="28575" cap="rnd">
              <a:solidFill>
                <a:schemeClr val="bg1"/>
              </a:solidFill>
              <a:round/>
            </a:ln>
            <a:effectLst/>
          </c:spPr>
          <c:marker>
            <c:symbol val="circle"/>
            <c:size val="5"/>
            <c:spPr>
              <a:solidFill>
                <a:srgbClr val="FF0000"/>
              </a:solidFill>
              <a:ln w="9525">
                <a:solidFill>
                  <a:schemeClr val="bg1"/>
                </a:solidFill>
              </a:ln>
              <a:effectLst/>
            </c:spPr>
          </c:marker>
          <c:dLbls>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PIVOTS!$M$14:$M$19</c:f>
              <c:strCache>
                <c:ptCount val="5"/>
                <c:pt idx="0">
                  <c:v>1</c:v>
                </c:pt>
                <c:pt idx="1">
                  <c:v>2</c:v>
                </c:pt>
                <c:pt idx="2">
                  <c:v>3</c:v>
                </c:pt>
                <c:pt idx="3">
                  <c:v>4</c:v>
                </c:pt>
                <c:pt idx="4">
                  <c:v>5</c:v>
                </c:pt>
              </c:strCache>
            </c:strRef>
          </c:cat>
          <c:val>
            <c:numRef>
              <c:f>PIVOTS!$N$14:$N$19</c:f>
              <c:numCache>
                <c:formatCode>General</c:formatCode>
                <c:ptCount val="5"/>
                <c:pt idx="0">
                  <c:v>9907</c:v>
                </c:pt>
                <c:pt idx="1">
                  <c:v>1977</c:v>
                </c:pt>
                <c:pt idx="2">
                  <c:v>7282</c:v>
                </c:pt>
                <c:pt idx="3">
                  <c:v>27562</c:v>
                </c:pt>
                <c:pt idx="4">
                  <c:v>50770</c:v>
                </c:pt>
              </c:numCache>
            </c:numRef>
          </c:val>
          <c:smooth val="0"/>
          <c:extLst>
            <c:ext xmlns:c16="http://schemas.microsoft.com/office/drawing/2014/chart" uri="{C3380CC4-5D6E-409C-BE32-E72D297353CC}">
              <c16:uniqueId val="{00000000-ACB7-410D-A247-43A5C9DA1122}"/>
            </c:ext>
          </c:extLst>
        </c:ser>
        <c:dLbls>
          <c:dLblPos val="t"/>
          <c:showLegendKey val="0"/>
          <c:showVal val="1"/>
          <c:showCatName val="0"/>
          <c:showSerName val="0"/>
          <c:showPercent val="0"/>
          <c:showBubbleSize val="0"/>
        </c:dLbls>
        <c:marker val="1"/>
        <c:smooth val="0"/>
        <c:axId val="129256288"/>
        <c:axId val="131314784"/>
      </c:lineChart>
      <c:catAx>
        <c:axId val="12925628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31314784"/>
        <c:crosses val="autoZero"/>
        <c:auto val="1"/>
        <c:lblAlgn val="ctr"/>
        <c:lblOffset val="100"/>
        <c:noMultiLvlLbl val="0"/>
      </c:catAx>
      <c:valAx>
        <c:axId val="131314784"/>
        <c:scaling>
          <c:orientation val="minMax"/>
        </c:scaling>
        <c:delete val="0"/>
        <c:axPos val="l"/>
        <c:numFmt formatCode="General"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2925628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70C0"/>
    </a:solid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Siju-5.xlsx]PIVOTS!PivotTable9</c:name>
    <c:fmtId val="7"/>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IN"/>
              <a:t>Average Resolution Time by Request Category </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5"/>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6"/>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7"/>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showLegendKey val="0"/>
          <c:showVal val="0"/>
          <c:showCatName val="0"/>
          <c:showSerName val="0"/>
          <c:showPercent val="0"/>
          <c:showBubbleSize val="0"/>
          <c:extLst>
            <c:ext xmlns:c15="http://schemas.microsoft.com/office/drawing/2012/chart" uri="{CE6537A1-D6FC-4f65-9D91-7224C49458BB}"/>
          </c:extLst>
        </c:dLbl>
      </c:pivotFmt>
      <c:pivotFmt>
        <c:idx val="8"/>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9"/>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0"/>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1"/>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2"/>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3"/>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4"/>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5"/>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6"/>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7"/>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8"/>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9"/>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0"/>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8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PIVOTS!$B$12:$B$13</c:f>
              <c:strCache>
                <c:ptCount val="1"/>
                <c:pt idx="0">
                  <c:v>Qtr1</c:v>
                </c:pt>
              </c:strCache>
            </c:strRef>
          </c:tx>
          <c:spPr>
            <a:solidFill>
              <a:schemeClr val="accent1"/>
            </a:solidFill>
            <a:ln>
              <a:noFill/>
            </a:ln>
            <a:effectLst/>
          </c:spPr>
          <c:invertIfNegative val="0"/>
          <c:dLbls>
            <c:spPr>
              <a:noFill/>
              <a:ln>
                <a:noFill/>
              </a:ln>
              <a:effectLst/>
            </c:spPr>
            <c:txPr>
              <a:bodyPr rot="-5400000" spcFirstLastPara="1" vertOverflow="ellipsis"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PIVOTS!$A$14:$A$18</c:f>
              <c:strCache>
                <c:ptCount val="4"/>
                <c:pt idx="0">
                  <c:v>Hardware</c:v>
                </c:pt>
                <c:pt idx="1">
                  <c:v>Login Access</c:v>
                </c:pt>
                <c:pt idx="2">
                  <c:v>Software</c:v>
                </c:pt>
                <c:pt idx="3">
                  <c:v>System</c:v>
                </c:pt>
              </c:strCache>
            </c:strRef>
          </c:cat>
          <c:val>
            <c:numRef>
              <c:f>PIVOTS!$B$14:$B$18</c:f>
              <c:numCache>
                <c:formatCode>0.00</c:formatCode>
                <c:ptCount val="4"/>
                <c:pt idx="0">
                  <c:v>7.7437185929648242</c:v>
                </c:pt>
                <c:pt idx="1">
                  <c:v>0.30982295830953743</c:v>
                </c:pt>
                <c:pt idx="2">
                  <c:v>5.2396186440677965</c:v>
                </c:pt>
                <c:pt idx="3">
                  <c:v>6.6398099146776106</c:v>
                </c:pt>
              </c:numCache>
            </c:numRef>
          </c:val>
          <c:extLst>
            <c:ext xmlns:c16="http://schemas.microsoft.com/office/drawing/2014/chart" uri="{C3380CC4-5D6E-409C-BE32-E72D297353CC}">
              <c16:uniqueId val="{00000000-A542-4A0C-8C80-1F6D1AF6CF48}"/>
            </c:ext>
          </c:extLst>
        </c:ser>
        <c:ser>
          <c:idx val="1"/>
          <c:order val="1"/>
          <c:tx>
            <c:strRef>
              <c:f>PIVOTS!$C$12:$C$13</c:f>
              <c:strCache>
                <c:ptCount val="1"/>
                <c:pt idx="0">
                  <c:v>Qtr2</c:v>
                </c:pt>
              </c:strCache>
            </c:strRef>
          </c:tx>
          <c:spPr>
            <a:solidFill>
              <a:schemeClr val="accent2"/>
            </a:solidFill>
            <a:ln>
              <a:noFill/>
            </a:ln>
            <a:effectLst/>
          </c:spPr>
          <c:invertIfNegative val="0"/>
          <c:dLbls>
            <c:spPr>
              <a:noFill/>
              <a:ln>
                <a:noFill/>
              </a:ln>
              <a:effectLst/>
            </c:spPr>
            <c:txPr>
              <a:bodyPr rot="-5400000" spcFirstLastPara="1" vertOverflow="ellipsis"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PIVOTS!$A$14:$A$18</c:f>
              <c:strCache>
                <c:ptCount val="4"/>
                <c:pt idx="0">
                  <c:v>Hardware</c:v>
                </c:pt>
                <c:pt idx="1">
                  <c:v>Login Access</c:v>
                </c:pt>
                <c:pt idx="2">
                  <c:v>Software</c:v>
                </c:pt>
                <c:pt idx="3">
                  <c:v>System</c:v>
                </c:pt>
              </c:strCache>
            </c:strRef>
          </c:cat>
          <c:val>
            <c:numRef>
              <c:f>PIVOTS!$C$14:$C$18</c:f>
              <c:numCache>
                <c:formatCode>0.00</c:formatCode>
                <c:ptCount val="4"/>
                <c:pt idx="0">
                  <c:v>7.6847290640394093</c:v>
                </c:pt>
                <c:pt idx="1">
                  <c:v>0.32385814819925485</c:v>
                </c:pt>
                <c:pt idx="2">
                  <c:v>5.2590348861499896</c:v>
                </c:pt>
                <c:pt idx="3">
                  <c:v>6.642100935347929</c:v>
                </c:pt>
              </c:numCache>
            </c:numRef>
          </c:val>
          <c:extLst>
            <c:ext xmlns:c16="http://schemas.microsoft.com/office/drawing/2014/chart" uri="{C3380CC4-5D6E-409C-BE32-E72D297353CC}">
              <c16:uniqueId val="{00000001-A542-4A0C-8C80-1F6D1AF6CF48}"/>
            </c:ext>
          </c:extLst>
        </c:ser>
        <c:ser>
          <c:idx val="2"/>
          <c:order val="2"/>
          <c:tx>
            <c:strRef>
              <c:f>PIVOTS!$D$12:$D$13</c:f>
              <c:strCache>
                <c:ptCount val="1"/>
                <c:pt idx="0">
                  <c:v>Qtr3</c:v>
                </c:pt>
              </c:strCache>
            </c:strRef>
          </c:tx>
          <c:spPr>
            <a:solidFill>
              <a:schemeClr val="accent3"/>
            </a:solidFill>
            <a:ln>
              <a:noFill/>
            </a:ln>
            <a:effectLst/>
          </c:spPr>
          <c:invertIfNegative val="0"/>
          <c:dLbls>
            <c:spPr>
              <a:noFill/>
              <a:ln>
                <a:noFill/>
              </a:ln>
              <a:effectLst/>
            </c:spPr>
            <c:txPr>
              <a:bodyPr rot="-5400000" spcFirstLastPara="1" vertOverflow="ellipsis"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PIVOTS!$A$14:$A$18</c:f>
              <c:strCache>
                <c:ptCount val="4"/>
                <c:pt idx="0">
                  <c:v>Hardware</c:v>
                </c:pt>
                <c:pt idx="1">
                  <c:v>Login Access</c:v>
                </c:pt>
                <c:pt idx="2">
                  <c:v>Software</c:v>
                </c:pt>
                <c:pt idx="3">
                  <c:v>System</c:v>
                </c:pt>
              </c:strCache>
            </c:strRef>
          </c:cat>
          <c:val>
            <c:numRef>
              <c:f>PIVOTS!$D$14:$D$18</c:f>
              <c:numCache>
                <c:formatCode>0.00</c:formatCode>
                <c:ptCount val="4"/>
                <c:pt idx="0">
                  <c:v>7.5285714285714285</c:v>
                </c:pt>
                <c:pt idx="1">
                  <c:v>0.31265239772419401</c:v>
                </c:pt>
                <c:pt idx="2">
                  <c:v>5.1592673700975515</c:v>
                </c:pt>
                <c:pt idx="3">
                  <c:v>6.5821828076186639</c:v>
                </c:pt>
              </c:numCache>
            </c:numRef>
          </c:val>
          <c:extLst>
            <c:ext xmlns:c16="http://schemas.microsoft.com/office/drawing/2014/chart" uri="{C3380CC4-5D6E-409C-BE32-E72D297353CC}">
              <c16:uniqueId val="{00000002-A542-4A0C-8C80-1F6D1AF6CF48}"/>
            </c:ext>
          </c:extLst>
        </c:ser>
        <c:ser>
          <c:idx val="3"/>
          <c:order val="3"/>
          <c:tx>
            <c:strRef>
              <c:f>PIVOTS!$E$12:$E$13</c:f>
              <c:strCache>
                <c:ptCount val="1"/>
                <c:pt idx="0">
                  <c:v>Qtr4</c:v>
                </c:pt>
              </c:strCache>
            </c:strRef>
          </c:tx>
          <c:spPr>
            <a:solidFill>
              <a:schemeClr val="accent4"/>
            </a:solidFill>
            <a:ln>
              <a:noFill/>
            </a:ln>
            <a:effectLst/>
          </c:spPr>
          <c:invertIfNegative val="0"/>
          <c:dLbls>
            <c:spPr>
              <a:noFill/>
              <a:ln>
                <a:noFill/>
              </a:ln>
              <a:effectLst/>
            </c:spPr>
            <c:txPr>
              <a:bodyPr rot="-5400000" spcFirstLastPara="1" vertOverflow="ellipsis"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PIVOTS!$A$14:$A$18</c:f>
              <c:strCache>
                <c:ptCount val="4"/>
                <c:pt idx="0">
                  <c:v>Hardware</c:v>
                </c:pt>
                <c:pt idx="1">
                  <c:v>Login Access</c:v>
                </c:pt>
                <c:pt idx="2">
                  <c:v>Software</c:v>
                </c:pt>
                <c:pt idx="3">
                  <c:v>System</c:v>
                </c:pt>
              </c:strCache>
            </c:strRef>
          </c:cat>
          <c:val>
            <c:numRef>
              <c:f>PIVOTS!$E$14:$E$18</c:f>
              <c:numCache>
                <c:formatCode>0.00</c:formatCode>
                <c:ptCount val="4"/>
                <c:pt idx="0">
                  <c:v>7.5481903212688088</c:v>
                </c:pt>
                <c:pt idx="1">
                  <c:v>0.30899470899470899</c:v>
                </c:pt>
                <c:pt idx="2">
                  <c:v>5.2978174603174599</c:v>
                </c:pt>
                <c:pt idx="3">
                  <c:v>6.600733326726786</c:v>
                </c:pt>
              </c:numCache>
            </c:numRef>
          </c:val>
          <c:extLst>
            <c:ext xmlns:c16="http://schemas.microsoft.com/office/drawing/2014/chart" uri="{C3380CC4-5D6E-409C-BE32-E72D297353CC}">
              <c16:uniqueId val="{00000003-A542-4A0C-8C80-1F6D1AF6CF48}"/>
            </c:ext>
          </c:extLst>
        </c:ser>
        <c:dLbls>
          <c:dLblPos val="outEnd"/>
          <c:showLegendKey val="0"/>
          <c:showVal val="1"/>
          <c:showCatName val="0"/>
          <c:showSerName val="0"/>
          <c:showPercent val="0"/>
          <c:showBubbleSize val="0"/>
        </c:dLbls>
        <c:gapWidth val="219"/>
        <c:overlap val="-27"/>
        <c:axId val="129268768"/>
        <c:axId val="129259648"/>
      </c:barChart>
      <c:catAx>
        <c:axId val="12926876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29259648"/>
        <c:crosses val="autoZero"/>
        <c:auto val="1"/>
        <c:lblAlgn val="ctr"/>
        <c:lblOffset val="100"/>
        <c:noMultiLvlLbl val="0"/>
      </c:catAx>
      <c:valAx>
        <c:axId val="129259648"/>
        <c:scaling>
          <c:orientation val="minMax"/>
        </c:scaling>
        <c:delete val="0"/>
        <c:axPos val="l"/>
        <c:numFmt formatCode="0.00" sourceLinked="1"/>
        <c:majorTickMark val="none"/>
        <c:minorTickMark val="none"/>
        <c:tickLblPos val="nextTo"/>
        <c:spPr>
          <a:noFill/>
          <a:ln>
            <a:noFill/>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29268768"/>
        <c:crosses val="autoZero"/>
        <c:crossBetween val="between"/>
      </c:valAx>
      <c:spPr>
        <a:noFill/>
        <a:ln>
          <a:noFill/>
        </a:ln>
        <a:effectLst/>
      </c:spPr>
    </c:plotArea>
    <c:legend>
      <c:legendPos val="r"/>
      <c:overlay val="0"/>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70C0"/>
    </a:solid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8"/>
    </mc:Choice>
    <mc:Fallback>
      <c:style val="8"/>
    </mc:Fallback>
  </mc:AlternateContent>
  <c:pivotSource>
    <c:name>[IT Tickets Siju-5.xlsx]PIVOTS!PivotTable11</c:name>
    <c:fmtId val="7"/>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a:t>Ticket Count by Severity Rate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6"/>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6"/>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6"/>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6"/>
          </a:solidFill>
          <a:ln>
            <a:noFill/>
          </a:ln>
          <a:effectLst/>
        </c:spPr>
        <c:marker>
          <c:symbol val="none"/>
        </c:marker>
        <c:dLbl>
          <c:idx val="0"/>
          <c:spPr>
            <a:noFill/>
            <a:ln>
              <a:noFill/>
            </a:ln>
            <a:effectLst/>
          </c:spPr>
          <c:txPr>
            <a:bodyPr rot="0" spcFirstLastPara="1" vertOverflow="ellipsis" vert="horz" wrap="square" anchor="ctr" anchorCtr="1"/>
            <a:lstStyle/>
            <a:p>
              <a:pPr>
                <a:defRPr sz="9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PIVOTS!$K$13</c:f>
              <c:strCache>
                <c:ptCount val="1"/>
                <c:pt idx="0">
                  <c:v>Total</c:v>
                </c:pt>
              </c:strCache>
            </c:strRef>
          </c:tx>
          <c:spPr>
            <a:solidFill>
              <a:schemeClr val="accent6"/>
            </a:solidFill>
            <a:ln>
              <a:noFill/>
            </a:ln>
            <a:effectLst/>
          </c:spPr>
          <c:invertIfNegative val="0"/>
          <c:dLbls>
            <c:spPr>
              <a:no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PIVOTS!$J$14:$J$19</c:f>
              <c:strCache>
                <c:ptCount val="5"/>
                <c:pt idx="0">
                  <c:v>0 - Unclassified</c:v>
                </c:pt>
                <c:pt idx="1">
                  <c:v>1 - Minor</c:v>
                </c:pt>
                <c:pt idx="2">
                  <c:v>2 - Normal</c:v>
                </c:pt>
                <c:pt idx="3">
                  <c:v>3 - Major</c:v>
                </c:pt>
                <c:pt idx="4">
                  <c:v>4 - Urgent</c:v>
                </c:pt>
              </c:strCache>
            </c:strRef>
          </c:cat>
          <c:val>
            <c:numRef>
              <c:f>PIVOTS!$K$14:$K$19</c:f>
              <c:numCache>
                <c:formatCode>General</c:formatCode>
                <c:ptCount val="5"/>
                <c:pt idx="0">
                  <c:v>356</c:v>
                </c:pt>
                <c:pt idx="1">
                  <c:v>2258</c:v>
                </c:pt>
                <c:pt idx="2">
                  <c:v>88656</c:v>
                </c:pt>
                <c:pt idx="3">
                  <c:v>4836</c:v>
                </c:pt>
                <c:pt idx="4">
                  <c:v>1392</c:v>
                </c:pt>
              </c:numCache>
            </c:numRef>
          </c:val>
          <c:extLst>
            <c:ext xmlns:c16="http://schemas.microsoft.com/office/drawing/2014/chart" uri="{C3380CC4-5D6E-409C-BE32-E72D297353CC}">
              <c16:uniqueId val="{00000000-7DDA-43CE-A6DA-54AD8194B118}"/>
            </c:ext>
          </c:extLst>
        </c:ser>
        <c:dLbls>
          <c:dLblPos val="outEnd"/>
          <c:showLegendKey val="0"/>
          <c:showVal val="1"/>
          <c:showCatName val="0"/>
          <c:showSerName val="0"/>
          <c:showPercent val="0"/>
          <c:showBubbleSize val="0"/>
        </c:dLbls>
        <c:gapWidth val="219"/>
        <c:overlap val="-27"/>
        <c:axId val="158126608"/>
        <c:axId val="158145808"/>
      </c:barChart>
      <c:catAx>
        <c:axId val="158126608"/>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58145808"/>
        <c:crosses val="autoZero"/>
        <c:auto val="1"/>
        <c:lblAlgn val="ctr"/>
        <c:lblOffset val="100"/>
        <c:noMultiLvlLbl val="0"/>
      </c:catAx>
      <c:valAx>
        <c:axId val="158145808"/>
        <c:scaling>
          <c:orientation val="minMax"/>
        </c:scaling>
        <c:delete val="1"/>
        <c:axPos val="l"/>
        <c:numFmt formatCode="General" sourceLinked="1"/>
        <c:majorTickMark val="none"/>
        <c:minorTickMark val="none"/>
        <c:tickLblPos val="nextTo"/>
        <c:crossAx val="158126608"/>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70C0"/>
    </a:solid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Siju-5.xlsx]PIVOTS!PivotTable12</c:name>
    <c:fmtId val="23"/>
  </c:pivotSource>
  <c:chart>
    <c:title>
      <c:tx>
        <c:rich>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r>
              <a:rPr lang="en-US"/>
              <a:t>Ticket count by priority</a:t>
            </a:r>
          </a:p>
        </c:rich>
      </c:tx>
      <c:layout>
        <c:manualLayout>
          <c:xMode val="edge"/>
          <c:yMode val="edge"/>
          <c:x val="9.6045662593351774E-2"/>
          <c:y val="1.5013754727263915E-2"/>
        </c:manualLayout>
      </c:layout>
      <c:overlay val="0"/>
      <c:spPr>
        <a:noFill/>
        <a:ln>
          <a:noFill/>
        </a:ln>
        <a:effectLst/>
      </c:spPr>
      <c:txPr>
        <a:bodyPr rot="0" spcFirstLastPara="1" vertOverflow="ellipsis" vert="horz" wrap="square" anchor="ctr" anchorCtr="1"/>
        <a:lstStyle/>
        <a:p>
          <a:pPr>
            <a:defRPr sz="1800" b="1" i="0" u="none" strike="noStrike" kern="120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a:outerShdw blurRad="254000" sx="102000" sy="102000" algn="ctr" rotWithShape="0">
              <a:prstClr val="black">
                <a:alpha val="20000"/>
              </a:prstClr>
            </a:outerShdw>
          </a:effectLst>
        </c:spPr>
        <c:marker>
          <c:symbol val="circle"/>
          <c:size val="6"/>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lIns="38100" tIns="19050" rIns="38100" bIns="19050" anchor="ctr" anchorCtr="1">
              <a:spAutoFit/>
            </a:bodyPr>
            <a:lstStyle/>
            <a:p>
              <a:pPr>
                <a:defRPr sz="1000" b="1" i="0" u="none" strike="noStrike" kern="1200" baseline="0">
                  <a:solidFill>
                    <a:schemeClr val="lt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2"/>
        <c:spPr>
          <a:solidFill>
            <a:schemeClr val="accent1"/>
          </a:solidFill>
          <a:ln>
            <a:noFill/>
          </a:ln>
          <a:effectLst>
            <a:outerShdw blurRad="254000" sx="102000" sy="102000" algn="ctr" rotWithShape="0">
              <a:prstClr val="black">
                <a:alpha val="20000"/>
              </a:prstClr>
            </a:outerShdw>
          </a:effectLst>
        </c:spPr>
      </c:pivotFmt>
      <c:pivotFmt>
        <c:idx val="3"/>
        <c:spPr>
          <a:solidFill>
            <a:schemeClr val="accent1"/>
          </a:solidFill>
          <a:ln>
            <a:noFill/>
          </a:ln>
          <a:effectLst>
            <a:outerShdw blurRad="254000" sx="102000" sy="102000" algn="ctr" rotWithShape="0">
              <a:prstClr val="black">
                <a:alpha val="20000"/>
              </a:prstClr>
            </a:outerShdw>
          </a:effectLst>
        </c:spPr>
      </c:pivotFmt>
      <c:pivotFmt>
        <c:idx val="4"/>
        <c:spPr>
          <a:solidFill>
            <a:schemeClr val="accent1"/>
          </a:solidFill>
          <a:ln>
            <a:noFill/>
          </a:ln>
          <a:effectLst>
            <a:outerShdw blurRad="254000" sx="102000" sy="102000" algn="ctr" rotWithShape="0">
              <a:prstClr val="black">
                <a:alpha val="20000"/>
              </a:prstClr>
            </a:outerShdw>
          </a:effectLst>
        </c:spPr>
      </c:pivotFmt>
      <c:pivotFmt>
        <c:idx val="5"/>
        <c:spPr>
          <a:solidFill>
            <a:schemeClr val="accent1"/>
          </a:solidFill>
          <a:ln>
            <a:noFill/>
          </a:ln>
          <a:effectLst>
            <a:outerShdw blurRad="254000" sx="102000" sy="102000" algn="ctr" rotWithShape="0">
              <a:prstClr val="black">
                <a:alpha val="20000"/>
              </a:prstClr>
            </a:outerShdw>
          </a:effectLst>
        </c:spPr>
      </c:pivotFmt>
      <c:pivotFmt>
        <c:idx val="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7"/>
        <c:spPr>
          <a:solidFill>
            <a:schemeClr val="accent1"/>
          </a:solidFill>
          <a:ln>
            <a:noFill/>
          </a:ln>
          <a:effectLst>
            <a:outerShdw blurRad="254000" sx="102000" sy="102000" algn="ctr" rotWithShape="0">
              <a:prstClr val="black">
                <a:alpha val="20000"/>
              </a:prstClr>
            </a:outerShdw>
          </a:effectLst>
        </c:spPr>
      </c:pivotFmt>
      <c:pivotFmt>
        <c:idx val="8"/>
        <c:spPr>
          <a:solidFill>
            <a:schemeClr val="accent1"/>
          </a:solidFill>
          <a:ln>
            <a:noFill/>
          </a:ln>
          <a:effectLst>
            <a:outerShdw blurRad="254000" sx="102000" sy="102000" algn="ctr" rotWithShape="0">
              <a:prstClr val="black">
                <a:alpha val="20000"/>
              </a:prstClr>
            </a:outerShdw>
          </a:effectLst>
        </c:spPr>
      </c:pivotFmt>
      <c:pivotFmt>
        <c:idx val="9"/>
        <c:spPr>
          <a:solidFill>
            <a:schemeClr val="accent1"/>
          </a:solidFill>
          <a:ln>
            <a:noFill/>
          </a:ln>
          <a:effectLst>
            <a:outerShdw blurRad="254000" sx="102000" sy="102000" algn="ctr" rotWithShape="0">
              <a:prstClr val="black">
                <a:alpha val="20000"/>
              </a:prstClr>
            </a:outerShdw>
          </a:effectLst>
        </c:spPr>
      </c:pivotFmt>
      <c:pivotFmt>
        <c:idx val="10"/>
        <c:spPr>
          <a:solidFill>
            <a:schemeClr val="accent1"/>
          </a:solidFill>
          <a:ln>
            <a:noFill/>
          </a:ln>
          <a:effectLst>
            <a:outerShdw blurRad="254000" sx="102000" sy="102000" algn="ctr" rotWithShape="0">
              <a:prstClr val="black">
                <a:alpha val="20000"/>
              </a:prstClr>
            </a:outerShdw>
          </a:effectLst>
        </c:spPr>
      </c:pivotFmt>
      <c:pivotFmt>
        <c:idx val="11"/>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2"/>
        <c:spPr>
          <a:solidFill>
            <a:schemeClr val="accent1"/>
          </a:solidFill>
          <a:ln>
            <a:noFill/>
          </a:ln>
          <a:effectLst>
            <a:outerShdw blurRad="254000" sx="102000" sy="102000" algn="ctr" rotWithShape="0">
              <a:prstClr val="black">
                <a:alpha val="20000"/>
              </a:prstClr>
            </a:outerShdw>
          </a:effectLst>
        </c:spPr>
      </c:pivotFmt>
      <c:pivotFmt>
        <c:idx val="13"/>
        <c:spPr>
          <a:solidFill>
            <a:schemeClr val="accent1"/>
          </a:solidFill>
          <a:ln>
            <a:noFill/>
          </a:ln>
          <a:effectLst>
            <a:outerShdw blurRad="254000" sx="102000" sy="102000" algn="ctr" rotWithShape="0">
              <a:prstClr val="black">
                <a:alpha val="20000"/>
              </a:prstClr>
            </a:outerShdw>
          </a:effectLst>
        </c:spPr>
      </c:pivotFmt>
      <c:pivotFmt>
        <c:idx val="14"/>
        <c:spPr>
          <a:solidFill>
            <a:schemeClr val="accent1"/>
          </a:solidFill>
          <a:ln>
            <a:noFill/>
          </a:ln>
          <a:effectLst>
            <a:outerShdw blurRad="254000" sx="102000" sy="102000" algn="ctr" rotWithShape="0">
              <a:prstClr val="black">
                <a:alpha val="20000"/>
              </a:prstClr>
            </a:outerShdw>
          </a:effectLst>
        </c:spPr>
      </c:pivotFmt>
      <c:pivotFmt>
        <c:idx val="15"/>
        <c:spPr>
          <a:solidFill>
            <a:schemeClr val="accent1"/>
          </a:solidFill>
          <a:ln>
            <a:noFill/>
          </a:ln>
          <a:effectLst>
            <a:outerShdw blurRad="254000" sx="102000" sy="102000" algn="ctr" rotWithShape="0">
              <a:prstClr val="black">
                <a:alpha val="20000"/>
              </a:prstClr>
            </a:outerShdw>
          </a:effectLst>
        </c:spPr>
      </c:pivotFmt>
      <c:pivotFmt>
        <c:idx val="16"/>
        <c:spPr>
          <a:solidFill>
            <a:schemeClr val="accent1"/>
          </a:solidFill>
          <a:ln>
            <a:noFill/>
          </a:ln>
          <a:effectLst>
            <a:outerShdw blurRad="254000" sx="102000" sy="102000" algn="ctr" rotWithShape="0">
              <a:prstClr val="black">
                <a:alpha val="20000"/>
              </a:prstClr>
            </a:outerShdw>
          </a:effectLst>
        </c:spPr>
        <c:marker>
          <c:symbol val="none"/>
        </c:marker>
        <c:dLbl>
          <c:idx val="0"/>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bg1"/>
                  </a:solidFill>
                  <a:latin typeface="+mn-lt"/>
                  <a:ea typeface="+mn-ea"/>
                  <a:cs typeface="+mn-cs"/>
                </a:defRPr>
              </a:pPr>
              <a:endParaRPr lang="en-US"/>
            </a:p>
          </c:txPr>
          <c:showLegendKey val="0"/>
          <c:showVal val="0"/>
          <c:showCatName val="0"/>
          <c:showSerName val="0"/>
          <c:showPercent val="1"/>
          <c:showBubbleSize val="0"/>
          <c:extLst>
            <c:ext xmlns:c15="http://schemas.microsoft.com/office/drawing/2012/chart" uri="{CE6537A1-D6FC-4f65-9D91-7224C49458BB}"/>
          </c:extLst>
        </c:dLbl>
      </c:pivotFmt>
      <c:pivotFmt>
        <c:idx val="17"/>
        <c:spPr>
          <a:solidFill>
            <a:schemeClr val="accent1"/>
          </a:solidFill>
          <a:ln>
            <a:noFill/>
          </a:ln>
          <a:effectLst>
            <a:outerShdw blurRad="254000" sx="102000" sy="102000" algn="ctr" rotWithShape="0">
              <a:prstClr val="black">
                <a:alpha val="20000"/>
              </a:prstClr>
            </a:outerShdw>
          </a:effectLst>
        </c:spPr>
      </c:pivotFmt>
      <c:pivotFmt>
        <c:idx val="18"/>
        <c:spPr>
          <a:solidFill>
            <a:schemeClr val="accent1"/>
          </a:solidFill>
          <a:ln>
            <a:noFill/>
          </a:ln>
          <a:effectLst>
            <a:outerShdw blurRad="254000" sx="102000" sy="102000" algn="ctr" rotWithShape="0">
              <a:prstClr val="black">
                <a:alpha val="20000"/>
              </a:prstClr>
            </a:outerShdw>
          </a:effectLst>
        </c:spPr>
      </c:pivotFmt>
      <c:pivotFmt>
        <c:idx val="19"/>
        <c:spPr>
          <a:solidFill>
            <a:schemeClr val="accent1"/>
          </a:solidFill>
          <a:ln>
            <a:noFill/>
          </a:ln>
          <a:effectLst>
            <a:outerShdw blurRad="254000" sx="102000" sy="102000" algn="ctr" rotWithShape="0">
              <a:prstClr val="black">
                <a:alpha val="20000"/>
              </a:prstClr>
            </a:outerShdw>
          </a:effectLst>
        </c:spPr>
      </c:pivotFmt>
      <c:pivotFmt>
        <c:idx val="20"/>
        <c:spPr>
          <a:solidFill>
            <a:schemeClr val="accent1"/>
          </a:solidFill>
          <a:ln>
            <a:noFill/>
          </a:ln>
          <a:effectLst>
            <a:outerShdw blurRad="254000" sx="102000" sy="102000" algn="ctr" rotWithShape="0">
              <a:prstClr val="black">
                <a:alpha val="20000"/>
              </a:prstClr>
            </a:outerShdw>
          </a:effectLst>
        </c:spPr>
      </c:pivotFmt>
    </c:pivotFmts>
    <c:plotArea>
      <c:layout>
        <c:manualLayout>
          <c:layoutTarget val="inner"/>
          <c:xMode val="edge"/>
          <c:yMode val="edge"/>
          <c:x val="0.16204966860047534"/>
          <c:y val="0.18629527917899585"/>
          <c:w val="0.30252777777777778"/>
          <c:h val="0.50421296296296292"/>
        </c:manualLayout>
      </c:layout>
      <c:doughnutChart>
        <c:varyColors val="1"/>
        <c:ser>
          <c:idx val="0"/>
          <c:order val="0"/>
          <c:tx>
            <c:strRef>
              <c:f>PIVOTS!$N$2</c:f>
              <c:strCache>
                <c:ptCount val="1"/>
                <c:pt idx="0">
                  <c:v>Total</c:v>
                </c:pt>
              </c:strCache>
            </c:strRef>
          </c:tx>
          <c:dPt>
            <c:idx val="0"/>
            <c:bubble3D val="0"/>
            <c:spPr>
              <a:solidFill>
                <a:schemeClr val="accent1"/>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1-4877-4306-9B53-123C02D64141}"/>
              </c:ext>
            </c:extLst>
          </c:dPt>
          <c:dPt>
            <c:idx val="1"/>
            <c:bubble3D val="0"/>
            <c:spPr>
              <a:solidFill>
                <a:schemeClr val="accent2"/>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3-4877-4306-9B53-123C02D64141}"/>
              </c:ext>
            </c:extLst>
          </c:dPt>
          <c:dPt>
            <c:idx val="2"/>
            <c:bubble3D val="0"/>
            <c:spPr>
              <a:solidFill>
                <a:schemeClr val="accent3"/>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5-4877-4306-9B53-123C02D64141}"/>
              </c:ext>
            </c:extLst>
          </c:dPt>
          <c:dPt>
            <c:idx val="3"/>
            <c:bubble3D val="0"/>
            <c:spPr>
              <a:solidFill>
                <a:schemeClr val="accent4"/>
              </a:solidFill>
              <a:ln>
                <a:noFill/>
              </a:ln>
              <a:effectLst>
                <a:outerShdw blurRad="254000" sx="102000" sy="102000" algn="ctr" rotWithShape="0">
                  <a:prstClr val="black">
                    <a:alpha val="20000"/>
                  </a:prstClr>
                </a:outerShdw>
              </a:effectLst>
            </c:spPr>
            <c:extLst>
              <c:ext xmlns:c16="http://schemas.microsoft.com/office/drawing/2014/chart" uri="{C3380CC4-5D6E-409C-BE32-E72D297353CC}">
                <c16:uniqueId val="{00000007-4877-4306-9B53-123C02D64141}"/>
              </c:ext>
            </c:extLst>
          </c:dPt>
          <c:dLbls>
            <c:spPr>
              <a:pattFill prst="pct75">
                <a:fgClr>
                  <a:sysClr val="windowText" lastClr="000000">
                    <a:lumMod val="75000"/>
                    <a:lumOff val="25000"/>
                  </a:sysClr>
                </a:fgClr>
                <a:bgClr>
                  <a:sysClr val="windowText" lastClr="000000">
                    <a:lumMod val="65000"/>
                    <a:lumOff val="35000"/>
                  </a:sysClr>
                </a:bgClr>
              </a:pattFill>
              <a:ln>
                <a:noFill/>
              </a:ln>
              <a:effectLst>
                <a:outerShdw blurRad="50800" dist="38100" dir="2700000" algn="tl" rotWithShape="0">
                  <a:prstClr val="black">
                    <a:alpha val="40000"/>
                  </a:prstClr>
                </a:outerShdw>
              </a:effectLst>
            </c:spPr>
            <c:txPr>
              <a:bodyPr rot="0" spcFirstLastPara="1" vertOverflow="ellipsis" vert="horz" wrap="square" anchor="ctr" anchorCtr="1"/>
              <a:lstStyle/>
              <a:p>
                <a:pPr>
                  <a:defRPr sz="1000" b="1" i="0" u="none" strike="noStrike" kern="1200" baseline="0">
                    <a:solidFill>
                      <a:schemeClr val="tx1"/>
                    </a:solidFill>
                    <a:latin typeface="+mn-lt"/>
                    <a:ea typeface="+mn-ea"/>
                    <a:cs typeface="+mn-cs"/>
                  </a:defRPr>
                </a:pPr>
                <a:endParaRPr lang="en-US"/>
              </a:p>
            </c:txPr>
            <c:showLegendKey val="0"/>
            <c:showVal val="0"/>
            <c:showCatName val="0"/>
            <c:showSerName val="0"/>
            <c:showPercent val="1"/>
            <c:showBubbleSize val="0"/>
            <c:showLeaderLines val="1"/>
            <c:leaderLines>
              <c:spPr>
                <a:ln w="9525">
                  <a:solidFill>
                    <a:schemeClr val="dk1">
                      <a:lumMod val="50000"/>
                      <a:lumOff val="50000"/>
                    </a:schemeClr>
                  </a:solidFill>
                </a:ln>
                <a:effectLst/>
              </c:spPr>
            </c:leaderLines>
            <c:extLst>
              <c:ext xmlns:c15="http://schemas.microsoft.com/office/drawing/2012/chart" uri="{CE6537A1-D6FC-4f65-9D91-7224C49458BB}"/>
            </c:extLst>
          </c:dLbls>
          <c:cat>
            <c:strRef>
              <c:f>PIVOTS!$M$3:$M$7</c:f>
              <c:strCache>
                <c:ptCount val="4"/>
                <c:pt idx="0">
                  <c:v>0 - Unassigned</c:v>
                </c:pt>
                <c:pt idx="1">
                  <c:v>1 - Low</c:v>
                </c:pt>
                <c:pt idx="2">
                  <c:v>2 - Mid</c:v>
                </c:pt>
                <c:pt idx="3">
                  <c:v>3 - High</c:v>
                </c:pt>
              </c:strCache>
            </c:strRef>
          </c:cat>
          <c:val>
            <c:numRef>
              <c:f>PIVOTS!$N$3:$N$7</c:f>
              <c:numCache>
                <c:formatCode>General</c:formatCode>
                <c:ptCount val="4"/>
                <c:pt idx="0">
                  <c:v>29410</c:v>
                </c:pt>
                <c:pt idx="1">
                  <c:v>16694</c:v>
                </c:pt>
                <c:pt idx="2">
                  <c:v>15845</c:v>
                </c:pt>
                <c:pt idx="3">
                  <c:v>35549</c:v>
                </c:pt>
              </c:numCache>
            </c:numRef>
          </c:val>
          <c:extLst>
            <c:ext xmlns:c16="http://schemas.microsoft.com/office/drawing/2014/chart" uri="{C3380CC4-5D6E-409C-BE32-E72D297353CC}">
              <c16:uniqueId val="{00000008-4877-4306-9B53-123C02D64141}"/>
            </c:ext>
          </c:extLst>
        </c:ser>
        <c:dLbls>
          <c:showLegendKey val="0"/>
          <c:showVal val="0"/>
          <c:showCatName val="0"/>
          <c:showSerName val="0"/>
          <c:showPercent val="1"/>
          <c:showBubbleSize val="0"/>
          <c:showLeaderLines val="1"/>
        </c:dLbls>
        <c:firstSliceAng val="0"/>
        <c:holeSize val="50"/>
      </c:doughnutChart>
      <c:spPr>
        <a:noFill/>
        <a:ln>
          <a:noFill/>
        </a:ln>
        <a:effectLst/>
      </c:spPr>
    </c:plotArea>
    <c:legend>
      <c:legendPos val="r"/>
      <c:layout>
        <c:manualLayout>
          <c:xMode val="edge"/>
          <c:yMode val="edge"/>
          <c:x val="2.7991474685424272E-2"/>
          <c:y val="0.76711931903572306"/>
          <c:w val="0.78746570389789039"/>
          <c:h val="0.19385242926069424"/>
        </c:manualLayout>
      </c:layout>
      <c:overlay val="0"/>
      <c:spPr>
        <a:solidFill>
          <a:schemeClr val="lt1">
            <a:lumMod val="95000"/>
            <a:alpha val="39000"/>
          </a:schemeClr>
        </a:solidFill>
        <a:ln>
          <a:noFill/>
        </a:ln>
        <a:effectLst/>
      </c:spPr>
      <c:txPr>
        <a:bodyPr rot="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70C0"/>
    </a:solid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dropZoneSeries val="1"/>
      </c14:pivotOptions>
    </c:ext>
    <c:ext xmlns:c16="http://schemas.microsoft.com/office/drawing/2014/chart" uri="{E28EC0CA-F0BB-4C9C-879D-F8772B89E7AC}">
      <c16:pivotOptions16>
        <c16:showExpandCollapseFieldButtons val="1"/>
      </c16:pivotOptions16>
    </c:ext>
  </c:extLst>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pivotSource>
    <c:name>[IT Tickets Siju-5.xlsx]PIVOTS!PivotTable14</c:name>
    <c:fmtId val="15"/>
  </c:pivotSource>
  <c:chart>
    <c:title>
      <c:tx>
        <c:rich>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r>
              <a:rPr lang="en-US"/>
              <a:t>Distribution of Tickets on Resolution Time</a:t>
            </a:r>
          </a:p>
        </c:rich>
      </c:tx>
      <c:overlay val="0"/>
      <c:spPr>
        <a:noFill/>
        <a:ln>
          <a:noFill/>
        </a:ln>
        <a:effectLst/>
      </c:spPr>
      <c:txPr>
        <a:bodyPr rot="0" spcFirstLastPara="1" vertOverflow="ellipsis" vert="horz" wrap="square" anchor="ctr" anchorCtr="1"/>
        <a:lstStyle/>
        <a:p>
          <a:pPr>
            <a:defRPr sz="1400" b="1" i="0" u="none" strike="noStrike" kern="1200" spc="0" baseline="0">
              <a:solidFill>
                <a:schemeClr val="tx1"/>
              </a:solidFill>
              <a:latin typeface="+mn-lt"/>
              <a:ea typeface="+mn-ea"/>
              <a:cs typeface="+mn-cs"/>
            </a:defRPr>
          </a:pPr>
          <a:endParaRPr lang="en-US"/>
        </a:p>
      </c:txPr>
    </c:title>
    <c:autoTitleDeleted val="0"/>
    <c:pivotFmts>
      <c:pivotFmt>
        <c:idx val="0"/>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1"/>
        <c:spPr>
          <a:solidFill>
            <a:schemeClr val="accent1"/>
          </a:solidFill>
          <a:ln>
            <a:noFill/>
          </a:ln>
          <a:effectLst/>
        </c:spPr>
        <c:marker>
          <c:symbol val="none"/>
        </c:marker>
        <c:dLbl>
          <c:idx val="0"/>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2"/>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7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3"/>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7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
        <c:idx val="4"/>
        <c:spPr>
          <a:solidFill>
            <a:schemeClr val="accent1"/>
          </a:solidFill>
          <a:ln>
            <a:noFill/>
          </a:ln>
          <a:effectLst/>
        </c:spPr>
        <c:marker>
          <c:symbol val="none"/>
        </c:marker>
        <c:dLbl>
          <c:idx val="0"/>
          <c:spPr>
            <a:noFill/>
            <a:ln>
              <a:noFill/>
            </a:ln>
            <a:effectLst/>
          </c:spPr>
          <c:txPr>
            <a:bodyPr rot="-5400000" spcFirstLastPara="1" vertOverflow="ellipsis" wrap="square" anchor="ctr" anchorCtr="1"/>
            <a:lstStyle/>
            <a:p>
              <a:pPr>
                <a:defRPr sz="700" b="0" i="0" u="none" strike="noStrike" kern="1200" baseline="0">
                  <a:solidFill>
                    <a:schemeClr val="bg1"/>
                  </a:solidFill>
                  <a:latin typeface="+mn-lt"/>
                  <a:ea typeface="+mn-ea"/>
                  <a:cs typeface="+mn-cs"/>
                </a:defRPr>
              </a:pPr>
              <a:endParaRPr lang="en-US"/>
            </a:p>
          </c:txPr>
          <c:dLblPos val="outEnd"/>
          <c:showLegendKey val="0"/>
          <c:showVal val="1"/>
          <c:showCatName val="0"/>
          <c:showSerName val="0"/>
          <c:showPercent val="0"/>
          <c:showBubbleSize val="0"/>
          <c:extLst>
            <c:ext xmlns:c15="http://schemas.microsoft.com/office/drawing/2012/chart" uri="{CE6537A1-D6FC-4f65-9D91-7224C49458BB}"/>
          </c:extLst>
        </c:dLbl>
      </c:pivotFmt>
    </c:pivotFmts>
    <c:plotArea>
      <c:layout/>
      <c:barChart>
        <c:barDir val="col"/>
        <c:grouping val="clustered"/>
        <c:varyColors val="0"/>
        <c:ser>
          <c:idx val="0"/>
          <c:order val="0"/>
          <c:tx>
            <c:strRef>
              <c:f>PIVOTS!$Q$2</c:f>
              <c:strCache>
                <c:ptCount val="1"/>
                <c:pt idx="0">
                  <c:v>Total</c:v>
                </c:pt>
              </c:strCache>
            </c:strRef>
          </c:tx>
          <c:spPr>
            <a:solidFill>
              <a:schemeClr val="accent1"/>
            </a:solidFill>
            <a:ln>
              <a:noFill/>
            </a:ln>
            <a:effectLst/>
          </c:spPr>
          <c:invertIfNegative val="0"/>
          <c:dLbls>
            <c:spPr>
              <a:noFill/>
              <a:ln>
                <a:noFill/>
              </a:ln>
              <a:effectLst/>
            </c:spPr>
            <c:txPr>
              <a:bodyPr rot="-5400000" spcFirstLastPara="1" vertOverflow="ellipsis" wrap="square" anchor="ctr" anchorCtr="1"/>
              <a:lstStyle/>
              <a:p>
                <a:pPr>
                  <a:defRPr sz="900" b="1" i="0" u="none" strike="noStrike" kern="1200" baseline="0">
                    <a:solidFill>
                      <a:schemeClr val="tx1"/>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PIVOTS!$P$3:$P$25</c:f>
              <c:strCache>
                <c:ptCount val="22"/>
                <c:pt idx="0">
                  <c:v>0</c:v>
                </c:pt>
                <c:pt idx="1">
                  <c:v>1</c:v>
                </c:pt>
                <c:pt idx="2">
                  <c:v>5</c:v>
                </c:pt>
                <c:pt idx="3">
                  <c:v>6</c:v>
                </c:pt>
                <c:pt idx="4">
                  <c:v>7</c:v>
                </c:pt>
                <c:pt idx="5">
                  <c:v>2</c:v>
                </c:pt>
                <c:pt idx="6">
                  <c:v>3</c:v>
                </c:pt>
                <c:pt idx="7">
                  <c:v>4</c:v>
                </c:pt>
                <c:pt idx="8">
                  <c:v>8</c:v>
                </c:pt>
                <c:pt idx="9">
                  <c:v>10</c:v>
                </c:pt>
                <c:pt idx="10">
                  <c:v>9</c:v>
                </c:pt>
                <c:pt idx="11">
                  <c:v>11</c:v>
                </c:pt>
                <c:pt idx="12">
                  <c:v>13</c:v>
                </c:pt>
                <c:pt idx="13">
                  <c:v>14</c:v>
                </c:pt>
                <c:pt idx="14">
                  <c:v>12</c:v>
                </c:pt>
                <c:pt idx="15">
                  <c:v>15</c:v>
                </c:pt>
                <c:pt idx="16">
                  <c:v>16</c:v>
                </c:pt>
                <c:pt idx="17">
                  <c:v>17</c:v>
                </c:pt>
                <c:pt idx="18">
                  <c:v>19</c:v>
                </c:pt>
                <c:pt idx="19">
                  <c:v>18</c:v>
                </c:pt>
                <c:pt idx="20">
                  <c:v>21</c:v>
                </c:pt>
                <c:pt idx="21">
                  <c:v>20</c:v>
                </c:pt>
              </c:strCache>
            </c:strRef>
          </c:cat>
          <c:val>
            <c:numRef>
              <c:f>PIVOTS!$Q$3:$Q$25</c:f>
              <c:numCache>
                <c:formatCode>General</c:formatCode>
                <c:ptCount val="22"/>
                <c:pt idx="0">
                  <c:v>25071</c:v>
                </c:pt>
                <c:pt idx="1">
                  <c:v>9277</c:v>
                </c:pt>
                <c:pt idx="2">
                  <c:v>8789</c:v>
                </c:pt>
                <c:pt idx="3">
                  <c:v>7802</c:v>
                </c:pt>
                <c:pt idx="4">
                  <c:v>6582</c:v>
                </c:pt>
                <c:pt idx="5">
                  <c:v>6466</c:v>
                </c:pt>
                <c:pt idx="6">
                  <c:v>6200</c:v>
                </c:pt>
                <c:pt idx="7">
                  <c:v>4919</c:v>
                </c:pt>
                <c:pt idx="8">
                  <c:v>4850</c:v>
                </c:pt>
                <c:pt idx="9">
                  <c:v>3899</c:v>
                </c:pt>
                <c:pt idx="10">
                  <c:v>3739</c:v>
                </c:pt>
                <c:pt idx="11">
                  <c:v>1732</c:v>
                </c:pt>
                <c:pt idx="12">
                  <c:v>1712</c:v>
                </c:pt>
                <c:pt idx="13">
                  <c:v>1566</c:v>
                </c:pt>
                <c:pt idx="14">
                  <c:v>1555</c:v>
                </c:pt>
                <c:pt idx="15">
                  <c:v>1360</c:v>
                </c:pt>
                <c:pt idx="16">
                  <c:v>1167</c:v>
                </c:pt>
                <c:pt idx="17">
                  <c:v>554</c:v>
                </c:pt>
                <c:pt idx="18">
                  <c:v>130</c:v>
                </c:pt>
                <c:pt idx="19">
                  <c:v>124</c:v>
                </c:pt>
                <c:pt idx="20">
                  <c:v>2</c:v>
                </c:pt>
                <c:pt idx="21">
                  <c:v>2</c:v>
                </c:pt>
              </c:numCache>
            </c:numRef>
          </c:val>
          <c:extLst>
            <c:ext xmlns:c16="http://schemas.microsoft.com/office/drawing/2014/chart" uri="{C3380CC4-5D6E-409C-BE32-E72D297353CC}">
              <c16:uniqueId val="{00000000-64A3-4B6E-8D8C-99686F35B52F}"/>
            </c:ext>
          </c:extLst>
        </c:ser>
        <c:dLbls>
          <c:dLblPos val="outEnd"/>
          <c:showLegendKey val="0"/>
          <c:showVal val="1"/>
          <c:showCatName val="0"/>
          <c:showSerName val="0"/>
          <c:showPercent val="0"/>
          <c:showBubbleSize val="0"/>
        </c:dLbls>
        <c:gapWidth val="219"/>
        <c:overlap val="-27"/>
        <c:axId val="1118439296"/>
        <c:axId val="1118437376"/>
      </c:barChart>
      <c:catAx>
        <c:axId val="111843929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solidFill>
                <a:latin typeface="+mn-lt"/>
                <a:ea typeface="+mn-ea"/>
                <a:cs typeface="+mn-cs"/>
              </a:defRPr>
            </a:pPr>
            <a:endParaRPr lang="en-US"/>
          </a:p>
        </c:txPr>
        <c:crossAx val="1118437376"/>
        <c:crosses val="autoZero"/>
        <c:auto val="1"/>
        <c:lblAlgn val="ctr"/>
        <c:lblOffset val="100"/>
        <c:noMultiLvlLbl val="0"/>
      </c:catAx>
      <c:valAx>
        <c:axId val="1118437376"/>
        <c:scaling>
          <c:orientation val="minMax"/>
        </c:scaling>
        <c:delete val="1"/>
        <c:axPos val="l"/>
        <c:numFmt formatCode="General" sourceLinked="1"/>
        <c:majorTickMark val="none"/>
        <c:minorTickMark val="none"/>
        <c:tickLblPos val="nextTo"/>
        <c:crossAx val="1118439296"/>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solidFill>
      <a:srgbClr val="0070C0"/>
    </a:solidFill>
    <a:ln w="9525" cap="flat" cmpd="sng" algn="ctr">
      <a:noFill/>
      <a:round/>
    </a:ln>
    <a:effectLst/>
  </c:spPr>
  <c:txPr>
    <a:bodyPr/>
    <a:lstStyle/>
    <a:p>
      <a:pPr>
        <a:defRPr b="1">
          <a:solidFill>
            <a:schemeClr val="tx1"/>
          </a:solidFill>
        </a:defRPr>
      </a:pPr>
      <a:endParaRPr lang="en-US"/>
    </a:p>
  </c:txPr>
  <c:externalData r:id="rId3">
    <c:autoUpdate val="0"/>
  </c:externalData>
  <c:extLst>
    <c:ext xmlns:c14="http://schemas.microsoft.com/office/drawing/2007/8/2/chart" uri="{781A3756-C4B2-4CAC-9D66-4F8BD8637D16}">
      <c14:pivotOptions>
        <c14:dropZoneFilter val="1"/>
        <c14:dropZoneCategories val="1"/>
        <c14:dropZoneData val="1"/>
      </c14:pivotOptions>
    </c:ext>
    <c:ext xmlns:c16="http://schemas.microsoft.com/office/drawing/2014/chart" uri="{E28EC0CA-F0BB-4C9C-879D-F8772B89E7AC}">
      <c16:pivotOptions16>
        <c16:showExpandCollapseFieldButtons val="1"/>
      </c16:pivotOptions16>
    </c:ext>
  </c:extLst>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withinLinearReversed" id="22">
  <a:schemeClr val="accent2"/>
</cs:colorStyle>
</file>

<file path=ppt/charts/colors4.xml><?xml version="1.0" encoding="utf-8"?>
<cs:colorStyle xmlns:cs="http://schemas.microsoft.com/office/drawing/2012/chartStyle" xmlns:a="http://schemas.openxmlformats.org/drawingml/2006/main" meth="withinLinear" id="19">
  <a:schemeClr val="accent6"/>
</cs:colorStyle>
</file>

<file path=ppt/charts/colors5.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6.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7.xml><?xml version="1.0" encoding="utf-8"?>
<cs:colorStyle xmlns:cs="http://schemas.microsoft.com/office/drawing/2012/chartStyle" xmlns:a="http://schemas.openxmlformats.org/drawingml/2006/main" meth="withinLinear" id="19">
  <a:schemeClr val="accent6"/>
</cs:colorStyle>
</file>

<file path=ppt/charts/colors8.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9.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5.xml><?xml version="1.0" encoding="utf-8"?>
<cs:chartStyle xmlns:cs="http://schemas.microsoft.com/office/drawing/2012/chartStyle" xmlns:a="http://schemas.openxmlformats.org/drawingml/2006/main" id="332">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6.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7.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8.xml><?xml version="1.0" encoding="utf-8"?>
<cs:chartStyle xmlns:cs="http://schemas.microsoft.com/office/drawing/2012/chartStyle" xmlns:a="http://schemas.openxmlformats.org/drawingml/2006/main" id="253">
  <cs:axisTitle>
    <cs:lnRef idx="0"/>
    <cs:fillRef idx="0"/>
    <cs:effectRef idx="0"/>
    <cs:fontRef idx="minor">
      <a:schemeClr val="dk1">
        <a:lumMod val="75000"/>
        <a:lumOff val="25000"/>
      </a:schemeClr>
    </cs:fontRef>
    <cs:defRPr sz="900" b="1" kern="1200"/>
  </cs:axisTitle>
  <cs:categoryAxis>
    <cs:lnRef idx="0"/>
    <cs:fillRef idx="0"/>
    <cs:effectRef idx="0"/>
    <cs:fontRef idx="minor">
      <a:schemeClr val="dk1">
        <a:lumMod val="75000"/>
        <a:lumOff val="25000"/>
      </a:schemeClr>
    </cs:fontRef>
    <cs:spPr>
      <a:ln w="19050" cap="flat" cmpd="sng" algn="ctr">
        <a:solidFill>
          <a:schemeClr val="dk1">
            <a:lumMod val="75000"/>
            <a:lumOff val="25000"/>
          </a:schemeClr>
        </a:solidFill>
        <a:round/>
      </a:ln>
    </cs:spPr>
    <cs:defRPr sz="900" kern="1200" cap="all" baseline="0"/>
  </cs:categoryAxis>
  <cs:chartArea>
    <cs:lnRef idx="0"/>
    <cs:fillRef idx="0"/>
    <cs:effectRef idx="0"/>
    <cs:fontRef idx="minor">
      <a:schemeClr val="dk1"/>
    </cs:fontRef>
    <cs:spPr>
      <a:gradFill flip="none" rotWithShape="1">
        <a:gsLst>
          <a:gs pos="0">
            <a:schemeClr val="lt1"/>
          </a:gs>
          <a:gs pos="39000">
            <a:schemeClr val="lt1"/>
          </a:gs>
          <a:gs pos="100000">
            <a:schemeClr val="lt1">
              <a:lumMod val="75000"/>
            </a:schemeClr>
          </a:gs>
        </a:gsLst>
        <a:path path="circle">
          <a:fillToRect l="50000" t="-80000" r="50000" b="180000"/>
        </a:path>
        <a:tileRect/>
      </a:gradFill>
      <a:ln w="9525" cap="flat" cmpd="sng" algn="ctr">
        <a:solidFill>
          <a:schemeClr val="dk1">
            <a:lumMod val="25000"/>
            <a:lumOff val="75000"/>
          </a:schemeClr>
        </a:solidFill>
        <a:round/>
      </a:ln>
    </cs:spPr>
    <cs:defRPr sz="900" kern="1200"/>
  </cs:chartArea>
  <cs:dataLabel>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dataLabel>
  <cs:dataLabelCallout>
    <cs:lnRef idx="0"/>
    <cs:fillRef idx="0"/>
    <cs:effectRef idx="0"/>
    <cs:fontRef idx="minor">
      <a:schemeClr val="lt1"/>
    </cs:fontRef>
    <cs:spPr>
      <a:pattFill prst="pct75">
        <a:fgClr>
          <a:schemeClr val="dk1">
            <a:lumMod val="75000"/>
            <a:lumOff val="25000"/>
          </a:schemeClr>
        </a:fgClr>
        <a:bgClr>
          <a:schemeClr val="dk1">
            <a:lumMod val="65000"/>
            <a:lumOff val="35000"/>
          </a:schemeClr>
        </a:bgClr>
      </a:pattFill>
      <a:effectLst>
        <a:outerShdw blurRad="50800" dist="38100" dir="2700000" algn="tl" rotWithShape="0">
          <a:prstClr val="black">
            <a:alpha val="40000"/>
          </a:prstClr>
        </a:outerShdw>
      </a:effectLst>
    </cs:spPr>
    <cs:defRPr sz="1000" b="1" i="0" u="none" strike="noStrike" kern="1200" baseline="0"/>
    <cs:bodyPr rot="0" spcFirstLastPara="1" vertOverflow="clip" horzOverflow="clip" vert="horz" wrap="square" lIns="36576" tIns="18288" rIns="36576" bIns="18288" anchor="ctr" anchorCtr="1">
      <a:spAutoFit/>
    </cs:bodyPr>
  </cs:dataLabelCallout>
  <cs:dataPoint>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
  <cs:dataPoint3D>
    <cs:lnRef idx="0"/>
    <cs:fillRef idx="0">
      <cs:styleClr val="auto"/>
    </cs:fillRef>
    <cs:effectRef idx="0"/>
    <cs:fontRef idx="minor">
      <a:schemeClr val="dk1"/>
    </cs:fontRef>
    <cs:spPr>
      <a:solidFill>
        <a:schemeClr val="phClr"/>
      </a:solidFill>
      <a:effectLst>
        <a:outerShdw blurRad="254000" sx="102000" sy="102000" algn="ctr" rotWithShape="0">
          <a:prstClr val="black">
            <a:alpha val="20000"/>
          </a:prstClr>
        </a:outerShdw>
      </a:effectLst>
    </cs:spPr>
  </cs:dataPoint3D>
  <cs:dataPointLine>
    <cs:lnRef idx="0">
      <cs:styleClr val="auto"/>
    </cs:lnRef>
    <cs:fillRef idx="0"/>
    <cs:effectRef idx="0"/>
    <cs:fontRef idx="minor">
      <a:schemeClr val="dk1"/>
    </cs:fontRef>
    <cs:spPr>
      <a:ln w="31750" cap="rnd">
        <a:solidFill>
          <a:schemeClr val="phClr">
            <a:alpha val="85000"/>
          </a:schemeClr>
        </a:solidFill>
        <a:round/>
      </a:ln>
    </cs:spPr>
  </cs:dataPointLine>
  <cs:dataPointMarker>
    <cs:lnRef idx="0"/>
    <cs:fillRef idx="0">
      <cs:styleClr val="auto"/>
    </cs:fillRef>
    <cs:effectRef idx="0"/>
    <cs:fontRef idx="minor">
      <a:schemeClr val="dk1"/>
    </cs:fontRef>
    <cs:spPr>
      <a:solidFill>
        <a:schemeClr val="phClr">
          <a:alpha val="85000"/>
        </a:schemeClr>
      </a:solidFill>
    </cs:spPr>
  </cs:dataPointMarker>
  <cs:dataPointMarkerLayout symbol="circle" size="6"/>
  <cs:dataPointWireframe>
    <cs:lnRef idx="0">
      <cs:styleClr val="auto"/>
    </cs:lnRef>
    <cs:fillRef idx="0"/>
    <cs:effectRef idx="0"/>
    <cs:fontRef idx="minor">
      <a:schemeClr val="dk1"/>
    </cs:fontRef>
    <cs:spPr>
      <a:ln w="9525" cap="rnd">
        <a:solidFill>
          <a:schemeClr val="phClr"/>
        </a:solidFill>
        <a:round/>
      </a:ln>
    </cs:spPr>
  </cs:dataPointWireframe>
  <cs:dataTable>
    <cs:lnRef idx="0"/>
    <cs:fillRef idx="0"/>
    <cs:effectRef idx="0"/>
    <cs:fontRef idx="minor">
      <a:schemeClr val="dk1">
        <a:lumMod val="75000"/>
        <a:lumOff val="25000"/>
      </a:schemeClr>
    </cs:fontRef>
    <cs:spPr>
      <a:ln w="9525">
        <a:solidFill>
          <a:schemeClr val="dk1">
            <a:lumMod val="35000"/>
            <a:lumOff val="65000"/>
          </a:schemeClr>
        </a:solidFill>
      </a:ln>
    </cs:spPr>
    <cs:defRPr sz="900" kern="1200"/>
  </cs:dataTable>
  <cs:downBar>
    <cs:lnRef idx="0"/>
    <cs:fillRef idx="0"/>
    <cs:effectRef idx="0"/>
    <cs:fontRef idx="minor">
      <a:schemeClr val="dk1"/>
    </cs:fontRef>
    <cs:spPr>
      <a:solidFill>
        <a:schemeClr val="dk1">
          <a:lumMod val="50000"/>
          <a:lumOff val="50000"/>
        </a:schemeClr>
      </a:solidFill>
      <a:ln w="9525">
        <a:solidFill>
          <a:schemeClr val="dk1">
            <a:lumMod val="65000"/>
            <a:lumOff val="35000"/>
          </a:schemeClr>
        </a:solidFill>
      </a:ln>
    </cs:spPr>
  </cs:downBar>
  <cs:dropLine>
    <cs:lnRef idx="0"/>
    <cs:fillRef idx="0"/>
    <cs:effectRef idx="0"/>
    <cs:fontRef idx="minor">
      <a:schemeClr val="dk1"/>
    </cs:fontRef>
    <cs:spPr>
      <a:ln w="9525">
        <a:solidFill>
          <a:schemeClr val="dk1">
            <a:lumMod val="35000"/>
            <a:lumOff val="65000"/>
          </a:schemeClr>
        </a:solidFill>
        <a:prstDash val="dash"/>
      </a:ln>
    </cs:spPr>
  </cs:dropLine>
  <cs:errorBar>
    <cs:lnRef idx="0"/>
    <cs:fillRef idx="0"/>
    <cs:effectRef idx="0"/>
    <cs:fontRef idx="minor">
      <a:schemeClr val="dk1"/>
    </cs:fontRef>
    <cs:spPr>
      <a:ln w="9525">
        <a:solidFill>
          <a:schemeClr val="dk1">
            <a:lumMod val="65000"/>
            <a:lumOff val="35000"/>
          </a:schemeClr>
        </a:solidFill>
        <a:round/>
      </a:ln>
    </cs:spPr>
  </cs:errorBar>
  <cs:floor>
    <cs:lnRef idx="0"/>
    <cs:fillRef idx="0"/>
    <cs:effectRef idx="0"/>
    <cs:fontRef idx="minor">
      <a:schemeClr val="dk1"/>
    </cs:fontRef>
  </cs:floor>
  <cs:gridlineMajor>
    <cs:lnRef idx="0"/>
    <cs:fillRef idx="0"/>
    <cs:effectRef idx="0"/>
    <cs:fontRef idx="minor">
      <a:schemeClr val="dk1"/>
    </cs:fontRef>
    <cs:spPr>
      <a:ln w="9525" cap="flat" cmpd="sng" algn="ctr">
        <a:gradFill>
          <a:gsLst>
            <a:gs pos="100000">
              <a:schemeClr val="dk1">
                <a:lumMod val="95000"/>
                <a:lumOff val="5000"/>
                <a:alpha val="42000"/>
              </a:schemeClr>
            </a:gs>
            <a:gs pos="0">
              <a:schemeClr val="lt1">
                <a:lumMod val="75000"/>
                <a:alpha val="36000"/>
              </a:schemeClr>
            </a:gs>
          </a:gsLst>
          <a:lin ang="5400000" scaled="0"/>
        </a:gradFill>
        <a:round/>
      </a:ln>
    </cs:spPr>
  </cs:gridlineMajor>
  <cs:gridlineMinor>
    <cs:lnRef idx="0"/>
    <cs:fillRef idx="0"/>
    <cs:effectRef idx="0"/>
    <cs:fontRef idx="minor">
      <a:schemeClr val="dk1"/>
    </cs:fontRef>
    <cs:spPr>
      <a:ln>
        <a:gradFill>
          <a:gsLst>
            <a:gs pos="100000">
              <a:schemeClr val="dk1">
                <a:lumMod val="95000"/>
                <a:lumOff val="5000"/>
                <a:alpha val="42000"/>
              </a:schemeClr>
            </a:gs>
            <a:gs pos="0">
              <a:schemeClr val="lt1">
                <a:lumMod val="75000"/>
                <a:alpha val="36000"/>
              </a:schemeClr>
            </a:gs>
          </a:gsLst>
          <a:lin ang="5400000" scaled="0"/>
        </a:gradFill>
      </a:ln>
    </cs:spPr>
  </cs:gridlineMinor>
  <cs:hiLoLine>
    <cs:lnRef idx="0"/>
    <cs:fillRef idx="0"/>
    <cs:effectRef idx="0"/>
    <cs:fontRef idx="minor">
      <a:schemeClr val="dk1"/>
    </cs:fontRef>
    <cs:spPr>
      <a:ln w="9525">
        <a:solidFill>
          <a:schemeClr val="dk1">
            <a:lumMod val="35000"/>
            <a:lumOff val="65000"/>
          </a:schemeClr>
        </a:solidFill>
        <a:prstDash val="dash"/>
      </a:ln>
    </cs:spPr>
  </cs:hiLoLine>
  <cs:leaderLine>
    <cs:lnRef idx="0"/>
    <cs:fillRef idx="0"/>
    <cs:effectRef idx="0"/>
    <cs:fontRef idx="minor">
      <a:schemeClr val="dk1"/>
    </cs:fontRef>
    <cs:spPr>
      <a:ln w="9525">
        <a:solidFill>
          <a:schemeClr val="dk1">
            <a:lumMod val="50000"/>
            <a:lumOff val="50000"/>
          </a:schemeClr>
        </a:solidFill>
      </a:ln>
    </cs:spPr>
  </cs:leaderLine>
  <cs:legend>
    <cs:lnRef idx="0"/>
    <cs:fillRef idx="0"/>
    <cs:effectRef idx="0"/>
    <cs:fontRef idx="minor">
      <a:schemeClr val="dk1">
        <a:lumMod val="75000"/>
        <a:lumOff val="25000"/>
      </a:schemeClr>
    </cs:fontRef>
    <cs:spPr>
      <a:solidFill>
        <a:schemeClr val="lt1">
          <a:lumMod val="95000"/>
          <a:alpha val="39000"/>
        </a:schemeClr>
      </a:solidFill>
    </cs:spPr>
    <cs:defRPr sz="900" kern="1200"/>
  </cs:legend>
  <cs:plotArea>
    <cs:lnRef idx="0"/>
    <cs:fillRef idx="0"/>
    <cs:effectRef idx="0"/>
    <cs:fontRef idx="minor">
      <a:schemeClr val="dk1"/>
    </cs:fontRef>
  </cs:plotArea>
  <cs:plotArea3D>
    <cs:lnRef idx="0"/>
    <cs:fillRef idx="0"/>
    <cs:effectRef idx="0"/>
    <cs:fontRef idx="minor">
      <a:schemeClr val="dk1"/>
    </cs:fontRef>
  </cs:plotArea3D>
  <cs:seriesAxis>
    <cs:lnRef idx="0"/>
    <cs:fillRef idx="0"/>
    <cs:effectRef idx="0"/>
    <cs:fontRef idx="minor">
      <a:schemeClr val="dk1">
        <a:lumMod val="75000"/>
        <a:lumOff val="25000"/>
      </a:schemeClr>
    </cs:fontRef>
    <cs:spPr>
      <a:ln w="31750" cap="flat" cmpd="sng" algn="ctr">
        <a:solidFill>
          <a:schemeClr val="dk1">
            <a:lumMod val="75000"/>
            <a:lumOff val="25000"/>
          </a:schemeClr>
        </a:solidFill>
        <a:round/>
      </a:ln>
    </cs:spPr>
    <cs:defRPr sz="900" kern="1200"/>
  </cs:seriesAxis>
  <cs:seriesLine>
    <cs:lnRef idx="0"/>
    <cs:fillRef idx="0"/>
    <cs:effectRef idx="0"/>
    <cs:fontRef idx="minor">
      <a:schemeClr val="dk1"/>
    </cs:fontRef>
    <cs:spPr>
      <a:ln w="9525">
        <a:solidFill>
          <a:schemeClr val="dk1">
            <a:lumMod val="50000"/>
            <a:lumOff val="50000"/>
          </a:schemeClr>
        </a:solidFill>
        <a:round/>
      </a:ln>
    </cs:spPr>
  </cs:seriesLine>
  <cs:title>
    <cs:lnRef idx="0"/>
    <cs:fillRef idx="0"/>
    <cs:effectRef idx="0"/>
    <cs:fontRef idx="minor">
      <a:schemeClr val="dk1">
        <a:lumMod val="75000"/>
        <a:lumOff val="25000"/>
      </a:schemeClr>
    </cs:fontRef>
    <cs:defRPr sz="1800" b="1" kern="1200" baseline="0"/>
  </cs:title>
  <cs:trendline>
    <cs:lnRef idx="0">
      <cs:styleClr val="auto"/>
    </cs:lnRef>
    <cs:fillRef idx="0"/>
    <cs:effectRef idx="0"/>
    <cs:fontRef idx="minor">
      <a:schemeClr val="dk1"/>
    </cs:fontRef>
    <cs:spPr>
      <a:ln w="19050" cap="rnd">
        <a:solidFill>
          <a:schemeClr val="phClr"/>
        </a:solidFill>
      </a:ln>
    </cs:spPr>
  </cs:trendline>
  <cs:trendlineLabel>
    <cs:lnRef idx="0"/>
    <cs:fillRef idx="0"/>
    <cs:effectRef idx="0"/>
    <cs:fontRef idx="minor">
      <a:schemeClr val="dk1">
        <a:lumMod val="75000"/>
        <a:lumOff val="25000"/>
      </a:schemeClr>
    </cs:fontRef>
    <cs:defRPr sz="900" kern="1200"/>
  </cs:trendlineLabel>
  <cs:upBar>
    <cs:lnRef idx="0"/>
    <cs:fillRef idx="0"/>
    <cs:effectRef idx="0"/>
    <cs:fontRef idx="minor">
      <a:schemeClr val="dk1"/>
    </cs:fontRef>
    <cs:spPr>
      <a:solidFill>
        <a:schemeClr val="lt1"/>
      </a:solidFill>
      <a:ln w="9525">
        <a:solidFill>
          <a:schemeClr val="dk1">
            <a:lumMod val="65000"/>
            <a:lumOff val="35000"/>
          </a:schemeClr>
        </a:solidFill>
      </a:ln>
    </cs:spPr>
  </cs:upBar>
  <cs:valueAxis>
    <cs:lnRef idx="0"/>
    <cs:fillRef idx="0"/>
    <cs:effectRef idx="0"/>
    <cs:fontRef idx="minor">
      <a:schemeClr val="dk1">
        <a:lumMod val="75000"/>
        <a:lumOff val="25000"/>
      </a:schemeClr>
    </cs:fontRef>
    <cs:spPr>
      <a:ln>
        <a:noFill/>
      </a:ln>
    </cs:spPr>
    <cs:defRPr sz="900" kern="1200"/>
  </cs:valueAxis>
  <cs:wall>
    <cs:lnRef idx="0"/>
    <cs:fillRef idx="0"/>
    <cs:effectRef idx="0"/>
    <cs:fontRef idx="minor">
      <a:schemeClr val="dk1"/>
    </cs:fontRef>
  </cs:wall>
</cs:chartStyle>
</file>

<file path=ppt/charts/style9.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8/17/2025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8/17/2025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311341681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11</a:t>
            </a:fld>
            <a:endParaRPr lang="en-US" dirty="0"/>
          </a:p>
        </p:txBody>
      </p:sp>
    </p:spTree>
    <p:extLst>
      <p:ext uri="{BB962C8B-B14F-4D97-AF65-F5344CB8AC3E}">
        <p14:creationId xmlns:p14="http://schemas.microsoft.com/office/powerpoint/2010/main" val="264828829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12</a:t>
            </a:fld>
            <a:endParaRPr lang="en-US" dirty="0"/>
          </a:p>
        </p:txBody>
      </p:sp>
    </p:spTree>
    <p:extLst>
      <p:ext uri="{BB962C8B-B14F-4D97-AF65-F5344CB8AC3E}">
        <p14:creationId xmlns:p14="http://schemas.microsoft.com/office/powerpoint/2010/main" val="6339422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13</a:t>
            </a:fld>
            <a:endParaRPr lang="en-US" dirty="0"/>
          </a:p>
        </p:txBody>
      </p:sp>
    </p:spTree>
    <p:extLst>
      <p:ext uri="{BB962C8B-B14F-4D97-AF65-F5344CB8AC3E}">
        <p14:creationId xmlns:p14="http://schemas.microsoft.com/office/powerpoint/2010/main" val="293030142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15</a:t>
            </a:fld>
            <a:endParaRPr lang="en-US" dirty="0"/>
          </a:p>
        </p:txBody>
      </p:sp>
    </p:spTree>
    <p:extLst>
      <p:ext uri="{BB962C8B-B14F-4D97-AF65-F5344CB8AC3E}">
        <p14:creationId xmlns:p14="http://schemas.microsoft.com/office/powerpoint/2010/main" val="3908276564"/>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16</a:t>
            </a:fld>
            <a:endParaRPr lang="en-US" dirty="0"/>
          </a:p>
        </p:txBody>
      </p:sp>
    </p:spTree>
    <p:extLst>
      <p:ext uri="{BB962C8B-B14F-4D97-AF65-F5344CB8AC3E}">
        <p14:creationId xmlns:p14="http://schemas.microsoft.com/office/powerpoint/2010/main" val="8991594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17</a:t>
            </a:fld>
            <a:endParaRPr lang="en-US" dirty="0"/>
          </a:p>
        </p:txBody>
      </p:sp>
    </p:spTree>
    <p:extLst>
      <p:ext uri="{BB962C8B-B14F-4D97-AF65-F5344CB8AC3E}">
        <p14:creationId xmlns:p14="http://schemas.microsoft.com/office/powerpoint/2010/main" val="176592317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79339397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8364605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357624801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221449473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326058845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316506948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9</a:t>
            </a:fld>
            <a:endParaRPr lang="en-US" dirty="0"/>
          </a:p>
        </p:txBody>
      </p:sp>
    </p:spTree>
    <p:extLst>
      <p:ext uri="{BB962C8B-B14F-4D97-AF65-F5344CB8AC3E}">
        <p14:creationId xmlns:p14="http://schemas.microsoft.com/office/powerpoint/2010/main" val="234755320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10</a:t>
            </a:fld>
            <a:endParaRPr lang="en-US" dirty="0"/>
          </a:p>
        </p:txBody>
      </p:sp>
    </p:spTree>
    <p:extLst>
      <p:ext uri="{BB962C8B-B14F-4D97-AF65-F5344CB8AC3E}">
        <p14:creationId xmlns:p14="http://schemas.microsoft.com/office/powerpoint/2010/main" val="42218824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dirty="0"/>
              <a:t>Click icon to add table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dirty="0"/>
              <a:t>Click icon to add picture</a:t>
            </a:r>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dirty="0"/>
              <a:t>Click icon to add picture</a:t>
            </a:r>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dirty="0"/>
              <a:t>Click icon to add picture</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dirty="0"/>
              <a:t>Click to edit Master title style</a:t>
            </a:r>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3" Type="http://schemas.openxmlformats.org/officeDocument/2006/relationships/chart" Target="../charts/chart6.xml"/><Relationship Id="rId2" Type="http://schemas.openxmlformats.org/officeDocument/2006/relationships/notesSlide" Target="../notesSlides/notesSlide9.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chart" Target="../charts/chart7.xml"/><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3" Type="http://schemas.openxmlformats.org/officeDocument/2006/relationships/chart" Target="../charts/chart8.xml"/><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chart" Target="../charts/chart9.xml"/><Relationship Id="rId2" Type="http://schemas.openxmlformats.org/officeDocument/2006/relationships/notesSlide" Target="../notesSlides/notesSlide12.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chart" Target="../charts/chart2.xml"/><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chart" Target="../charts/chart3.xml"/><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chart" Target="../charts/chart4.xml"/><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chart" Target="../charts/chart5.xml"/><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BD9FF6-C97F-5F3E-E171-5798FF80EA38}"/>
              </a:ext>
            </a:extLst>
          </p:cNvPr>
          <p:cNvSpPr>
            <a:spLocks noGrp="1"/>
          </p:cNvSpPr>
          <p:nvPr>
            <p:ph type="ctrTitle"/>
          </p:nvPr>
        </p:nvSpPr>
        <p:spPr/>
        <p:txBody>
          <a:bodyPr/>
          <a:lstStyle/>
          <a:p>
            <a:r>
              <a:rPr lang="en-GB" sz="4400" dirty="0"/>
              <a:t>IT TICKET ANALYSIS</a:t>
            </a:r>
            <a:endParaRPr lang="en-IN" sz="4400" dirty="0"/>
          </a:p>
        </p:txBody>
      </p:sp>
      <p:sp>
        <p:nvSpPr>
          <p:cNvPr id="3" name="Text Placeholder 2">
            <a:extLst>
              <a:ext uri="{FF2B5EF4-FFF2-40B4-BE49-F238E27FC236}">
                <a16:creationId xmlns:a16="http://schemas.microsoft.com/office/drawing/2014/main" id="{228F25E7-3FA3-0B6F-8D9C-5D136BF1211E}"/>
              </a:ext>
            </a:extLst>
          </p:cNvPr>
          <p:cNvSpPr>
            <a:spLocks noGrp="1"/>
          </p:cNvSpPr>
          <p:nvPr>
            <p:ph type="body" sz="quarter" idx="11"/>
          </p:nvPr>
        </p:nvSpPr>
        <p:spPr/>
        <p:txBody>
          <a:bodyPr/>
          <a:lstStyle/>
          <a:p>
            <a:r>
              <a:rPr lang="en-GB" dirty="0">
                <a:solidFill>
                  <a:schemeClr val="bg1"/>
                </a:solidFill>
                <a:latin typeface="Arial" panose="020B0604020202020204" pitchFamily="34" charset="0"/>
                <a:cs typeface="Arial" panose="020B0604020202020204" pitchFamily="34" charset="0"/>
              </a:rPr>
              <a:t>- SAKETH REDDY </a:t>
            </a:r>
            <a:endParaRPr lang="en-IN"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60446957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2248581" y="6570149"/>
            <a:ext cx="5486400" cy="527180"/>
          </a:xfrm>
        </p:spPr>
        <p:txBody>
          <a:bodyPr/>
          <a:lstStyle/>
          <a:p>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314960" y="778775"/>
            <a:ext cx="5486400" cy="5730241"/>
          </a:xfrm>
        </p:spPr>
        <p:txBody>
          <a:bodyPr/>
          <a:lstStyle/>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The chart shows the average resolution time for different request categories (Hardware, Login Access, Software, and System) across four quarters. 	</a:t>
            </a:r>
            <a:endParaRPr lang="en-GB" sz="1600" dirty="0"/>
          </a:p>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It provides a periodic view of resolution efficiency.</a:t>
            </a: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0" marR="0" lvl="0" indent="0" algn="just" rtl="0">
              <a:lnSpc>
                <a:spcPct val="150000"/>
              </a:lnSpc>
              <a:spcBef>
                <a:spcPts val="0"/>
              </a:spcBef>
              <a:spcAft>
                <a:spcPts val="0"/>
              </a:spcAft>
              <a:buNone/>
            </a:pPr>
            <a:r>
              <a:rPr lang="en-GB" sz="1600" b="0" dirty="0">
                <a:solidFill>
                  <a:srgbClr val="000000"/>
                </a:solidFill>
                <a:latin typeface="Helvetica Neue"/>
                <a:ea typeface="Helvetica Neue"/>
                <a:cs typeface="Helvetica Neue"/>
                <a:sym typeface="Helvetica Neue"/>
              </a:rPr>
              <a:t>Analysis</a:t>
            </a: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285750" indent="-285750" algn="just">
              <a:lnSpc>
                <a:spcPct val="150000"/>
              </a:lnSpc>
              <a:spcBef>
                <a:spcPts val="0"/>
              </a:spcBef>
              <a:buFont typeface="Arial" panose="020B0604020202020204" pitchFamily="34" charset="0"/>
              <a:buChar char="•"/>
            </a:pPr>
            <a:r>
              <a:rPr lang="en-GB" sz="1600" b="0" i="0" u="none" strike="noStrike" cap="none" dirty="0">
                <a:solidFill>
                  <a:schemeClr val="dk1"/>
                </a:solidFill>
                <a:latin typeface="Helvetica Neue"/>
                <a:ea typeface="Helvetica Neue"/>
                <a:cs typeface="Helvetica Neue"/>
                <a:sym typeface="Helvetica Neue"/>
              </a:rPr>
              <a:t>Hardware has the longest resolution time (~7.5–7.7 hours), while Login Access is the fastest (~0.3 hours), with Software (~5.2–5.3) and System (~6.6) showing stable resolution times.</a:t>
            </a: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0" marR="0" lvl="0" indent="0" algn="just" rtl="0">
              <a:lnSpc>
                <a:spcPct val="150000"/>
              </a:lnSpc>
              <a:spcBef>
                <a:spcPts val="0"/>
              </a:spcBef>
              <a:spcAft>
                <a:spcPts val="0"/>
              </a:spcAft>
              <a:buNone/>
            </a:pPr>
            <a:endParaRPr lang="en-US" dirty="0"/>
          </a:p>
        </p:txBody>
      </p:sp>
      <p:sp>
        <p:nvSpPr>
          <p:cNvPr id="6" name="Picture Placeholder 5">
            <a:extLst>
              <a:ext uri="{FF2B5EF4-FFF2-40B4-BE49-F238E27FC236}">
                <a16:creationId xmlns:a16="http://schemas.microsoft.com/office/drawing/2014/main" id="{A28BAD7E-3152-CA37-366A-E64D4C2CC6E6}"/>
              </a:ext>
            </a:extLst>
          </p:cNvPr>
          <p:cNvSpPr>
            <a:spLocks noGrp="1"/>
          </p:cNvSpPr>
          <p:nvPr>
            <p:ph type="pic" sz="quarter" idx="12"/>
          </p:nvPr>
        </p:nvSpPr>
        <p:spPr>
          <a:xfrm>
            <a:off x="1158240" y="6529394"/>
            <a:ext cx="5791200" cy="1334445"/>
          </a:xfrm>
        </p:spPr>
      </p:sp>
      <p:sp>
        <p:nvSpPr>
          <p:cNvPr id="8" name="Flowchart: Delay 7">
            <a:extLst>
              <a:ext uri="{FF2B5EF4-FFF2-40B4-BE49-F238E27FC236}">
                <a16:creationId xmlns:a16="http://schemas.microsoft.com/office/drawing/2014/main" id="{66D73C20-7776-A2DB-FB3C-09EC14E99627}"/>
              </a:ext>
            </a:extLst>
          </p:cNvPr>
          <p:cNvSpPr/>
          <p:nvPr/>
        </p:nvSpPr>
        <p:spPr>
          <a:xfrm rot="10800000">
            <a:off x="6177280" y="0"/>
            <a:ext cx="6014720" cy="6858000"/>
          </a:xfrm>
          <a:prstGeom prst="flowChartDelay">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7" name="Chart 6">
            <a:extLst>
              <a:ext uri="{FF2B5EF4-FFF2-40B4-BE49-F238E27FC236}">
                <a16:creationId xmlns:a16="http://schemas.microsoft.com/office/drawing/2014/main" id="{1ABA8F76-2730-47E3-8991-93B671B6E089}"/>
              </a:ext>
            </a:extLst>
          </p:cNvPr>
          <p:cNvGraphicFramePr>
            <a:graphicFrameLocks/>
          </p:cNvGraphicFramePr>
          <p:nvPr>
            <p:extLst>
              <p:ext uri="{D42A27DB-BD31-4B8C-83A1-F6EECF244321}">
                <p14:modId xmlns:p14="http://schemas.microsoft.com/office/powerpoint/2010/main" val="3636535432"/>
              </p:ext>
            </p:extLst>
          </p:nvPr>
        </p:nvGraphicFramePr>
        <p:xfrm>
          <a:off x="7223760" y="1369346"/>
          <a:ext cx="4653280" cy="407415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682726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2248581" y="6570149"/>
            <a:ext cx="5486400" cy="527180"/>
          </a:xfrm>
        </p:spPr>
        <p:txBody>
          <a:bodyPr/>
          <a:lstStyle/>
          <a:p>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314960" y="778775"/>
            <a:ext cx="5486400" cy="5730241"/>
          </a:xfrm>
        </p:spPr>
        <p:txBody>
          <a:bodyPr/>
          <a:lstStyle/>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This groups tickets based on their severity (e.g., 0, 1, 2, 3, 4) and provides the total count for each category. 		</a:t>
            </a:r>
            <a:endParaRPr lang="en-GB" sz="1200" dirty="0"/>
          </a:p>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It highlights the proportion of tickets with varying levels of urgency.</a:t>
            </a: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R="0" lvl="0" algn="just" rtl="0">
              <a:lnSpc>
                <a:spcPct val="150000"/>
              </a:lnSpc>
              <a:spcBef>
                <a:spcPts val="0"/>
              </a:spcBef>
              <a:spcAft>
                <a:spcPts val="0"/>
              </a:spcAft>
              <a:buClr>
                <a:srgbClr val="000000"/>
              </a:buClr>
              <a:buSzPts val="2800"/>
            </a:pPr>
            <a:r>
              <a:rPr lang="en-GB" sz="1600" b="0" i="0" u="none" strike="noStrike" cap="none" dirty="0">
                <a:solidFill>
                  <a:srgbClr val="000000"/>
                </a:solidFill>
                <a:latin typeface="Helvetica Neue"/>
                <a:ea typeface="Helvetica Neue"/>
                <a:cs typeface="Helvetica Neue"/>
                <a:sym typeface="Helvetica Neue"/>
              </a:rPr>
              <a:t>Analysis</a:t>
            </a:r>
            <a:endParaRPr lang="en-GB" sz="1600" dirty="0"/>
          </a:p>
          <a:p>
            <a:pPr marL="457200" marR="0" lvl="0" indent="-279400" algn="just" rtl="0">
              <a:lnSpc>
                <a:spcPct val="150000"/>
              </a:lnSpc>
              <a:spcBef>
                <a:spcPts val="0"/>
              </a:spcBef>
              <a:spcAft>
                <a:spcPts val="0"/>
              </a:spcAft>
              <a:buClr>
                <a:srgbClr val="000000"/>
              </a:buClr>
              <a:buSzPts val="2800"/>
              <a:buFont typeface="Arial"/>
              <a:buNone/>
            </a:pPr>
            <a:endParaRPr lang="en-GB" sz="1600" b="0" i="0" u="none" strike="noStrike" cap="none" dirty="0">
              <a:solidFill>
                <a:srgbClr val="000000"/>
              </a:solidFill>
              <a:latin typeface="Helvetica Neue"/>
              <a:ea typeface="Helvetica Neue"/>
              <a:cs typeface="Helvetica Neue"/>
              <a:sym typeface="Helvetica Neue"/>
            </a:endParaRPr>
          </a:p>
          <a:p>
            <a:pPr marL="342900" indent="-342900" algn="just">
              <a:lnSpc>
                <a:spcPct val="150000"/>
              </a:lnSpc>
              <a:buFont typeface="Arial" panose="020B0604020202020204" pitchFamily="34" charset="0"/>
              <a:buChar char="•"/>
            </a:pPr>
            <a:r>
              <a:rPr lang="en-GB" sz="1600" b="0" i="0" u="none" strike="noStrike" cap="none" dirty="0">
                <a:solidFill>
                  <a:schemeClr val="dk1"/>
                </a:solidFill>
                <a:latin typeface="Helvetica Neue"/>
                <a:ea typeface="Helvetica Neue"/>
                <a:cs typeface="Helvetica Neue"/>
                <a:sym typeface="Helvetica Neue"/>
              </a:rPr>
              <a:t>Severity 2 tickets are the most common (88,656), while severities 0 (356) and 4 (1,392) are rare, indicating most issues fall within mid-level urgency.</a:t>
            </a:r>
          </a:p>
          <a:p>
            <a:endParaRPr lang="en-US" dirty="0"/>
          </a:p>
        </p:txBody>
      </p:sp>
      <p:sp>
        <p:nvSpPr>
          <p:cNvPr id="6" name="Picture Placeholder 5">
            <a:extLst>
              <a:ext uri="{FF2B5EF4-FFF2-40B4-BE49-F238E27FC236}">
                <a16:creationId xmlns:a16="http://schemas.microsoft.com/office/drawing/2014/main" id="{A28BAD7E-3152-CA37-366A-E64D4C2CC6E6}"/>
              </a:ext>
            </a:extLst>
          </p:cNvPr>
          <p:cNvSpPr>
            <a:spLocks noGrp="1"/>
          </p:cNvSpPr>
          <p:nvPr>
            <p:ph type="pic" sz="quarter" idx="12"/>
          </p:nvPr>
        </p:nvSpPr>
        <p:spPr>
          <a:xfrm>
            <a:off x="1158240" y="6529394"/>
            <a:ext cx="5791200" cy="1334445"/>
          </a:xfrm>
        </p:spPr>
      </p:sp>
      <p:sp>
        <p:nvSpPr>
          <p:cNvPr id="8" name="Flowchart: Delay 7">
            <a:extLst>
              <a:ext uri="{FF2B5EF4-FFF2-40B4-BE49-F238E27FC236}">
                <a16:creationId xmlns:a16="http://schemas.microsoft.com/office/drawing/2014/main" id="{66D73C20-7776-A2DB-FB3C-09EC14E99627}"/>
              </a:ext>
            </a:extLst>
          </p:cNvPr>
          <p:cNvSpPr/>
          <p:nvPr/>
        </p:nvSpPr>
        <p:spPr>
          <a:xfrm rot="10800000">
            <a:off x="6177280" y="0"/>
            <a:ext cx="6014720" cy="6858000"/>
          </a:xfrm>
          <a:prstGeom prst="flowChartDelay">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hart 3">
            <a:extLst>
              <a:ext uri="{FF2B5EF4-FFF2-40B4-BE49-F238E27FC236}">
                <a16:creationId xmlns:a16="http://schemas.microsoft.com/office/drawing/2014/main" id="{6DA55216-C646-4EAF-8A9B-81E2E607266D}"/>
              </a:ext>
            </a:extLst>
          </p:cNvPr>
          <p:cNvGraphicFramePr>
            <a:graphicFrameLocks/>
          </p:cNvGraphicFramePr>
          <p:nvPr>
            <p:extLst>
              <p:ext uri="{D42A27DB-BD31-4B8C-83A1-F6EECF244321}">
                <p14:modId xmlns:p14="http://schemas.microsoft.com/office/powerpoint/2010/main" val="871190615"/>
              </p:ext>
            </p:extLst>
          </p:nvPr>
        </p:nvGraphicFramePr>
        <p:xfrm>
          <a:off x="7233920" y="1501993"/>
          <a:ext cx="4572000" cy="381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74931352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2248581" y="6570149"/>
            <a:ext cx="5486400" cy="527180"/>
          </a:xfrm>
        </p:spPr>
        <p:txBody>
          <a:bodyPr/>
          <a:lstStyle/>
          <a:p>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314960" y="778775"/>
            <a:ext cx="5486400" cy="5730241"/>
          </a:xfrm>
        </p:spPr>
        <p:txBody>
          <a:bodyPr/>
          <a:lstStyle/>
          <a:p>
            <a:pPr marL="0" marR="0" lvl="0" indent="0" algn="just" rtl="0">
              <a:lnSpc>
                <a:spcPct val="16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This categorizes tickets based on their assigned priority levels (e.g., 0, 1, 2, 3) and tracks the total count in each category.	</a:t>
            </a:r>
            <a:endParaRPr lang="en-GB" sz="1200" dirty="0"/>
          </a:p>
          <a:p>
            <a:pPr marL="0" marR="0" lvl="0" indent="0" algn="just" rtl="0">
              <a:lnSpc>
                <a:spcPct val="16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It identifies the tickets requiring immediate attention.	</a:t>
            </a:r>
            <a:endParaRPr lang="en-GB" sz="1600" dirty="0"/>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R="0" lvl="0" algn="just" rtl="0">
              <a:lnSpc>
                <a:spcPct val="150000"/>
              </a:lnSpc>
              <a:spcBef>
                <a:spcPts val="0"/>
              </a:spcBef>
              <a:spcAft>
                <a:spcPts val="0"/>
              </a:spcAft>
              <a:buClr>
                <a:srgbClr val="000000"/>
              </a:buClr>
              <a:buSzPts val="2800"/>
            </a:pPr>
            <a:r>
              <a:rPr lang="en-GB" sz="1600" b="0" i="0" u="none" strike="noStrike" cap="none" dirty="0">
                <a:solidFill>
                  <a:srgbClr val="000000"/>
                </a:solidFill>
                <a:latin typeface="Helvetica Neue"/>
                <a:ea typeface="Helvetica Neue"/>
                <a:cs typeface="Helvetica Neue"/>
                <a:sym typeface="Helvetica Neue"/>
              </a:rPr>
              <a:t>Analysis</a:t>
            </a:r>
            <a:endParaRPr lang="en-GB" sz="1600" dirty="0"/>
          </a:p>
          <a:p>
            <a:pPr marL="457200" marR="0" lvl="0" indent="-279400" algn="just" rtl="0">
              <a:lnSpc>
                <a:spcPct val="150000"/>
              </a:lnSpc>
              <a:spcBef>
                <a:spcPts val="0"/>
              </a:spcBef>
              <a:spcAft>
                <a:spcPts val="0"/>
              </a:spcAft>
              <a:buClr>
                <a:srgbClr val="000000"/>
              </a:buClr>
              <a:buSzPts val="2800"/>
              <a:buFont typeface="Arial"/>
              <a:buNone/>
            </a:pPr>
            <a:endParaRPr lang="en-GB" sz="1600" b="0" i="0" u="none" strike="noStrike" cap="none" dirty="0">
              <a:solidFill>
                <a:srgbClr val="000000"/>
              </a:solidFill>
              <a:latin typeface="Helvetica Neue"/>
              <a:ea typeface="Helvetica Neue"/>
              <a:cs typeface="Helvetica Neue"/>
              <a:sym typeface="Helvetica Neue"/>
            </a:endParaRPr>
          </a:p>
          <a:p>
            <a:pPr marL="342900" indent="-342900">
              <a:lnSpc>
                <a:spcPct val="150000"/>
              </a:lnSpc>
              <a:buFont typeface="Arial" panose="020B0604020202020204" pitchFamily="34" charset="0"/>
              <a:buChar char="•"/>
            </a:pPr>
            <a:r>
              <a:rPr lang="en-GB" sz="1600" b="0" i="0" u="none" strike="noStrike" cap="none" dirty="0">
                <a:solidFill>
                  <a:schemeClr val="dk1"/>
                </a:solidFill>
                <a:latin typeface="Helvetica Neue"/>
                <a:ea typeface="Helvetica Neue"/>
                <a:cs typeface="Helvetica Neue"/>
                <a:sym typeface="Helvetica Neue"/>
              </a:rPr>
              <a:t>Priority 3 has the highest ticket count (35,549), indicating the greatest need for immediate attention, while priority 2 has the lowest (15,845).</a:t>
            </a:r>
          </a:p>
          <a:p>
            <a:endParaRPr lang="en-US" dirty="0"/>
          </a:p>
        </p:txBody>
      </p:sp>
      <p:sp>
        <p:nvSpPr>
          <p:cNvPr id="6" name="Picture Placeholder 5">
            <a:extLst>
              <a:ext uri="{FF2B5EF4-FFF2-40B4-BE49-F238E27FC236}">
                <a16:creationId xmlns:a16="http://schemas.microsoft.com/office/drawing/2014/main" id="{A28BAD7E-3152-CA37-366A-E64D4C2CC6E6}"/>
              </a:ext>
            </a:extLst>
          </p:cNvPr>
          <p:cNvSpPr>
            <a:spLocks noGrp="1"/>
          </p:cNvSpPr>
          <p:nvPr>
            <p:ph type="pic" sz="quarter" idx="12"/>
          </p:nvPr>
        </p:nvSpPr>
        <p:spPr>
          <a:xfrm>
            <a:off x="1158240" y="6529394"/>
            <a:ext cx="5791200" cy="1334445"/>
          </a:xfrm>
        </p:spPr>
      </p:sp>
      <p:sp>
        <p:nvSpPr>
          <p:cNvPr id="8" name="Flowchart: Delay 7">
            <a:extLst>
              <a:ext uri="{FF2B5EF4-FFF2-40B4-BE49-F238E27FC236}">
                <a16:creationId xmlns:a16="http://schemas.microsoft.com/office/drawing/2014/main" id="{66D73C20-7776-A2DB-FB3C-09EC14E99627}"/>
              </a:ext>
            </a:extLst>
          </p:cNvPr>
          <p:cNvSpPr/>
          <p:nvPr/>
        </p:nvSpPr>
        <p:spPr>
          <a:xfrm rot="10800000">
            <a:off x="6177280" y="0"/>
            <a:ext cx="6014720" cy="6858000"/>
          </a:xfrm>
          <a:prstGeom prst="flowChartDelay">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hart 3">
            <a:extLst>
              <a:ext uri="{FF2B5EF4-FFF2-40B4-BE49-F238E27FC236}">
                <a16:creationId xmlns:a16="http://schemas.microsoft.com/office/drawing/2014/main" id="{B0275D88-9434-4C51-8449-DC01C7F05BBD}"/>
              </a:ext>
            </a:extLst>
          </p:cNvPr>
          <p:cNvGraphicFramePr>
            <a:graphicFrameLocks/>
          </p:cNvGraphicFramePr>
          <p:nvPr>
            <p:extLst>
              <p:ext uri="{D42A27DB-BD31-4B8C-83A1-F6EECF244321}">
                <p14:modId xmlns:p14="http://schemas.microsoft.com/office/powerpoint/2010/main" val="1129330111"/>
              </p:ext>
            </p:extLst>
          </p:nvPr>
        </p:nvGraphicFramePr>
        <p:xfrm>
          <a:off x="7734981" y="1543112"/>
          <a:ext cx="4338321" cy="3635822"/>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5411145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2248581" y="6570149"/>
            <a:ext cx="5486400" cy="527180"/>
          </a:xfrm>
        </p:spPr>
        <p:txBody>
          <a:bodyPr/>
          <a:lstStyle/>
          <a:p>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314960" y="778775"/>
            <a:ext cx="5486400" cy="5730241"/>
          </a:xfrm>
        </p:spPr>
        <p:txBody>
          <a:bodyPr/>
          <a:lstStyle/>
          <a:p>
            <a:pPr algn="just">
              <a:lnSpc>
                <a:spcPct val="150000"/>
              </a:lnSpc>
              <a:spcBef>
                <a:spcPts val="0"/>
              </a:spcBef>
            </a:pPr>
            <a:r>
              <a:rPr lang="en-GB" sz="1600" b="0" i="0" u="none" strike="noStrike" cap="none" dirty="0">
                <a:solidFill>
                  <a:srgbClr val="000000"/>
                </a:solidFill>
                <a:latin typeface="Helvetica Neue"/>
                <a:ea typeface="Helvetica Neue"/>
                <a:cs typeface="Helvetica Neue"/>
                <a:sym typeface="Helvetica Neue"/>
              </a:rPr>
              <a:t>This shows how efficiently tickets are resolved and highlights areas for process improvement.</a:t>
            </a:r>
            <a:endParaRPr lang="en-GB" sz="1600" dirty="0"/>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R="0" lvl="0" algn="just" rtl="0">
              <a:lnSpc>
                <a:spcPct val="150000"/>
              </a:lnSpc>
              <a:spcBef>
                <a:spcPts val="0"/>
              </a:spcBef>
              <a:spcAft>
                <a:spcPts val="0"/>
              </a:spcAft>
              <a:buClr>
                <a:srgbClr val="000000"/>
              </a:buClr>
              <a:buSzPts val="2800"/>
            </a:pPr>
            <a:r>
              <a:rPr lang="en-GB" sz="1600" b="0" i="0" u="none" strike="noStrike" cap="none" dirty="0">
                <a:solidFill>
                  <a:srgbClr val="000000"/>
                </a:solidFill>
                <a:latin typeface="Helvetica Neue"/>
                <a:ea typeface="Helvetica Neue"/>
                <a:cs typeface="Helvetica Neue"/>
                <a:sym typeface="Helvetica Neue"/>
              </a:rPr>
              <a:t>Analysis</a:t>
            </a:r>
            <a:endParaRPr lang="en-GB" sz="1600" dirty="0"/>
          </a:p>
          <a:p>
            <a:pPr marL="457200" marR="0" lvl="0" indent="-279400" algn="just" rtl="0">
              <a:lnSpc>
                <a:spcPct val="150000"/>
              </a:lnSpc>
              <a:spcBef>
                <a:spcPts val="0"/>
              </a:spcBef>
              <a:spcAft>
                <a:spcPts val="0"/>
              </a:spcAft>
              <a:buClr>
                <a:srgbClr val="000000"/>
              </a:buClr>
              <a:buSzPts val="2800"/>
              <a:buFont typeface="Arial"/>
              <a:buNone/>
            </a:pPr>
            <a:endParaRPr lang="en-GB" sz="1600" b="0" i="0" u="none" strike="noStrike" cap="none" dirty="0">
              <a:solidFill>
                <a:srgbClr val="000000"/>
              </a:solidFill>
              <a:latin typeface="Helvetica Neue"/>
              <a:ea typeface="Helvetica Neue"/>
              <a:cs typeface="Helvetica Neue"/>
              <a:sym typeface="Helvetica Neue"/>
            </a:endParaRPr>
          </a:p>
          <a:p>
            <a:pPr marL="285750" indent="-285750" algn="just">
              <a:lnSpc>
                <a:spcPct val="150000"/>
              </a:lnSpc>
              <a:buFont typeface="Arial" panose="020B0604020202020204" pitchFamily="34" charset="0"/>
              <a:buChar char="•"/>
            </a:pPr>
            <a:r>
              <a:rPr lang="en-GB" sz="1600" b="0" i="0" u="none" strike="noStrike" cap="none" dirty="0">
                <a:solidFill>
                  <a:schemeClr val="dk1"/>
                </a:solidFill>
                <a:latin typeface="Helvetica Neue"/>
                <a:ea typeface="Helvetica Neue"/>
                <a:cs typeface="Helvetica Neue"/>
                <a:sym typeface="Helvetica Neue"/>
              </a:rPr>
              <a:t>Most tickets (over 25,000) are resolved on the same day, highlighting strong efficiency, while peaks at 1, 5, and 6 days suggest areas for process improvement to reduce delays.</a:t>
            </a:r>
          </a:p>
          <a:p>
            <a:endParaRPr lang="en-US" dirty="0"/>
          </a:p>
        </p:txBody>
      </p:sp>
      <p:sp>
        <p:nvSpPr>
          <p:cNvPr id="6" name="Picture Placeholder 5">
            <a:extLst>
              <a:ext uri="{FF2B5EF4-FFF2-40B4-BE49-F238E27FC236}">
                <a16:creationId xmlns:a16="http://schemas.microsoft.com/office/drawing/2014/main" id="{A28BAD7E-3152-CA37-366A-E64D4C2CC6E6}"/>
              </a:ext>
            </a:extLst>
          </p:cNvPr>
          <p:cNvSpPr>
            <a:spLocks noGrp="1"/>
          </p:cNvSpPr>
          <p:nvPr>
            <p:ph type="pic" sz="quarter" idx="12"/>
          </p:nvPr>
        </p:nvSpPr>
        <p:spPr>
          <a:xfrm>
            <a:off x="1158240" y="6529394"/>
            <a:ext cx="5791200" cy="1334445"/>
          </a:xfrm>
        </p:spPr>
      </p:sp>
      <p:sp>
        <p:nvSpPr>
          <p:cNvPr id="8" name="Flowchart: Delay 7">
            <a:extLst>
              <a:ext uri="{FF2B5EF4-FFF2-40B4-BE49-F238E27FC236}">
                <a16:creationId xmlns:a16="http://schemas.microsoft.com/office/drawing/2014/main" id="{66D73C20-7776-A2DB-FB3C-09EC14E99627}"/>
              </a:ext>
            </a:extLst>
          </p:cNvPr>
          <p:cNvSpPr/>
          <p:nvPr/>
        </p:nvSpPr>
        <p:spPr>
          <a:xfrm rot="10800000">
            <a:off x="6177280" y="0"/>
            <a:ext cx="6014720" cy="6858000"/>
          </a:xfrm>
          <a:prstGeom prst="flowChartDelay">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hart 3">
            <a:extLst>
              <a:ext uri="{FF2B5EF4-FFF2-40B4-BE49-F238E27FC236}">
                <a16:creationId xmlns:a16="http://schemas.microsoft.com/office/drawing/2014/main" id="{4021F86A-E1AE-4AFB-A9C2-34FD771C8C1B}"/>
              </a:ext>
            </a:extLst>
          </p:cNvPr>
          <p:cNvGraphicFramePr>
            <a:graphicFrameLocks/>
          </p:cNvGraphicFramePr>
          <p:nvPr>
            <p:extLst>
              <p:ext uri="{D42A27DB-BD31-4B8C-83A1-F6EECF244321}">
                <p14:modId xmlns:p14="http://schemas.microsoft.com/office/powerpoint/2010/main" val="450068470"/>
              </p:ext>
            </p:extLst>
          </p:nvPr>
        </p:nvGraphicFramePr>
        <p:xfrm>
          <a:off x="6870235" y="1371600"/>
          <a:ext cx="5179525" cy="42570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3067561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D24AED-8989-3EAC-A683-8773D9D55249}"/>
              </a:ext>
            </a:extLst>
          </p:cNvPr>
          <p:cNvSpPr>
            <a:spLocks noGrp="1"/>
          </p:cNvSpPr>
          <p:nvPr>
            <p:ph type="title"/>
          </p:nvPr>
        </p:nvSpPr>
        <p:spPr/>
        <p:txBody>
          <a:bodyPr/>
          <a:lstStyle/>
          <a:p>
            <a:r>
              <a:rPr lang="en-GB" dirty="0"/>
              <a:t>Dashboard</a:t>
            </a:r>
            <a:endParaRPr lang="en-IN" dirty="0"/>
          </a:p>
        </p:txBody>
      </p:sp>
      <p:sp>
        <p:nvSpPr>
          <p:cNvPr id="3" name="Table Placeholder 2">
            <a:extLst>
              <a:ext uri="{FF2B5EF4-FFF2-40B4-BE49-F238E27FC236}">
                <a16:creationId xmlns:a16="http://schemas.microsoft.com/office/drawing/2014/main" id="{F9850B51-3A3A-8C8F-9655-52020195F7C1}"/>
              </a:ext>
            </a:extLst>
          </p:cNvPr>
          <p:cNvSpPr>
            <a:spLocks noGrp="1"/>
          </p:cNvSpPr>
          <p:nvPr>
            <p:ph type="tbl" sz="quarter" idx="10"/>
          </p:nvPr>
        </p:nvSpPr>
        <p:spPr/>
      </p:sp>
      <p:pic>
        <p:nvPicPr>
          <p:cNvPr id="5" name="Picture 4" descr="A screenshot of a computer&#10;&#10;AI-generated content may be incorrect.">
            <a:extLst>
              <a:ext uri="{FF2B5EF4-FFF2-40B4-BE49-F238E27FC236}">
                <a16:creationId xmlns:a16="http://schemas.microsoft.com/office/drawing/2014/main" id="{F039F603-4DCD-26E6-EC89-9762B517D21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94360" y="1772725"/>
            <a:ext cx="11003280" cy="4492643"/>
          </a:xfrm>
          <a:prstGeom prst="rect">
            <a:avLst/>
          </a:prstGeom>
        </p:spPr>
      </p:pic>
    </p:spTree>
    <p:extLst>
      <p:ext uri="{BB962C8B-B14F-4D97-AF65-F5344CB8AC3E}">
        <p14:creationId xmlns:p14="http://schemas.microsoft.com/office/powerpoint/2010/main" val="320187957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Conclusion</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algn="just">
              <a:lnSpc>
                <a:spcPct val="150000"/>
              </a:lnSpc>
              <a:spcBef>
                <a:spcPts val="0"/>
              </a:spcBef>
              <a:buClr>
                <a:schemeClr val="lt1"/>
              </a:buClr>
              <a:buSzPts val="3600"/>
              <a:buFont typeface="Wingdings" panose="05000000000000000000" pitchFamily="2" charset="2"/>
              <a:buChar char="§"/>
            </a:pPr>
            <a:r>
              <a:rPr lang="en-GB" sz="1700" b="0" i="0" u="none" strike="noStrike" cap="none" dirty="0">
                <a:latin typeface="Helvetica Neue"/>
                <a:ea typeface="Helvetica Neue"/>
                <a:cs typeface="Helvetica Neue"/>
                <a:sym typeface="Helvetica Neue"/>
              </a:rPr>
              <a:t>The analysis highlights rising ticket volumes, seasonal peaks, and variations in resolution times and satisfaction rates. While demand has grown, effective resource allocation and automation can help maintain service quality. Optimizing resolution times and training underperforming agents are crucial, as delays impact satisfaction.</a:t>
            </a:r>
            <a:endParaRPr lang="en-GB" sz="1700" dirty="0"/>
          </a:p>
          <a:p>
            <a:pPr marR="0" lvl="0" algn="just" rtl="0">
              <a:lnSpc>
                <a:spcPct val="150000"/>
              </a:lnSpc>
              <a:spcBef>
                <a:spcPts val="0"/>
              </a:spcBef>
              <a:spcAft>
                <a:spcPts val="0"/>
              </a:spcAft>
              <a:buClr>
                <a:schemeClr val="lt1"/>
              </a:buClr>
              <a:buSzPts val="3600"/>
              <a:buFont typeface="Wingdings" panose="05000000000000000000" pitchFamily="2" charset="2"/>
              <a:buChar char="§"/>
            </a:pPr>
            <a:r>
              <a:rPr lang="en-GB" sz="1700" b="0" i="0" u="none" strike="noStrike" cap="none" dirty="0">
                <a:latin typeface="Helvetica Neue"/>
                <a:ea typeface="Helvetica Neue"/>
                <a:cs typeface="Helvetica Neue"/>
                <a:sym typeface="Helvetica Neue"/>
              </a:rPr>
              <a:t>              Strategic staffing during peak periods (Q3 and Q4) and monitoring key metrics will drive continuous improvements, ensuring scalability, efficiency, and a better user experience.</a:t>
            </a:r>
            <a:endParaRPr lang="en-GB" sz="1700" dirty="0"/>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2003120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Recommendations</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marR="0" lvl="0" indent="0" algn="just" rtl="0">
              <a:lnSpc>
                <a:spcPct val="150000"/>
              </a:lnSpc>
              <a:spcBef>
                <a:spcPts val="0"/>
              </a:spcBef>
              <a:spcAft>
                <a:spcPts val="0"/>
              </a:spcAft>
              <a:buClr>
                <a:schemeClr val="lt1"/>
              </a:buClr>
              <a:buSzPts val="3600"/>
              <a:buNone/>
            </a:pPr>
            <a:r>
              <a:rPr lang="en-GB" sz="1700" b="0" i="0" u="none" strike="noStrike" cap="none" dirty="0">
                <a:solidFill>
                  <a:schemeClr val="bg1"/>
                </a:solidFill>
                <a:latin typeface="Helvetica Neue"/>
                <a:ea typeface="Helvetica Neue"/>
                <a:cs typeface="Helvetica Neue"/>
                <a:sym typeface="Helvetica Neue"/>
              </a:rPr>
              <a:t>To improve IT support, invest in automation tools and AI-driven ticketing systems to boost efficiency and reduce manual workload. </a:t>
            </a:r>
            <a:endParaRPr lang="en-GB" sz="1700" dirty="0">
              <a:solidFill>
                <a:schemeClr val="bg1"/>
              </a:solidFill>
            </a:endParaRPr>
          </a:p>
          <a:p>
            <a:pPr marL="0" marR="0" lvl="0" indent="0" algn="just" rtl="0">
              <a:lnSpc>
                <a:spcPct val="150000"/>
              </a:lnSpc>
              <a:spcBef>
                <a:spcPts val="0"/>
              </a:spcBef>
              <a:spcAft>
                <a:spcPts val="0"/>
              </a:spcAft>
              <a:buClr>
                <a:schemeClr val="lt1"/>
              </a:buClr>
              <a:buSzPts val="3600"/>
              <a:buNone/>
            </a:pPr>
            <a:r>
              <a:rPr lang="en-GB" sz="1700" b="0" i="0" u="none" strike="noStrike" cap="none" dirty="0">
                <a:solidFill>
                  <a:schemeClr val="bg1"/>
                </a:solidFill>
                <a:latin typeface="Helvetica Neue"/>
                <a:ea typeface="Helvetica Neue"/>
                <a:cs typeface="Helvetica Neue"/>
                <a:sym typeface="Helvetica Neue"/>
              </a:rPr>
              <a:t>During peak periods (Q3 and Q4), allocate additional resources and provide targeted training to underperforming agents to maintain high service levels. </a:t>
            </a:r>
            <a:endParaRPr lang="en-GB" sz="1700" dirty="0">
              <a:solidFill>
                <a:schemeClr val="bg1"/>
              </a:solidFill>
            </a:endParaRPr>
          </a:p>
          <a:p>
            <a:pPr marL="0" marR="0" lvl="0" indent="0" algn="just" rtl="0">
              <a:lnSpc>
                <a:spcPct val="150000"/>
              </a:lnSpc>
              <a:spcBef>
                <a:spcPts val="0"/>
              </a:spcBef>
              <a:spcAft>
                <a:spcPts val="0"/>
              </a:spcAft>
              <a:buClr>
                <a:schemeClr val="lt1"/>
              </a:buClr>
              <a:buSzPts val="3600"/>
              <a:buNone/>
            </a:pPr>
            <a:r>
              <a:rPr lang="en-GB" sz="1700" b="0" i="0" u="none" strike="noStrike" cap="none" dirty="0">
                <a:solidFill>
                  <a:schemeClr val="bg1"/>
                </a:solidFill>
                <a:latin typeface="Helvetica Neue"/>
                <a:ea typeface="Helvetica Neue"/>
                <a:cs typeface="Helvetica Neue"/>
                <a:sym typeface="Helvetica Neue"/>
              </a:rPr>
              <a:t>Optimize workload distribution and implement proactive support measures, such as self-service tools, to reduce ticket volumes. </a:t>
            </a:r>
            <a:endParaRPr lang="en-GB" sz="1700" dirty="0">
              <a:solidFill>
                <a:schemeClr val="bg1"/>
              </a:solidFill>
            </a:endParaRPr>
          </a:p>
          <a:p>
            <a:pPr marL="0" marR="0" lvl="0" indent="0" algn="just" rtl="0">
              <a:lnSpc>
                <a:spcPct val="150000"/>
              </a:lnSpc>
              <a:spcBef>
                <a:spcPts val="0"/>
              </a:spcBef>
              <a:spcAft>
                <a:spcPts val="0"/>
              </a:spcAft>
              <a:buClr>
                <a:schemeClr val="lt1"/>
              </a:buClr>
              <a:buSzPts val="3600"/>
              <a:buNone/>
            </a:pPr>
            <a:r>
              <a:rPr lang="en-GB" sz="1700" b="0" i="0" u="none" strike="noStrike" cap="none" dirty="0">
                <a:solidFill>
                  <a:schemeClr val="bg1"/>
                </a:solidFill>
                <a:latin typeface="Helvetica Neue"/>
                <a:ea typeface="Helvetica Neue"/>
                <a:cs typeface="Helvetica Neue"/>
                <a:sym typeface="Helvetica Neue"/>
              </a:rPr>
              <a:t>Regularly track key metrics and adapt strategies based on trend analysis and user feedback for continuous improvement and scalability.</a:t>
            </a:r>
            <a:endParaRPr lang="en-GB" sz="1700" dirty="0">
              <a:solidFill>
                <a:schemeClr val="bg1"/>
              </a:solidFill>
            </a:endParaRPr>
          </a:p>
          <a:p>
            <a:endParaRPr lang="en-US" dirty="0"/>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387460954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5486400" cy="3291840"/>
          </a:xfrm>
        </p:spPr>
        <p:txBody>
          <a:bodyPr/>
          <a:lstStyle/>
          <a:p>
            <a:r>
              <a:rPr lang="en-US" dirty="0"/>
              <a:t>Thank you</a:t>
            </a:r>
          </a:p>
        </p:txBody>
      </p:sp>
      <p:sp>
        <p:nvSpPr>
          <p:cNvPr id="3" name="Text Placeholder 2">
            <a:extLst>
              <a:ext uri="{FF2B5EF4-FFF2-40B4-BE49-F238E27FC236}">
                <a16:creationId xmlns:a16="http://schemas.microsoft.com/office/drawing/2014/main" id="{8BE734F0-2DDD-AF70-F13D-F9E4C1929411}"/>
              </a:ext>
            </a:extLst>
          </p:cNvPr>
          <p:cNvSpPr>
            <a:spLocks noGrp="1"/>
          </p:cNvSpPr>
          <p:nvPr>
            <p:ph type="body" sz="quarter" idx="11"/>
          </p:nvPr>
        </p:nvSpPr>
        <p:spPr>
          <a:xfrm>
            <a:off x="594360" y="4549552"/>
            <a:ext cx="5486400" cy="1645920"/>
          </a:xfrm>
        </p:spPr>
        <p:txBody>
          <a:bodyPr/>
          <a:lstStyle/>
          <a:p>
            <a:endParaRPr lang="en-US" dirty="0"/>
          </a:p>
        </p:txBody>
      </p:sp>
    </p:spTree>
    <p:extLst>
      <p:ext uri="{BB962C8B-B14F-4D97-AF65-F5344CB8AC3E}">
        <p14:creationId xmlns:p14="http://schemas.microsoft.com/office/powerpoint/2010/main" val="42611324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30BF65-C84B-45C3-72CA-AFDA68851174}"/>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3B8EBC2C-6DD7-5003-38EB-40753046FE8C}"/>
              </a:ext>
            </a:extLst>
          </p:cNvPr>
          <p:cNvSpPr>
            <a:spLocks noGrp="1"/>
          </p:cNvSpPr>
          <p:nvPr>
            <p:ph sz="quarter" idx="13"/>
          </p:nvPr>
        </p:nvSpPr>
        <p:spPr>
          <a:xfrm>
            <a:off x="593725" y="2281238"/>
            <a:ext cx="6788150" cy="3709987"/>
          </a:xfrm>
        </p:spPr>
        <p:txBody>
          <a:bodyPr tIns="457200"/>
          <a:lstStyle/>
          <a:p>
            <a:r>
              <a:rPr lang="en-US" dirty="0">
                <a:solidFill>
                  <a:schemeClr val="bg1"/>
                </a:solidFill>
                <a:latin typeface="Arial" panose="020B0604020202020204" pitchFamily="34" charset="0"/>
                <a:cs typeface="Arial" panose="020B0604020202020204" pitchFamily="34" charset="0"/>
              </a:rPr>
              <a:t>Problem Statement</a:t>
            </a:r>
          </a:p>
          <a:p>
            <a:r>
              <a:rPr lang="en-US" dirty="0">
                <a:solidFill>
                  <a:schemeClr val="bg1"/>
                </a:solidFill>
                <a:latin typeface="Arial" panose="020B0604020202020204" pitchFamily="34" charset="0"/>
                <a:cs typeface="Arial" panose="020B0604020202020204" pitchFamily="34" charset="0"/>
              </a:rPr>
              <a:t>Data Description</a:t>
            </a:r>
          </a:p>
          <a:p>
            <a:r>
              <a:rPr lang="en-US" dirty="0">
                <a:solidFill>
                  <a:schemeClr val="bg1"/>
                </a:solidFill>
                <a:latin typeface="Arial" panose="020B0604020202020204" pitchFamily="34" charset="0"/>
                <a:cs typeface="Arial" panose="020B0604020202020204" pitchFamily="34" charset="0"/>
              </a:rPr>
              <a:t>Objective Key Metrics and Visualizations</a:t>
            </a:r>
          </a:p>
          <a:p>
            <a:r>
              <a:rPr lang="en-US" dirty="0">
                <a:solidFill>
                  <a:schemeClr val="bg1"/>
                </a:solidFill>
                <a:latin typeface="Arial" panose="020B0604020202020204" pitchFamily="34" charset="0"/>
                <a:cs typeface="Arial" panose="020B0604020202020204" pitchFamily="34" charset="0"/>
              </a:rPr>
              <a:t>Insights and Recommendations</a:t>
            </a:r>
          </a:p>
        </p:txBody>
      </p:sp>
    </p:spTree>
    <p:extLst>
      <p:ext uri="{BB962C8B-B14F-4D97-AF65-F5344CB8AC3E}">
        <p14:creationId xmlns:p14="http://schemas.microsoft.com/office/powerpoint/2010/main" val="334668579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Problem Statement</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657600" y="2281238"/>
            <a:ext cx="7810500" cy="3700462"/>
          </a:xfrm>
        </p:spPr>
        <p:txBody>
          <a:bodyPr>
            <a:normAutofit/>
          </a:bodyPr>
          <a:lstStyle/>
          <a:p>
            <a:pPr marL="0" indent="0" algn="just">
              <a:lnSpc>
                <a:spcPct val="150000"/>
              </a:lnSpc>
              <a:buNone/>
            </a:pPr>
            <a:r>
              <a:rPr lang="en-GB" sz="1600" dirty="0">
                <a:latin typeface="Arial" panose="020B0604020202020204" pitchFamily="34" charset="0"/>
                <a:cs typeface="Arial" panose="020B0604020202020204" pitchFamily="34" charset="0"/>
              </a:rPr>
              <a:t>The objective is to analyse the IT support ticket management system to understand the performance of IT agents, the efficiency of ticket resolution, and the satisfaction levels of employees. The analysis aims to identify high and low performers among IT agents, assess the overall effectiveness of the team, and pinpoint areas for improvement in the ticket resolution process. The ultimate goal is to make informed staffing decisions, including hiring, firing, and training, to enhance overall service quality and team performance</a:t>
            </a:r>
            <a:endParaRPr lang="en-US" sz="1600" dirty="0">
              <a:latin typeface="Arial" panose="020B0604020202020204" pitchFamily="34" charset="0"/>
              <a:cs typeface="Arial" panose="020B0604020202020204" pitchFamily="34" charset="0"/>
            </a:endParaRPr>
          </a:p>
          <a:p>
            <a:endParaRPr lang="en-US" dirty="0"/>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Tree>
    <p:extLst>
      <p:ext uri="{BB962C8B-B14F-4D97-AF65-F5344CB8AC3E}">
        <p14:creationId xmlns:p14="http://schemas.microsoft.com/office/powerpoint/2010/main" val="18348612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545D3755-C3E2-975E-DE68-CDECC4B526EC}"/>
              </a:ext>
            </a:extLst>
          </p:cNvPr>
          <p:cNvSpPr>
            <a:spLocks noGrp="1"/>
          </p:cNvSpPr>
          <p:nvPr>
            <p:ph type="title"/>
          </p:nvPr>
        </p:nvSpPr>
        <p:spPr>
          <a:xfrm>
            <a:off x="594360" y="102875"/>
            <a:ext cx="10873740" cy="1680205"/>
          </a:xfrm>
        </p:spPr>
        <p:txBody>
          <a:bodyPr/>
          <a:lstStyle/>
          <a:p>
            <a:r>
              <a:rPr lang="en-US" dirty="0"/>
              <a:t>Data Overview</a:t>
            </a:r>
          </a:p>
        </p:txBody>
      </p:sp>
      <p:sp>
        <p:nvSpPr>
          <p:cNvPr id="7" name="Text Placeholder 6">
            <a:extLst>
              <a:ext uri="{FF2B5EF4-FFF2-40B4-BE49-F238E27FC236}">
                <a16:creationId xmlns:a16="http://schemas.microsoft.com/office/drawing/2014/main" id="{F70BD87D-F7DA-961B-4024-A354DC87D168}"/>
              </a:ext>
            </a:extLst>
          </p:cNvPr>
          <p:cNvSpPr>
            <a:spLocks noGrp="1"/>
          </p:cNvSpPr>
          <p:nvPr>
            <p:ph sz="quarter" idx="13"/>
          </p:nvPr>
        </p:nvSpPr>
        <p:spPr>
          <a:xfrm>
            <a:off x="3564293" y="1796079"/>
            <a:ext cx="3909527" cy="4208106"/>
          </a:xfrm>
        </p:spPr>
        <p:txBody>
          <a:bodyPr>
            <a:noAutofit/>
          </a:bodyPr>
          <a:lstStyle/>
          <a:p>
            <a:pPr marL="0" indent="0" algn="just">
              <a:lnSpc>
                <a:spcPct val="120000"/>
              </a:lnSpc>
              <a:buNone/>
            </a:pPr>
            <a:r>
              <a:rPr lang="en-GB" sz="1200" b="1" dirty="0">
                <a:latin typeface="Arial" panose="020B0604020202020204" pitchFamily="34" charset="0"/>
                <a:cs typeface="Arial" panose="020B0604020202020204" pitchFamily="34" charset="0"/>
              </a:rPr>
              <a:t>Tickets Sheet: </a:t>
            </a:r>
            <a:r>
              <a:rPr lang="en-GB" sz="1200" dirty="0">
                <a:latin typeface="Arial" panose="020B0604020202020204" pitchFamily="34" charset="0"/>
                <a:cs typeface="Arial" panose="020B0604020202020204" pitchFamily="34" charset="0"/>
              </a:rPr>
              <a:t>Contains information about IT support tickets.</a:t>
            </a:r>
          </a:p>
          <a:p>
            <a:pPr algn="just">
              <a:lnSpc>
                <a:spcPct val="120000"/>
              </a:lnSpc>
            </a:pPr>
            <a:r>
              <a:rPr lang="en-GB" sz="1200" b="1" dirty="0">
                <a:latin typeface="Arial" panose="020B0604020202020204" pitchFamily="34" charset="0"/>
                <a:cs typeface="Arial" panose="020B0604020202020204" pitchFamily="34" charset="0"/>
              </a:rPr>
              <a:t>ID: </a:t>
            </a:r>
            <a:r>
              <a:rPr lang="en-GB" sz="1200" dirty="0">
                <a:latin typeface="Arial" panose="020B0604020202020204" pitchFamily="34" charset="0"/>
                <a:cs typeface="Arial" panose="020B0604020202020204" pitchFamily="34" charset="0"/>
              </a:rPr>
              <a:t>Unique identifier for the ticket.</a:t>
            </a:r>
          </a:p>
          <a:p>
            <a:pPr algn="just">
              <a:lnSpc>
                <a:spcPct val="120000"/>
              </a:lnSpc>
            </a:pPr>
            <a:r>
              <a:rPr lang="en-GB" sz="1200" b="1" dirty="0">
                <a:latin typeface="Arial" panose="020B0604020202020204" pitchFamily="34" charset="0"/>
                <a:cs typeface="Arial" panose="020B0604020202020204" pitchFamily="34" charset="0"/>
              </a:rPr>
              <a:t>Ticket </a:t>
            </a:r>
            <a:r>
              <a:rPr lang="en-GB" sz="1200" b="1" dirty="0" err="1">
                <a:latin typeface="Arial" panose="020B0604020202020204" pitchFamily="34" charset="0"/>
                <a:cs typeface="Arial" panose="020B0604020202020204" pitchFamily="34" charset="0"/>
              </a:rPr>
              <a:t>Fetcha</a:t>
            </a:r>
            <a:r>
              <a:rPr lang="en-GB" sz="1200" b="1" dirty="0">
                <a:latin typeface="Arial" panose="020B0604020202020204" pitchFamily="34" charset="0"/>
                <a:cs typeface="Arial" panose="020B0604020202020204" pitchFamily="34" charset="0"/>
              </a:rPr>
              <a:t> : </a:t>
            </a:r>
            <a:r>
              <a:rPr lang="en-GB" sz="1200" dirty="0">
                <a:latin typeface="Arial" panose="020B0604020202020204" pitchFamily="34" charset="0"/>
                <a:cs typeface="Arial" panose="020B0604020202020204" pitchFamily="34" charset="0"/>
              </a:rPr>
              <a:t>Date of the ticket.</a:t>
            </a:r>
          </a:p>
          <a:p>
            <a:pPr algn="just">
              <a:lnSpc>
                <a:spcPct val="120000"/>
              </a:lnSpc>
            </a:pPr>
            <a:r>
              <a:rPr lang="en-GB" sz="1200" b="1" dirty="0">
                <a:latin typeface="Arial" panose="020B0604020202020204" pitchFamily="34" charset="0"/>
                <a:cs typeface="Arial" panose="020B0604020202020204" pitchFamily="34" charset="0"/>
              </a:rPr>
              <a:t>Employee ID: </a:t>
            </a:r>
            <a:r>
              <a:rPr lang="en-GB" sz="1200" dirty="0">
                <a:latin typeface="Arial" panose="020B0604020202020204" pitchFamily="34" charset="0"/>
                <a:cs typeface="Arial" panose="020B0604020202020204" pitchFamily="34" charset="0"/>
              </a:rPr>
              <a:t>ID of the employee who raised the ticket.</a:t>
            </a:r>
          </a:p>
          <a:p>
            <a:pPr algn="just">
              <a:lnSpc>
                <a:spcPct val="120000"/>
              </a:lnSpc>
            </a:pPr>
            <a:r>
              <a:rPr lang="en-GB" sz="1200" b="1" dirty="0">
                <a:latin typeface="Arial" panose="020B0604020202020204" pitchFamily="34" charset="0"/>
                <a:cs typeface="Arial" panose="020B0604020202020204" pitchFamily="34" charset="0"/>
              </a:rPr>
              <a:t>Agent ID: </a:t>
            </a:r>
            <a:r>
              <a:rPr lang="en-GB" sz="1200" dirty="0">
                <a:latin typeface="Arial" panose="020B0604020202020204" pitchFamily="34" charset="0"/>
                <a:cs typeface="Arial" panose="020B0604020202020204" pitchFamily="34" charset="0"/>
              </a:rPr>
              <a:t>ID of the agent assigned to the ticket.</a:t>
            </a:r>
          </a:p>
          <a:p>
            <a:pPr algn="just">
              <a:lnSpc>
                <a:spcPct val="120000"/>
              </a:lnSpc>
            </a:pPr>
            <a:r>
              <a:rPr lang="en-GB" sz="1200" b="1" dirty="0">
                <a:latin typeface="Arial" panose="020B0604020202020204" pitchFamily="34" charset="0"/>
                <a:cs typeface="Arial" panose="020B0604020202020204" pitchFamily="34" charset="0"/>
              </a:rPr>
              <a:t>Request Category: </a:t>
            </a:r>
            <a:r>
              <a:rPr lang="en-GB" sz="1200" dirty="0">
                <a:latin typeface="Arial" panose="020B0604020202020204" pitchFamily="34" charset="0"/>
                <a:cs typeface="Arial" panose="020B0604020202020204" pitchFamily="34" charset="0"/>
              </a:rPr>
              <a:t>Category of the request (e.g., Login Access, System, Software).</a:t>
            </a:r>
          </a:p>
          <a:p>
            <a:pPr algn="just">
              <a:lnSpc>
                <a:spcPct val="120000"/>
              </a:lnSpc>
            </a:pPr>
            <a:r>
              <a:rPr lang="en-GB" sz="1200" b="1" dirty="0">
                <a:latin typeface="Arial" panose="020B0604020202020204" pitchFamily="34" charset="0"/>
                <a:cs typeface="Arial" panose="020B0604020202020204" pitchFamily="34" charset="0"/>
              </a:rPr>
              <a:t>Issue Type: </a:t>
            </a:r>
            <a:r>
              <a:rPr lang="en-GB" sz="1200" dirty="0">
                <a:latin typeface="Arial" panose="020B0604020202020204" pitchFamily="34" charset="0"/>
                <a:cs typeface="Arial" panose="020B0604020202020204" pitchFamily="34" charset="0"/>
              </a:rPr>
              <a:t>Type of issue (e.g., IT Error, IT Request).</a:t>
            </a:r>
          </a:p>
          <a:p>
            <a:pPr algn="just">
              <a:lnSpc>
                <a:spcPct val="120000"/>
              </a:lnSpc>
            </a:pPr>
            <a:r>
              <a:rPr lang="en-GB" sz="1200" b="1" dirty="0">
                <a:latin typeface="Arial" panose="020B0604020202020204" pitchFamily="34" charset="0"/>
                <a:cs typeface="Arial" panose="020B0604020202020204" pitchFamily="34" charset="0"/>
              </a:rPr>
              <a:t>Severity: </a:t>
            </a:r>
            <a:r>
              <a:rPr lang="en-GB" sz="1200" dirty="0">
                <a:latin typeface="Arial" panose="020B0604020202020204" pitchFamily="34" charset="0"/>
                <a:cs typeface="Arial" panose="020B0604020202020204" pitchFamily="34" charset="0"/>
              </a:rPr>
              <a:t>Severity of the issue.</a:t>
            </a:r>
          </a:p>
          <a:p>
            <a:pPr algn="just">
              <a:lnSpc>
                <a:spcPct val="120000"/>
              </a:lnSpc>
            </a:pPr>
            <a:r>
              <a:rPr lang="en-GB" sz="1200" b="1" dirty="0">
                <a:latin typeface="Arial" panose="020B0604020202020204" pitchFamily="34" charset="0"/>
                <a:cs typeface="Arial" panose="020B0604020202020204" pitchFamily="34" charset="0"/>
              </a:rPr>
              <a:t>Priority: </a:t>
            </a:r>
            <a:r>
              <a:rPr lang="en-GB" sz="1200" dirty="0">
                <a:latin typeface="Arial" panose="020B0604020202020204" pitchFamily="34" charset="0"/>
                <a:cs typeface="Arial" panose="020B0604020202020204" pitchFamily="34" charset="0"/>
              </a:rPr>
              <a:t>Priority level of the issue.</a:t>
            </a:r>
          </a:p>
        </p:txBody>
      </p:sp>
      <p:grpSp>
        <p:nvGrpSpPr>
          <p:cNvPr id="19" name="Group 18">
            <a:extLst>
              <a:ext uri="{FF2B5EF4-FFF2-40B4-BE49-F238E27FC236}">
                <a16:creationId xmlns:a16="http://schemas.microsoft.com/office/drawing/2014/main" id="{C78CEA4F-D72A-C069-6A51-328B103CA0CA}"/>
              </a:ext>
              <a:ext uri="{C183D7F6-B498-43B3-948B-1728B52AA6E4}">
                <adec:decorative xmlns:adec="http://schemas.microsoft.com/office/drawing/2017/decorative" val="1"/>
              </a:ext>
            </a:extLst>
          </p:cNvPr>
          <p:cNvGrpSpPr>
            <a:grpSpLocks/>
          </p:cNvGrpSpPr>
          <p:nvPr/>
        </p:nvGrpSpPr>
        <p:grpSpPr bwMode="auto">
          <a:xfrm rot="16200000" flipV="1">
            <a:off x="0" y="3900132"/>
            <a:ext cx="2959226" cy="2959226"/>
            <a:chOff x="0" y="12289"/>
            <a:chExt cx="3550" cy="3551"/>
          </a:xfrm>
        </p:grpSpPr>
        <p:sp>
          <p:nvSpPr>
            <p:cNvPr id="20" name="Freeform 19">
              <a:extLst>
                <a:ext uri="{FF2B5EF4-FFF2-40B4-BE49-F238E27FC236}">
                  <a16:creationId xmlns:a16="http://schemas.microsoft.com/office/drawing/2014/main" id="{7E473402-19FD-A5B0-5CB6-E5F3926D3828}"/>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1" name="Freeform 20">
              <a:extLst>
                <a:ext uri="{FF2B5EF4-FFF2-40B4-BE49-F238E27FC236}">
                  <a16:creationId xmlns:a16="http://schemas.microsoft.com/office/drawing/2014/main" id="{879D1CAD-2EA2-9376-7B64-0C3AC590F651}"/>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22" name="Freeform 21">
              <a:extLst>
                <a:ext uri="{FF2B5EF4-FFF2-40B4-BE49-F238E27FC236}">
                  <a16:creationId xmlns:a16="http://schemas.microsoft.com/office/drawing/2014/main" id="{B16F8906-918C-BE0B-A4AB-6A1D48150AC7}"/>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5" name="Text Placeholder 6">
            <a:extLst>
              <a:ext uri="{FF2B5EF4-FFF2-40B4-BE49-F238E27FC236}">
                <a16:creationId xmlns:a16="http://schemas.microsoft.com/office/drawing/2014/main" id="{C55568BE-6339-ABFF-7B79-424346D844A9}"/>
              </a:ext>
            </a:extLst>
          </p:cNvPr>
          <p:cNvSpPr txBox="1">
            <a:spLocks/>
          </p:cNvSpPr>
          <p:nvPr/>
        </p:nvSpPr>
        <p:spPr>
          <a:xfrm>
            <a:off x="7926420" y="1471525"/>
            <a:ext cx="3909527" cy="4208106"/>
          </a:xfrm>
          <a:prstGeom prst="rect">
            <a:avLst/>
          </a:prstGeom>
        </p:spPr>
        <p:txBody>
          <a:bodyPr vert="horz" lIns="0" tIns="228600" rIns="0" bIns="0" rtlCol="0">
            <a:normAutofit fontScale="25000" lnSpcReduction="20000"/>
          </a:bodyPr>
          <a:lstStyle>
            <a:lvl1pPr marL="283464"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1pPr>
            <a:lvl2pPr marL="6858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2pPr>
            <a:lvl3pPr marL="11430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4pPr>
            <a:lvl5pPr marL="2057400" indent="-283464" algn="l" defTabSz="914400" rtl="0" eaLnBrk="1" latinLnBrk="0" hangingPunct="1">
              <a:lnSpc>
                <a:spcPct val="90000"/>
              </a:lnSpc>
              <a:spcBef>
                <a:spcPts val="1800"/>
              </a:spcBef>
              <a:buFont typeface="Arial" panose="020B0604020202020204" pitchFamily="34" charset="0"/>
              <a:buChar char="•"/>
              <a:defRPr sz="20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lnSpc>
                <a:spcPct val="120000"/>
              </a:lnSpc>
              <a:buFont typeface="Arial" panose="020B0604020202020204" pitchFamily="34" charset="0"/>
              <a:buNone/>
            </a:pPr>
            <a:endParaRPr lang="en-GB" dirty="0">
              <a:latin typeface="Arial" panose="020B0604020202020204" pitchFamily="34" charset="0"/>
              <a:cs typeface="Arial" panose="020B0604020202020204" pitchFamily="34" charset="0"/>
            </a:endParaRPr>
          </a:p>
          <a:p>
            <a:pPr algn="just">
              <a:lnSpc>
                <a:spcPct val="120000"/>
              </a:lnSpc>
            </a:pPr>
            <a:r>
              <a:rPr lang="en-GB" sz="4800" b="1" dirty="0">
                <a:latin typeface="Arial" panose="020B0604020202020204" pitchFamily="34" charset="0"/>
                <a:cs typeface="Arial" panose="020B0604020202020204" pitchFamily="34" charset="0"/>
              </a:rPr>
              <a:t>Priority: </a:t>
            </a:r>
            <a:r>
              <a:rPr lang="en-GB" sz="4800" dirty="0">
                <a:latin typeface="Arial" panose="020B0604020202020204" pitchFamily="34" charset="0"/>
                <a:cs typeface="Arial" panose="020B0604020202020204" pitchFamily="34" charset="0"/>
              </a:rPr>
              <a:t>Priority level of the issue.</a:t>
            </a:r>
          </a:p>
          <a:p>
            <a:pPr algn="just">
              <a:lnSpc>
                <a:spcPct val="120000"/>
              </a:lnSpc>
            </a:pPr>
            <a:r>
              <a:rPr lang="en-GB" sz="4800" b="1" dirty="0">
                <a:latin typeface="Arial" panose="020B0604020202020204" pitchFamily="34" charset="0"/>
                <a:cs typeface="Arial" panose="020B0604020202020204" pitchFamily="34" charset="0"/>
              </a:rPr>
              <a:t>Resolution Time (Days): </a:t>
            </a:r>
            <a:r>
              <a:rPr lang="en-GB" sz="4800" dirty="0">
                <a:latin typeface="Arial" panose="020B0604020202020204" pitchFamily="34" charset="0"/>
                <a:cs typeface="Arial" panose="020B0604020202020204" pitchFamily="34" charset="0"/>
              </a:rPr>
              <a:t>Time taken to resolve the ticket.</a:t>
            </a:r>
          </a:p>
          <a:p>
            <a:pPr algn="just">
              <a:lnSpc>
                <a:spcPct val="120000"/>
              </a:lnSpc>
            </a:pPr>
            <a:r>
              <a:rPr lang="en-GB" sz="4800" b="1" dirty="0">
                <a:latin typeface="Arial" panose="020B0604020202020204" pitchFamily="34" charset="0"/>
                <a:cs typeface="Arial" panose="020B0604020202020204" pitchFamily="34" charset="0"/>
              </a:rPr>
              <a:t>Satisfaction Rate: </a:t>
            </a:r>
            <a:r>
              <a:rPr lang="en-GB" sz="4800" dirty="0">
                <a:latin typeface="Arial" panose="020B0604020202020204" pitchFamily="34" charset="0"/>
                <a:cs typeface="Arial" panose="020B0604020202020204" pitchFamily="34" charset="0"/>
              </a:rPr>
              <a:t>Satisfaction rate provided by the employee (1-5 scale).</a:t>
            </a:r>
          </a:p>
          <a:p>
            <a:pPr marL="0" indent="0" algn="just">
              <a:lnSpc>
                <a:spcPct val="120000"/>
              </a:lnSpc>
              <a:buNone/>
            </a:pPr>
            <a:r>
              <a:rPr lang="en-GB" sz="4800" b="1" dirty="0">
                <a:latin typeface="Arial" panose="020B0604020202020204" pitchFamily="34" charset="0"/>
                <a:cs typeface="Arial" panose="020B0604020202020204" pitchFamily="34" charset="0"/>
              </a:rPr>
              <a:t>IT Agents Sheet</a:t>
            </a:r>
            <a:r>
              <a:rPr lang="en-GB" sz="4800" dirty="0">
                <a:latin typeface="Arial" panose="020B0604020202020204" pitchFamily="34" charset="0"/>
                <a:cs typeface="Arial" panose="020B0604020202020204" pitchFamily="34" charset="0"/>
              </a:rPr>
              <a:t>: Contains information about IT agents.</a:t>
            </a:r>
          </a:p>
          <a:p>
            <a:pPr algn="just">
              <a:lnSpc>
                <a:spcPct val="120000"/>
              </a:lnSpc>
            </a:pPr>
            <a:r>
              <a:rPr lang="en-GB" sz="4800" b="1" dirty="0">
                <a:latin typeface="Arial" panose="020B0604020202020204" pitchFamily="34" charset="0"/>
                <a:cs typeface="Arial" panose="020B0604020202020204" pitchFamily="34" charset="0"/>
              </a:rPr>
              <a:t>Agent ID: </a:t>
            </a:r>
            <a:r>
              <a:rPr lang="en-GB" sz="4800" dirty="0">
                <a:latin typeface="Arial" panose="020B0604020202020204" pitchFamily="34" charset="0"/>
                <a:cs typeface="Arial" panose="020B0604020202020204" pitchFamily="34" charset="0"/>
              </a:rPr>
              <a:t>Unique identifier for the agent.</a:t>
            </a:r>
          </a:p>
          <a:p>
            <a:pPr algn="just">
              <a:lnSpc>
                <a:spcPct val="120000"/>
              </a:lnSpc>
            </a:pPr>
            <a:r>
              <a:rPr lang="en-GB" sz="4800" b="1" dirty="0">
                <a:latin typeface="Arial" panose="020B0604020202020204" pitchFamily="34" charset="0"/>
                <a:cs typeface="Arial" panose="020B0604020202020204" pitchFamily="34" charset="0"/>
              </a:rPr>
              <a:t>Full Name: </a:t>
            </a:r>
            <a:r>
              <a:rPr lang="en-GB" sz="4800" dirty="0">
                <a:latin typeface="Arial" panose="020B0604020202020204" pitchFamily="34" charset="0"/>
                <a:cs typeface="Arial" panose="020B0604020202020204" pitchFamily="34" charset="0"/>
              </a:rPr>
              <a:t>Full name of the agent.</a:t>
            </a:r>
          </a:p>
          <a:p>
            <a:pPr algn="just">
              <a:lnSpc>
                <a:spcPct val="120000"/>
              </a:lnSpc>
            </a:pPr>
            <a:r>
              <a:rPr lang="en-GB" sz="4800" b="1" dirty="0">
                <a:latin typeface="Arial" panose="020B0604020202020204" pitchFamily="34" charset="0"/>
                <a:cs typeface="Arial" panose="020B0604020202020204" pitchFamily="34" charset="0"/>
              </a:rPr>
              <a:t>Email: </a:t>
            </a:r>
            <a:r>
              <a:rPr lang="en-GB" sz="4800" dirty="0">
                <a:latin typeface="Arial" panose="020B0604020202020204" pitchFamily="34" charset="0"/>
                <a:cs typeface="Arial" panose="020B0604020202020204" pitchFamily="34" charset="0"/>
              </a:rPr>
              <a:t>Email address of the agent.</a:t>
            </a:r>
          </a:p>
          <a:p>
            <a:pPr algn="just">
              <a:lnSpc>
                <a:spcPct val="120000"/>
              </a:lnSpc>
            </a:pPr>
            <a:r>
              <a:rPr lang="en-GB" sz="4800" b="1" dirty="0">
                <a:latin typeface="Arial" panose="020B0604020202020204" pitchFamily="34" charset="0"/>
                <a:cs typeface="Arial" panose="020B0604020202020204" pitchFamily="34" charset="0"/>
              </a:rPr>
              <a:t>Year of Birth</a:t>
            </a:r>
            <a:r>
              <a:rPr lang="en-GB" sz="4800" dirty="0">
                <a:latin typeface="Arial" panose="020B0604020202020204" pitchFamily="34" charset="0"/>
                <a:cs typeface="Arial" panose="020B0604020202020204" pitchFamily="34" charset="0"/>
              </a:rPr>
              <a:t>: Year the agent was born.</a:t>
            </a:r>
          </a:p>
          <a:p>
            <a:pPr algn="just">
              <a:lnSpc>
                <a:spcPct val="120000"/>
              </a:lnSpc>
            </a:pPr>
            <a:r>
              <a:rPr lang="en-GB" sz="4800" b="1" dirty="0">
                <a:latin typeface="Arial" panose="020B0604020202020204" pitchFamily="34" charset="0"/>
                <a:cs typeface="Arial" panose="020B0604020202020204" pitchFamily="34" charset="0"/>
              </a:rPr>
              <a:t>Month of Birth: </a:t>
            </a:r>
            <a:r>
              <a:rPr lang="en-GB" sz="4800" dirty="0">
                <a:latin typeface="Arial" panose="020B0604020202020204" pitchFamily="34" charset="0"/>
                <a:cs typeface="Arial" panose="020B0604020202020204" pitchFamily="34" charset="0"/>
              </a:rPr>
              <a:t>Month the agent was born.</a:t>
            </a:r>
          </a:p>
          <a:p>
            <a:pPr algn="just">
              <a:lnSpc>
                <a:spcPct val="120000"/>
              </a:lnSpc>
            </a:pPr>
            <a:r>
              <a:rPr lang="en-GB" sz="4800" b="1" dirty="0">
                <a:latin typeface="Arial" panose="020B0604020202020204" pitchFamily="34" charset="0"/>
                <a:cs typeface="Arial" panose="020B0604020202020204" pitchFamily="34" charset="0"/>
              </a:rPr>
              <a:t>Day of Birth</a:t>
            </a:r>
            <a:r>
              <a:rPr lang="en-GB" sz="4800" dirty="0">
                <a:latin typeface="Arial" panose="020B0604020202020204" pitchFamily="34" charset="0"/>
                <a:cs typeface="Arial" panose="020B0604020202020204" pitchFamily="34" charset="0"/>
              </a:rPr>
              <a:t>: Day the agent was born.</a:t>
            </a:r>
          </a:p>
        </p:txBody>
      </p:sp>
    </p:spTree>
    <p:extLst>
      <p:ext uri="{BB962C8B-B14F-4D97-AF65-F5344CB8AC3E}">
        <p14:creationId xmlns:p14="http://schemas.microsoft.com/office/powerpoint/2010/main" val="1085395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2248581" y="6570149"/>
            <a:ext cx="5486400" cy="527180"/>
          </a:xfrm>
        </p:spPr>
        <p:txBody>
          <a:bodyPr/>
          <a:lstStyle/>
          <a:p>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314960" y="778775"/>
            <a:ext cx="5486400" cy="5730241"/>
          </a:xfrm>
        </p:spPr>
        <p:txBody>
          <a:bodyPr/>
          <a:lstStyle/>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This tracks the total number of tickets created each year. 	</a:t>
            </a:r>
            <a:endParaRPr lang="en-GB" sz="1600" dirty="0"/>
          </a:p>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It helps in understanding year-over-year trends and analysing ticket volumes over long periods.</a:t>
            </a:r>
            <a:endParaRPr lang="en-GB" sz="1600" dirty="0"/>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R="0" lvl="0" algn="just" rtl="0">
              <a:lnSpc>
                <a:spcPct val="150000"/>
              </a:lnSpc>
              <a:spcBef>
                <a:spcPts val="0"/>
              </a:spcBef>
              <a:spcAft>
                <a:spcPts val="0"/>
              </a:spcAft>
              <a:buClr>
                <a:srgbClr val="000000"/>
              </a:buClr>
              <a:buSzPts val="2800"/>
            </a:pPr>
            <a:r>
              <a:rPr lang="en-GB" sz="1600" b="0" i="0" u="none" strike="noStrike" cap="none" dirty="0">
                <a:solidFill>
                  <a:srgbClr val="000000"/>
                </a:solidFill>
                <a:latin typeface="Helvetica Neue"/>
                <a:ea typeface="Helvetica Neue"/>
                <a:cs typeface="Helvetica Neue"/>
                <a:sym typeface="Helvetica Neue"/>
              </a:rPr>
              <a:t>Analysis</a:t>
            </a:r>
            <a:endParaRPr lang="en-GB" sz="1600" dirty="0"/>
          </a:p>
          <a:p>
            <a:pPr marL="457200" marR="0" lvl="0" indent="-279400" algn="just" rtl="0">
              <a:lnSpc>
                <a:spcPct val="150000"/>
              </a:lnSpc>
              <a:spcBef>
                <a:spcPts val="0"/>
              </a:spcBef>
              <a:spcAft>
                <a:spcPts val="0"/>
              </a:spcAft>
              <a:buClr>
                <a:srgbClr val="000000"/>
              </a:buClr>
              <a:buSzPts val="2800"/>
              <a:buFont typeface="Arial"/>
              <a:buNone/>
            </a:pPr>
            <a:endParaRPr lang="en-GB" sz="1600" b="0" i="0" u="none" strike="noStrike" cap="none" dirty="0">
              <a:solidFill>
                <a:srgbClr val="000000"/>
              </a:solidFill>
              <a:latin typeface="Helvetica Neue"/>
              <a:ea typeface="Helvetica Neue"/>
              <a:cs typeface="Helvetica Neue"/>
              <a:sym typeface="Helvetica Neue"/>
            </a:endParaRPr>
          </a:p>
          <a:p>
            <a:pPr marL="457200" marR="0" lvl="0" indent="-457200" algn="just" rtl="0">
              <a:lnSpc>
                <a:spcPct val="150000"/>
              </a:lnSpc>
              <a:spcBef>
                <a:spcPts val="0"/>
              </a:spcBef>
              <a:spcAft>
                <a:spcPts val="0"/>
              </a:spcAft>
              <a:buClr>
                <a:srgbClr val="000000"/>
              </a:buClr>
              <a:buSzPts val="2800"/>
              <a:buFont typeface="Arial"/>
              <a:buChar char="•"/>
            </a:pPr>
            <a:r>
              <a:rPr lang="en-GB" sz="1600" b="0" i="0" u="none" strike="noStrike" cap="none" dirty="0">
                <a:solidFill>
                  <a:srgbClr val="000000"/>
                </a:solidFill>
                <a:latin typeface="Helvetica Neue"/>
                <a:ea typeface="Helvetica Neue"/>
                <a:cs typeface="Helvetica Neue"/>
                <a:sym typeface="Helvetica Neue"/>
              </a:rPr>
              <a:t>The chart highlights a steady year-over-year increase in ticket volume, with a notable surge between 2019 and 2020, suggesting accelerating growth due to expanding operations, rising demand, or improved reporting.</a:t>
            </a:r>
          </a:p>
          <a:p>
            <a:endParaRPr lang="en-US" dirty="0"/>
          </a:p>
        </p:txBody>
      </p:sp>
      <p:sp>
        <p:nvSpPr>
          <p:cNvPr id="6" name="Picture Placeholder 5">
            <a:extLst>
              <a:ext uri="{FF2B5EF4-FFF2-40B4-BE49-F238E27FC236}">
                <a16:creationId xmlns:a16="http://schemas.microsoft.com/office/drawing/2014/main" id="{A28BAD7E-3152-CA37-366A-E64D4C2CC6E6}"/>
              </a:ext>
            </a:extLst>
          </p:cNvPr>
          <p:cNvSpPr>
            <a:spLocks noGrp="1"/>
          </p:cNvSpPr>
          <p:nvPr>
            <p:ph type="pic" sz="quarter" idx="12"/>
          </p:nvPr>
        </p:nvSpPr>
        <p:spPr>
          <a:xfrm>
            <a:off x="1158240" y="6529394"/>
            <a:ext cx="5791200" cy="1334445"/>
          </a:xfrm>
        </p:spPr>
      </p:sp>
      <p:sp>
        <p:nvSpPr>
          <p:cNvPr id="8" name="Flowchart: Delay 7">
            <a:extLst>
              <a:ext uri="{FF2B5EF4-FFF2-40B4-BE49-F238E27FC236}">
                <a16:creationId xmlns:a16="http://schemas.microsoft.com/office/drawing/2014/main" id="{66D73C20-7776-A2DB-FB3C-09EC14E99627}"/>
              </a:ext>
            </a:extLst>
          </p:cNvPr>
          <p:cNvSpPr/>
          <p:nvPr/>
        </p:nvSpPr>
        <p:spPr>
          <a:xfrm rot="10800000">
            <a:off x="6177280" y="0"/>
            <a:ext cx="6014720" cy="6858000"/>
          </a:xfrm>
          <a:prstGeom prst="flowChartDelay">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11" name="Chart 10">
            <a:extLst>
              <a:ext uri="{FF2B5EF4-FFF2-40B4-BE49-F238E27FC236}">
                <a16:creationId xmlns:a16="http://schemas.microsoft.com/office/drawing/2014/main" id="{5CB71401-0333-4F41-84A1-FD9211F5C632}"/>
              </a:ext>
            </a:extLst>
          </p:cNvPr>
          <p:cNvGraphicFramePr>
            <a:graphicFrameLocks/>
          </p:cNvGraphicFramePr>
          <p:nvPr>
            <p:extLst>
              <p:ext uri="{D42A27DB-BD31-4B8C-83A1-F6EECF244321}">
                <p14:modId xmlns:p14="http://schemas.microsoft.com/office/powerpoint/2010/main" val="1210433555"/>
              </p:ext>
            </p:extLst>
          </p:nvPr>
        </p:nvGraphicFramePr>
        <p:xfrm>
          <a:off x="7540970" y="1380075"/>
          <a:ext cx="3980470" cy="3810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44087198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2248581" y="6570149"/>
            <a:ext cx="5486400" cy="527180"/>
          </a:xfrm>
        </p:spPr>
        <p:txBody>
          <a:bodyPr/>
          <a:lstStyle/>
          <a:p>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314960" y="778775"/>
            <a:ext cx="5486400" cy="5730241"/>
          </a:xfrm>
        </p:spPr>
        <p:txBody>
          <a:bodyPr/>
          <a:lstStyle/>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Tickets are grouped into predefined categories such as Hardware, Login Access, Software, and System, and the count is determined for each.</a:t>
            </a:r>
            <a:endParaRPr lang="en-GB" sz="1600" dirty="0"/>
          </a:p>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This shows which category generates the highest or lowest number of requests, allowing for better resource allocation.</a:t>
            </a:r>
          </a:p>
          <a:p>
            <a:pPr marL="0" marR="0" lvl="0" indent="0" algn="just" rtl="0">
              <a:lnSpc>
                <a:spcPct val="150000"/>
              </a:lnSpc>
              <a:spcBef>
                <a:spcPts val="0"/>
              </a:spcBef>
              <a:spcAft>
                <a:spcPts val="0"/>
              </a:spcAft>
              <a:buNone/>
            </a:pPr>
            <a:endParaRPr lang="en-GB" sz="1600" b="0" dirty="0">
              <a:solidFill>
                <a:srgbClr val="000000"/>
              </a:solidFill>
              <a:latin typeface="Helvetica Neue"/>
              <a:ea typeface="Helvetica Neue"/>
              <a:cs typeface="Helvetica Neue"/>
              <a:sym typeface="Helvetica Neue"/>
            </a:endParaRPr>
          </a:p>
          <a:p>
            <a:pPr marR="0" lvl="0" algn="just" rtl="0">
              <a:lnSpc>
                <a:spcPct val="150000"/>
              </a:lnSpc>
              <a:spcBef>
                <a:spcPts val="0"/>
              </a:spcBef>
              <a:spcAft>
                <a:spcPts val="0"/>
              </a:spcAft>
              <a:buClr>
                <a:srgbClr val="000000"/>
              </a:buClr>
              <a:buSzPts val="2800"/>
            </a:pPr>
            <a:r>
              <a:rPr lang="en-GB" sz="1600" b="0" i="0" u="none" strike="noStrike" cap="none" dirty="0">
                <a:solidFill>
                  <a:srgbClr val="000000"/>
                </a:solidFill>
                <a:latin typeface="Helvetica Neue"/>
                <a:ea typeface="Helvetica Neue"/>
                <a:cs typeface="Helvetica Neue"/>
                <a:sym typeface="Helvetica Neue"/>
              </a:rPr>
              <a:t>Analysis</a:t>
            </a:r>
          </a:p>
          <a:p>
            <a:pPr marR="0" lvl="0" algn="just" rtl="0">
              <a:lnSpc>
                <a:spcPct val="150000"/>
              </a:lnSpc>
              <a:spcBef>
                <a:spcPts val="0"/>
              </a:spcBef>
              <a:spcAft>
                <a:spcPts val="0"/>
              </a:spcAft>
              <a:buClr>
                <a:srgbClr val="000000"/>
              </a:buClr>
              <a:buSzPts val="2800"/>
            </a:pPr>
            <a:endParaRPr lang="en-GB" sz="1600" dirty="0"/>
          </a:p>
          <a:p>
            <a:pPr marL="457200" marR="0" lvl="0" indent="-457200" algn="just" rtl="0">
              <a:lnSpc>
                <a:spcPct val="150000"/>
              </a:lnSpc>
              <a:spcBef>
                <a:spcPts val="0"/>
              </a:spcBef>
              <a:spcAft>
                <a:spcPts val="0"/>
              </a:spcAft>
              <a:buClr>
                <a:srgbClr val="000000"/>
              </a:buClr>
              <a:buSzPts val="2800"/>
              <a:buFont typeface="Arial"/>
              <a:buChar char="•"/>
            </a:pPr>
            <a:r>
              <a:rPr lang="en-GB" sz="1600" b="0" i="0" u="none" strike="noStrike" cap="none" dirty="0">
                <a:solidFill>
                  <a:srgbClr val="000000"/>
                </a:solidFill>
                <a:latin typeface="Helvetica Neue"/>
                <a:ea typeface="Helvetica Neue"/>
                <a:cs typeface="Helvetica Neue"/>
                <a:sym typeface="Helvetica Neue"/>
              </a:rPr>
              <a:t>System-related tickets make up the largest share (40%), indicating the highest resource demand, while Hardware issues (10%) require the least, helping guide efficient resource allocation.</a:t>
            </a: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0" marR="0" lvl="0" indent="0" algn="just" rtl="0">
              <a:lnSpc>
                <a:spcPct val="150000"/>
              </a:lnSpc>
              <a:spcBef>
                <a:spcPts val="0"/>
              </a:spcBef>
              <a:spcAft>
                <a:spcPts val="0"/>
              </a:spcAft>
              <a:buNone/>
            </a:pPr>
            <a:endParaRPr lang="en-US" dirty="0"/>
          </a:p>
        </p:txBody>
      </p:sp>
      <p:sp>
        <p:nvSpPr>
          <p:cNvPr id="6" name="Picture Placeholder 5">
            <a:extLst>
              <a:ext uri="{FF2B5EF4-FFF2-40B4-BE49-F238E27FC236}">
                <a16:creationId xmlns:a16="http://schemas.microsoft.com/office/drawing/2014/main" id="{A28BAD7E-3152-CA37-366A-E64D4C2CC6E6}"/>
              </a:ext>
            </a:extLst>
          </p:cNvPr>
          <p:cNvSpPr>
            <a:spLocks noGrp="1"/>
          </p:cNvSpPr>
          <p:nvPr>
            <p:ph type="pic" sz="quarter" idx="12"/>
          </p:nvPr>
        </p:nvSpPr>
        <p:spPr>
          <a:xfrm>
            <a:off x="1158240" y="6529394"/>
            <a:ext cx="5791200" cy="1334445"/>
          </a:xfrm>
        </p:spPr>
      </p:sp>
      <p:sp>
        <p:nvSpPr>
          <p:cNvPr id="8" name="Flowchart: Delay 7">
            <a:extLst>
              <a:ext uri="{FF2B5EF4-FFF2-40B4-BE49-F238E27FC236}">
                <a16:creationId xmlns:a16="http://schemas.microsoft.com/office/drawing/2014/main" id="{66D73C20-7776-A2DB-FB3C-09EC14E99627}"/>
              </a:ext>
            </a:extLst>
          </p:cNvPr>
          <p:cNvSpPr/>
          <p:nvPr/>
        </p:nvSpPr>
        <p:spPr>
          <a:xfrm rot="10800000">
            <a:off x="6177280" y="0"/>
            <a:ext cx="6014720" cy="6858000"/>
          </a:xfrm>
          <a:prstGeom prst="flowChartDelay">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hart 3">
            <a:extLst>
              <a:ext uri="{FF2B5EF4-FFF2-40B4-BE49-F238E27FC236}">
                <a16:creationId xmlns:a16="http://schemas.microsoft.com/office/drawing/2014/main" id="{08892838-100C-43BB-AE0B-992D1A0861B8}"/>
              </a:ext>
            </a:extLst>
          </p:cNvPr>
          <p:cNvGraphicFramePr>
            <a:graphicFrameLocks/>
          </p:cNvGraphicFramePr>
          <p:nvPr>
            <p:extLst>
              <p:ext uri="{D42A27DB-BD31-4B8C-83A1-F6EECF244321}">
                <p14:modId xmlns:p14="http://schemas.microsoft.com/office/powerpoint/2010/main" val="4205215456"/>
              </p:ext>
            </p:extLst>
          </p:nvPr>
        </p:nvGraphicFramePr>
        <p:xfrm>
          <a:off x="7454219" y="1658905"/>
          <a:ext cx="4737781" cy="354584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4137522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2248581" y="6570149"/>
            <a:ext cx="5486400" cy="527180"/>
          </a:xfrm>
        </p:spPr>
        <p:txBody>
          <a:bodyPr/>
          <a:lstStyle/>
          <a:p>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314960" y="778775"/>
            <a:ext cx="5486400" cy="5730241"/>
          </a:xfrm>
        </p:spPr>
        <p:txBody>
          <a:bodyPr/>
          <a:lstStyle/>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This measures customer satisfaction rates (e.g., 1-5) and tracks how they change over the years.</a:t>
            </a:r>
            <a:endParaRPr lang="en-GB" sz="1600" dirty="0"/>
          </a:p>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It’s useful for identifying long-term trends in customer experience.</a:t>
            </a: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0" marR="0" lvl="0" indent="0" algn="just" rtl="0">
              <a:lnSpc>
                <a:spcPct val="150000"/>
              </a:lnSpc>
              <a:spcBef>
                <a:spcPts val="0"/>
              </a:spcBef>
              <a:spcAft>
                <a:spcPts val="0"/>
              </a:spcAft>
              <a:buNone/>
            </a:pPr>
            <a:r>
              <a:rPr lang="en-GB" sz="1600" dirty="0">
                <a:solidFill>
                  <a:srgbClr val="000000"/>
                </a:solidFill>
                <a:latin typeface="Helvetica Neue"/>
                <a:ea typeface="Helvetica Neue"/>
                <a:cs typeface="Helvetica Neue"/>
                <a:sym typeface="Helvetica Neue"/>
              </a:rPr>
              <a:t>Analysis</a:t>
            </a:r>
          </a:p>
          <a:p>
            <a:pPr marL="0" marR="0" lvl="0" indent="0" algn="just" rtl="0">
              <a:lnSpc>
                <a:spcPct val="150000"/>
              </a:lnSpc>
              <a:spcBef>
                <a:spcPts val="0"/>
              </a:spcBef>
              <a:spcAft>
                <a:spcPts val="0"/>
              </a:spcAft>
              <a:buNone/>
            </a:pPr>
            <a:endParaRPr lang="en-GB" sz="1600" i="0" u="none" strike="noStrike" cap="none" dirty="0">
              <a:solidFill>
                <a:srgbClr val="000000"/>
              </a:solidFill>
              <a:latin typeface="Helvetica Neue"/>
              <a:ea typeface="Helvetica Neue"/>
              <a:cs typeface="Helvetica Neue"/>
              <a:sym typeface="Helvetica Neue"/>
            </a:endParaRPr>
          </a:p>
          <a:p>
            <a:pPr marL="342900" indent="-342900" algn="just">
              <a:lnSpc>
                <a:spcPct val="150000"/>
              </a:lnSpc>
              <a:spcBef>
                <a:spcPts val="0"/>
              </a:spcBef>
              <a:buFont typeface="Arial" panose="020B0604020202020204" pitchFamily="34" charset="0"/>
              <a:buChar char="•"/>
            </a:pPr>
            <a:r>
              <a:rPr lang="en-GB" sz="1600" b="0" i="0" u="none" strike="noStrike" cap="none" dirty="0">
                <a:solidFill>
                  <a:schemeClr val="dk1"/>
                </a:solidFill>
                <a:latin typeface="Helvetica Neue"/>
                <a:ea typeface="Helvetica Neue"/>
                <a:cs typeface="Helvetica Neue"/>
                <a:sym typeface="Helvetica Neue"/>
              </a:rPr>
              <a:t>Customer satisfaction has steadily improved from 4.0 in 2016 to 4.2 in 2020, reflecting a positive trend that could be sustained or accelerated for greater impact.</a:t>
            </a:r>
          </a:p>
          <a:p>
            <a:pPr marL="0" marR="0" lvl="0" indent="0" algn="just" rtl="0">
              <a:lnSpc>
                <a:spcPct val="150000"/>
              </a:lnSpc>
              <a:spcBef>
                <a:spcPts val="0"/>
              </a:spcBef>
              <a:spcAft>
                <a:spcPts val="0"/>
              </a:spcAft>
              <a:buNone/>
            </a:pPr>
            <a:endParaRPr lang="en-US" dirty="0"/>
          </a:p>
        </p:txBody>
      </p:sp>
      <p:sp>
        <p:nvSpPr>
          <p:cNvPr id="6" name="Picture Placeholder 5">
            <a:extLst>
              <a:ext uri="{FF2B5EF4-FFF2-40B4-BE49-F238E27FC236}">
                <a16:creationId xmlns:a16="http://schemas.microsoft.com/office/drawing/2014/main" id="{A28BAD7E-3152-CA37-366A-E64D4C2CC6E6}"/>
              </a:ext>
            </a:extLst>
          </p:cNvPr>
          <p:cNvSpPr>
            <a:spLocks noGrp="1"/>
          </p:cNvSpPr>
          <p:nvPr>
            <p:ph type="pic" sz="quarter" idx="12"/>
          </p:nvPr>
        </p:nvSpPr>
        <p:spPr>
          <a:xfrm>
            <a:off x="1158240" y="6529394"/>
            <a:ext cx="5791200" cy="1334445"/>
          </a:xfrm>
        </p:spPr>
      </p:sp>
      <p:sp>
        <p:nvSpPr>
          <p:cNvPr id="8" name="Flowchart: Delay 7">
            <a:extLst>
              <a:ext uri="{FF2B5EF4-FFF2-40B4-BE49-F238E27FC236}">
                <a16:creationId xmlns:a16="http://schemas.microsoft.com/office/drawing/2014/main" id="{66D73C20-7776-A2DB-FB3C-09EC14E99627}"/>
              </a:ext>
            </a:extLst>
          </p:cNvPr>
          <p:cNvSpPr/>
          <p:nvPr/>
        </p:nvSpPr>
        <p:spPr>
          <a:xfrm rot="10800000">
            <a:off x="6177280" y="0"/>
            <a:ext cx="6014720" cy="6858000"/>
          </a:xfrm>
          <a:prstGeom prst="flowChartDelay">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hart 3">
            <a:extLst>
              <a:ext uri="{FF2B5EF4-FFF2-40B4-BE49-F238E27FC236}">
                <a16:creationId xmlns:a16="http://schemas.microsoft.com/office/drawing/2014/main" id="{010EC033-5179-4CED-A045-829FC400D72B}"/>
              </a:ext>
            </a:extLst>
          </p:cNvPr>
          <p:cNvGraphicFramePr>
            <a:graphicFrameLocks/>
          </p:cNvGraphicFramePr>
          <p:nvPr>
            <p:extLst>
              <p:ext uri="{D42A27DB-BD31-4B8C-83A1-F6EECF244321}">
                <p14:modId xmlns:p14="http://schemas.microsoft.com/office/powerpoint/2010/main" val="878887593"/>
              </p:ext>
            </p:extLst>
          </p:nvPr>
        </p:nvGraphicFramePr>
        <p:xfrm>
          <a:off x="7875859" y="1145256"/>
          <a:ext cx="3708399" cy="406400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2979982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2248581" y="6570149"/>
            <a:ext cx="5486400" cy="527180"/>
          </a:xfrm>
        </p:spPr>
        <p:txBody>
          <a:bodyPr/>
          <a:lstStyle/>
          <a:p>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314960" y="778775"/>
            <a:ext cx="5486400" cy="5730241"/>
          </a:xfrm>
        </p:spPr>
        <p:txBody>
          <a:bodyPr/>
          <a:lstStyle/>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This analyses satisfaction rates across different agent age groups (e.g., 28–31, 32–35, etc.).</a:t>
            </a:r>
            <a:endParaRPr lang="en-GB" sz="1600" dirty="0"/>
          </a:p>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It identifies how satisfaction levels differ based on demographic factors.</a:t>
            </a: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0" marR="0" lvl="0" indent="0" algn="just" rtl="0">
              <a:lnSpc>
                <a:spcPct val="150000"/>
              </a:lnSpc>
              <a:spcBef>
                <a:spcPts val="0"/>
              </a:spcBef>
              <a:spcAft>
                <a:spcPts val="0"/>
              </a:spcAft>
              <a:buNone/>
            </a:pPr>
            <a:r>
              <a:rPr lang="en-GB" sz="1600" b="0" dirty="0">
                <a:solidFill>
                  <a:srgbClr val="000000"/>
                </a:solidFill>
                <a:latin typeface="Helvetica Neue"/>
                <a:ea typeface="Helvetica Neue"/>
                <a:cs typeface="Helvetica Neue"/>
                <a:sym typeface="Helvetica Neue"/>
              </a:rPr>
              <a:t>Analysis</a:t>
            </a: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285750" indent="-285750" algn="just">
              <a:lnSpc>
                <a:spcPct val="150000"/>
              </a:lnSpc>
              <a:spcBef>
                <a:spcPts val="0"/>
              </a:spcBef>
              <a:buFont typeface="Arial" panose="020B0604020202020204" pitchFamily="34" charset="0"/>
              <a:buChar char="•"/>
            </a:pPr>
            <a:r>
              <a:rPr lang="en-GB" sz="1600" b="0" i="0" u="none" strike="noStrike" cap="none" dirty="0">
                <a:solidFill>
                  <a:schemeClr val="dk1"/>
                </a:solidFill>
                <a:latin typeface="Helvetica Neue"/>
                <a:ea typeface="Helvetica Neue"/>
                <a:cs typeface="Helvetica Neue"/>
                <a:sym typeface="Helvetica Neue"/>
              </a:rPr>
              <a:t>The 52–55 age group has the highest satisfaction (4.4), while the 40–43 group reports the lowest (3.9), suggesting varying expectations across age demographics.</a:t>
            </a:r>
            <a:endParaRPr lang="en-GB" sz="1600" dirty="0"/>
          </a:p>
          <a:p>
            <a:pPr marL="0" marR="0" lvl="0" indent="0" algn="just" rtl="0">
              <a:lnSpc>
                <a:spcPct val="150000"/>
              </a:lnSpc>
              <a:spcBef>
                <a:spcPts val="0"/>
              </a:spcBef>
              <a:spcAft>
                <a:spcPts val="0"/>
              </a:spcAft>
              <a:buNone/>
            </a:pPr>
            <a:endParaRPr lang="en-GB" sz="1800" b="0" i="0" u="none" strike="noStrike" cap="none" dirty="0">
              <a:solidFill>
                <a:srgbClr val="000000"/>
              </a:solidFill>
              <a:latin typeface="Helvetica Neue"/>
              <a:ea typeface="Helvetica Neue"/>
              <a:cs typeface="Helvetica Neue"/>
              <a:sym typeface="Helvetica Neue"/>
            </a:endParaRPr>
          </a:p>
          <a:p>
            <a:pPr marL="0" marR="0" lvl="0" indent="0" algn="just" rtl="0">
              <a:lnSpc>
                <a:spcPct val="150000"/>
              </a:lnSpc>
              <a:spcBef>
                <a:spcPts val="0"/>
              </a:spcBef>
              <a:spcAft>
                <a:spcPts val="0"/>
              </a:spcAft>
              <a:buNone/>
            </a:pPr>
            <a:endParaRPr lang="en-US" dirty="0"/>
          </a:p>
        </p:txBody>
      </p:sp>
      <p:sp>
        <p:nvSpPr>
          <p:cNvPr id="6" name="Picture Placeholder 5">
            <a:extLst>
              <a:ext uri="{FF2B5EF4-FFF2-40B4-BE49-F238E27FC236}">
                <a16:creationId xmlns:a16="http://schemas.microsoft.com/office/drawing/2014/main" id="{A28BAD7E-3152-CA37-366A-E64D4C2CC6E6}"/>
              </a:ext>
            </a:extLst>
          </p:cNvPr>
          <p:cNvSpPr>
            <a:spLocks noGrp="1"/>
          </p:cNvSpPr>
          <p:nvPr>
            <p:ph type="pic" sz="quarter" idx="12"/>
          </p:nvPr>
        </p:nvSpPr>
        <p:spPr>
          <a:xfrm>
            <a:off x="1158240" y="6529394"/>
            <a:ext cx="5791200" cy="1334445"/>
          </a:xfrm>
        </p:spPr>
      </p:sp>
      <p:sp>
        <p:nvSpPr>
          <p:cNvPr id="8" name="Flowchart: Delay 7">
            <a:extLst>
              <a:ext uri="{FF2B5EF4-FFF2-40B4-BE49-F238E27FC236}">
                <a16:creationId xmlns:a16="http://schemas.microsoft.com/office/drawing/2014/main" id="{66D73C20-7776-A2DB-FB3C-09EC14E99627}"/>
              </a:ext>
            </a:extLst>
          </p:cNvPr>
          <p:cNvSpPr/>
          <p:nvPr/>
        </p:nvSpPr>
        <p:spPr>
          <a:xfrm rot="10800000">
            <a:off x="6177280" y="0"/>
            <a:ext cx="6014720" cy="6858000"/>
          </a:xfrm>
          <a:prstGeom prst="flowChartDelay">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hart 3">
            <a:extLst>
              <a:ext uri="{FF2B5EF4-FFF2-40B4-BE49-F238E27FC236}">
                <a16:creationId xmlns:a16="http://schemas.microsoft.com/office/drawing/2014/main" id="{2C44F86E-5A47-47BF-8A52-635D4AE4FE17}"/>
              </a:ext>
            </a:extLst>
          </p:cNvPr>
          <p:cNvGraphicFramePr>
            <a:graphicFrameLocks/>
          </p:cNvGraphicFramePr>
          <p:nvPr>
            <p:extLst>
              <p:ext uri="{D42A27DB-BD31-4B8C-83A1-F6EECF244321}">
                <p14:modId xmlns:p14="http://schemas.microsoft.com/office/powerpoint/2010/main" val="1829038213"/>
              </p:ext>
            </p:extLst>
          </p:nvPr>
        </p:nvGraphicFramePr>
        <p:xfrm>
          <a:off x="7467600" y="1232187"/>
          <a:ext cx="4175759" cy="3830319"/>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31142966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B8CE60-587E-1D5C-8B50-ED3441BA49CE}"/>
              </a:ext>
            </a:extLst>
          </p:cNvPr>
          <p:cNvSpPr>
            <a:spLocks noGrp="1"/>
          </p:cNvSpPr>
          <p:nvPr>
            <p:ph type="ctrTitle"/>
          </p:nvPr>
        </p:nvSpPr>
        <p:spPr>
          <a:xfrm>
            <a:off x="2248581" y="6570149"/>
            <a:ext cx="5486400" cy="527180"/>
          </a:xfrm>
        </p:spPr>
        <p:txBody>
          <a:bodyPr/>
          <a:lstStyle/>
          <a:p>
            <a:br>
              <a:rPr lang="en-US" sz="2000" dirty="0">
                <a:latin typeface="Arial" panose="020B0604020202020204" pitchFamily="34" charset="0"/>
                <a:cs typeface="Arial" panose="020B0604020202020204" pitchFamily="34" charset="0"/>
              </a:rPr>
            </a:br>
            <a:endParaRPr lang="en-US" sz="2000" dirty="0">
              <a:latin typeface="Arial" panose="020B0604020202020204" pitchFamily="34" charset="0"/>
              <a:cs typeface="Arial" panose="020B0604020202020204" pitchFamily="34" charset="0"/>
            </a:endParaRPr>
          </a:p>
        </p:txBody>
      </p:sp>
      <p:sp>
        <p:nvSpPr>
          <p:cNvPr id="3" name="Text Placeholder 2">
            <a:extLst>
              <a:ext uri="{FF2B5EF4-FFF2-40B4-BE49-F238E27FC236}">
                <a16:creationId xmlns:a16="http://schemas.microsoft.com/office/drawing/2014/main" id="{0E02AE9C-BA1D-195E-3B93-A5A0CC03D8F3}"/>
              </a:ext>
            </a:extLst>
          </p:cNvPr>
          <p:cNvSpPr>
            <a:spLocks noGrp="1"/>
          </p:cNvSpPr>
          <p:nvPr>
            <p:ph type="body" sz="quarter" idx="11"/>
          </p:nvPr>
        </p:nvSpPr>
        <p:spPr>
          <a:xfrm>
            <a:off x="314960" y="778775"/>
            <a:ext cx="5486400" cy="5730241"/>
          </a:xfrm>
        </p:spPr>
        <p:txBody>
          <a:bodyPr/>
          <a:lstStyle/>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This metric looks at how tickets are distributed across different customer satisfaction rates.</a:t>
            </a:r>
            <a:endParaRPr lang="en-GB" sz="1600" dirty="0"/>
          </a:p>
          <a:p>
            <a:pPr marL="0" marR="0" lvl="0" indent="0" algn="just" rtl="0">
              <a:lnSpc>
                <a:spcPct val="150000"/>
              </a:lnSpc>
              <a:spcBef>
                <a:spcPts val="0"/>
              </a:spcBef>
              <a:spcAft>
                <a:spcPts val="0"/>
              </a:spcAft>
              <a:buNone/>
            </a:pPr>
            <a:r>
              <a:rPr lang="en-GB" sz="1600" b="0" i="0" u="none" strike="noStrike" cap="none" dirty="0">
                <a:solidFill>
                  <a:srgbClr val="000000"/>
                </a:solidFill>
                <a:latin typeface="Helvetica Neue"/>
                <a:ea typeface="Helvetica Neue"/>
                <a:cs typeface="Helvetica Neue"/>
                <a:sym typeface="Helvetica Neue"/>
              </a:rPr>
              <a:t>For example, tickets may be grouped by satisfaction scores (e.g., 1–5), showing the proportion of satisfied vs. dissatisfied customers.</a:t>
            </a: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0" marR="0" lvl="0" indent="0" algn="just" rtl="0">
              <a:lnSpc>
                <a:spcPct val="150000"/>
              </a:lnSpc>
              <a:spcBef>
                <a:spcPts val="0"/>
              </a:spcBef>
              <a:spcAft>
                <a:spcPts val="0"/>
              </a:spcAft>
              <a:buNone/>
            </a:pPr>
            <a:r>
              <a:rPr lang="en-GB" sz="1600" b="0" dirty="0">
                <a:solidFill>
                  <a:srgbClr val="000000"/>
                </a:solidFill>
                <a:latin typeface="Helvetica Neue"/>
                <a:ea typeface="Helvetica Neue"/>
                <a:cs typeface="Helvetica Neue"/>
                <a:sym typeface="Helvetica Neue"/>
              </a:rPr>
              <a:t>Analysis</a:t>
            </a:r>
          </a:p>
          <a:p>
            <a:pPr marL="0" marR="0" lvl="0" indent="0" algn="just" rtl="0">
              <a:lnSpc>
                <a:spcPct val="150000"/>
              </a:lnSpc>
              <a:spcBef>
                <a:spcPts val="0"/>
              </a:spcBef>
              <a:spcAft>
                <a:spcPts val="0"/>
              </a:spcAft>
              <a:buNone/>
            </a:pPr>
            <a:endParaRPr lang="en-GB" sz="1600" b="0" i="0" u="none" strike="noStrike" cap="none" dirty="0">
              <a:solidFill>
                <a:srgbClr val="000000"/>
              </a:solidFill>
              <a:latin typeface="Helvetica Neue"/>
              <a:ea typeface="Helvetica Neue"/>
              <a:cs typeface="Helvetica Neue"/>
              <a:sym typeface="Helvetica Neue"/>
            </a:endParaRPr>
          </a:p>
          <a:p>
            <a:pPr marL="285750" indent="-285750" algn="just">
              <a:lnSpc>
                <a:spcPct val="150000"/>
              </a:lnSpc>
              <a:spcBef>
                <a:spcPts val="0"/>
              </a:spcBef>
              <a:buFont typeface="Arial" panose="020B0604020202020204" pitchFamily="34" charset="0"/>
              <a:buChar char="•"/>
            </a:pPr>
            <a:r>
              <a:rPr lang="en-GB" sz="1600" b="0" i="0" u="none" strike="noStrike" cap="none" dirty="0">
                <a:solidFill>
                  <a:schemeClr val="dk1"/>
                </a:solidFill>
                <a:latin typeface="Helvetica Neue"/>
                <a:ea typeface="Helvetica Neue"/>
                <a:cs typeface="Helvetica Neue"/>
                <a:sym typeface="Helvetica Neue"/>
              </a:rPr>
              <a:t>With 50,770 tickets at a satisfaction score of 5 and 27,562 at 4, the data shows a strong majority of positive feedback, while lower scores (2 and 3) indicate relatively few dissatisfied customers.</a:t>
            </a:r>
          </a:p>
          <a:p>
            <a:pPr marL="0" marR="0" lvl="0" indent="0" algn="just" rtl="0">
              <a:lnSpc>
                <a:spcPct val="150000"/>
              </a:lnSpc>
              <a:spcBef>
                <a:spcPts val="0"/>
              </a:spcBef>
              <a:spcAft>
                <a:spcPts val="0"/>
              </a:spcAft>
              <a:buNone/>
            </a:pPr>
            <a:endParaRPr lang="en-US" dirty="0"/>
          </a:p>
        </p:txBody>
      </p:sp>
      <p:sp>
        <p:nvSpPr>
          <p:cNvPr id="6" name="Picture Placeholder 5">
            <a:extLst>
              <a:ext uri="{FF2B5EF4-FFF2-40B4-BE49-F238E27FC236}">
                <a16:creationId xmlns:a16="http://schemas.microsoft.com/office/drawing/2014/main" id="{A28BAD7E-3152-CA37-366A-E64D4C2CC6E6}"/>
              </a:ext>
            </a:extLst>
          </p:cNvPr>
          <p:cNvSpPr>
            <a:spLocks noGrp="1"/>
          </p:cNvSpPr>
          <p:nvPr>
            <p:ph type="pic" sz="quarter" idx="12"/>
          </p:nvPr>
        </p:nvSpPr>
        <p:spPr>
          <a:xfrm>
            <a:off x="1158240" y="6529394"/>
            <a:ext cx="5791200" cy="1334445"/>
          </a:xfrm>
        </p:spPr>
      </p:sp>
      <p:sp>
        <p:nvSpPr>
          <p:cNvPr id="8" name="Flowchart: Delay 7">
            <a:extLst>
              <a:ext uri="{FF2B5EF4-FFF2-40B4-BE49-F238E27FC236}">
                <a16:creationId xmlns:a16="http://schemas.microsoft.com/office/drawing/2014/main" id="{66D73C20-7776-A2DB-FB3C-09EC14E99627}"/>
              </a:ext>
            </a:extLst>
          </p:cNvPr>
          <p:cNvSpPr/>
          <p:nvPr/>
        </p:nvSpPr>
        <p:spPr>
          <a:xfrm rot="10800000">
            <a:off x="6177280" y="0"/>
            <a:ext cx="6014720" cy="6858000"/>
          </a:xfrm>
          <a:prstGeom prst="flowChartDelay">
            <a:avLst/>
          </a:prstGeom>
          <a:solidFill>
            <a:srgbClr val="0070C0"/>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graphicFrame>
        <p:nvGraphicFramePr>
          <p:cNvPr id="4" name="Chart 3">
            <a:extLst>
              <a:ext uri="{FF2B5EF4-FFF2-40B4-BE49-F238E27FC236}">
                <a16:creationId xmlns:a16="http://schemas.microsoft.com/office/drawing/2014/main" id="{843C1B1A-92BB-4F1F-9794-C07D65206BE5}"/>
              </a:ext>
            </a:extLst>
          </p:cNvPr>
          <p:cNvGraphicFramePr>
            <a:graphicFrameLocks/>
          </p:cNvGraphicFramePr>
          <p:nvPr>
            <p:extLst>
              <p:ext uri="{D42A27DB-BD31-4B8C-83A1-F6EECF244321}">
                <p14:modId xmlns:p14="http://schemas.microsoft.com/office/powerpoint/2010/main" val="294462535"/>
              </p:ext>
            </p:extLst>
          </p:nvPr>
        </p:nvGraphicFramePr>
        <p:xfrm>
          <a:off x="7203440" y="1298795"/>
          <a:ext cx="4673600" cy="3972560"/>
        </p:xfrm>
        <a:graphic>
          <a:graphicData uri="http://schemas.openxmlformats.org/drawingml/2006/chart">
            <c:chart xmlns:c="http://schemas.openxmlformats.org/drawingml/2006/chart" xmlns:r="http://schemas.openxmlformats.org/officeDocument/2006/relationships" r:id="rId3"/>
          </a:graphicData>
        </a:graphic>
      </p:graphicFrame>
    </p:spTree>
    <p:extLst>
      <p:ext uri="{BB962C8B-B14F-4D97-AF65-F5344CB8AC3E}">
        <p14:creationId xmlns:p14="http://schemas.microsoft.com/office/powerpoint/2010/main" val="1769111128"/>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CA0FE134-9032-4C7F-BC57-C7DE3F833363}">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36D24F1A-6251-4B9A-A918-7D6F3A8F7E2A}">
  <ds:schemaRefs>
    <ds:schemaRef ds:uri="http://schemas.microsoft.com/sharepoint/v3/contenttype/forms"/>
  </ds:schemaRefs>
</ds:datastoreItem>
</file>

<file path=customXml/itemProps3.xml><?xml version="1.0" encoding="utf-8"?>
<ds:datastoreItem xmlns:ds="http://schemas.openxmlformats.org/officeDocument/2006/customXml" ds:itemID="{A8A8ECD1-788F-484B-9043-D957FCFDF1F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
  <TotalTime>0</TotalTime>
  <Words>1165</Words>
  <Application>Microsoft Office PowerPoint</Application>
  <PresentationFormat>Widescreen</PresentationFormat>
  <Paragraphs>132</Paragraphs>
  <Slides>17</Slides>
  <Notes>15</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17</vt:i4>
      </vt:variant>
    </vt:vector>
  </HeadingPairs>
  <TitlesOfParts>
    <vt:vector size="24" baseType="lpstr">
      <vt:lpstr>Arial</vt:lpstr>
      <vt:lpstr>Calibri</vt:lpstr>
      <vt:lpstr>Franklin Gothic Book</vt:lpstr>
      <vt:lpstr>Franklin Gothic Demi</vt:lpstr>
      <vt:lpstr>Helvetica Neue</vt:lpstr>
      <vt:lpstr>Wingdings</vt:lpstr>
      <vt:lpstr>Custom</vt:lpstr>
      <vt:lpstr>IT TICKET ANALYSIS</vt:lpstr>
      <vt:lpstr>Agenda</vt:lpstr>
      <vt:lpstr>Problem Statement</vt:lpstr>
      <vt:lpstr>Data Overview</vt:lpstr>
      <vt:lpstr> </vt:lpstr>
      <vt:lpstr> </vt:lpstr>
      <vt:lpstr> </vt:lpstr>
      <vt:lpstr> </vt:lpstr>
      <vt:lpstr> </vt:lpstr>
      <vt:lpstr> </vt:lpstr>
      <vt:lpstr> </vt:lpstr>
      <vt:lpstr> </vt:lpstr>
      <vt:lpstr> </vt:lpstr>
      <vt:lpstr>Dashboard</vt:lpstr>
      <vt:lpstr>Conclusion</vt:lpstr>
      <vt:lpstr>Recommendations</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2023-12-20T08:12:12Z</dcterms:created>
  <dcterms:modified xsi:type="dcterms:W3CDTF">2025-08-17T10:02:33Z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