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60" r:id="rId5"/>
    <p:sldId id="261" r:id="rId6"/>
    <p:sldId id="262" r:id="rId7"/>
    <p:sldId id="266" r:id="rId8"/>
    <p:sldId id="263" r:id="rId9"/>
    <p:sldId id="268" r:id="rId10"/>
    <p:sldId id="269" r:id="rId11"/>
    <p:sldId id="270" r:id="rId12"/>
    <p:sldId id="264" r:id="rId13"/>
    <p:sldId id="26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59" d="100"/>
          <a:sy n="59" d="100"/>
        </p:scale>
        <p:origin x="83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4F7CE-DDE8-417C-B2A7-E849BCDA8DAD}" type="datetimeFigureOut">
              <a:rPr lang="en-IN" smtClean="0"/>
              <a:t>24-01-2023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E1A7B-A45A-4F3C-A5BF-0DABC38DDFE0}" type="slidenum">
              <a:rPr lang="en-IN" smtClean="0"/>
              <a:t>‹#›</a:t>
            </a:fld>
            <a:endParaRPr lang="en-IN"/>
          </a:p>
        </p:txBody>
      </p:sp>
    </p:spTree>
    <p:extLst>
      <p:ext uri="{BB962C8B-B14F-4D97-AF65-F5344CB8AC3E}">
        <p14:creationId xmlns:p14="http://schemas.microsoft.com/office/powerpoint/2010/main" val="210537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DE1A7B-A45A-4F3C-A5BF-0DABC38DDFE0}" type="slidenum">
              <a:rPr lang="en-IN" smtClean="0"/>
              <a:t>1</a:t>
            </a:fld>
            <a:endParaRPr lang="en-IN"/>
          </a:p>
        </p:txBody>
      </p:sp>
    </p:spTree>
    <p:extLst>
      <p:ext uri="{BB962C8B-B14F-4D97-AF65-F5344CB8AC3E}">
        <p14:creationId xmlns:p14="http://schemas.microsoft.com/office/powerpoint/2010/main" val="1867664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endParaRPr lang="en-IN" dirty="0"/>
          </a:p>
        </p:txBody>
      </p:sp>
      <p:sp>
        <p:nvSpPr>
          <p:cNvPr id="4" name="Slide Number Placeholder 3"/>
          <p:cNvSpPr>
            <a:spLocks noGrp="1"/>
          </p:cNvSpPr>
          <p:nvPr>
            <p:ph type="sldNum" sz="quarter" idx="5"/>
          </p:nvPr>
        </p:nvSpPr>
        <p:spPr/>
        <p:txBody>
          <a:bodyPr/>
          <a:lstStyle/>
          <a:p>
            <a:fld id="{76DE1A7B-A45A-4F3C-A5BF-0DABC38DDFE0}" type="slidenum">
              <a:rPr lang="en-IN" smtClean="0"/>
              <a:t>2</a:t>
            </a:fld>
            <a:endParaRPr lang="en-IN"/>
          </a:p>
        </p:txBody>
      </p:sp>
    </p:spTree>
    <p:extLst>
      <p:ext uri="{BB962C8B-B14F-4D97-AF65-F5344CB8AC3E}">
        <p14:creationId xmlns:p14="http://schemas.microsoft.com/office/powerpoint/2010/main" val="1734008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DE1A7B-A45A-4F3C-A5BF-0DABC38DDFE0}" type="slidenum">
              <a:rPr lang="en-IN" smtClean="0"/>
              <a:t>5</a:t>
            </a:fld>
            <a:endParaRPr lang="en-IN"/>
          </a:p>
        </p:txBody>
      </p:sp>
    </p:spTree>
    <p:extLst>
      <p:ext uri="{BB962C8B-B14F-4D97-AF65-F5344CB8AC3E}">
        <p14:creationId xmlns:p14="http://schemas.microsoft.com/office/powerpoint/2010/main" val="401256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EA890B5-2DA3-4CE1-8A6E-9E86F69F956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1013306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A890B5-2DA3-4CE1-8A6E-9E86F69F956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349494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A890B5-2DA3-4CE1-8A6E-9E86F69F956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219466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A890B5-2DA3-4CE1-8A6E-9E86F69F956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370147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890B5-2DA3-4CE1-8A6E-9E86F69F9568}"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299758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A890B5-2DA3-4CE1-8A6E-9E86F69F9568}"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4234123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A890B5-2DA3-4CE1-8A6E-9E86F69F9568}"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2105868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A890B5-2DA3-4CE1-8A6E-9E86F69F9568}"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164952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890B5-2DA3-4CE1-8A6E-9E86F69F9568}"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391618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A890B5-2DA3-4CE1-8A6E-9E86F69F9568}"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372960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A890B5-2DA3-4CE1-8A6E-9E86F69F9568}"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86393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890B5-2DA3-4CE1-8A6E-9E86F69F9568}" type="datetimeFigureOut">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DD99C-BC24-4F96-A2DD-DD80F6BF3F0F}" type="slidenum">
              <a:rPr lang="en-US" smtClean="0"/>
              <a:t>‹#›</a:t>
            </a:fld>
            <a:endParaRPr lang="en-US"/>
          </a:p>
        </p:txBody>
      </p:sp>
    </p:spTree>
    <p:extLst>
      <p:ext uri="{BB962C8B-B14F-4D97-AF65-F5344CB8AC3E}">
        <p14:creationId xmlns:p14="http://schemas.microsoft.com/office/powerpoint/2010/main" val="212449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713384" y="4539306"/>
            <a:ext cx="4094328" cy="1655762"/>
          </a:xfrm>
        </p:spPr>
        <p:txBody>
          <a:bodyPr>
            <a:normAutofit fontScale="62500" lnSpcReduction="20000"/>
          </a:bodyPr>
          <a:lstStyle/>
          <a:p>
            <a:pPr marL="0" indent="0" algn="ctr">
              <a:buNone/>
            </a:pPr>
            <a:r>
              <a:rPr lang="en-US" b="1" dirty="0">
                <a:latin typeface="Times New Roman" panose="02020603050405020304" pitchFamily="18" charset="0"/>
                <a:cs typeface="Times New Roman" panose="02020603050405020304" pitchFamily="18" charset="0"/>
              </a:rPr>
              <a:t>Under the Guidance of</a:t>
            </a:r>
          </a:p>
          <a:p>
            <a:pPr marL="0" indent="0" algn="ctr">
              <a:buNone/>
            </a:pPr>
            <a:r>
              <a:rPr lang="en-US" b="1" dirty="0">
                <a:latin typeface="Times New Roman" panose="02020603050405020304" pitchFamily="18" charset="0"/>
                <a:cs typeface="Times New Roman" panose="02020603050405020304" pitchFamily="18" charset="0"/>
              </a:rPr>
              <a:t>Ms. </a:t>
            </a:r>
            <a:r>
              <a:rPr lang="en-US" b="1" dirty="0" err="1">
                <a:latin typeface="Times New Roman" panose="02020603050405020304" pitchFamily="18" charset="0"/>
                <a:cs typeface="Times New Roman" panose="02020603050405020304" pitchFamily="18" charset="0"/>
              </a:rPr>
              <a:t>Jimsha</a:t>
            </a:r>
            <a:endParaRPr lang="en-US" b="1" dirty="0">
              <a:latin typeface="Times New Roman" panose="02020603050405020304" pitchFamily="18" charset="0"/>
              <a:cs typeface="Times New Roman" panose="02020603050405020304" pitchFamily="18" charset="0"/>
            </a:endParaRPr>
          </a:p>
          <a:p>
            <a:pPr marL="0" indent="0" algn="ctr">
              <a:buNone/>
            </a:pPr>
            <a:r>
              <a:rPr lang="en-IN" dirty="0">
                <a:latin typeface="Times New Roman" panose="02020603050405020304" pitchFamily="18" charset="0"/>
                <a:cs typeface="Times New Roman" panose="02020603050405020304" pitchFamily="18" charset="0"/>
              </a:rPr>
              <a:t>Assistant Professor</a:t>
            </a:r>
            <a:endParaRPr lang="en-US" b="1"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Department of AI &amp; ML</a:t>
            </a:r>
          </a:p>
          <a:p>
            <a:pPr marL="0" indent="0" algn="ctr">
              <a:buNone/>
            </a:pPr>
            <a:r>
              <a:rPr lang="en-US" b="1" dirty="0">
                <a:latin typeface="Times New Roman" panose="02020603050405020304" pitchFamily="18" charset="0"/>
                <a:cs typeface="Times New Roman" panose="02020603050405020304" pitchFamily="18" charset="0"/>
              </a:rPr>
              <a:t>NHCE</a:t>
            </a:r>
          </a:p>
        </p:txBody>
      </p:sp>
      <p:sp>
        <p:nvSpPr>
          <p:cNvPr id="2" name="Title 1"/>
          <p:cNvSpPr>
            <a:spLocks noGrp="1"/>
          </p:cNvSpPr>
          <p:nvPr>
            <p:ph type="title" idx="4294967295"/>
          </p:nvPr>
        </p:nvSpPr>
        <p:spPr>
          <a:xfrm>
            <a:off x="2105319" y="1853964"/>
            <a:ext cx="8813051" cy="757078"/>
          </a:xfrm>
        </p:spPr>
        <p:txBody>
          <a:bodyPr>
            <a:noAutofit/>
          </a:bodyPr>
          <a:lstStyle/>
          <a:p>
            <a:pPr algn="ctr"/>
            <a:br>
              <a:rPr lang="en-US" sz="4000" b="1" dirty="0"/>
            </a:br>
            <a:r>
              <a:rPr lang="en-US" sz="4000" b="1" dirty="0">
                <a:latin typeface="Times New Roman" panose="02020603050405020304" pitchFamily="18" charset="0"/>
                <a:ea typeface="Calibri" panose="020F0502020204030204" pitchFamily="34" charset="0"/>
                <a:cs typeface="Times New Roman" panose="02020603050405020304" pitchFamily="18" charset="0"/>
              </a:rPr>
              <a:t>Web Crawler</a:t>
            </a:r>
            <a:br>
              <a:rPr lang="en-IN" sz="4000" dirty="0">
                <a:effectLst/>
                <a:latin typeface="Calibri" panose="020F0502020204030204" pitchFamily="34" charset="0"/>
                <a:ea typeface="Calibri" panose="020F0502020204030204" pitchFamily="34" charset="0"/>
                <a:cs typeface="Times New Roman" panose="02020603050405020304" pitchFamily="18" charset="0"/>
              </a:rPr>
            </a:br>
            <a:endParaRPr lang="en-US" sz="4000"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
        <p:nvSpPr>
          <p:cNvPr id="7" name="TextBox 6"/>
          <p:cNvSpPr txBox="1"/>
          <p:nvPr/>
        </p:nvSpPr>
        <p:spPr>
          <a:xfrm>
            <a:off x="6920264" y="4432626"/>
            <a:ext cx="4558352"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Presented By</a:t>
            </a:r>
          </a:p>
          <a:p>
            <a:r>
              <a:rPr lang="en-US" b="1" dirty="0">
                <a:latin typeface="Times New Roman" panose="02020603050405020304" pitchFamily="18" charset="0"/>
                <a:cs typeface="Times New Roman" panose="02020603050405020304" pitchFamily="18" charset="0"/>
              </a:rPr>
              <a:t>C. Rohith </a:t>
            </a:r>
            <a:r>
              <a:rPr lang="en-US" b="1" dirty="0" err="1">
                <a:latin typeface="Times New Roman" panose="02020603050405020304" pitchFamily="18" charset="0"/>
                <a:cs typeface="Times New Roman" panose="02020603050405020304" pitchFamily="18" charset="0"/>
              </a:rPr>
              <a:t>kumar</a:t>
            </a:r>
            <a:r>
              <a:rPr lang="en-US" b="1" dirty="0">
                <a:latin typeface="Times New Roman" panose="02020603050405020304" pitchFamily="18" charset="0"/>
                <a:cs typeface="Times New Roman" panose="02020603050405020304" pitchFamily="18" charset="0"/>
              </a:rPr>
              <a:t>	                      1NH20AI124 R. </a:t>
            </a:r>
            <a:r>
              <a:rPr lang="en-US" b="1" dirty="0" err="1">
                <a:latin typeface="Times New Roman" panose="02020603050405020304" pitchFamily="18" charset="0"/>
                <a:cs typeface="Times New Roman" panose="02020603050405020304" pitchFamily="18" charset="0"/>
              </a:rPr>
              <a:t>Roopam</a:t>
            </a:r>
            <a:r>
              <a:rPr lang="en-US" b="1" dirty="0">
                <a:latin typeface="Times New Roman" panose="02020603050405020304" pitchFamily="18" charset="0"/>
                <a:cs typeface="Times New Roman" panose="02020603050405020304" pitchFamily="18" charset="0"/>
              </a:rPr>
              <a:t> Chowdary	     1NH20AI085</a:t>
            </a:r>
          </a:p>
          <a:p>
            <a:r>
              <a:rPr lang="en-US" b="1" dirty="0">
                <a:latin typeface="Times New Roman" panose="02020603050405020304" pitchFamily="18" charset="0"/>
                <a:cs typeface="Times New Roman" panose="02020603050405020304" pitchFamily="18" charset="0"/>
              </a:rPr>
              <a:t>P. </a:t>
            </a:r>
            <a:r>
              <a:rPr lang="en-US" b="1" dirty="0" err="1">
                <a:latin typeface="Times New Roman" panose="02020603050405020304" pitchFamily="18" charset="0"/>
                <a:cs typeface="Times New Roman" panose="02020603050405020304" pitchFamily="18" charset="0"/>
              </a:rPr>
              <a:t>Saketh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Sree</a:t>
            </a:r>
            <a:r>
              <a:rPr lang="en-US" b="1" dirty="0">
                <a:latin typeface="Times New Roman" panose="02020603050405020304" pitchFamily="18" charset="0"/>
                <a:cs typeface="Times New Roman" panose="02020603050405020304" pitchFamily="18" charset="0"/>
              </a:rPr>
              <a:t> Ram                    1NH20AI075</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568" y="125637"/>
            <a:ext cx="9453093" cy="1549351"/>
          </a:xfrm>
          <a:prstGeom prst="rect">
            <a:avLst/>
          </a:prstGeom>
        </p:spPr>
      </p:pic>
    </p:spTree>
    <p:extLst>
      <p:ext uri="{BB962C8B-B14F-4D97-AF65-F5344CB8AC3E}">
        <p14:creationId xmlns:p14="http://schemas.microsoft.com/office/powerpoint/2010/main" val="759360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6D7D9F1D-EB6D-D4FD-3203-44D76880DDB3}"/>
              </a:ext>
            </a:extLst>
          </p:cNvPr>
          <p:cNvPicPr>
            <a:picLocks noChangeAspect="1"/>
          </p:cNvPicPr>
          <p:nvPr/>
        </p:nvPicPr>
        <p:blipFill>
          <a:blip r:embed="rId2"/>
          <a:stretch>
            <a:fillRect/>
          </a:stretch>
        </p:blipFill>
        <p:spPr>
          <a:xfrm>
            <a:off x="1140934" y="2017985"/>
            <a:ext cx="4616434" cy="2642908"/>
          </a:xfrm>
          <a:prstGeom prst="rect">
            <a:avLst/>
          </a:prstGeom>
        </p:spPr>
      </p:pic>
      <p:cxnSp>
        <p:nvCxnSpPr>
          <p:cNvPr id="33" name="Straight Connector 32">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3AD2419-BFAF-6532-0266-7D8313A7C625}"/>
              </a:ext>
            </a:extLst>
          </p:cNvPr>
          <p:cNvPicPr>
            <a:picLocks noChangeAspect="1"/>
          </p:cNvPicPr>
          <p:nvPr/>
        </p:nvPicPr>
        <p:blipFill>
          <a:blip r:embed="rId3"/>
          <a:stretch>
            <a:fillRect/>
          </a:stretch>
        </p:blipFill>
        <p:spPr>
          <a:xfrm>
            <a:off x="6434633" y="2038971"/>
            <a:ext cx="4644528" cy="2600935"/>
          </a:xfrm>
          <a:prstGeom prst="rect">
            <a:avLst/>
          </a:prstGeom>
        </p:spPr>
      </p:pic>
      <p:sp>
        <p:nvSpPr>
          <p:cNvPr id="21" name="TextBox 20">
            <a:extLst>
              <a:ext uri="{FF2B5EF4-FFF2-40B4-BE49-F238E27FC236}">
                <a16:creationId xmlns:a16="http://schemas.microsoft.com/office/drawing/2014/main" id="{B84E77F7-6819-9C2C-D951-425791C97047}"/>
              </a:ext>
            </a:extLst>
          </p:cNvPr>
          <p:cNvSpPr txBox="1"/>
          <p:nvPr/>
        </p:nvSpPr>
        <p:spPr>
          <a:xfrm>
            <a:off x="2505077" y="4978820"/>
            <a:ext cx="1125629" cy="369332"/>
          </a:xfrm>
          <a:prstGeom prst="rect">
            <a:avLst/>
          </a:prstGeom>
          <a:noFill/>
        </p:spPr>
        <p:txBody>
          <a:bodyPr wrap="none" rtlCol="0">
            <a:spAutoFit/>
          </a:bodyPr>
          <a:lstStyle/>
          <a:p>
            <a:r>
              <a:rPr lang="en-IN" b="1" dirty="0"/>
              <a:t>Line chart</a:t>
            </a:r>
          </a:p>
        </p:txBody>
      </p:sp>
      <p:sp>
        <p:nvSpPr>
          <p:cNvPr id="23" name="TextBox 22">
            <a:extLst>
              <a:ext uri="{FF2B5EF4-FFF2-40B4-BE49-F238E27FC236}">
                <a16:creationId xmlns:a16="http://schemas.microsoft.com/office/drawing/2014/main" id="{E5C483B9-265A-AD41-112A-64FDAA32CBE7}"/>
              </a:ext>
            </a:extLst>
          </p:cNvPr>
          <p:cNvSpPr txBox="1"/>
          <p:nvPr/>
        </p:nvSpPr>
        <p:spPr>
          <a:xfrm>
            <a:off x="8103370" y="4980707"/>
            <a:ext cx="1583553" cy="369332"/>
          </a:xfrm>
          <a:prstGeom prst="rect">
            <a:avLst/>
          </a:prstGeom>
          <a:noFill/>
        </p:spPr>
        <p:txBody>
          <a:bodyPr wrap="square" rtlCol="0">
            <a:spAutoFit/>
          </a:bodyPr>
          <a:lstStyle/>
          <a:p>
            <a:r>
              <a:rPr lang="en-IN" b="1" dirty="0"/>
              <a:t>Scatter plot</a:t>
            </a:r>
          </a:p>
        </p:txBody>
      </p:sp>
    </p:spTree>
    <p:extLst>
      <p:ext uri="{BB962C8B-B14F-4D97-AF65-F5344CB8AC3E}">
        <p14:creationId xmlns:p14="http://schemas.microsoft.com/office/powerpoint/2010/main" val="248186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BB61C773-B787-910C-6ABC-1B3246697133}"/>
              </a:ext>
            </a:extLst>
          </p:cNvPr>
          <p:cNvPicPr>
            <a:picLocks noChangeAspect="1"/>
          </p:cNvPicPr>
          <p:nvPr/>
        </p:nvPicPr>
        <p:blipFill>
          <a:blip r:embed="rId2"/>
          <a:stretch>
            <a:fillRect/>
          </a:stretch>
        </p:blipFill>
        <p:spPr>
          <a:xfrm>
            <a:off x="1112839" y="2041067"/>
            <a:ext cx="4616434" cy="2596744"/>
          </a:xfrm>
          <a:prstGeom prst="rect">
            <a:avLst/>
          </a:prstGeom>
        </p:spPr>
      </p:pic>
      <p:cxnSp>
        <p:nvCxnSpPr>
          <p:cNvPr id="16" name="Straight Connector 15">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ED2349A-10C7-C132-A0B2-726596C37095}"/>
              </a:ext>
            </a:extLst>
          </p:cNvPr>
          <p:cNvPicPr>
            <a:picLocks noChangeAspect="1"/>
          </p:cNvPicPr>
          <p:nvPr/>
        </p:nvPicPr>
        <p:blipFill>
          <a:blip r:embed="rId3"/>
          <a:stretch>
            <a:fillRect/>
          </a:stretch>
        </p:blipFill>
        <p:spPr>
          <a:xfrm>
            <a:off x="6542358" y="2799513"/>
            <a:ext cx="4644528" cy="1079852"/>
          </a:xfrm>
          <a:prstGeom prst="rect">
            <a:avLst/>
          </a:prstGeom>
        </p:spPr>
      </p:pic>
      <p:sp>
        <p:nvSpPr>
          <p:cNvPr id="8" name="TextBox 7">
            <a:extLst>
              <a:ext uri="{FF2B5EF4-FFF2-40B4-BE49-F238E27FC236}">
                <a16:creationId xmlns:a16="http://schemas.microsoft.com/office/drawing/2014/main" id="{AE08A62C-2DF6-468B-049B-5D059104EDD0}"/>
              </a:ext>
            </a:extLst>
          </p:cNvPr>
          <p:cNvSpPr txBox="1"/>
          <p:nvPr/>
        </p:nvSpPr>
        <p:spPr>
          <a:xfrm>
            <a:off x="2492829" y="4782613"/>
            <a:ext cx="1436914" cy="369332"/>
          </a:xfrm>
          <a:prstGeom prst="rect">
            <a:avLst/>
          </a:prstGeom>
          <a:noFill/>
        </p:spPr>
        <p:txBody>
          <a:bodyPr wrap="square" rtlCol="0">
            <a:spAutoFit/>
          </a:bodyPr>
          <a:lstStyle/>
          <a:p>
            <a:r>
              <a:rPr lang="en-IN" b="1" dirty="0"/>
              <a:t>Bar chart</a:t>
            </a:r>
          </a:p>
        </p:txBody>
      </p:sp>
      <p:sp>
        <p:nvSpPr>
          <p:cNvPr id="9" name="TextBox 8">
            <a:extLst>
              <a:ext uri="{FF2B5EF4-FFF2-40B4-BE49-F238E27FC236}">
                <a16:creationId xmlns:a16="http://schemas.microsoft.com/office/drawing/2014/main" id="{A8A3AA9A-4614-4260-3C64-7059FEC35DE6}"/>
              </a:ext>
            </a:extLst>
          </p:cNvPr>
          <p:cNvSpPr txBox="1"/>
          <p:nvPr/>
        </p:nvSpPr>
        <p:spPr>
          <a:xfrm>
            <a:off x="8037221" y="4782613"/>
            <a:ext cx="914400" cy="369332"/>
          </a:xfrm>
          <a:prstGeom prst="rect">
            <a:avLst/>
          </a:prstGeom>
          <a:noFill/>
        </p:spPr>
        <p:txBody>
          <a:bodyPr wrap="square" rtlCol="0">
            <a:spAutoFit/>
          </a:bodyPr>
          <a:lstStyle/>
          <a:p>
            <a:r>
              <a:rPr lang="en-IN" b="1" dirty="0"/>
              <a:t>PX bar</a:t>
            </a:r>
          </a:p>
        </p:txBody>
      </p:sp>
    </p:spTree>
    <p:extLst>
      <p:ext uri="{BB962C8B-B14F-4D97-AF65-F5344CB8AC3E}">
        <p14:creationId xmlns:p14="http://schemas.microsoft.com/office/powerpoint/2010/main" val="247665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155"/>
            <a:ext cx="10515600" cy="1325563"/>
          </a:xfrm>
        </p:spPr>
        <p:txBody>
          <a:bodyPr/>
          <a:lstStyle/>
          <a:p>
            <a:r>
              <a:rPr lang="en-US" dirty="0">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a:xfrm>
            <a:off x="838200" y="802640"/>
            <a:ext cx="10515600" cy="5669280"/>
          </a:xfrm>
        </p:spPr>
        <p:txBody>
          <a:bodyPr>
            <a:normAutofit/>
          </a:bodyPr>
          <a:lstStyle/>
          <a:p>
            <a:pPr algn="just">
              <a:lnSpc>
                <a:spcPct val="150000"/>
              </a:lnSpc>
            </a:pPr>
            <a:r>
              <a:rPr lang="en-US" sz="1900" dirty="0">
                <a:latin typeface="Times New Roman" panose="02020603050405020304" pitchFamily="18" charset="0"/>
                <a:cs typeface="Times New Roman" panose="02020603050405020304" pitchFamily="18" charset="0"/>
              </a:rPr>
              <a:t>The crawlers are being used to collect and update the central repository of the search engine. But it fails somewhere to do its task effectively. </a:t>
            </a:r>
          </a:p>
          <a:p>
            <a:pPr algn="just">
              <a:lnSpc>
                <a:spcPct val="150000"/>
              </a:lnSpc>
            </a:pPr>
            <a:r>
              <a:rPr lang="en-US" sz="1900" dirty="0">
                <a:latin typeface="Times New Roman" panose="02020603050405020304" pitchFamily="18" charset="0"/>
                <a:cs typeface="Times New Roman" panose="02020603050405020304" pitchFamily="18" charset="0"/>
              </a:rPr>
              <a:t>So in this paper authors try to identify these challenges in the field of parallel crawler, focused crawler, parallel focused crawler which are based on the parameters namely -Distribution, Scalability, Load balancing and reliability. Furthermore, authors also suggest the possible solution to these problems.</a:t>
            </a:r>
          </a:p>
          <a:p>
            <a:pPr algn="just">
              <a:lnSpc>
                <a:spcPct val="150000"/>
              </a:lnSpc>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Overall, the results and visualizations provided by the script can be used to gain insights into the products, pricing, and customer reviews for the search </a:t>
            </a:r>
            <a:r>
              <a:rPr lang="en-US" sz="1900">
                <a:effectLst/>
                <a:latin typeface="Times New Roman" panose="02020603050405020304" pitchFamily="18" charset="0"/>
                <a:ea typeface="Calibri" panose="020F0502020204030204" pitchFamily="34" charset="0"/>
                <a:cs typeface="Times New Roman" panose="02020603050405020304" pitchFamily="18" charset="0"/>
              </a:rPr>
              <a:t>query “</a:t>
            </a:r>
            <a:r>
              <a:rPr lang="en-US" sz="1900">
                <a:latin typeface="Times New Roman" panose="02020603050405020304" pitchFamily="18" charset="0"/>
                <a:ea typeface="Calibri" panose="020F0502020204030204" pitchFamily="34" charset="0"/>
                <a:cs typeface="Times New Roman" panose="02020603050405020304" pitchFamily="18" charset="0"/>
              </a:rPr>
              <a:t>DELL</a:t>
            </a:r>
            <a:r>
              <a:rPr lang="en-US" sz="190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on Amazon's website.</a:t>
            </a:r>
          </a:p>
          <a:p>
            <a:pPr algn="just">
              <a:lnSpc>
                <a:spcPct val="150000"/>
              </a:lnSpc>
            </a:pPr>
            <a:r>
              <a:rPr lang="en-US" sz="1900" dirty="0">
                <a:effectLst/>
                <a:latin typeface="Times New Roman" panose="02020603050405020304" pitchFamily="18" charset="0"/>
                <a:ea typeface="Calibri" panose="020F0502020204030204" pitchFamily="34" charset="0"/>
              </a:rPr>
              <a:t>In conclusion, the above program is a useful tool for extracting and analyzing data from Amazon's website for a specific search query. </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Tree>
    <p:extLst>
      <p:ext uri="{BB962C8B-B14F-4D97-AF65-F5344CB8AC3E}">
        <p14:creationId xmlns:p14="http://schemas.microsoft.com/office/powerpoint/2010/main" val="53417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715"/>
            <a:ext cx="10515600" cy="1325563"/>
          </a:xfrm>
        </p:spPr>
        <p:txBody>
          <a:bodyPr/>
          <a:lstStyle/>
          <a:p>
            <a:r>
              <a:rPr lang="en-US" dirty="0">
                <a:latin typeface="Times New Roman" panose="02020603050405020304" pitchFamily="18" charset="0"/>
                <a:cs typeface="Times New Roman" panose="02020603050405020304" pitchFamily="18" charset="0"/>
              </a:rPr>
              <a:t>Future Enhancement</a:t>
            </a:r>
          </a:p>
        </p:txBody>
      </p:sp>
      <p:sp>
        <p:nvSpPr>
          <p:cNvPr id="3" name="Content Placeholder 2"/>
          <p:cNvSpPr>
            <a:spLocks noGrp="1"/>
          </p:cNvSpPr>
          <p:nvPr>
            <p:ph idx="1"/>
          </p:nvPr>
        </p:nvSpPr>
        <p:spPr>
          <a:xfrm>
            <a:off x="838200" y="1091248"/>
            <a:ext cx="10515600" cy="5085715"/>
          </a:xfrm>
        </p:spPr>
        <p:txBody>
          <a:bodyPr>
            <a:normAutofit/>
          </a:bodyPr>
          <a:lstStyle/>
          <a:p>
            <a:pPr marL="45720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several potential enhancements that could be made to the program in the future.</a:t>
            </a:r>
          </a:p>
          <a:p>
            <a:pPr marL="45720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One enhancement could be to add functionality to scrape data from multiple websites, such as other e-commerce platforms or review websites, to gather a more comprehensive dataset. </a:t>
            </a:r>
          </a:p>
          <a:p>
            <a:pPr marL="45720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Another enhancement could be to add machine learning capabilities to the program to analyze the data and make predictions or recommendations based on the results. </a:t>
            </a:r>
          </a:p>
          <a:p>
            <a:pPr marL="45720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Additionally, the script could be adjusted to scrape data on a regular basis, to provide an up-to-date analysis of the market trends.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Tree>
    <p:extLst>
      <p:ext uri="{BB962C8B-B14F-4D97-AF65-F5344CB8AC3E}">
        <p14:creationId xmlns:p14="http://schemas.microsoft.com/office/powerpoint/2010/main" val="2786255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45302" y="2766218"/>
            <a:ext cx="10515600" cy="1325563"/>
          </a:xfrm>
        </p:spPr>
        <p:txBody>
          <a:bodyPr/>
          <a:lstStyle/>
          <a:p>
            <a:pPr algn="ctr"/>
            <a:r>
              <a:rPr lang="en-US" dirty="0">
                <a:latin typeface="Times New Roman" panose="02020603050405020304" pitchFamily="18" charset="0"/>
                <a:cs typeface="Times New Roman" panose="02020603050405020304" pitchFamily="18" charset="0"/>
              </a:rPr>
              <a:t>Thank You</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Tree>
    <p:extLst>
      <p:ext uri="{BB962C8B-B14F-4D97-AF65-F5344CB8AC3E}">
        <p14:creationId xmlns:p14="http://schemas.microsoft.com/office/powerpoint/2010/main" val="821237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26440" y="0"/>
            <a:ext cx="10515600" cy="6487159"/>
          </a:xfrm>
        </p:spPr>
        <p:txBody>
          <a:bodyPr>
            <a:normAutofit fontScale="55000" lnSpcReduction="20000"/>
          </a:bodyPr>
          <a:lstStyle/>
          <a:p>
            <a:pPr marL="0" indent="0">
              <a:buNone/>
            </a:pPr>
            <a:r>
              <a:rPr lang="en-US" dirty="0"/>
              <a:t>  </a:t>
            </a:r>
          </a:p>
          <a:p>
            <a:pPr marL="0" indent="0">
              <a:buNone/>
            </a:pPr>
            <a:r>
              <a:rPr lang="en-US" sz="11000" dirty="0">
                <a:latin typeface="Times New Roman" panose="02020603050405020304" pitchFamily="18" charset="0"/>
                <a:cs typeface="Times New Roman" panose="02020603050405020304" pitchFamily="18" charset="0"/>
              </a:rPr>
              <a:t>Introduction</a:t>
            </a:r>
          </a:p>
          <a:p>
            <a:pPr marL="0" indent="0">
              <a:buNone/>
            </a:pPr>
            <a:r>
              <a:rPr lang="en-US" sz="3200" b="0" i="0" dirty="0">
                <a:solidFill>
                  <a:srgbClr val="FFFFFF"/>
                </a:solidFill>
                <a:effectLst/>
                <a:latin typeface="urw-din"/>
              </a:rPr>
              <a:t>   </a:t>
            </a:r>
            <a:r>
              <a:rPr lang="en-US" sz="2000" b="0" i="0" dirty="0">
                <a:solidFill>
                  <a:srgbClr val="FFFFFF"/>
                </a:solidFill>
                <a:effectLst/>
                <a:latin typeface="urw-din"/>
              </a:rPr>
              <a:t>hat uses            </a:t>
            </a:r>
            <a:endParaRPr lang="en-US" sz="2000" dirty="0">
              <a:latin typeface="Times New Roman" panose="02020603050405020304" pitchFamily="18" charset="0"/>
              <a:cs typeface="Times New Roman" panose="02020603050405020304" pitchFamily="18" charset="0"/>
            </a:endParaRPr>
          </a:p>
          <a:p>
            <a:pPr algn="just">
              <a:lnSpc>
                <a:spcPct val="120000"/>
              </a:lnSpc>
            </a:pPr>
            <a:r>
              <a:rPr lang="en-US" sz="4500" dirty="0">
                <a:latin typeface="Times New Roman" panose="02020603050405020304" pitchFamily="18" charset="0"/>
                <a:cs typeface="Times New Roman" panose="02020603050405020304" pitchFamily="18" charset="0"/>
              </a:rPr>
              <a:t> </a:t>
            </a:r>
            <a:r>
              <a:rPr lang="en-US" sz="3800" dirty="0">
                <a:latin typeface="Times New Roman" panose="02020603050405020304" pitchFamily="18" charset="0"/>
                <a:cs typeface="Times New Roman" panose="02020603050405020304" pitchFamily="18" charset="0"/>
              </a:rPr>
              <a:t>Web search engines and some other websites use Web crawling or spidering software to update their web content or indices of other sites' web content. Web crawlers copy pages for processing by a search engine, which indexes the downloaded pages so that users can search more efficiently.</a:t>
            </a:r>
          </a:p>
          <a:p>
            <a:pPr algn="just">
              <a:lnSpc>
                <a:spcPct val="120000"/>
              </a:lnSpc>
            </a:pPr>
            <a:r>
              <a:rPr lang="en-US" sz="3800" dirty="0">
                <a:latin typeface="Times New Roman" panose="02020603050405020304" pitchFamily="18" charset="0"/>
                <a:cs typeface="Times New Roman" panose="02020603050405020304" pitchFamily="18" charset="0"/>
              </a:rPr>
              <a:t>These search engines uses web crawling and scraping to gather data and store them in a order which helps a search engine to retrieve relevant web pages.</a:t>
            </a:r>
          </a:p>
          <a:p>
            <a:pPr algn="just">
              <a:lnSpc>
                <a:spcPct val="120000"/>
              </a:lnSpc>
            </a:pPr>
            <a:r>
              <a:rPr lang="en-US" sz="3800" dirty="0">
                <a:latin typeface="Times New Roman" panose="02020603050405020304" pitchFamily="18" charset="0"/>
                <a:cs typeface="Times New Roman" panose="02020603050405020304" pitchFamily="18" charset="0"/>
              </a:rPr>
              <a:t>A Web crawler, sometimes called as spider bot and often shortened to crawler, is an Internet bot that systematically browses the World Wide Web and that is typically operated by search engines for the purpose of Web indexing.</a:t>
            </a:r>
          </a:p>
          <a:p>
            <a:pPr algn="just">
              <a:lnSpc>
                <a:spcPct val="120000"/>
              </a:lnSpc>
            </a:pPr>
            <a:r>
              <a:rPr lang="en-US" sz="3800" dirty="0">
                <a:latin typeface="Times New Roman" panose="02020603050405020304" pitchFamily="18" charset="0"/>
                <a:cs typeface="Times New Roman" panose="02020603050405020304" pitchFamily="18" charset="0"/>
              </a:rPr>
              <a:t>It involves creating a bot that can automatically collect data from various webpages.</a:t>
            </a:r>
          </a:p>
          <a:p>
            <a:pPr algn="just">
              <a:lnSpc>
                <a:spcPct val="120000"/>
              </a:lnSpc>
            </a:pPr>
            <a:r>
              <a:rPr lang="en-US" sz="3800" b="0" i="0" dirty="0">
                <a:effectLst/>
                <a:latin typeface="Times New Roman" panose="02020603050405020304" pitchFamily="18" charset="0"/>
                <a:cs typeface="Times New Roman" panose="02020603050405020304" pitchFamily="18" charset="0"/>
              </a:rPr>
              <a:t>It is a technique used parsing the HTML or XML response to extract the desired information. </a:t>
            </a:r>
            <a:endParaRPr lang="en-US" sz="3800" b="0" i="0" dirty="0">
              <a:solidFill>
                <a:srgbClr val="FFFFFF"/>
              </a:solidFill>
              <a:effectLst/>
              <a:latin typeface="Times New Roman" panose="02020603050405020304" pitchFamily="18" charset="0"/>
              <a:cs typeface="Times New Roman" panose="02020603050405020304" pitchFamily="18" charset="0"/>
            </a:endParaRPr>
          </a:p>
          <a:p>
            <a:pPr marL="0" indent="0" algn="just">
              <a:buNone/>
            </a:pPr>
            <a:r>
              <a:rPr lang="en-US" sz="3800" b="0" i="0" dirty="0">
                <a:solidFill>
                  <a:srgbClr val="FFFFFF"/>
                </a:solidFill>
                <a:effectLst/>
                <a:latin typeface="urw-din"/>
              </a:rPr>
              <a:t>Web scraping involves creating a bot that can automatically collect data from various webpages without permission. While web crawlers follow links continuously based on hyperlinks, web scraping is usually a much more targeted process -- and may only be after specific pages.</a:t>
            </a:r>
          </a:p>
          <a:p>
            <a:pPr marL="0" indent="0">
              <a:buNone/>
            </a:pPr>
            <a:endParaRPr lang="en-US"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Tree>
    <p:extLst>
      <p:ext uri="{BB962C8B-B14F-4D97-AF65-F5344CB8AC3E}">
        <p14:creationId xmlns:p14="http://schemas.microsoft.com/office/powerpoint/2010/main" val="312653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354"/>
            <a:ext cx="10515600" cy="1325563"/>
          </a:xfrm>
        </p:spPr>
        <p:txBody>
          <a:bodyPr>
            <a:normAutofit/>
          </a:bodyPr>
          <a:lstStyle/>
          <a:p>
            <a:r>
              <a:rPr lang="en-US"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49086" y="1388745"/>
            <a:ext cx="10515600" cy="4351338"/>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main objective of web crawler or web spider is to develop a computer program that's used to search and automatically index website content and other information over the internet. These programs, or bots, are most used to create entries for a search engine index.</a:t>
            </a:r>
          </a:p>
          <a:p>
            <a:pPr algn="just">
              <a:lnSpc>
                <a:spcPct val="150000"/>
              </a:lnSpc>
            </a:pPr>
            <a:r>
              <a:rPr lang="en-US" sz="1800" dirty="0">
                <a:latin typeface="Times New Roman" panose="02020603050405020304" pitchFamily="18" charset="0"/>
                <a:cs typeface="Times New Roman" panose="02020603050405020304" pitchFamily="18" charset="0"/>
              </a:rPr>
              <a:t>Web crawlers systematically browse webpages to learn what each page on the website is about, so this information can be indexed, updated and retrieved when a user makes a search query. Other websites use web crawling bots while updating their own web content. </a:t>
            </a:r>
          </a:p>
          <a:p>
            <a:pPr algn="just">
              <a:lnSpc>
                <a:spcPct val="150000"/>
              </a:lnSpc>
            </a:pPr>
            <a:r>
              <a:rPr lang="en-US" sz="1800" dirty="0">
                <a:latin typeface="Times New Roman" panose="02020603050405020304" pitchFamily="18" charset="0"/>
                <a:cs typeface="Times New Roman" panose="02020603050405020304" pitchFamily="18" charset="0"/>
              </a:rPr>
              <a:t>Search engines like Google or Bing apply a search algorithm to the data collected by web crawlers to display relevant information and websites in response to user searches.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Tree>
    <p:extLst>
      <p:ext uri="{BB962C8B-B14F-4D97-AF65-F5344CB8AC3E}">
        <p14:creationId xmlns:p14="http://schemas.microsoft.com/office/powerpoint/2010/main" val="397272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195"/>
            <a:ext cx="10515600" cy="1325563"/>
          </a:xfrm>
        </p:spPr>
        <p:txBody>
          <a:bodyPr/>
          <a:lstStyle/>
          <a:p>
            <a:r>
              <a:rPr lang="en-US" dirty="0">
                <a:latin typeface="Times New Roman" panose="02020603050405020304" pitchFamily="18" charset="0"/>
                <a:cs typeface="Times New Roman" panose="02020603050405020304" pitchFamily="18" charset="0"/>
              </a:rPr>
              <a:t>Literature Survey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graphicFrame>
        <p:nvGraphicFramePr>
          <p:cNvPr id="3" name="Table 2">
            <a:extLst>
              <a:ext uri="{FF2B5EF4-FFF2-40B4-BE49-F238E27FC236}">
                <a16:creationId xmlns:a16="http://schemas.microsoft.com/office/drawing/2014/main" id="{76F55827-8E32-A9EA-8C8D-A68A103DAD62}"/>
              </a:ext>
            </a:extLst>
          </p:cNvPr>
          <p:cNvGraphicFramePr>
            <a:graphicFrameLocks noGrp="1"/>
          </p:cNvGraphicFramePr>
          <p:nvPr>
            <p:extLst>
              <p:ext uri="{D42A27DB-BD31-4B8C-83A1-F6EECF244321}">
                <p14:modId xmlns:p14="http://schemas.microsoft.com/office/powerpoint/2010/main" val="276202791"/>
              </p:ext>
            </p:extLst>
          </p:nvPr>
        </p:nvGraphicFramePr>
        <p:xfrm>
          <a:off x="881735" y="928688"/>
          <a:ext cx="10596881" cy="5776341"/>
        </p:xfrm>
        <a:graphic>
          <a:graphicData uri="http://schemas.openxmlformats.org/drawingml/2006/table">
            <a:tbl>
              <a:tblPr firstRow="1" firstCol="1" bandRow="1">
                <a:tableStyleId>{5C22544A-7EE6-4342-B048-85BDC9FD1C3A}</a:tableStyleId>
              </a:tblPr>
              <a:tblGrid>
                <a:gridCol w="2214748">
                  <a:extLst>
                    <a:ext uri="{9D8B030D-6E8A-4147-A177-3AD203B41FA5}">
                      <a16:colId xmlns:a16="http://schemas.microsoft.com/office/drawing/2014/main" val="2824162393"/>
                    </a:ext>
                  </a:extLst>
                </a:gridCol>
                <a:gridCol w="1563254">
                  <a:extLst>
                    <a:ext uri="{9D8B030D-6E8A-4147-A177-3AD203B41FA5}">
                      <a16:colId xmlns:a16="http://schemas.microsoft.com/office/drawing/2014/main" val="1893003088"/>
                    </a:ext>
                  </a:extLst>
                </a:gridCol>
                <a:gridCol w="3915334">
                  <a:extLst>
                    <a:ext uri="{9D8B030D-6E8A-4147-A177-3AD203B41FA5}">
                      <a16:colId xmlns:a16="http://schemas.microsoft.com/office/drawing/2014/main" val="1255834847"/>
                    </a:ext>
                  </a:extLst>
                </a:gridCol>
                <a:gridCol w="2903545">
                  <a:extLst>
                    <a:ext uri="{9D8B030D-6E8A-4147-A177-3AD203B41FA5}">
                      <a16:colId xmlns:a16="http://schemas.microsoft.com/office/drawing/2014/main" val="1569178945"/>
                    </a:ext>
                  </a:extLst>
                </a:gridCol>
              </a:tblGrid>
              <a:tr h="186659">
                <a:tc>
                  <a:txBody>
                    <a:bodyPr/>
                    <a:lstStyle/>
                    <a:p>
                      <a:pPr>
                        <a:lnSpc>
                          <a:spcPct val="115000"/>
                        </a:lnSpc>
                        <a:spcAft>
                          <a:spcPts val="800"/>
                        </a:spcAft>
                      </a:pPr>
                      <a:r>
                        <a:rPr lang="en-US" sz="1600" dirty="0">
                          <a:effectLst/>
                          <a:latin typeface="Times New Roman" panose="02020603050405020304" pitchFamily="18" charset="0"/>
                          <a:cs typeface="Times New Roman" panose="02020603050405020304" pitchFamily="18" charset="0"/>
                        </a:rPr>
                        <a:t>Survey Title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tc>
                  <a:txBody>
                    <a:bodyPr/>
                    <a:lstStyle/>
                    <a:p>
                      <a:pPr>
                        <a:lnSpc>
                          <a:spcPct val="115000"/>
                        </a:lnSpc>
                        <a:spcAft>
                          <a:spcPts val="800"/>
                        </a:spcAft>
                      </a:pPr>
                      <a:r>
                        <a:rPr lang="en-US" sz="1600">
                          <a:effectLst/>
                          <a:latin typeface="Times New Roman" panose="02020603050405020304" pitchFamily="18" charset="0"/>
                          <a:cs typeface="Times New Roman" panose="02020603050405020304" pitchFamily="18" charset="0"/>
                        </a:rPr>
                        <a:t>Reference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tc>
                  <a:txBody>
                    <a:bodyPr/>
                    <a:lstStyle/>
                    <a:p>
                      <a:pPr>
                        <a:lnSpc>
                          <a:spcPct val="115000"/>
                        </a:lnSpc>
                        <a:spcAft>
                          <a:spcPts val="800"/>
                        </a:spcAft>
                      </a:pPr>
                      <a:r>
                        <a:rPr lang="en-US" sz="1600">
                          <a:effectLst/>
                          <a:latin typeface="Times New Roman" panose="02020603050405020304" pitchFamily="18" charset="0"/>
                          <a:cs typeface="Times New Roman" panose="02020603050405020304" pitchFamily="18" charset="0"/>
                        </a:rPr>
                        <a:t>Methodology</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tc>
                  <a:txBody>
                    <a:bodyPr/>
                    <a:lstStyle/>
                    <a:p>
                      <a:pPr>
                        <a:lnSpc>
                          <a:spcPct val="115000"/>
                        </a:lnSpc>
                        <a:spcAft>
                          <a:spcPts val="800"/>
                        </a:spcAft>
                      </a:pPr>
                      <a:r>
                        <a:rPr lang="en-US" sz="1600">
                          <a:effectLst/>
                          <a:latin typeface="Times New Roman" panose="02020603050405020304" pitchFamily="18" charset="0"/>
                          <a:cs typeface="Times New Roman" panose="02020603050405020304" pitchFamily="18" charset="0"/>
                        </a:rPr>
                        <a:t>Outcome/Results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extLst>
                  <a:ext uri="{0D108BD9-81ED-4DB2-BD59-A6C34878D82A}">
                    <a16:rowId xmlns:a16="http://schemas.microsoft.com/office/drawing/2014/main" val="1516051057"/>
                  </a:ext>
                </a:extLst>
              </a:tr>
              <a:tr h="1303959">
                <a:tc>
                  <a:txBody>
                    <a:bodyPr/>
                    <a:lstStyle/>
                    <a:p>
                      <a:pPr>
                        <a:lnSpc>
                          <a:spcPct val="115000"/>
                        </a:lnSpc>
                        <a:spcAft>
                          <a:spcPts val="800"/>
                        </a:spcAft>
                      </a:pPr>
                      <a:r>
                        <a:rPr lang="en-US" sz="1600">
                          <a:effectLst/>
                          <a:latin typeface="Times New Roman" panose="02020603050405020304" pitchFamily="18" charset="0"/>
                          <a:cs typeface="Times New Roman" panose="02020603050405020304" pitchFamily="18" charset="0"/>
                        </a:rPr>
                        <a:t>"Scrapy: A Fast and Powerful Scraping and Web Crawling Framework"</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tc>
                  <a:txBody>
                    <a:bodyPr/>
                    <a:lstStyle/>
                    <a:p>
                      <a:pPr>
                        <a:lnSpc>
                          <a:spcPct val="115000"/>
                        </a:lnSpc>
                        <a:spcAft>
                          <a:spcPts val="800"/>
                        </a:spcAft>
                      </a:pPr>
                      <a:r>
                        <a:rPr lang="en-US" sz="1600" dirty="0">
                          <a:effectLst/>
                          <a:latin typeface="Times New Roman" panose="02020603050405020304" pitchFamily="18" charset="0"/>
                          <a:cs typeface="Times New Roman" panose="02020603050405020304" pitchFamily="18" charset="0"/>
                        </a:rPr>
                        <a:t>Author: Pablo Hoffman</a:t>
                      </a:r>
                    </a:p>
                    <a:p>
                      <a:pPr>
                        <a:lnSpc>
                          <a:spcPct val="115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(2021)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tc>
                  <a:txBody>
                    <a:bodyPr/>
                    <a:lstStyle/>
                    <a:p>
                      <a:pPr algn="just">
                        <a:lnSpc>
                          <a:spcPct val="115000"/>
                        </a:lnSpc>
                        <a:spcAft>
                          <a:spcPts val="800"/>
                        </a:spcAft>
                      </a:pPr>
                      <a:r>
                        <a:rPr lang="en-US" sz="1600">
                          <a:effectLst/>
                          <a:latin typeface="Times New Roman" panose="02020603050405020304" pitchFamily="18" charset="0"/>
                          <a:cs typeface="Times New Roman" panose="02020603050405020304" pitchFamily="18" charset="0"/>
                        </a:rPr>
                        <a:t>Introduces the Scrapy web crawling and scraping library and discusses more complex issues including managing cookies, logging into websites, and integrating Scrapy with other Python libraries.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tc>
                  <a:txBody>
                    <a:bodyPr/>
                    <a:lstStyle/>
                    <a:p>
                      <a:pPr algn="just">
                        <a:lnSpc>
                          <a:spcPct val="115000"/>
                        </a:lnSpc>
                        <a:spcAft>
                          <a:spcPts val="800"/>
                        </a:spcAft>
                      </a:pPr>
                      <a:r>
                        <a:rPr lang="en-US" sz="1600">
                          <a:effectLst/>
                          <a:latin typeface="Times New Roman" panose="02020603050405020304" pitchFamily="18" charset="0"/>
                          <a:cs typeface="Times New Roman" panose="02020603050405020304" pitchFamily="18" charset="0"/>
                        </a:rPr>
                        <a:t>A thorough introduction to web collecting and indexing by using Scrapy library</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extLst>
                  <a:ext uri="{0D108BD9-81ED-4DB2-BD59-A6C34878D82A}">
                    <a16:rowId xmlns:a16="http://schemas.microsoft.com/office/drawing/2014/main" val="612124823"/>
                  </a:ext>
                </a:extLst>
              </a:tr>
              <a:tr h="1178152">
                <a:tc>
                  <a:txBody>
                    <a:bodyPr/>
                    <a:lstStyle/>
                    <a:p>
                      <a:pPr>
                        <a:lnSpc>
                          <a:spcPct val="115000"/>
                        </a:lnSpc>
                        <a:spcAft>
                          <a:spcPts val="800"/>
                        </a:spcAft>
                      </a:pPr>
                      <a:r>
                        <a:rPr lang="en-US" sz="1600">
                          <a:effectLst/>
                          <a:latin typeface="Times New Roman" panose="02020603050405020304" pitchFamily="18" charset="0"/>
                          <a:cs typeface="Times New Roman" panose="02020603050405020304" pitchFamily="18" charset="0"/>
                        </a:rPr>
                        <a:t>"Web Scraping with Python and Beautiful Soup"</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tc>
                  <a:txBody>
                    <a:bodyPr/>
                    <a:lstStyle/>
                    <a:p>
                      <a:pPr>
                        <a:lnSpc>
                          <a:spcPct val="115000"/>
                        </a:lnSpc>
                        <a:spcAft>
                          <a:spcPts val="800"/>
                        </a:spcAft>
                      </a:pPr>
                      <a:r>
                        <a:rPr lang="en-US" sz="1600" dirty="0">
                          <a:effectLst/>
                          <a:latin typeface="Times New Roman" panose="02020603050405020304" pitchFamily="18" charset="0"/>
                          <a:cs typeface="Times New Roman" panose="02020603050405020304" pitchFamily="18" charset="0"/>
                        </a:rPr>
                        <a:t>Author: Ryan Mitchell</a:t>
                      </a:r>
                    </a:p>
                    <a:p>
                      <a:pPr>
                        <a:lnSpc>
                          <a:spcPct val="115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(2021)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tc>
                  <a:txBody>
                    <a:bodyPr/>
                    <a:lstStyle/>
                    <a:p>
                      <a:pPr algn="just">
                        <a:lnSpc>
                          <a:spcPct val="115000"/>
                        </a:lnSpc>
                        <a:spcAft>
                          <a:spcPts val="800"/>
                        </a:spcAft>
                      </a:pPr>
                      <a:r>
                        <a:rPr lang="en-US" sz="1600">
                          <a:effectLst/>
                          <a:latin typeface="Times New Roman" panose="02020603050405020304" pitchFamily="18" charset="0"/>
                          <a:cs typeface="Times New Roman" panose="02020603050405020304" pitchFamily="18" charset="0"/>
                        </a:rPr>
                        <a:t>A step-by-step manual for using the Beautiful Soup library to scrape the web. explains the fundamentals of HTML and CSS and demonstrates how to utilise Beautiful Soup to extract information from web pages.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tc>
                  <a:txBody>
                    <a:bodyPr/>
                    <a:lstStyle/>
                    <a:p>
                      <a:pPr algn="just">
                        <a:lnSpc>
                          <a:spcPct val="115000"/>
                        </a:lnSpc>
                        <a:spcAft>
                          <a:spcPts val="800"/>
                        </a:spcAft>
                      </a:pPr>
                      <a:r>
                        <a:rPr lang="en-US" sz="1600">
                          <a:effectLst/>
                          <a:latin typeface="Times New Roman" panose="02020603050405020304" pitchFamily="18" charset="0"/>
                          <a:cs typeface="Times New Roman" panose="02020603050405020304" pitchFamily="18" charset="0"/>
                        </a:rPr>
                        <a:t>It provides information on how to use the Beautiful Soup library to extract data from web pages.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extLst>
                  <a:ext uri="{0D108BD9-81ED-4DB2-BD59-A6C34878D82A}">
                    <a16:rowId xmlns:a16="http://schemas.microsoft.com/office/drawing/2014/main" val="2067766417"/>
                  </a:ext>
                </a:extLst>
              </a:tr>
              <a:tr h="1376450">
                <a:tc>
                  <a:txBody>
                    <a:bodyPr/>
                    <a:lstStyle/>
                    <a:p>
                      <a:pPr>
                        <a:lnSpc>
                          <a:spcPct val="115000"/>
                        </a:lnSpc>
                        <a:spcAft>
                          <a:spcPts val="800"/>
                        </a:spcAft>
                      </a:pPr>
                      <a:r>
                        <a:rPr lang="en-US" sz="1600">
                          <a:effectLst/>
                          <a:latin typeface="Times New Roman" panose="02020603050405020304" pitchFamily="18" charset="0"/>
                          <a:cs typeface="Times New Roman" panose="02020603050405020304" pitchFamily="18" charset="0"/>
                        </a:rPr>
                        <a:t>"Data Crawling and Processing with Apache Nutch and Apache Tika"</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tc>
                  <a:txBody>
                    <a:bodyPr/>
                    <a:lstStyle/>
                    <a:p>
                      <a:pPr>
                        <a:lnSpc>
                          <a:spcPct val="115000"/>
                        </a:lnSpc>
                        <a:spcAft>
                          <a:spcPts val="800"/>
                        </a:spcAft>
                      </a:pPr>
                      <a:r>
                        <a:rPr lang="en-US" sz="1600" dirty="0">
                          <a:effectLst/>
                          <a:latin typeface="Times New Roman" panose="02020603050405020304" pitchFamily="18" charset="0"/>
                          <a:cs typeface="Times New Roman" panose="02020603050405020304" pitchFamily="18" charset="0"/>
                        </a:rPr>
                        <a:t>Author: Lewis John </a:t>
                      </a:r>
                      <a:r>
                        <a:rPr lang="en-US" sz="1600" dirty="0" err="1">
                          <a:effectLst/>
                          <a:latin typeface="Times New Roman" panose="02020603050405020304" pitchFamily="18" charset="0"/>
                          <a:cs typeface="Times New Roman" panose="02020603050405020304" pitchFamily="18" charset="0"/>
                        </a:rPr>
                        <a:t>McGibbney</a:t>
                      </a:r>
                      <a:endParaRPr lang="en-US" sz="1600" dirty="0">
                        <a:effectLst/>
                        <a:latin typeface="Times New Roman" panose="02020603050405020304" pitchFamily="18" charset="0"/>
                        <a:cs typeface="Times New Roman" panose="02020603050405020304" pitchFamily="18" charset="0"/>
                      </a:endParaRPr>
                    </a:p>
                    <a:p>
                      <a:pPr>
                        <a:lnSpc>
                          <a:spcPct val="115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(2017)</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tc>
                  <a:txBody>
                    <a:bodyPr/>
                    <a:lstStyle/>
                    <a:p>
                      <a:pPr algn="just">
                        <a:lnSpc>
                          <a:spcPct val="115000"/>
                        </a:lnSpc>
                        <a:spcAft>
                          <a:spcPts val="800"/>
                        </a:spcAft>
                      </a:pPr>
                      <a:r>
                        <a:rPr lang="en-US" sz="1600" dirty="0">
                          <a:effectLst/>
                          <a:latin typeface="Times New Roman" panose="02020603050405020304" pitchFamily="18" charset="0"/>
                          <a:cs typeface="Times New Roman" panose="02020603050405020304" pitchFamily="18" charset="0"/>
                        </a:rPr>
                        <a:t>An overview of how to use the Apache Tika and </a:t>
                      </a:r>
                      <a:r>
                        <a:rPr lang="en-US" sz="1600" dirty="0" err="1">
                          <a:effectLst/>
                          <a:latin typeface="Times New Roman" panose="02020603050405020304" pitchFamily="18" charset="0"/>
                          <a:cs typeface="Times New Roman" panose="02020603050405020304" pitchFamily="18" charset="0"/>
                        </a:rPr>
                        <a:t>Nutch</a:t>
                      </a:r>
                      <a:r>
                        <a:rPr lang="en-US" sz="1600" dirty="0">
                          <a:effectLst/>
                          <a:latin typeface="Times New Roman" panose="02020603050405020304" pitchFamily="18" charset="0"/>
                          <a:cs typeface="Times New Roman" panose="02020603050405020304" pitchFamily="18" charset="0"/>
                        </a:rPr>
                        <a:t> libraries for data processing and web crawling. explains the fundamentals of </a:t>
                      </a:r>
                      <a:r>
                        <a:rPr lang="en-US" sz="1600" dirty="0" err="1">
                          <a:effectLst/>
                          <a:latin typeface="Times New Roman" panose="02020603050405020304" pitchFamily="18" charset="0"/>
                          <a:cs typeface="Times New Roman" panose="02020603050405020304" pitchFamily="18" charset="0"/>
                        </a:rPr>
                        <a:t>utilising</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Nutch</a:t>
                      </a:r>
                      <a:r>
                        <a:rPr lang="en-US" sz="1600" dirty="0">
                          <a:effectLst/>
                          <a:latin typeface="Times New Roman" panose="02020603050405020304" pitchFamily="18" charset="0"/>
                          <a:cs typeface="Times New Roman" panose="02020603050405020304" pitchFamily="18" charset="0"/>
                        </a:rPr>
                        <a:t> and Tika and demonstrates how to use them to collect data from websites and </a:t>
                      </a:r>
                      <a:r>
                        <a:rPr lang="en-US" sz="1600" dirty="0" err="1">
                          <a:effectLst/>
                          <a:latin typeface="Times New Roman" panose="02020603050405020304" pitchFamily="18" charset="0"/>
                          <a:cs typeface="Times New Roman" panose="02020603050405020304" pitchFamily="18" charset="0"/>
                        </a:rPr>
                        <a:t>utilise</a:t>
                      </a:r>
                      <a:r>
                        <a:rPr lang="en-US" sz="1600" dirty="0">
                          <a:effectLst/>
                          <a:latin typeface="Times New Roman" panose="02020603050405020304" pitchFamily="18" charset="0"/>
                          <a:cs typeface="Times New Roman" panose="02020603050405020304" pitchFamily="18" charset="0"/>
                        </a:rPr>
                        <a:t> it in Hadoop processing.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tc>
                  <a:txBody>
                    <a:bodyPr/>
                    <a:lstStyle/>
                    <a:p>
                      <a:pPr algn="just">
                        <a:lnSpc>
                          <a:spcPct val="115000"/>
                        </a:lnSpc>
                        <a:spcAft>
                          <a:spcPts val="800"/>
                        </a:spcAft>
                      </a:pPr>
                      <a:r>
                        <a:rPr lang="en-US" sz="1600">
                          <a:effectLst/>
                          <a:latin typeface="Times New Roman" panose="02020603050405020304" pitchFamily="18" charset="0"/>
                          <a:cs typeface="Times New Roman" panose="02020603050405020304" pitchFamily="18" charset="0"/>
                        </a:rPr>
                        <a:t>A demonstration on how to use the Nutch and Tika libraries to collect data from website urls and analyze it in Hadoop.</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extLst>
                  <a:ext uri="{0D108BD9-81ED-4DB2-BD59-A6C34878D82A}">
                    <a16:rowId xmlns:a16="http://schemas.microsoft.com/office/drawing/2014/main" val="455284139"/>
                  </a:ext>
                </a:extLst>
              </a:tr>
              <a:tr h="979853">
                <a:tc>
                  <a:txBody>
                    <a:bodyPr/>
                    <a:lstStyle/>
                    <a:p>
                      <a:pPr>
                        <a:lnSpc>
                          <a:spcPct val="115000"/>
                        </a:lnSpc>
                        <a:spcAft>
                          <a:spcPts val="800"/>
                        </a:spcAft>
                      </a:pPr>
                      <a:r>
                        <a:rPr lang="en-US" sz="1600">
                          <a:effectLst/>
                          <a:latin typeface="Times New Roman" panose="02020603050405020304" pitchFamily="18" charset="0"/>
                          <a:cs typeface="Times New Roman" panose="02020603050405020304" pitchFamily="18" charset="0"/>
                        </a:rPr>
                        <a:t>"Web scraping with Python: A practical guide"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tc>
                  <a:txBody>
                    <a:bodyPr/>
                    <a:lstStyle/>
                    <a:p>
                      <a:pPr>
                        <a:lnSpc>
                          <a:spcPct val="115000"/>
                        </a:lnSpc>
                        <a:spcAft>
                          <a:spcPts val="800"/>
                        </a:spcAft>
                      </a:pPr>
                      <a:r>
                        <a:rPr lang="en-US" sz="1600" dirty="0">
                          <a:effectLst/>
                          <a:latin typeface="Times New Roman" panose="02020603050405020304" pitchFamily="18" charset="0"/>
                          <a:cs typeface="Times New Roman" panose="02020603050405020304" pitchFamily="18" charset="0"/>
                        </a:rPr>
                        <a:t>Author: Ahmed Rafik</a:t>
                      </a:r>
                    </a:p>
                    <a:p>
                      <a:pPr>
                        <a:lnSpc>
                          <a:spcPct val="115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(2022)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tc>
                  <a:txBody>
                    <a:bodyPr/>
                    <a:lstStyle/>
                    <a:p>
                      <a:pPr algn="just">
                        <a:lnSpc>
                          <a:spcPct val="115000"/>
                        </a:lnSpc>
                        <a:spcAft>
                          <a:spcPts val="800"/>
                        </a:spcAft>
                      </a:pPr>
                      <a:r>
                        <a:rPr lang="en-US" sz="1600">
                          <a:effectLst/>
                          <a:latin typeface="Times New Roman" panose="02020603050405020304" pitchFamily="18" charset="0"/>
                          <a:cs typeface="Times New Roman" panose="02020603050405020304" pitchFamily="18" charset="0"/>
                        </a:rPr>
                        <a:t>It explains the fundamentals of online scraping and demonstrates how to collect data from web pages using Python packages like Requests, Beautiful Soup, and Selenium.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tc>
                  <a:txBody>
                    <a:bodyPr/>
                    <a:lstStyle/>
                    <a:p>
                      <a:pPr algn="just">
                        <a:lnSpc>
                          <a:spcPct val="115000"/>
                        </a:lnSpc>
                        <a:spcAft>
                          <a:spcPts val="800"/>
                        </a:spcAft>
                      </a:pPr>
                      <a:r>
                        <a:rPr lang="en-US" sz="1600" dirty="0">
                          <a:effectLst/>
                          <a:latin typeface="Times New Roman" panose="02020603050405020304" pitchFamily="18" charset="0"/>
                          <a:cs typeface="Times New Roman" panose="02020603050405020304" pitchFamily="18" charset="0"/>
                        </a:rPr>
                        <a:t>It gives brief basics of scraping data from web pages using python libraries.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5640" marR="55640" marT="0" marB="0"/>
                </a:tc>
                <a:extLst>
                  <a:ext uri="{0D108BD9-81ED-4DB2-BD59-A6C34878D82A}">
                    <a16:rowId xmlns:a16="http://schemas.microsoft.com/office/drawing/2014/main" val="3158266800"/>
                  </a:ext>
                </a:extLst>
              </a:tr>
            </a:tbl>
          </a:graphicData>
        </a:graphic>
      </p:graphicFrame>
    </p:spTree>
    <p:extLst>
      <p:ext uri="{BB962C8B-B14F-4D97-AF65-F5344CB8AC3E}">
        <p14:creationId xmlns:p14="http://schemas.microsoft.com/office/powerpoint/2010/main" val="324531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395"/>
            <a:ext cx="10515600" cy="1325563"/>
          </a:xfrm>
        </p:spPr>
        <p:txBody>
          <a:bodyPr>
            <a:normAutofit/>
          </a:bodyPr>
          <a:lstStyle/>
          <a:p>
            <a:r>
              <a:rPr lang="en-US"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838200" y="1378585"/>
            <a:ext cx="10515600" cy="4351338"/>
          </a:xfrm>
        </p:spPr>
        <p:txBody>
          <a:bodyPr>
            <a:normAutofit fontScale="92500"/>
          </a:bodyPr>
          <a:lstStyle/>
          <a:p>
            <a:pPr algn="just">
              <a:lnSpc>
                <a:spcPct val="150000"/>
              </a:lnSpc>
            </a:pPr>
            <a:r>
              <a:rPr lang="en-US" sz="1800" dirty="0">
                <a:latin typeface="Times New Roman" panose="02020603050405020304" pitchFamily="18" charset="0"/>
                <a:cs typeface="Times New Roman" panose="02020603050405020304" pitchFamily="18" charset="0"/>
              </a:rPr>
              <a:t>Web crawlers systematically browse webpages to learn what each page on the website is about, so this information can be indexed, updated and retrieved when a user makes a search query. </a:t>
            </a:r>
          </a:p>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The project is to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extracts data from Amazon's website for a specific search query and saves the data in a CSV file.</a:t>
            </a:r>
          </a:p>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program uses the requests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BeautifulSoup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libraries to scrape data from the website and extract information such as the product name, rating, rating count, price, and product URL for each item returned in the search results. </a:t>
            </a:r>
          </a:p>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program also utilizes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plotly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library to create various visualizations of the data such as line plots, scatter plots, bar plots, histograms, and box plots.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Tree>
    <p:extLst>
      <p:ext uri="{BB962C8B-B14F-4D97-AF65-F5344CB8AC3E}">
        <p14:creationId xmlns:p14="http://schemas.microsoft.com/office/powerpoint/2010/main" val="173492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497"/>
            <a:ext cx="10515600" cy="821931"/>
          </a:xfrm>
        </p:spPr>
        <p:txBody>
          <a:bodyPr>
            <a:normAutofit/>
          </a:bodyPr>
          <a:lstStyle/>
          <a:p>
            <a:r>
              <a:rPr lang="en-US" dirty="0">
                <a:latin typeface="Times New Roman" panose="02020603050405020304" pitchFamily="18" charset="0"/>
                <a:cs typeface="Times New Roman" panose="02020603050405020304" pitchFamily="18" charset="0"/>
              </a:rPr>
              <a:t>Flow Chart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pic>
        <p:nvPicPr>
          <p:cNvPr id="21" name="Picture 20">
            <a:extLst>
              <a:ext uri="{FF2B5EF4-FFF2-40B4-BE49-F238E27FC236}">
                <a16:creationId xmlns:a16="http://schemas.microsoft.com/office/drawing/2014/main" id="{FD69B177-8FFA-E50D-967E-8FA49ADF16A6}"/>
              </a:ext>
            </a:extLst>
          </p:cNvPr>
          <p:cNvPicPr>
            <a:picLocks noChangeAspect="1"/>
          </p:cNvPicPr>
          <p:nvPr/>
        </p:nvPicPr>
        <p:blipFill>
          <a:blip r:embed="rId3"/>
          <a:stretch>
            <a:fillRect/>
          </a:stretch>
        </p:blipFill>
        <p:spPr>
          <a:xfrm>
            <a:off x="4019328" y="965428"/>
            <a:ext cx="5128704" cy="5349704"/>
          </a:xfrm>
          <a:prstGeom prst="rect">
            <a:avLst/>
          </a:prstGeom>
        </p:spPr>
      </p:pic>
    </p:spTree>
    <p:extLst>
      <p:ext uri="{BB962C8B-B14F-4D97-AF65-F5344CB8AC3E}">
        <p14:creationId xmlns:p14="http://schemas.microsoft.com/office/powerpoint/2010/main" val="239146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105"/>
            <a:ext cx="10515600" cy="1325563"/>
          </a:xfrm>
        </p:spPr>
        <p:txBody>
          <a:bodyPr/>
          <a:lstStyle/>
          <a:p>
            <a:r>
              <a:rPr lang="en-US" dirty="0">
                <a:latin typeface="Times New Roman" panose="02020603050405020304" pitchFamily="18" charset="0"/>
                <a:cs typeface="Times New Roman" panose="02020603050405020304" pitchFamily="18" charset="0"/>
              </a:rPr>
              <a:t>Implementation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
        <p:nvSpPr>
          <p:cNvPr id="5" name="Content Placeholder 4">
            <a:extLst>
              <a:ext uri="{FF2B5EF4-FFF2-40B4-BE49-F238E27FC236}">
                <a16:creationId xmlns:a16="http://schemas.microsoft.com/office/drawing/2014/main" id="{00AABE99-C9A6-CC50-C42A-A55FC7C0B8E6}"/>
              </a:ext>
            </a:extLst>
          </p:cNvPr>
          <p:cNvSpPr>
            <a:spLocks noGrp="1"/>
          </p:cNvSpPr>
          <p:nvPr>
            <p:ph idx="1"/>
          </p:nvPr>
        </p:nvSpPr>
        <p:spPr>
          <a:xfrm>
            <a:off x="838200" y="1026160"/>
            <a:ext cx="10515600" cy="5608320"/>
          </a:xfrm>
        </p:spPr>
        <p:txBody>
          <a:bodyPr>
            <a:normAutofit fontScale="92500"/>
          </a:bodyPr>
          <a:lstStyle/>
          <a:p>
            <a:pPr marL="342900" lvl="0" indent="-342900" algn="just">
              <a:lnSpc>
                <a:spcPct val="120000"/>
              </a:lnSpc>
              <a:buFont typeface="+mj-lt"/>
              <a:buAutoNum type="arabicPeriod"/>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The script starts by defining the necessary headers for the requests and setting the search query to “</a:t>
            </a:r>
            <a:r>
              <a:rPr lang="en-IN" sz="1900" dirty="0">
                <a:latin typeface="Times New Roman" panose="02020603050405020304" pitchFamily="18" charset="0"/>
                <a:ea typeface="Calibri" panose="020F0502020204030204" pitchFamily="34" charset="0"/>
                <a:cs typeface="Times New Roman" panose="02020603050405020304" pitchFamily="18" charset="0"/>
              </a:rPr>
              <a:t>Dell</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buFont typeface="+mj-lt"/>
              <a:buAutoNum type="arabicPeriod"/>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The script then uses a for loop to iterate through multiple pages of search results.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buFont typeface="+mj-lt"/>
              <a:buAutoNum type="arabicPeriod"/>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For each iteration, the script uses the requests library to send a GET request to the URL of the current page of the search results.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buFont typeface="+mj-lt"/>
              <a:buAutoNum type="arabicPeriod"/>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The response received from the website is then passed to the </a:t>
            </a:r>
            <a:r>
              <a:rPr lang="en-IN" sz="1900" dirty="0" err="1">
                <a:effectLst/>
                <a:latin typeface="Times New Roman" panose="02020603050405020304" pitchFamily="18" charset="0"/>
                <a:ea typeface="Calibri" panose="020F0502020204030204" pitchFamily="34" charset="0"/>
                <a:cs typeface="Times New Roman" panose="02020603050405020304" pitchFamily="18" charset="0"/>
              </a:rPr>
              <a:t>BeautifulSoup</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 library, which is used to parse the HTML and extract the desired data such as product name, rating, rating count, price, and product URL.</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buFont typeface="+mj-lt"/>
              <a:buAutoNum type="arabicPeriod"/>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The script then uses the extracted data to create a pandas </a:t>
            </a:r>
            <a:r>
              <a:rPr lang="en-IN" sz="19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buFont typeface="+mj-lt"/>
              <a:buAutoNum type="arabicPeriod"/>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9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 is then saved as a CSV file.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buFont typeface="+mj-lt"/>
              <a:buAutoNum type="arabicPeriod"/>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The script then uses the </a:t>
            </a:r>
            <a:r>
              <a:rPr lang="en-IN" sz="1900" dirty="0" err="1">
                <a:effectLst/>
                <a:latin typeface="Times New Roman" panose="02020603050405020304" pitchFamily="18" charset="0"/>
                <a:ea typeface="Calibri" panose="020F0502020204030204" pitchFamily="34" charset="0"/>
                <a:cs typeface="Times New Roman" panose="02020603050405020304" pitchFamily="18" charset="0"/>
              </a:rPr>
              <a:t>plotly</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 library to create various visualizations of the data such as line plots, scatter plots, bar plots, histograms, and box plots.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buFont typeface="+mj-lt"/>
              <a:buAutoNum type="arabicPeriod"/>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Additionally, the script uses matplotlib and seaborn to create additional visualizations.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mj-lt"/>
              <a:buAutoNum type="arabicPeriod"/>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Finally, the script uses the pyspark library to create a Spark session and load the data into a Spark </a:t>
            </a:r>
            <a:r>
              <a:rPr lang="en-IN" sz="19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 for further analysis.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29600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3515"/>
            <a:ext cx="10515600" cy="1325563"/>
          </a:xfrm>
        </p:spPr>
        <p:txBody>
          <a:bodyPr/>
          <a:lstStyle/>
          <a:p>
            <a:r>
              <a:rPr lang="en-US" dirty="0">
                <a:latin typeface="Times New Roman" panose="02020603050405020304" pitchFamily="18" charset="0"/>
                <a:cs typeface="Times New Roman" panose="02020603050405020304" pitchFamily="18" charset="0"/>
              </a:rPr>
              <a:t>Results</a:t>
            </a:r>
          </a:p>
        </p:txBody>
      </p:sp>
      <p:sp>
        <p:nvSpPr>
          <p:cNvPr id="3" name="Content Placeholder 2"/>
          <p:cNvSpPr>
            <a:spLocks noGrp="1"/>
          </p:cNvSpPr>
          <p:nvPr>
            <p:ph idx="1"/>
          </p:nvPr>
        </p:nvSpPr>
        <p:spPr>
          <a:xfrm>
            <a:off x="838200" y="863600"/>
            <a:ext cx="10515600" cy="5313363"/>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Systematically browsing the web to index content for search engines. Web crawlers copy pages for processing by a search engine, which indexes the downloaded pages for easier retrieval so that users can get search results faster. This was the original meaning of web crawler.</a:t>
            </a:r>
          </a:p>
          <a:p>
            <a:pPr algn="just">
              <a:lnSpc>
                <a:spcPct val="150000"/>
              </a:lnSpc>
            </a:pPr>
            <a:r>
              <a:rPr lang="en-US" sz="1800" dirty="0">
                <a:latin typeface="Times New Roman" panose="02020603050405020304" pitchFamily="18" charset="0"/>
                <a:cs typeface="Times New Roman" panose="02020603050405020304" pitchFamily="18" charset="0"/>
              </a:rPr>
              <a:t>Automatically retrieving content from any web page. This is more commonly called web scraping. This meaning of web crawler came about as companies other than search engines started using web scrapers to retrieve web information.</a:t>
            </a:r>
          </a:p>
          <a:p>
            <a:pPr algn="just">
              <a:lnSpc>
                <a:spcPct val="150000"/>
              </a:lnSpc>
            </a:pPr>
            <a:r>
              <a:rPr lang="en-US" sz="1800" dirty="0">
                <a:latin typeface="Times New Roman" panose="02020603050405020304" pitchFamily="18" charset="0"/>
                <a:cs typeface="Times New Roman" panose="02020603050405020304" pitchFamily="18" charset="0"/>
              </a:rPr>
              <a:t> For example, e-commerce companies rely on their competitors’ prices for dynamic pricing.</a:t>
            </a:r>
          </a:p>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Finally, the script would also create a Spark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containing the extracted data, this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can be further used for advanced analysis with the help of Spark's built-in functions and tools.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spTree>
    <p:extLst>
      <p:ext uri="{BB962C8B-B14F-4D97-AF65-F5344CB8AC3E}">
        <p14:creationId xmlns:p14="http://schemas.microsoft.com/office/powerpoint/2010/main" val="1949628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3515"/>
            <a:ext cx="10515600" cy="1325563"/>
          </a:xfrm>
        </p:spPr>
        <p:txBody>
          <a:bodyPr/>
          <a:lstStyle/>
          <a:p>
            <a:r>
              <a:rPr lang="en-US" dirty="0">
                <a:latin typeface="Times New Roman" panose="02020603050405020304" pitchFamily="18" charset="0"/>
                <a:cs typeface="Times New Roman" panose="02020603050405020304" pitchFamily="18" charset="0"/>
              </a:rPr>
              <a:t>Results</a:t>
            </a:r>
          </a:p>
        </p:txBody>
      </p:sp>
      <p:sp>
        <p:nvSpPr>
          <p:cNvPr id="3" name="Content Placeholder 2"/>
          <p:cNvSpPr>
            <a:spLocks noGrp="1"/>
          </p:cNvSpPr>
          <p:nvPr>
            <p:ph idx="1"/>
          </p:nvPr>
        </p:nvSpPr>
        <p:spPr>
          <a:xfrm>
            <a:off x="838200" y="863600"/>
            <a:ext cx="10515600" cy="5313363"/>
          </a:xfrm>
        </p:spPr>
        <p:txBody>
          <a:bodyPr>
            <a:normAutofit/>
          </a:bodyPr>
          <a:lstStyle/>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8616" y="7937"/>
            <a:ext cx="713384" cy="697171"/>
          </a:xfrm>
          <a:prstGeom prst="rect">
            <a:avLst/>
          </a:prstGeom>
        </p:spPr>
      </p:pic>
      <p:pic>
        <p:nvPicPr>
          <p:cNvPr id="5" name="Picture 4">
            <a:extLst>
              <a:ext uri="{FF2B5EF4-FFF2-40B4-BE49-F238E27FC236}">
                <a16:creationId xmlns:a16="http://schemas.microsoft.com/office/drawing/2014/main" id="{97F531EF-8049-DF04-C64E-FBEB56DEE7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2538" y="1241981"/>
            <a:ext cx="4843462" cy="947182"/>
          </a:xfrm>
          <a:prstGeom prst="rect">
            <a:avLst/>
          </a:prstGeom>
          <a:noFill/>
        </p:spPr>
      </p:pic>
      <p:pic>
        <p:nvPicPr>
          <p:cNvPr id="6" name="Picture 5">
            <a:extLst>
              <a:ext uri="{FF2B5EF4-FFF2-40B4-BE49-F238E27FC236}">
                <a16:creationId xmlns:a16="http://schemas.microsoft.com/office/drawing/2014/main" id="{88F5518A-51B3-6B69-A369-0AB36088CB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2538" y="2294493"/>
            <a:ext cx="7231062" cy="4126996"/>
          </a:xfrm>
          <a:prstGeom prst="rect">
            <a:avLst/>
          </a:prstGeom>
        </p:spPr>
      </p:pic>
    </p:spTree>
    <p:extLst>
      <p:ext uri="{BB962C8B-B14F-4D97-AF65-F5344CB8AC3E}">
        <p14:creationId xmlns:p14="http://schemas.microsoft.com/office/powerpoint/2010/main" val="4136763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1382</Words>
  <Application>Microsoft Office PowerPoint</Application>
  <PresentationFormat>Widescreen</PresentationFormat>
  <Paragraphs>90</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urw-din</vt:lpstr>
      <vt:lpstr>Office Theme</vt:lpstr>
      <vt:lpstr> Web Crawler </vt:lpstr>
      <vt:lpstr>PowerPoint Presentation</vt:lpstr>
      <vt:lpstr>Objectives</vt:lpstr>
      <vt:lpstr>Literature Survey</vt:lpstr>
      <vt:lpstr>Proposed System</vt:lpstr>
      <vt:lpstr>Flow Chart</vt:lpstr>
      <vt:lpstr>Implementation</vt:lpstr>
      <vt:lpstr>Results</vt:lpstr>
      <vt:lpstr>Results</vt:lpstr>
      <vt:lpstr>PowerPoint Presentation</vt:lpstr>
      <vt:lpstr>PowerPoint Presentation</vt:lpstr>
      <vt:lpstr>Conclusion </vt:lpstr>
      <vt:lpstr>Future Enhancement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HAI</dc:creator>
  <cp:lastModifiedBy>saketh sree ram</cp:lastModifiedBy>
  <cp:revision>25</cp:revision>
  <dcterms:created xsi:type="dcterms:W3CDTF">2022-07-15T05:39:19Z</dcterms:created>
  <dcterms:modified xsi:type="dcterms:W3CDTF">2023-01-24T05:25:03Z</dcterms:modified>
</cp:coreProperties>
</file>