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452-5382-417C-9F19-899C77564FB3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D432-C018-401A-9C6E-CE82A8060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2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452-5382-417C-9F19-899C77564FB3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D432-C018-401A-9C6E-CE82A8060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0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452-5382-417C-9F19-899C77564FB3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D432-C018-401A-9C6E-CE82A8060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99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452-5382-417C-9F19-899C77564FB3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D432-C018-401A-9C6E-CE82A8060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87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452-5382-417C-9F19-899C77564FB3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D432-C018-401A-9C6E-CE82A8060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21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452-5382-417C-9F19-899C77564FB3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D432-C018-401A-9C6E-CE82A8060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452-5382-417C-9F19-899C77564FB3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D432-C018-401A-9C6E-CE82A8060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74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452-5382-417C-9F19-899C77564FB3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D432-C018-401A-9C6E-CE82A8060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48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452-5382-417C-9F19-899C77564FB3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D432-C018-401A-9C6E-CE82A8060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6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452-5382-417C-9F19-899C77564FB3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D432-C018-401A-9C6E-CE82A8060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23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452-5382-417C-9F19-899C77564FB3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D432-C018-401A-9C6E-CE82A8060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95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DE452-5382-417C-9F19-899C77564FB3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D432-C018-401A-9C6E-CE82A8060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735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F5C92E-C01D-49E4-8DAD-1A16EFF30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31" y="0"/>
            <a:ext cx="5597769" cy="54951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2BDB9B-2C60-417F-8B61-AFB28BB9CC5E}"/>
              </a:ext>
            </a:extLst>
          </p:cNvPr>
          <p:cNvSpPr txBox="1"/>
          <p:nvPr/>
        </p:nvSpPr>
        <p:spPr>
          <a:xfrm>
            <a:off x="378068" y="4941277"/>
            <a:ext cx="6875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anose="02000505000000020004" pitchFamily="2" charset="0"/>
              </a:rPr>
              <a:t>Support Vector Machine</a:t>
            </a:r>
            <a:endParaRPr lang="en-IN" sz="4000" dirty="0">
              <a:latin typeface="Montserrat" panose="02000505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DB106-2FE2-4C8B-857A-F68306DD5CCE}"/>
              </a:ext>
            </a:extLst>
          </p:cNvPr>
          <p:cNvSpPr txBox="1"/>
          <p:nvPr/>
        </p:nvSpPr>
        <p:spPr>
          <a:xfrm>
            <a:off x="378068" y="5649163"/>
            <a:ext cx="922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objecti</a:t>
            </a:r>
            <a:r>
              <a:rPr lang="en-US" dirty="0">
                <a:effectLst/>
              </a:rPr>
              <a:t>v</a:t>
            </a:r>
            <a:r>
              <a:rPr lang="en-US" dirty="0"/>
              <a:t>e of the support vector machine algorithm is to find a hyperplane</a:t>
            </a:r>
          </a:p>
          <a:p>
            <a:r>
              <a:rPr lang="en-US" dirty="0"/>
              <a:t>in an N-dimensional space(N — the number of features) that distinctly classifies the data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85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830C15-A505-45CB-8287-0ECF0E849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2" y="1162966"/>
            <a:ext cx="10723296" cy="453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5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B8C77E-EEE7-4038-B1E2-D833D6F2ADB4}"/>
              </a:ext>
            </a:extLst>
          </p:cNvPr>
          <p:cNvSpPr txBox="1"/>
          <p:nvPr/>
        </p:nvSpPr>
        <p:spPr>
          <a:xfrm>
            <a:off x="8273562" y="342900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Montserrat" panose="02000505000000020004" pitchFamily="2" charset="0"/>
              </a:rPr>
              <a:t>Important Terms</a:t>
            </a:r>
            <a:endParaRPr lang="en-IN" sz="3200" dirty="0">
              <a:latin typeface="Montserrat" panose="02000505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AC5BB-CE5A-4805-A336-C577EF3E53ED}"/>
              </a:ext>
            </a:extLst>
          </p:cNvPr>
          <p:cNvSpPr txBox="1"/>
          <p:nvPr/>
        </p:nvSpPr>
        <p:spPr>
          <a:xfrm>
            <a:off x="508616" y="1314354"/>
            <a:ext cx="114521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Montserrat" panose="02000505000000020004" pitchFamily="2" charset="0"/>
              </a:rPr>
              <a:t>Kernel - </a:t>
            </a:r>
            <a:r>
              <a:rPr lang="en-US" b="1" i="0" dirty="0">
                <a:effectLst/>
                <a:latin typeface="Montserrat" panose="02000505000000020004" pitchFamily="2" charset="0"/>
              </a:rPr>
              <a:t>SVM</a:t>
            </a:r>
            <a:r>
              <a:rPr lang="en-US" b="0" i="0" dirty="0">
                <a:effectLst/>
                <a:latin typeface="Montserrat" panose="02000505000000020004" pitchFamily="2" charset="0"/>
              </a:rPr>
              <a:t> algorithms use a set of mathematical functions that are defined as the </a:t>
            </a:r>
            <a:r>
              <a:rPr lang="en-US" b="1" i="0" dirty="0">
                <a:effectLst/>
                <a:latin typeface="Montserrat" panose="02000505000000020004" pitchFamily="2" charset="0"/>
              </a:rPr>
              <a:t>kernel</a:t>
            </a:r>
            <a:r>
              <a:rPr lang="en-US" b="0" i="0" dirty="0">
                <a:effectLst/>
                <a:latin typeface="Montserrat" panose="02000505000000020004" pitchFamily="2" charset="0"/>
              </a:rPr>
              <a:t>. </a:t>
            </a:r>
          </a:p>
          <a:p>
            <a:r>
              <a:rPr lang="en-US" b="0" i="0" dirty="0">
                <a:effectLst/>
                <a:latin typeface="Montserrat" panose="02000505000000020004" pitchFamily="2" charset="0"/>
              </a:rPr>
              <a:t>The function of  </a:t>
            </a:r>
            <a:r>
              <a:rPr lang="en-US" b="1" i="0" dirty="0">
                <a:effectLst/>
                <a:latin typeface="Montserrat" panose="02000505000000020004" pitchFamily="2" charset="0"/>
              </a:rPr>
              <a:t>kernel</a:t>
            </a:r>
            <a:r>
              <a:rPr lang="en-US" b="0" i="0" dirty="0">
                <a:effectLst/>
                <a:latin typeface="Montserrat" panose="02000505000000020004" pitchFamily="2" charset="0"/>
              </a:rPr>
              <a:t> is to take data as input and transform </a:t>
            </a:r>
          </a:p>
          <a:p>
            <a:r>
              <a:rPr lang="en-US" b="0" i="0" dirty="0">
                <a:effectLst/>
                <a:latin typeface="Montserrat" panose="02000505000000020004" pitchFamily="2" charset="0"/>
              </a:rPr>
              <a:t>it into the required form. For example linear, nonlinear, polynomial, radial basis function (RBF), </a:t>
            </a:r>
          </a:p>
          <a:p>
            <a:r>
              <a:rPr lang="en-US" b="0" i="0" dirty="0">
                <a:effectLst/>
                <a:latin typeface="Montserrat" panose="02000505000000020004" pitchFamily="2" charset="0"/>
              </a:rPr>
              <a:t>and sigmoid.</a:t>
            </a:r>
            <a:endParaRPr lang="en-IN" dirty="0">
              <a:latin typeface="Montserrat" panose="02000505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3ACAE-E028-46C4-8136-FFF302F047D2}"/>
              </a:ext>
            </a:extLst>
          </p:cNvPr>
          <p:cNvSpPr txBox="1"/>
          <p:nvPr/>
        </p:nvSpPr>
        <p:spPr>
          <a:xfrm>
            <a:off x="508616" y="2690336"/>
            <a:ext cx="72382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sklearn.svm</a:t>
            </a:r>
            <a:r>
              <a:rPr lang="en-IN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 SVC   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model = SVC</a:t>
            </a:r>
            <a:r>
              <a:rPr lang="en-IN" b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kernel=</a:t>
            </a:r>
            <a:r>
              <a:rPr lang="en-IN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'linear'</a:t>
            </a:r>
            <a:r>
              <a:rPr lang="en-IN" b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  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  </a:t>
            </a:r>
          </a:p>
          <a:p>
            <a:r>
              <a:rPr lang="en-IN" b="0" dirty="0">
                <a:solidFill>
                  <a:srgbClr val="608B4E"/>
                </a:solidFill>
                <a:effectLst/>
                <a:latin typeface="Courier New" panose="02070309020205020404" pitchFamily="49" charset="0"/>
              </a:rPr>
              <a:t># fitting x samples and y classes  </a:t>
            </a:r>
            <a:endParaRPr lang="en-IN" b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IN" b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IN" b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 y_train</a:t>
            </a:r>
            <a:r>
              <a:rPr lang="en-IN" b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0642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8F1A3D-E61A-4163-9601-F274C2D401A5}"/>
              </a:ext>
            </a:extLst>
          </p:cNvPr>
          <p:cNvSpPr txBox="1"/>
          <p:nvPr/>
        </p:nvSpPr>
        <p:spPr>
          <a:xfrm>
            <a:off x="325029" y="826394"/>
            <a:ext cx="1154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Montserrat" panose="02000505000000020004" pitchFamily="2" charset="0"/>
              </a:rPr>
              <a:t>2. </a:t>
            </a:r>
            <a:r>
              <a:rPr lang="en-US" b="0" i="0" dirty="0">
                <a:effectLst/>
                <a:latin typeface="Montserrat" panose="02000505000000020004" pitchFamily="2" charset="0"/>
              </a:rPr>
              <a:t>The Regularization parameter (often termed as C parameter in python’s </a:t>
            </a:r>
            <a:r>
              <a:rPr lang="en-US" b="0" i="0" dirty="0" err="1">
                <a:effectLst/>
                <a:latin typeface="Montserrat" panose="02000505000000020004" pitchFamily="2" charset="0"/>
              </a:rPr>
              <a:t>sklearn</a:t>
            </a:r>
            <a:r>
              <a:rPr lang="en-US" b="0" i="0" dirty="0">
                <a:effectLst/>
                <a:latin typeface="Montserrat" panose="02000505000000020004" pitchFamily="2" charset="0"/>
              </a:rPr>
              <a:t> library) tells the</a:t>
            </a:r>
          </a:p>
          <a:p>
            <a:r>
              <a:rPr lang="en-US" b="0" i="0" dirty="0">
                <a:effectLst/>
                <a:latin typeface="Montserrat" panose="02000505000000020004" pitchFamily="2" charset="0"/>
              </a:rPr>
              <a:t>SVM optimization how much you want to avoid misclassifying each training example.</a:t>
            </a:r>
            <a:endParaRPr lang="en-IN" dirty="0">
              <a:latin typeface="Montserrat" panose="02000505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6476A-7634-4888-BDAA-8203A6930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9" y="1879362"/>
            <a:ext cx="5553808" cy="1905000"/>
          </a:xfrm>
          <a:prstGeom prst="rect">
            <a:avLst/>
          </a:prstGeom>
        </p:spPr>
      </p:pic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466F73D3-3CA3-4CA4-95DD-6D0E8B55F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29" y="4191000"/>
            <a:ext cx="555380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1B19DD-6BB8-4293-874A-CFF0049BEDE3}"/>
              </a:ext>
            </a:extLst>
          </p:cNvPr>
          <p:cNvSpPr txBox="1"/>
          <p:nvPr/>
        </p:nvSpPr>
        <p:spPr>
          <a:xfrm>
            <a:off x="6400800" y="2647196"/>
            <a:ext cx="19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Low Regularisation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1593F-22EC-479E-B05D-8BF04125A5F3}"/>
              </a:ext>
            </a:extLst>
          </p:cNvPr>
          <p:cNvSpPr txBox="1"/>
          <p:nvPr/>
        </p:nvSpPr>
        <p:spPr>
          <a:xfrm>
            <a:off x="6400800" y="4958834"/>
            <a:ext cx="20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High Regularisation</a:t>
            </a:r>
          </a:p>
        </p:txBody>
      </p:sp>
    </p:spTree>
    <p:extLst>
      <p:ext uri="{BB962C8B-B14F-4D97-AF65-F5344CB8AC3E}">
        <p14:creationId xmlns:p14="http://schemas.microsoft.com/office/powerpoint/2010/main" val="367574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D93BEE-7617-442D-8537-9DE2B5426A07}"/>
              </a:ext>
            </a:extLst>
          </p:cNvPr>
          <p:cNvSpPr txBox="1"/>
          <p:nvPr/>
        </p:nvSpPr>
        <p:spPr>
          <a:xfrm>
            <a:off x="369277" y="422032"/>
            <a:ext cx="11654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Montserrat" panose="02000505000000020004" pitchFamily="2" charset="0"/>
              </a:rPr>
              <a:t>3. </a:t>
            </a:r>
            <a:r>
              <a:rPr lang="en-US" b="0" i="0" dirty="0">
                <a:effectLst/>
                <a:latin typeface="Montserrat" panose="02000505000000020004" pitchFamily="2" charset="0"/>
              </a:rPr>
              <a:t>The gamma parameter defines how far the influence of a single training example reaches,</a:t>
            </a:r>
          </a:p>
          <a:p>
            <a:r>
              <a:rPr lang="en-US" b="0" i="0" dirty="0">
                <a:effectLst/>
                <a:latin typeface="Montserrat" panose="02000505000000020004" pitchFamily="2" charset="0"/>
              </a:rPr>
              <a:t> with low values meaning ‘far’ and high values meaning ‘close’. In other words, with low gamma,</a:t>
            </a:r>
          </a:p>
          <a:p>
            <a:r>
              <a:rPr lang="en-US" b="0" i="0" dirty="0">
                <a:effectLst/>
                <a:latin typeface="Montserrat" panose="02000505000000020004" pitchFamily="2" charset="0"/>
              </a:rPr>
              <a:t> points far away from plausible separation line are considered in calculation for the </a:t>
            </a:r>
            <a:r>
              <a:rPr lang="en-US" b="0" i="0" dirty="0" err="1">
                <a:effectLst/>
                <a:latin typeface="Montserrat" panose="02000505000000020004" pitchFamily="2" charset="0"/>
              </a:rPr>
              <a:t>seperation</a:t>
            </a:r>
            <a:r>
              <a:rPr lang="en-US" b="0" i="0" dirty="0">
                <a:effectLst/>
                <a:latin typeface="Montserrat" panose="02000505000000020004" pitchFamily="2" charset="0"/>
              </a:rPr>
              <a:t> line.</a:t>
            </a:r>
          </a:p>
          <a:p>
            <a:r>
              <a:rPr lang="en-US" b="0" i="0" dirty="0">
                <a:effectLst/>
                <a:latin typeface="Montserrat" panose="02000505000000020004" pitchFamily="2" charset="0"/>
              </a:rPr>
              <a:t> Where as high gamma means the points close to plausible line are considered in calculation</a:t>
            </a:r>
            <a:endParaRPr lang="en-IN" dirty="0">
              <a:latin typeface="Montserrat" panose="02000505000000020004" pitchFamily="2" charset="0"/>
            </a:endParaRP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D1E288C8-47AA-4F94-BF96-1D8C95A7A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" y="1957754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633F327C-0E8E-42EC-A41F-C1954AE83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" y="4103077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5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232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 Madan</dc:creator>
  <cp:lastModifiedBy>Akshit Madan</cp:lastModifiedBy>
  <cp:revision>5</cp:revision>
  <dcterms:created xsi:type="dcterms:W3CDTF">2021-01-14T13:11:43Z</dcterms:created>
  <dcterms:modified xsi:type="dcterms:W3CDTF">2021-01-14T14:26:47Z</dcterms:modified>
</cp:coreProperties>
</file>