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77" d="100"/>
          <a:sy n="77" d="100"/>
        </p:scale>
        <p:origin x="7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E6668-453F-4D0E-B938-7867F1A21CE7}" type="datetimeFigureOut">
              <a:rPr lang="en-US" smtClean="0"/>
              <a:t>7/29/2024</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C693AC-F77A-42C2-8224-DE09119D09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F718D0D-F7FD-4BAD-8A20-8FCC64C415B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7125813-EF1B-44EE-9771-EB80D708A4C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5B880BA-857F-4BD9-BF02-1C5EB148952C}"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F1B031A-0C29-4002-BDB3-986F5A841D28}"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965D8D6-BC2B-49FC-BF84-53CD87F7E09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FB9CA77-8033-42F0-8756-B3E2E096E1CC}"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4BEE7F0-E0E7-4658-B244-4C80EA996DB0}"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9334C2A-54BC-41C1-BF8A-A07AF0317738}"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AD00F3D-A935-439E-BC4F-8F5F41E19BE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3765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74BC59-C09B-49F9-94D1-435E77BCA3B7}"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CCC25-63C3-4CDE-88EC-EFA80E547632}" type="slidenum">
              <a:rPr lang="en-US" smtClean="0"/>
              <a:t>‹#›</a:t>
            </a:fld>
            <a:endParaRPr lang="en-US"/>
          </a:p>
        </p:txBody>
      </p:sp>
    </p:spTree>
    <p:extLst>
      <p:ext uri="{BB962C8B-B14F-4D97-AF65-F5344CB8AC3E}">
        <p14:creationId xmlns:p14="http://schemas.microsoft.com/office/powerpoint/2010/main" val="170745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74BC59-C09B-49F9-94D1-435E77BCA3B7}"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CC25-63C3-4CDE-88EC-EFA80E547632}" type="slidenum">
              <a:rPr lang="en-US" smtClean="0"/>
              <a:t>‹#›</a:t>
            </a:fld>
            <a:endParaRPr lang="en-US"/>
          </a:p>
        </p:txBody>
      </p:sp>
    </p:spTree>
    <p:extLst>
      <p:ext uri="{BB962C8B-B14F-4D97-AF65-F5344CB8AC3E}">
        <p14:creationId xmlns:p14="http://schemas.microsoft.com/office/powerpoint/2010/main" val="97155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74BC59-C09B-49F9-94D1-435E77BCA3B7}"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CC25-63C3-4CDE-88EC-EFA80E5476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301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4BC59-C09B-49F9-94D1-435E77BCA3B7}"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CC25-63C3-4CDE-88EC-EFA80E547632}" type="slidenum">
              <a:rPr lang="en-US" smtClean="0"/>
              <a:t>‹#›</a:t>
            </a:fld>
            <a:endParaRPr lang="en-US"/>
          </a:p>
        </p:txBody>
      </p:sp>
    </p:spTree>
    <p:extLst>
      <p:ext uri="{BB962C8B-B14F-4D97-AF65-F5344CB8AC3E}">
        <p14:creationId xmlns:p14="http://schemas.microsoft.com/office/powerpoint/2010/main" val="3547101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74BC59-C09B-49F9-94D1-435E77BCA3B7}" type="datetimeFigureOut">
              <a:rPr lang="en-US" smtClean="0"/>
              <a:t>7/29/2024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CC25-63C3-4CDE-88EC-EFA80E547632}" type="slidenum">
              <a:rPr lang="en-US" smtClean="0"/>
              <a:t>‹#›</a:t>
            </a:fld>
            <a:endParaRPr lang="en-US"/>
          </a:p>
        </p:txBody>
      </p:sp>
    </p:spTree>
    <p:extLst>
      <p:ext uri="{BB962C8B-B14F-4D97-AF65-F5344CB8AC3E}">
        <p14:creationId xmlns:p14="http://schemas.microsoft.com/office/powerpoint/2010/main" val="2568711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74BC59-C09B-49F9-94D1-435E77BCA3B7}" type="datetimeFigureOut">
              <a:rPr lang="en-US" smtClean="0"/>
              <a:t>7/29/2024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CCC25-63C3-4CDE-88EC-EFA80E547632}" type="slidenum">
              <a:rPr lang="en-US" smtClean="0"/>
              <a:t>‹#›</a:t>
            </a:fld>
            <a:endParaRPr lang="en-US"/>
          </a:p>
        </p:txBody>
      </p:sp>
    </p:spTree>
    <p:extLst>
      <p:ext uri="{BB962C8B-B14F-4D97-AF65-F5344CB8AC3E}">
        <p14:creationId xmlns:p14="http://schemas.microsoft.com/office/powerpoint/2010/main" val="1206965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D5FCD0-38C2-4F9F-ABA5-A356C1F44A3A}"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A316B-092E-47A1-9B6C-EEE039E3BE38}" type="slidenum">
              <a:rPr lang="en-US" smtClean="0"/>
              <a:t>‹#›</a:t>
            </a:fld>
            <a:endParaRPr lang="en-US"/>
          </a:p>
        </p:txBody>
      </p:sp>
    </p:spTree>
    <p:extLst>
      <p:ext uri="{BB962C8B-B14F-4D97-AF65-F5344CB8AC3E}">
        <p14:creationId xmlns:p14="http://schemas.microsoft.com/office/powerpoint/2010/main" val="4201955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2B223-8630-45CD-A0D1-110486F0FB60}"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28B3D-2821-486A-A579-BAAD9899C5B7}" type="slidenum">
              <a:rPr lang="en-US" smtClean="0"/>
              <a:t>‹#›</a:t>
            </a:fld>
            <a:endParaRPr lang="en-US"/>
          </a:p>
        </p:txBody>
      </p:sp>
    </p:spTree>
    <p:extLst>
      <p:ext uri="{BB962C8B-B14F-4D97-AF65-F5344CB8AC3E}">
        <p14:creationId xmlns:p14="http://schemas.microsoft.com/office/powerpoint/2010/main" val="256037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C995B6D-093F-4560-BD30-4CA3F50A1724}"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6CC49-B793-4AC5-B0D0-AE31CF7C76FB}" type="slidenum">
              <a:rPr lang="en-US" smtClean="0"/>
              <a:t>‹#›</a:t>
            </a:fld>
            <a:endParaRPr lang="en-US"/>
          </a:p>
        </p:txBody>
      </p:sp>
    </p:spTree>
    <p:extLst>
      <p:ext uri="{BB962C8B-B14F-4D97-AF65-F5344CB8AC3E}">
        <p14:creationId xmlns:p14="http://schemas.microsoft.com/office/powerpoint/2010/main" val="286614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5659A-76FA-4AE2-BAD1-CDB6E7985D71}"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346F4-B007-4C5C-97CE-F4AFF345020D}" type="slidenum">
              <a:rPr lang="en-US" smtClean="0"/>
              <a:t>‹#›</a:t>
            </a:fld>
            <a:endParaRPr lang="en-US"/>
          </a:p>
        </p:txBody>
      </p:sp>
    </p:spTree>
    <p:extLst>
      <p:ext uri="{BB962C8B-B14F-4D97-AF65-F5344CB8AC3E}">
        <p14:creationId xmlns:p14="http://schemas.microsoft.com/office/powerpoint/2010/main" val="84705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6D9E9-6565-4FF7-82C3-0A4FA5E6D858}"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B9292-B073-47B7-8099-28451A32CDB5}" type="slidenum">
              <a:rPr lang="en-US" smtClean="0"/>
              <a:t>‹#›</a:t>
            </a:fld>
            <a:endParaRPr lang="en-US"/>
          </a:p>
        </p:txBody>
      </p:sp>
    </p:spTree>
    <p:extLst>
      <p:ext uri="{BB962C8B-B14F-4D97-AF65-F5344CB8AC3E}">
        <p14:creationId xmlns:p14="http://schemas.microsoft.com/office/powerpoint/2010/main" val="224133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92405C-3964-479B-963E-DC952D9918E0}"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D5C32-87ED-4E45-AD32-0DF4165792CB}" type="slidenum">
              <a:rPr lang="en-US" smtClean="0"/>
              <a:t>‹#›</a:t>
            </a:fld>
            <a:endParaRPr lang="en-US"/>
          </a:p>
        </p:txBody>
      </p:sp>
    </p:spTree>
    <p:extLst>
      <p:ext uri="{BB962C8B-B14F-4D97-AF65-F5344CB8AC3E}">
        <p14:creationId xmlns:p14="http://schemas.microsoft.com/office/powerpoint/2010/main" val="243318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E309443-FBA5-404D-9E64-82C6A1A99FD9}" type="datetimeFigureOut">
              <a:rPr lang="en-US" smtClean="0"/>
              <a:t>7/29/2024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93628EE-FEB6-44F9-995E-BB198A7803CA}" type="slidenum">
              <a:rPr lang="en-US" smtClean="0"/>
              <a:t>‹#›</a:t>
            </a:fld>
            <a:endParaRPr lang="en-US"/>
          </a:p>
        </p:txBody>
      </p:sp>
    </p:spTree>
    <p:extLst>
      <p:ext uri="{BB962C8B-B14F-4D97-AF65-F5344CB8AC3E}">
        <p14:creationId xmlns:p14="http://schemas.microsoft.com/office/powerpoint/2010/main" val="124590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4010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512145C-ACCE-4284-BA15-1FA4A495D2B1}" type="datetimeFigureOut">
              <a:rPr lang="en-US" smtClean="0"/>
              <a:t>7/29/2024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F3CB0C1-2671-4CE0-8ECF-71CCFFE41FFE}" type="slidenum">
              <a:rPr lang="en-US" smtClean="0"/>
              <a:t>‹#›</a:t>
            </a:fld>
            <a:endParaRPr lang="en-US"/>
          </a:p>
        </p:txBody>
      </p:sp>
    </p:spTree>
    <p:extLst>
      <p:ext uri="{BB962C8B-B14F-4D97-AF65-F5344CB8AC3E}">
        <p14:creationId xmlns:p14="http://schemas.microsoft.com/office/powerpoint/2010/main" val="213180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0B8844-EAB1-448F-BD4F-8933C8623D01}"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D7DB8-0302-4782-9215-A27675303F07}" type="slidenum">
              <a:rPr lang="en-US" smtClean="0"/>
              <a:t>‹#›</a:t>
            </a:fld>
            <a:endParaRPr lang="en-US"/>
          </a:p>
        </p:txBody>
      </p:sp>
    </p:spTree>
    <p:extLst>
      <p:ext uri="{BB962C8B-B14F-4D97-AF65-F5344CB8AC3E}">
        <p14:creationId xmlns:p14="http://schemas.microsoft.com/office/powerpoint/2010/main" val="18474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74BC59-C09B-49F9-94D1-435E77BCA3B7}" type="datetimeFigureOut">
              <a:rPr lang="en-US" smtClean="0"/>
              <a:t>7/29/2024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0CCC25-63C3-4CDE-88EC-EFA80E547632}" type="slidenum">
              <a:rPr lang="en-US" smtClean="0"/>
              <a:t>‹#›</a:t>
            </a:fld>
            <a:endParaRPr lang="en-US"/>
          </a:p>
        </p:txBody>
      </p:sp>
    </p:spTree>
    <p:extLst>
      <p:ext uri="{BB962C8B-B14F-4D97-AF65-F5344CB8AC3E}">
        <p14:creationId xmlns:p14="http://schemas.microsoft.com/office/powerpoint/2010/main" val="36883158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b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2164547" y="1423733"/>
            <a:ext cx="7862905" cy="1559640"/>
          </a:xfrm>
        </p:spPr>
        <p:txBody>
          <a:bodyPr/>
          <a:lstStyle/>
          <a:p>
            <a:pPr algn="ctr"/>
            <a:r>
              <a:rPr lang="en-US" sz="4000" b="1">
                <a:latin typeface="Times New Roman"/>
                <a:ea typeface="Times New Roman"/>
                <a:cs typeface="Times New Roman"/>
              </a:rPr>
              <a:t>Social Media Community Using Optimized Clustering 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0"/>
            <a:ext cx="10515600" cy="6033566"/>
          </a:xfrm>
          <a:prstGeom prst="rect">
            <a:avLst/>
          </a:prstGeom>
        </p:spPr>
        <p:txBody>
          <a:bodyPr/>
          <a:lstStyle/>
          <a:p>
            <a:r>
              <a:rPr lang="en-US" sz="3000" b="1">
                <a:latin typeface="Times New Roman"/>
                <a:ea typeface="Times New Roman"/>
                <a:cs typeface="Times New Roman"/>
              </a:rPr>
              <a:t>Objective :</a:t>
            </a:r>
          </a:p>
          <a:p>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 The objective is to develop an optimized clustering algorithm to organize social media users into communities based on their interests, interactions, and behavior.</a:t>
            </a:r>
          </a:p>
          <a:p>
            <a:endParaRPr lang="en-US" sz="1300" b="0">
              <a:latin typeface="Times New Roman"/>
              <a:ea typeface="Times New Roman"/>
              <a:cs typeface="Times New Roman"/>
            </a:endParaRPr>
          </a:p>
          <a:p>
            <a:endParaRPr lang="en-US" sz="1300">
              <a:latin typeface="Times New Roman"/>
              <a:ea typeface="Times New Roman"/>
              <a:cs typeface="Times New Roman"/>
            </a:endParaRPr>
          </a:p>
          <a:p>
            <a:r>
              <a:rPr lang="en-US" sz="3000" b="1">
                <a:latin typeface="Times New Roman"/>
                <a:ea typeface="Times New Roman"/>
                <a:cs typeface="Times New Roman"/>
              </a:rPr>
              <a:t>Benefits of the Optimized Clustering Algorithm for Social Media Community</a:t>
            </a:r>
          </a:p>
          <a:p>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Community Detection: Identifies distinct user communities based on interests and interactions, enabling businesses to understand trends and user preferences.</a:t>
            </a:r>
          </a:p>
          <a:p>
            <a:pPr marL="342900" indent="-342900">
              <a:buFont typeface="Wingdings" charset="0"/>
              <a:buChar char="Ø"/>
            </a:pPr>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Enhanced Customer Insight: Provides valuable insights into customer behavior, aiding targeted marketing and personalized content delivery.</a:t>
            </a:r>
          </a:p>
          <a:p>
            <a:pPr marL="342900" indent="-342900">
              <a:buFont typeface="Wingdings" charset="0"/>
              <a:buChar char="Ø"/>
            </a:pPr>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Resource Management: Helps in efficient allocation of resources such as customer support and advertising budgets based on community needs.</a:t>
            </a:r>
          </a:p>
          <a:p>
            <a:pPr marL="342900" indent="-342900">
              <a:buFont typeface="Wingdings" charset="0"/>
              <a:buChar char="Ø"/>
            </a:pPr>
            <a:endParaRPr lang="en-US" sz="2000" b="0">
              <a:latin typeface="Times New Roman"/>
              <a:ea typeface="Times New Roman"/>
              <a:cs typeface="Times New Roman"/>
            </a:endParaRPr>
          </a:p>
          <a:p>
            <a:pPr marL="342900" indent="-342900">
              <a:buFont typeface="Wingdings" charset="0"/>
              <a:buChar char="Ø"/>
            </a:pPr>
            <a:r>
              <a:rPr lang="en-US" sz="2000" b="0">
                <a:latin typeface="Times New Roman"/>
                <a:ea typeface="Times New Roman"/>
                <a:cs typeface="Times New Roman"/>
              </a:rPr>
              <a:t>Personalized Engagement: Facilitates tailored engagement strategies and offerings for improved customer satisfaction and loyalty.</a:t>
            </a:r>
            <a:r>
              <a:rPr lang="en-US" sz="1300">
                <a:latin typeface="Times New Roman"/>
                <a:ea typeface="Times New Roman"/>
                <a:cs typeface="Times New Roman"/>
              </a:rPr>
              <a:t> </a:t>
            </a:r>
            <a:endParaRPr sz="1300">
              <a:latin typeface="Times New Roman"/>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5371627"/>
          </a:xfrm>
          <a:prstGeom prst="rect">
            <a:avLst/>
          </a:prstGeom>
        </p:spPr>
        <p:txBody>
          <a:bodyPr/>
          <a:lstStyle/>
          <a:p>
            <a:r>
              <a:rPr sz="3000" b="1">
                <a:latin typeface="Times New Roman"/>
                <a:ea typeface="Times New Roman"/>
                <a:cs typeface="Times New Roman"/>
              </a:rPr>
              <a:t>Data Sharing Agreement :</a:t>
            </a:r>
          </a:p>
          <a:p>
            <a:endParaRPr sz="2000">
              <a:latin typeface="Times New Roman"/>
              <a:ea typeface="Times New Roman"/>
              <a:cs typeface="Times New Roman"/>
            </a:endParaRPr>
          </a:p>
          <a:p>
            <a:pPr marL="342900" indent="-342900">
              <a:buFont typeface="Arial" panose="020B0604020202020204" pitchFamily="34" charset="0"/>
              <a:buChar char="•"/>
            </a:pPr>
            <a:r>
              <a:rPr sz="2000">
                <a:latin typeface="Times New Roman"/>
                <a:ea typeface="Times New Roman"/>
                <a:cs typeface="Times New Roman"/>
              </a:rPr>
              <a:t>Sample file name (ex </a:t>
            </a:r>
            <a:r>
              <a:rPr lang="en-US" sz="2000">
                <a:latin typeface="Times New Roman"/>
                <a:ea typeface="Times New Roman"/>
                <a:cs typeface="Times New Roman"/>
              </a:rPr>
              <a:t>insta_me.py</a:t>
            </a:r>
            <a:r>
              <a:rPr sz="2000">
                <a:latin typeface="Times New Roman"/>
                <a:ea typeface="Times New Roman"/>
                <a:cs typeface="Times New Roman"/>
              </a:rPr>
              <a:t>)</a:t>
            </a:r>
          </a:p>
          <a:p>
            <a:pPr marL="342900" indent="-342900">
              <a:buFont typeface="Arial" panose="020B0604020202020204" pitchFamily="34" charset="0"/>
              <a:buChar char="•"/>
            </a:pPr>
            <a:endParaRPr sz="2000">
              <a:latin typeface="Times New Roman"/>
              <a:ea typeface="Times New Roman"/>
              <a:cs typeface="Times New Roman"/>
            </a:endParaRPr>
          </a:p>
          <a:p>
            <a:pPr marL="342900" indent="-342900">
              <a:buFont typeface="Arial" panose="020B0604020202020204" pitchFamily="34" charset="0"/>
              <a:buChar char="•"/>
            </a:pPr>
            <a:r>
              <a:rPr sz="2000">
                <a:latin typeface="Times New Roman"/>
                <a:ea typeface="Times New Roman"/>
                <a:cs typeface="Times New Roman"/>
              </a:rPr>
              <a:t>Length of date stamp(8 digits)</a:t>
            </a:r>
          </a:p>
          <a:p>
            <a:pPr marL="342900" indent="-342900">
              <a:buFont typeface="Arial" panose="020B0604020202020204" pitchFamily="34" charset="0"/>
              <a:buChar char="•"/>
            </a:pPr>
            <a:endParaRPr sz="2000">
              <a:latin typeface="Times New Roman"/>
              <a:ea typeface="Times New Roman"/>
              <a:cs typeface="Times New Roman"/>
            </a:endParaRPr>
          </a:p>
          <a:p>
            <a:pPr marL="342900" indent="-342900">
              <a:buFont typeface="Arial" panose="020B0604020202020204" pitchFamily="34" charset="0"/>
              <a:buChar char="•"/>
            </a:pPr>
            <a:r>
              <a:rPr sz="2000">
                <a:latin typeface="Times New Roman"/>
                <a:ea typeface="Times New Roman"/>
                <a:cs typeface="Times New Roman"/>
              </a:rPr>
              <a:t>Length of time stamp(6 digits)</a:t>
            </a:r>
          </a:p>
          <a:p>
            <a:pPr marL="342900" indent="-342900">
              <a:buFont typeface="Arial" panose="020B0604020202020204" pitchFamily="34" charset="0"/>
              <a:buChar char="•"/>
            </a:pPr>
            <a:endParaRPr sz="2000">
              <a:latin typeface="Times New Roman"/>
              <a:ea typeface="Times New Roman"/>
              <a:cs typeface="Times New Roman"/>
            </a:endParaRPr>
          </a:p>
          <a:p>
            <a:pPr marL="342900" indent="-342900">
              <a:buFont typeface="Arial" panose="020B0604020202020204" pitchFamily="34" charset="0"/>
              <a:buChar char="•"/>
            </a:pPr>
            <a:r>
              <a:rPr sz="2000">
                <a:latin typeface="Times New Roman"/>
                <a:ea typeface="Times New Roman"/>
                <a:cs typeface="Times New Roman"/>
              </a:rPr>
              <a:t>Number of Columns</a:t>
            </a:r>
            <a:r>
              <a:rPr lang="en-US" sz="2000">
                <a:latin typeface="Times New Roman"/>
                <a:ea typeface="Times New Roman"/>
                <a:cs typeface="Times New Roman"/>
              </a:rPr>
              <a:t> = 13</a:t>
            </a:r>
            <a:endParaRPr sz="2000">
              <a:latin typeface="Times New Roman"/>
              <a:ea typeface="Times New Roman"/>
              <a:cs typeface="Times New Roman"/>
            </a:endParaRPr>
          </a:p>
          <a:p>
            <a:pPr marL="342900" indent="-342900">
              <a:buFont typeface="Arial" panose="020B0604020202020204" pitchFamily="34" charset="0"/>
              <a:buChar char="•"/>
            </a:pPr>
            <a:endParaRPr sz="2000">
              <a:latin typeface="Times New Roman"/>
              <a:ea typeface="Times New Roman"/>
              <a:cs typeface="Times New Roman"/>
            </a:endParaRPr>
          </a:p>
          <a:p>
            <a:pPr marL="342900" indent="-342900">
              <a:buFont typeface="Arial" panose="020B0604020202020204" pitchFamily="34" charset="0"/>
              <a:buChar char="•"/>
            </a:pPr>
            <a:r>
              <a:rPr sz="2000">
                <a:latin typeface="Times New Roman"/>
                <a:ea typeface="Times New Roman"/>
                <a:cs typeface="Times New Roman"/>
              </a:rPr>
              <a:t>Column names</a:t>
            </a:r>
            <a:r>
              <a:rPr lang="en-US" sz="2000">
                <a:latin typeface="Times New Roman"/>
                <a:ea typeface="Times New Roman"/>
                <a:cs typeface="Times New Roman"/>
              </a:rPr>
              <a:t> = 'Impressions', 'From Home', 'From Hashtags', 'From Explore',</a:t>
            </a:r>
            <a:r>
              <a:rPr sz="2000">
                <a:latin typeface="Times New Roman"/>
                <a:ea typeface="Times New Roman"/>
                <a:cs typeface="Times New Roman"/>
              </a:rPr>
              <a:t>'From Other', 'Saves', 'Comments', 'Shares', 'Likes', 'Profile Visits', 'Follows', 'Caption', 'Hashtags'],</a:t>
            </a:r>
            <a:endParaRPr lang="en-US" sz="2000">
              <a:latin typeface="Times New Roman"/>
              <a:ea typeface="Times New Roman"/>
              <a:cs typeface="Times New Roman"/>
            </a:endParaRPr>
          </a:p>
          <a:p>
            <a:pPr marL="0" indent="0">
              <a:buFont typeface="Arial" panose="020B0604020202020204" pitchFamily="34" charset="0"/>
              <a:buNone/>
            </a:pPr>
            <a:endParaRPr lang="en-US" sz="2000">
              <a:latin typeface="Times New Roman"/>
              <a:ea typeface="Times New Roman"/>
              <a:cs typeface="Times New Roman"/>
            </a:endParaRPr>
          </a:p>
          <a:p>
            <a:pPr marL="342900" indent="-342900">
              <a:buFont typeface="Arial" panose="020B0604020202020204" pitchFamily="34" charset="0"/>
              <a:buChar char="•"/>
            </a:pPr>
            <a:r>
              <a:rPr sz="2000">
                <a:latin typeface="Times New Roman"/>
                <a:ea typeface="Times New Roman"/>
                <a:cs typeface="Times New Roman"/>
              </a:rPr>
              <a:t>Column data type</a:t>
            </a:r>
            <a:r>
              <a:rPr lang="en-US" sz="2000">
                <a:latin typeface="Times New Roman"/>
                <a:ea typeface="Times New Roman"/>
                <a:cs typeface="Times New Roman"/>
              </a:rPr>
              <a:t> = int64 </a:t>
            </a:r>
            <a:endParaRPr sz="2000">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l"/>
            <a:r>
              <a:rPr sz="3000" b="1">
                <a:latin typeface="Times New Roman"/>
                <a:ea typeface="Times New Roman"/>
                <a:cs typeface="Times New Roman"/>
              </a:rPr>
              <a:t>Architecture</a:t>
            </a:r>
          </a:p>
        </p:txBody>
      </p:sp>
      <p:pic>
        <p:nvPicPr>
          <p:cNvPr id="4" name="Picture 3"/>
          <p:cNvPicPr>
            <a:picLocks noChangeAspect="1"/>
          </p:cNvPicPr>
          <p:nvPr/>
        </p:nvPicPr>
        <p:blipFill>
          <a:blip r:embed="rId3"/>
          <a:srcRect/>
          <a:stretch>
            <a:fillRect/>
          </a:stretch>
        </p:blipFill>
        <p:spPr>
          <a:xfrm>
            <a:off x="1370347" y="1549136"/>
            <a:ext cx="10091803" cy="43377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5527846"/>
          </a:xfrm>
          <a:prstGeom prst="rect">
            <a:avLst/>
          </a:prstGeom>
        </p:spPr>
        <p:txBody>
          <a:bodyPr/>
          <a:lstStyle/>
          <a:p>
            <a:r>
              <a:rPr lang="en-US" sz="3000" b="1">
                <a:latin typeface="Times New Roman"/>
                <a:ea typeface="Times New Roman"/>
                <a:cs typeface="Times New Roman"/>
              </a:rPr>
              <a:t>Data Validation and Data Transformation :</a:t>
            </a:r>
          </a:p>
          <a:p>
            <a:endParaRPr sz="2000"/>
          </a:p>
          <a:p>
            <a:pPr marL="0" indent="0">
              <a:buFont typeface="Arial" panose="020B0604020202020204" pitchFamily="34" charset="0"/>
              <a:buNone/>
            </a:pPr>
            <a:r>
              <a:rPr sz="2000">
                <a:latin typeface="Times New Roman"/>
                <a:ea typeface="Times New Roman"/>
                <a:cs typeface="Times New Roman"/>
              </a:rPr>
              <a:t>Name Validation - Validation of files name as per the DSA. We have created a</a:t>
            </a:r>
          </a:p>
          <a:p>
            <a:r>
              <a:rPr sz="2000">
                <a:latin typeface="Times New Roman"/>
                <a:ea typeface="Times New Roman"/>
                <a:cs typeface="Times New Roman"/>
              </a:rPr>
              <a:t>regex pattern for validation. After it checks for date format and time format if</a:t>
            </a:r>
          </a:p>
          <a:p>
            <a:r>
              <a:rPr sz="2000">
                <a:latin typeface="Times New Roman"/>
                <a:ea typeface="Times New Roman"/>
                <a:cs typeface="Times New Roman"/>
              </a:rPr>
              <a:t>these requirements are satisfied, we move such files to "Saves" else</a:t>
            </a:r>
          </a:p>
          <a:p>
            <a:r>
              <a:rPr sz="2000">
                <a:latin typeface="Times New Roman"/>
                <a:ea typeface="Times New Roman"/>
                <a:cs typeface="Times New Roman"/>
              </a:rPr>
              <a:t>"</a:t>
            </a:r>
            <a:r>
              <a:rPr lang="en-US" sz="2000">
                <a:latin typeface="Times New Roman"/>
                <a:ea typeface="Times New Roman"/>
                <a:cs typeface="Times New Roman"/>
              </a:rPr>
              <a:t>Deleted_folder</a:t>
            </a:r>
            <a:r>
              <a:rPr sz="2000">
                <a:latin typeface="Times New Roman"/>
                <a:ea typeface="Times New Roman"/>
                <a:cs typeface="Times New Roman"/>
              </a:rPr>
              <a:t>.“</a:t>
            </a:r>
          </a:p>
          <a:p>
            <a:endParaRPr sz="2000">
              <a:latin typeface="Times New Roman"/>
              <a:ea typeface="Times New Roman"/>
              <a:cs typeface="Times New Roman"/>
            </a:endParaRPr>
          </a:p>
          <a:p>
            <a:r>
              <a:rPr sz="2000">
                <a:latin typeface="Times New Roman"/>
                <a:ea typeface="Times New Roman"/>
                <a:cs typeface="Times New Roman"/>
              </a:rPr>
              <a:t>Number of Columns – Validation of number of columns present in the files, and if</a:t>
            </a:r>
          </a:p>
          <a:p>
            <a:r>
              <a:rPr sz="2000">
                <a:latin typeface="Times New Roman"/>
                <a:ea typeface="Times New Roman"/>
                <a:cs typeface="Times New Roman"/>
              </a:rPr>
              <a:t>it doesn't match then the file is moved to "</a:t>
            </a:r>
            <a:r>
              <a:rPr lang="en-US" sz="2000">
                <a:latin typeface="Times New Roman"/>
                <a:ea typeface="Times New Roman"/>
                <a:cs typeface="Times New Roman"/>
              </a:rPr>
              <a:t>Deleted_folder</a:t>
            </a:r>
            <a:r>
              <a:rPr sz="2000">
                <a:latin typeface="Times New Roman"/>
                <a:ea typeface="Times New Roman"/>
                <a:cs typeface="Times New Roman"/>
              </a:rPr>
              <a:t>.“</a:t>
            </a:r>
          </a:p>
          <a:p>
            <a:endParaRPr sz="2000">
              <a:latin typeface="Times New Roman"/>
              <a:ea typeface="Times New Roman"/>
              <a:cs typeface="Times New Roman"/>
            </a:endParaRPr>
          </a:p>
          <a:p>
            <a:r>
              <a:rPr sz="2000">
                <a:latin typeface="Times New Roman"/>
                <a:ea typeface="Times New Roman"/>
                <a:cs typeface="Times New Roman"/>
              </a:rPr>
              <a:t>Name of Columns - The name of the columns is validated and should be the same</a:t>
            </a:r>
          </a:p>
          <a:p>
            <a:r>
              <a:rPr sz="2000">
                <a:latin typeface="Times New Roman"/>
                <a:ea typeface="Times New Roman"/>
                <a:cs typeface="Times New Roman"/>
              </a:rPr>
              <a:t>as given in the schema file. If not, then the file is moved to "Deleted_folder".</a:t>
            </a:r>
          </a:p>
          <a:p>
            <a:endParaRPr sz="2000">
              <a:latin typeface="Times New Roman"/>
              <a:ea typeface="Times New Roman"/>
              <a:cs typeface="Times New Roman"/>
            </a:endParaRPr>
          </a:p>
          <a:p>
            <a:r>
              <a:rPr sz="2000">
                <a:latin typeface="Times New Roman"/>
                <a:ea typeface="Times New Roman"/>
                <a:cs typeface="Times New Roman"/>
              </a:rPr>
              <a:t>Data type of columns - The data type of columns is given in the schema file. It is</a:t>
            </a:r>
          </a:p>
          <a:p>
            <a:r>
              <a:rPr sz="2000">
                <a:latin typeface="Times New Roman"/>
                <a:ea typeface="Times New Roman"/>
                <a:cs typeface="Times New Roman"/>
              </a:rPr>
              <a:t>validated when we insert the files into Database. If the datatype is wrong, then the</a:t>
            </a:r>
          </a:p>
          <a:p>
            <a:r>
              <a:rPr sz="2000">
                <a:latin typeface="Times New Roman"/>
                <a:ea typeface="Times New Roman"/>
                <a:cs typeface="Times New Roman"/>
              </a:rPr>
              <a:t>file is moved to "Deleted_folder".</a:t>
            </a:r>
          </a:p>
          <a:p>
            <a:endParaRPr sz="2000">
              <a:latin typeface="Times New Roman"/>
              <a:ea typeface="Times New Roman"/>
              <a:cs typeface="Times New Roman"/>
            </a:endParaRPr>
          </a:p>
          <a:p>
            <a:r>
              <a:rPr sz="2000">
                <a:latin typeface="Times New Roman"/>
                <a:ea typeface="Times New Roman"/>
                <a:cs typeface="Times New Roman"/>
              </a:rPr>
              <a:t>Null values in columns - If any of the columns in a file have all the values as</a:t>
            </a:r>
          </a:p>
          <a:p>
            <a:r>
              <a:rPr sz="2000">
                <a:latin typeface="Times New Roman"/>
                <a:ea typeface="Times New Roman"/>
                <a:cs typeface="Times New Roman"/>
              </a:rPr>
              <a:t>NULL or missing, we discard such a file and move it to "Deleted_folder".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431590"/>
            <a:ext cx="10515600" cy="5512224"/>
          </a:xfrm>
          <a:prstGeom prst="rect">
            <a:avLst/>
          </a:prstGeom>
        </p:spPr>
        <p:txBody>
          <a:bodyPr/>
          <a:lstStyle/>
          <a:p>
            <a:r>
              <a:rPr sz="3000" b="1">
                <a:latin typeface="Times New Roman"/>
                <a:ea typeface="Times New Roman"/>
                <a:cs typeface="Times New Roman"/>
              </a:rPr>
              <a:t>Data Insertion in Database:</a:t>
            </a:r>
          </a:p>
          <a:p>
            <a:endParaRPr sz="2000">
              <a:latin typeface="Times New Roman"/>
              <a:ea typeface="Times New Roman"/>
              <a:cs typeface="Times New Roman"/>
            </a:endParaRPr>
          </a:p>
          <a:p>
            <a:r>
              <a:rPr sz="2000">
                <a:latin typeface="Times New Roman"/>
                <a:ea typeface="Times New Roman"/>
                <a:cs typeface="Times New Roman"/>
              </a:rPr>
              <a:t>Table creation :- Table name “</a:t>
            </a:r>
            <a:r>
              <a:rPr lang="en-US" sz="2000">
                <a:latin typeface="Times New Roman"/>
                <a:ea typeface="Times New Roman"/>
                <a:cs typeface="Times New Roman"/>
              </a:rPr>
              <a:t>instagram</a:t>
            </a:r>
            <a:r>
              <a:rPr sz="2000">
                <a:latin typeface="Times New Roman"/>
                <a:ea typeface="Times New Roman"/>
                <a:cs typeface="Times New Roman"/>
              </a:rPr>
              <a:t>" is created in the database for</a:t>
            </a:r>
          </a:p>
          <a:p>
            <a:r>
              <a:rPr sz="2000">
                <a:latin typeface="Times New Roman"/>
                <a:ea typeface="Times New Roman"/>
                <a:cs typeface="Times New Roman"/>
              </a:rPr>
              <a:t>inserting the files. If the table is already present then new files are inserted in the</a:t>
            </a:r>
          </a:p>
          <a:p>
            <a:r>
              <a:rPr sz="2000">
                <a:latin typeface="Times New Roman"/>
                <a:ea typeface="Times New Roman"/>
                <a:cs typeface="Times New Roman"/>
              </a:rPr>
              <a:t>same table.</a:t>
            </a:r>
          </a:p>
          <a:p>
            <a:endParaRPr sz="2000">
              <a:latin typeface="Times New Roman"/>
              <a:ea typeface="Times New Roman"/>
              <a:cs typeface="Times New Roman"/>
            </a:endParaRPr>
          </a:p>
          <a:p>
            <a:r>
              <a:rPr sz="2000">
                <a:latin typeface="Times New Roman"/>
                <a:ea typeface="Times New Roman"/>
                <a:cs typeface="Times New Roman"/>
              </a:rPr>
              <a:t>Insertion of files in the table - All the files in the "</a:t>
            </a:r>
            <a:r>
              <a:rPr lang="en-US" sz="2000">
                <a:latin typeface="Times New Roman"/>
                <a:ea typeface="Times New Roman"/>
                <a:cs typeface="Times New Roman"/>
              </a:rPr>
              <a:t>saves</a:t>
            </a:r>
            <a:r>
              <a:rPr sz="2000">
                <a:latin typeface="Times New Roman"/>
                <a:ea typeface="Times New Roman"/>
                <a:cs typeface="Times New Roman"/>
              </a:rPr>
              <a:t>" are inserted</a:t>
            </a:r>
          </a:p>
          <a:p>
            <a:r>
              <a:rPr sz="2000">
                <a:latin typeface="Times New Roman"/>
                <a:ea typeface="Times New Roman"/>
                <a:cs typeface="Times New Roman"/>
              </a:rPr>
              <a:t>in the above-created table. If any file has invalid data type in any of the columns,</a:t>
            </a:r>
          </a:p>
          <a:p>
            <a:r>
              <a:rPr sz="2000">
                <a:latin typeface="Times New Roman"/>
                <a:ea typeface="Times New Roman"/>
                <a:cs typeface="Times New Roman"/>
              </a:rPr>
              <a:t>the file is not loaded in the tabl</a:t>
            </a:r>
            <a:r>
              <a:rPr sz="2000"/>
              <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978797" y="1114975"/>
            <a:ext cx="10515600" cy="5465358"/>
          </a:xfrm>
          <a:prstGeom prst="rect">
            <a:avLst/>
          </a:prstGeom>
        </p:spPr>
        <p:txBody>
          <a:bodyPr/>
          <a:lstStyle/>
          <a:p>
            <a:r>
              <a:rPr sz="2000" b="1">
                <a:latin typeface="Times New Roman"/>
                <a:ea typeface="Times New Roman"/>
                <a:cs typeface="Times New Roman"/>
              </a:rPr>
              <a:t>Q1) What was the source of data for the project?</a:t>
            </a:r>
          </a:p>
          <a:p>
            <a:endParaRPr sz="2000">
              <a:latin typeface="Times New Roman"/>
              <a:ea typeface="Times New Roman"/>
              <a:cs typeface="Times New Roman"/>
            </a:endParaRPr>
          </a:p>
          <a:p>
            <a:r>
              <a:rPr sz="2000">
                <a:latin typeface="Times New Roman"/>
                <a:ea typeface="Times New Roman"/>
                <a:cs typeface="Times New Roman"/>
              </a:rPr>
              <a:t>The data for community detection was obtained from various social media platforms, collected through APIs and web scraping.</a:t>
            </a:r>
          </a:p>
          <a:p>
            <a:endParaRPr lang="en-US" sz="2000" b="1">
              <a:latin typeface="Times New Roman"/>
              <a:ea typeface="Times New Roman"/>
              <a:cs typeface="Times New Roman"/>
            </a:endParaRPr>
          </a:p>
          <a:p>
            <a:r>
              <a:rPr sz="2000" b="1">
                <a:latin typeface="Times New Roman"/>
                <a:ea typeface="Times New Roman"/>
                <a:cs typeface="Times New Roman"/>
              </a:rPr>
              <a:t>Q2) What was the type of data used for the project?</a:t>
            </a:r>
          </a:p>
          <a:p>
            <a:endParaRPr sz="2000">
              <a:latin typeface="Times New Roman"/>
              <a:ea typeface="Times New Roman"/>
              <a:cs typeface="Times New Roman"/>
            </a:endParaRPr>
          </a:p>
          <a:p>
            <a:r>
              <a:rPr sz="2000">
                <a:latin typeface="Times New Roman"/>
                <a:ea typeface="Times New Roman"/>
                <a:cs typeface="Times New Roman"/>
              </a:rPr>
              <a:t>The data consisted of user interactions, behavior, and interests, comprising a combination of numerical and categorical values.</a:t>
            </a:r>
          </a:p>
          <a:p>
            <a:endParaRPr lang="en-US" sz="2000">
              <a:latin typeface="Times New Roman"/>
              <a:ea typeface="Times New Roman"/>
              <a:cs typeface="Times New Roman"/>
            </a:endParaRPr>
          </a:p>
          <a:p>
            <a:r>
              <a:rPr sz="2000" b="1">
                <a:latin typeface="Times New Roman"/>
                <a:ea typeface="Times New Roman"/>
                <a:cs typeface="Times New Roman"/>
              </a:rPr>
              <a:t>Q3) What was the complete flow followed in this Project?</a:t>
            </a:r>
          </a:p>
          <a:p>
            <a:endParaRPr sz="2000">
              <a:latin typeface="Times New Roman"/>
              <a:ea typeface="Times New Roman"/>
              <a:cs typeface="Times New Roman"/>
            </a:endParaRPr>
          </a:p>
          <a:p>
            <a:r>
              <a:rPr sz="2000">
                <a:latin typeface="Times New Roman"/>
                <a:ea typeface="Times New Roman"/>
                <a:cs typeface="Times New Roman"/>
              </a:rPr>
              <a:t>The complete flow involved data collection, preprocessing, feature engineering, optimized clustering algorithm development, model evaluation, community visualization, and insights generation. (Refer to slide 5 for a detailed flow).</a:t>
            </a:r>
          </a:p>
          <a:p>
            <a:endParaRPr lang="en-US" sz="2000">
              <a:latin typeface="Times New Roman"/>
              <a:ea typeface="Times New Roman"/>
              <a:cs typeface="Times New Roman"/>
            </a:endParaRPr>
          </a:p>
          <a:p>
            <a:r>
              <a:rPr sz="2000" b="1">
                <a:latin typeface="Times New Roman"/>
                <a:ea typeface="Times New Roman"/>
                <a:cs typeface="Times New Roman"/>
              </a:rPr>
              <a:t>Q4) What was the approach for managing incompatible data or files that didn't pass validation?</a:t>
            </a:r>
          </a:p>
          <a:p>
            <a:endParaRPr sz="2000">
              <a:latin typeface="Times New Roman"/>
              <a:ea typeface="Times New Roman"/>
              <a:cs typeface="Times New Roman"/>
            </a:endParaRPr>
          </a:p>
          <a:p>
            <a:endParaRPr sz="2000">
              <a:latin typeface="Times New Roman"/>
              <a:ea typeface="Times New Roman"/>
              <a:cs typeface="Times New Roman"/>
            </a:endParaRPr>
          </a:p>
        </p:txBody>
      </p:sp>
      <p:sp>
        <p:nvSpPr>
          <p:cNvPr id="4" name="TextBox 3"/>
          <p:cNvSpPr txBox="1"/>
          <p:nvPr/>
        </p:nvSpPr>
        <p:spPr>
          <a:xfrm>
            <a:off x="5373922" y="109353"/>
            <a:ext cx="1937112" cy="691854"/>
          </a:xfrm>
          <a:prstGeom prst="rect">
            <a:avLst/>
          </a:prstGeom>
          <a:noFill/>
        </p:spPr>
        <p:txBody>
          <a:bodyPr wrap="square" rtlCol="0">
            <a:spAutoFit/>
          </a:bodyPr>
          <a:lstStyle/>
          <a:p>
            <a:r>
              <a:rPr lang="en-US" sz="4000">
                <a:latin typeface="Times New Roman"/>
                <a:ea typeface="Times New Roman"/>
                <a:cs typeface="Times New Roman"/>
              </a:rPr>
              <a:t>Q &amp; 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290993"/>
            <a:ext cx="10515600" cy="6808839"/>
          </a:xfrm>
          <a:prstGeom prst="rect">
            <a:avLst/>
          </a:prstGeom>
        </p:spPr>
        <p:txBody>
          <a:bodyPr/>
          <a:lstStyle/>
          <a:p>
            <a:r>
              <a:rPr sz="2000">
                <a:latin typeface="Times New Roman"/>
                <a:ea typeface="Times New Roman"/>
                <a:cs typeface="Times New Roman"/>
              </a:rPr>
              <a:t>Incompatible files were archived and a list of these files was shared with the stakeholders. A "bad data" folder was created to store these files.</a:t>
            </a:r>
            <a:endParaRPr lang="en-US" sz="2000">
              <a:latin typeface="Times New Roman"/>
              <a:ea typeface="Times New Roman"/>
              <a:cs typeface="Times New Roman"/>
            </a:endParaRPr>
          </a:p>
          <a:p>
            <a:endParaRPr lang="en-US" sz="2000" b="1">
              <a:latin typeface="Times New Roman"/>
              <a:ea typeface="Times New Roman"/>
              <a:cs typeface="Times New Roman"/>
            </a:endParaRPr>
          </a:p>
          <a:p>
            <a:r>
              <a:rPr lang="en-US" sz="2000" b="1">
                <a:latin typeface="Times New Roman"/>
                <a:ea typeface="Times New Roman"/>
                <a:cs typeface="Times New Roman"/>
              </a:rPr>
              <a:t>Q5) How were logs managed throughout the project?</a:t>
            </a:r>
          </a:p>
          <a:p>
            <a:endParaRPr lang="en-US" sz="2000">
              <a:latin typeface="Times New Roman"/>
              <a:ea typeface="Times New Roman"/>
              <a:cs typeface="Times New Roman"/>
            </a:endParaRPr>
          </a:p>
          <a:p>
            <a:r>
              <a:rPr lang="en-US" sz="2000">
                <a:latin typeface="Times New Roman"/>
                <a:ea typeface="Times New Roman"/>
                <a:cs typeface="Times New Roman"/>
              </a:rPr>
              <a:t>Different logs were maintained for file validation, data insertion, model training, prediction, and other relevant steps.</a:t>
            </a:r>
          </a:p>
          <a:p>
            <a:endParaRPr lang="en-US" sz="2000">
              <a:latin typeface="Times New Roman"/>
              <a:ea typeface="Times New Roman"/>
              <a:cs typeface="Times New Roman"/>
            </a:endParaRPr>
          </a:p>
          <a:p>
            <a:r>
              <a:rPr lang="en-US" sz="2000" b="1">
                <a:latin typeface="Times New Roman"/>
                <a:ea typeface="Times New Roman"/>
                <a:cs typeface="Times New Roman"/>
              </a:rPr>
              <a:t>Q6) What techniques were used for data pre-processing in the project</a:t>
            </a:r>
            <a:r>
              <a:rPr lang="en-US" sz="2000">
                <a:latin typeface="Times New Roman"/>
                <a:ea typeface="Times New Roman"/>
                <a:cs typeface="Times New Roman"/>
              </a:rPr>
              <a:t>?</a:t>
            </a:r>
          </a:p>
          <a:p>
            <a:endParaRPr lang="en-US" sz="2000">
              <a:latin typeface="Times New Roman"/>
              <a:ea typeface="Times New Roman"/>
              <a:cs typeface="Times New Roman"/>
            </a:endParaRPr>
          </a:p>
          <a:p>
            <a:r>
              <a:rPr lang="en-US" sz="2000">
                <a:latin typeface="Times New Roman"/>
                <a:ea typeface="Times New Roman"/>
                <a:cs typeface="Times New Roman"/>
              </a:rPr>
              <a:t>Techniques included removing unwanted attributes, visualizing relationships between variables, handling distributions of continuous values, handling outliers, data cleaning and imputation for null values, converting categorical data into numeric values, and scaling the data.</a:t>
            </a:r>
          </a:p>
          <a:p>
            <a:endParaRPr lang="en-US" sz="2000">
              <a:latin typeface="Times New Roman"/>
              <a:ea typeface="Times New Roman"/>
              <a:cs typeface="Times New Roman"/>
            </a:endParaRPr>
          </a:p>
          <a:p>
            <a:r>
              <a:rPr lang="en-US" sz="2000" b="1">
                <a:latin typeface="Times New Roman"/>
                <a:ea typeface="Times New Roman"/>
                <a:cs typeface="Times New Roman"/>
              </a:rPr>
              <a:t>Q7) How was training performed and what models were used?</a:t>
            </a:r>
          </a:p>
          <a:p>
            <a:endParaRPr lang="en-US" sz="2000">
              <a:latin typeface="Times New Roman"/>
              <a:ea typeface="Times New Roman"/>
              <a:cs typeface="Times New Roman"/>
            </a:endParaRPr>
          </a:p>
          <a:p>
            <a:r>
              <a:rPr lang="en-US" sz="2000">
                <a:latin typeface="Times New Roman"/>
                <a:ea typeface="Times New Roman"/>
                <a:cs typeface="Times New Roman"/>
              </a:rPr>
              <a:t>Prior to training, clustering was performed to divide the data into clusters. Training and validation data were divided based on the clusters. Algorithms such as SVM, XGBoost were used, and models were saved based on the performance for each cluster.</a:t>
            </a:r>
          </a:p>
          <a:p>
            <a:endParaRPr lang="en-US" sz="2000">
              <a:latin typeface="Times New Roman"/>
              <a:ea typeface="Times New Roman"/>
              <a:cs typeface="Times New Roman"/>
            </a:endParaRPr>
          </a:p>
          <a:p>
            <a:r>
              <a:rPr lang="en-US" sz="2000" b="1">
                <a:latin typeface="Times New Roman"/>
                <a:ea typeface="Times New Roman"/>
                <a:cs typeface="Times New Roman"/>
              </a:rPr>
              <a:t>Q8) How was prediction performed in the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146419"/>
            <a:ext cx="10515600" cy="3063875"/>
          </a:xfrm>
          <a:prstGeom prst="rect">
            <a:avLst/>
          </a:prstGeom>
        </p:spPr>
        <p:txBody>
          <a:bodyPr/>
          <a:lstStyle/>
          <a:p>
            <a:r>
              <a:rPr sz="2000">
                <a:latin typeface="Times New Roman"/>
                <a:ea typeface="Times New Roman"/>
                <a:cs typeface="Times New Roman"/>
              </a:rPr>
              <a:t>Testing files were obtained from social media platforms. The data went through the same process of clustering, and the appropriate model was loaded based on the cluster number for prediction.</a:t>
            </a:r>
          </a:p>
          <a:p>
            <a:endParaRPr lang="en-US" sz="2000" b="1">
              <a:latin typeface="Times New Roman"/>
              <a:ea typeface="Times New Roman"/>
              <a:cs typeface="Times New Roman"/>
            </a:endParaRPr>
          </a:p>
          <a:p>
            <a:r>
              <a:rPr sz="2000" b="1">
                <a:latin typeface="Times New Roman"/>
                <a:ea typeface="Times New Roman"/>
                <a:cs typeface="Times New Roman"/>
              </a:rPr>
              <a:t>Q9) What were the different stages of deployment for the project?</a:t>
            </a:r>
          </a:p>
          <a:p>
            <a:endParaRPr sz="2000">
              <a:latin typeface="Times New Roman"/>
              <a:ea typeface="Times New Roman"/>
              <a:cs typeface="Times New Roman"/>
            </a:endParaRPr>
          </a:p>
          <a:p>
            <a:r>
              <a:rPr sz="2000">
                <a:latin typeface="Times New Roman"/>
                <a:ea typeface="Times New Roman"/>
                <a:cs typeface="Times New Roman"/>
              </a:rPr>
              <a:t>After model development, the deployment involved testing in different environments (e.g., Fire, Earth) to ensure functionality and performance before the final deployment in the production environment</a:t>
            </a:r>
            <a:r>
              <a:rPr sz="2000"/>
              <a:t>.</a:t>
            </a:r>
          </a:p>
        </p:txBody>
      </p:sp>
      <p:sp>
        <p:nvSpPr>
          <p:cNvPr id="4" name="TextBox 3"/>
          <p:cNvSpPr txBox="1"/>
          <p:nvPr/>
        </p:nvSpPr>
        <p:spPr>
          <a:xfrm>
            <a:off x="4061686" y="5733226"/>
            <a:ext cx="4592829" cy="362169"/>
          </a:xfrm>
          <a:prstGeom prst="rect">
            <a:avLst/>
          </a:prstGeom>
          <a:noFill/>
        </p:spPr>
        <p:txBody>
          <a:bodyPr wrap="square" rtlCol="0">
            <a:spAutoFit/>
          </a:bodyPr>
          <a:lstStyle/>
          <a:p>
            <a:pPr algn="ctr"/>
            <a:r>
              <a:rPr lang="en-US"/>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TotalTime>
  <Words>892</Words>
  <Application>Microsoft Office PowerPoint</Application>
  <PresentationFormat>Widescreen</PresentationFormat>
  <Paragraphs>101</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vt:lpstr>
      <vt:lpstr>Social Media Community Using Optimized Clustering Algorithm</vt:lpstr>
      <vt:lpstr>Objective :   The objective is to develop an optimized clustering algorithm to organize social media users into communities based on their interests, interactions, and behavior.   Benefits of the Optimized Clustering Algorithm for Social Media Community  Community Detection: Identifies distinct user communities based on interests and interactions, enabling businesses to understand trends and user preferences.  Enhanced Customer Insight: Provides valuable insights into customer behavior, aiding targeted marketing and personalized content delivery.  Resource Management: Helps in efficient allocation of resources such as customer support and advertising budgets based on community needs.  Personalized Engagement: Facilitates tailored engagement strategies and offerings for improved customer satisfaction and loyalty. </vt:lpstr>
      <vt:lpstr>Data Sharing Agreement :  Sample file name (ex insta_me.py)  Length of date stamp(8 digits)  Length of time stamp(6 digits)  Number of Columns = 13  Column names = 'Impressions', 'From Home', 'From Hashtags', 'From Explore','From Other', 'Saves', 'Comments', 'Shares', 'Likes', 'Profile Visits', 'Follows', 'Caption', 'Hashtags'],  Column data type = int64 </vt:lpstr>
      <vt:lpstr>Architecture</vt:lpstr>
      <vt:lpstr>Data Validation and Data Transformation :  Name Validation - Validation of files name as per the DSA. We have created a regex pattern for validation. After it checks for date format and time format if these requirements are satisfied, we move such files to "Saves" else "Deleted_folder.“  Number of Columns – Validation of number of columns present in the files, and if it doesn't match then the file is moved to "Deleted_folder.“  Name of Columns - The name of the columns is validated and should be the same as given in the schema file. If not, then the file is moved to "Deleted_folder".  Data type of columns - The data type of columns is given in the schema file. It is validated when we insert the files into Database. If the datatype is wrong, then the file is moved to "Deleted_folder".  Null values in columns - If any of the columns in a file have all the values as NULL or missing, we discard such a file and move it to "Deleted_folder".</vt:lpstr>
      <vt:lpstr>Data Insertion in Database:  Table creation :- Table name “instagram" is created in the database for inserting the files. If the table is already present then new files are inserted in the same table.  Insertion of files in the table - All the files in the "saves" are inserted in the above-created table. If any file has invalid data type in any of the columns, the file is not loaded in the table</vt:lpstr>
      <vt:lpstr>Q1) What was the source of data for the project?  The data for community detection was obtained from various social media platforms, collected through APIs and web scraping.  Q2) What was the type of data used for the project?  The data consisted of user interactions, behavior, and interests, comprising a combination of numerical and categorical values.  Q3) What was the complete flow followed in this Project?  The complete flow involved data collection, preprocessing, feature engineering, optimized clustering algorithm development, model evaluation, community visualization, and insights generation. (Refer to slide 5 for a detailed flow).  Q4) What was the approach for managing incompatible data or files that didn't pass validation?  </vt:lpstr>
      <vt:lpstr>Incompatible files were archived and a list of these files was shared with the stakeholders. A "bad data" folder was created to store these files.  Q5) How were logs managed throughout the project?  Different logs were maintained for file validation, data insertion, model training, prediction, and other relevant steps.  Q6) What techniques were used for data pre-processing in the project?  Techniques included removing unwanted attributes, visualizing relationships between variables, handling distributions of continuous values, handling outliers, data cleaning and imputation for null values, converting categorical data into numeric values, and scaling the data.  Q7) How was training performed and what models were used?  Prior to training, clustering was performed to divide the data into clusters. Training and validation data were divided based on the clusters. Algorithms such as SVM, XGBoost were used, and models were saved based on the performance for each cluster.  Q8) How was prediction performed in the project?.</vt:lpstr>
      <vt:lpstr>Testing files were obtained from social media platforms. The data went through the same process of clustering, and the appropriate model was loaded based on the cluster number for prediction.  Q9) What were the different stages of deployment for the project?  After model development, the deployment involved testing in different environments (e.g., Fire, Earth) to ensure functionality and performance before the final deployment in the production environment.</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Saket Patil</cp:lastModifiedBy>
  <cp:revision>2</cp:revision>
  <dcterms:created xsi:type="dcterms:W3CDTF">2024-03-23T04:41:19Z</dcterms:created>
  <dcterms:modified xsi:type="dcterms:W3CDTF">2024-07-29T18:23:29Z</dcterms:modified>
</cp:coreProperties>
</file>