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6CA"/>
    <a:srgbClr val="CCCC00"/>
    <a:srgbClr val="CC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0407E-2C2E-4FF6-91CC-D9123722D2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E41AF-C2B3-41FF-99F3-D038CA83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6F7A-B820-434D-BFC6-7BB85704C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F83CE-A949-45B8-A1A3-1473AC5F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2344-3B4A-43FA-A2F7-64A97075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B41-6365-42CC-BD23-D06CDB3E7F5E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3F611-3702-4EE1-9117-7BB0E353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4335-AFDA-4665-802B-7D83C998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7850-181D-4B48-9B6A-B481B85B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3F97D-9D6A-48C9-AA57-E0683BCA6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AAB6-26D9-43C1-B192-741B2A18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BAD9-18E6-4299-B5A5-B21A18225BF9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3AA4-C54D-45E9-A6D7-480A94E8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6EEC-EA9E-4F6A-A4E5-573A93C4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B9843-0BED-4717-90D8-971CC7A63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4E432-0478-4575-A465-905F7D55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7304-D604-4FBE-9A18-BF21830C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6F93-CFE3-4676-8CE1-226D2F5941BE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2689-4F94-4C91-A063-A2B01D20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F4EF-2062-43AE-A045-EDE8337A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EC56-A329-4AA1-84B9-23B88F97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5179-5E65-4F56-ACBE-2FE6AF8A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727A-8AE4-46F8-8A38-FC149A46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0AFB-89B4-4034-ADA5-00171B68618A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A145-8F18-49E3-90A7-E9F79E00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F057E-A6FF-4B5A-93E3-31211FC1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818B-E328-41DC-B896-7185FFA2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1037-215E-4208-89F2-F4830CA4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4B51-BF0C-407D-A0E3-DF5B3AB3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58E6-AD8A-4374-9E4D-B7E6880019A3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5198-A1EC-4DB1-9BFD-F13CD130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A8D8-BD29-4215-BF29-1BCFEB62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27AF-7DC5-4CCF-99E8-5C98C03C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AB39-A9A6-42F9-B192-4E4A1D79C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5E963-3B87-4F28-BA66-E7E3BCC1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1B119-F942-48C9-BDA6-DAF7B5A9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8BC5-B85D-479F-9C20-1C081DA6711A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F7B19-DE7F-4C37-B84A-7CEE0511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F5E3-E483-4E5A-ADD7-37C887A8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07E7-DFAF-4821-B76B-30CB1E09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B5AB-FA24-409D-98BF-8CCB89D0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33121-30A6-4000-B1EE-1FE87411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01800-9036-4DBE-B26E-021ABD271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187D4-A2F7-4E30-B968-089B591D4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169BE-6CA2-45E0-8E0A-539C9F95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099-2366-40D6-B960-F8BF34D0231B}" type="datetime1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910CD-9841-494B-A0A0-62F3450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88DD5-6229-402D-BA26-B09DAD2A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2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8581-EFA0-47E8-BC9A-C0C4E113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DD162-326C-49D6-A037-0284B40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7E38-471F-4D21-A4DC-07B0BB35ACA2}" type="datetime1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0EAD1-CB3A-4BEE-84D3-9FD8D048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C54D0-9C41-403A-8628-CC137B0F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ADEE9-B4A1-4027-ABA5-B6AC730C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DFD9-39DE-4946-8E30-75A62B9AEF81}" type="datetime1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258A3-AAE6-4BFB-8BCA-BF4C7512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DE76C-F45F-48A8-89AD-C32C1C4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FD4B-B431-4E64-BFC4-1444D25A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3503-56AC-453B-AB17-61AA854A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671D6-5949-403D-8D8D-BF3AAAF4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D0AA-DD57-4373-B477-BBB2805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F70B-3F5A-433A-90D2-49C6429C2868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0062E-2F18-4094-876B-5C8C313A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95AB-941A-47FE-AC80-16E0F5CA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FE6C-FC6B-4E28-9AD3-7999AF4A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8375B-30CE-4DAB-9D79-34DEB40F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D6F66-6BE3-47EA-B2FC-4FB7B9B3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57D3-D89E-4916-9FC3-1E776C0C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E9AE-40F3-48A8-A4AD-CE80A95E6D3F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2966-0EF1-4A1F-9892-4380D88C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521B-840D-4C74-A64D-7927CEA6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4EFC2-8C95-415C-B251-C03E89D8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67C72-202E-45A3-B2E6-95F0D54B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979D-C028-40AE-8D5A-05DA05AC3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27F9-037B-4E05-B96E-45637C27462A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1492-8DC3-49D5-A25E-7D92CDF7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7CA3A-E68C-4E87-88ED-713906A9A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CEAB-8212-4A1B-87A5-81CF3541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B5B31-500C-4610-9264-7BCBF9B35419}"/>
              </a:ext>
            </a:extLst>
          </p:cNvPr>
          <p:cNvSpPr txBox="1"/>
          <p:nvPr/>
        </p:nvSpPr>
        <p:spPr>
          <a:xfrm>
            <a:off x="4301067" y="1778000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TESLA Stock Value Change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6C571-AF54-40A1-BC78-3E48B6AC521B}"/>
              </a:ext>
            </a:extLst>
          </p:cNvPr>
          <p:cNvSpPr txBox="1"/>
          <p:nvPr/>
        </p:nvSpPr>
        <p:spPr>
          <a:xfrm>
            <a:off x="4741333" y="1202267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0585-6F6E-43EC-A0DF-278DDE9F1913}"/>
              </a:ext>
            </a:extLst>
          </p:cNvPr>
          <p:cNvSpPr txBox="1"/>
          <p:nvPr/>
        </p:nvSpPr>
        <p:spPr>
          <a:xfrm>
            <a:off x="4741333" y="4017433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Saeideh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Khadem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0C2B7-6D85-4D3F-B239-3378E248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6C571-AF54-40A1-BC78-3E48B6AC521B}"/>
              </a:ext>
            </a:extLst>
          </p:cNvPr>
          <p:cNvSpPr txBox="1"/>
          <p:nvPr/>
        </p:nvSpPr>
        <p:spPr>
          <a:xfrm>
            <a:off x="4622800" y="330200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CAAA6-A168-462E-AA84-DD820F24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2" y="653091"/>
            <a:ext cx="8220364" cy="587470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F6CA9-D99A-49D8-A63B-3231B0FB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6C571-AF54-40A1-BC78-3E48B6AC521B}"/>
              </a:ext>
            </a:extLst>
          </p:cNvPr>
          <p:cNvSpPr txBox="1"/>
          <p:nvPr/>
        </p:nvSpPr>
        <p:spPr>
          <a:xfrm>
            <a:off x="4641273" y="145534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41286-1F12-45B8-81E6-70F78F42D4B6}"/>
              </a:ext>
            </a:extLst>
          </p:cNvPr>
          <p:cNvSpPr txBox="1"/>
          <p:nvPr/>
        </p:nvSpPr>
        <p:spPr>
          <a:xfrm>
            <a:off x="7607300" y="192101"/>
            <a:ext cx="3424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Y=</a:t>
            </a:r>
            <a:r>
              <a:rPr lang="en-US" dirty="0" err="1"/>
              <a:t>ax+b</a:t>
            </a:r>
            <a:endParaRPr lang="en-US" dirty="0"/>
          </a:p>
          <a:p>
            <a:r>
              <a:rPr lang="en-US" dirty="0"/>
              <a:t>[a b]=[2.92349241 2.20630808]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D05A2-7B18-4A29-B3D5-14675E3A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7" y="1132829"/>
            <a:ext cx="7101877" cy="5075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B7BD86-C9DB-407E-8869-26770A45E71C}"/>
              </a:ext>
            </a:extLst>
          </p:cNvPr>
          <p:cNvSpPr txBox="1"/>
          <p:nvPr/>
        </p:nvSpPr>
        <p:spPr>
          <a:xfrm>
            <a:off x="8711045" y="2315310"/>
            <a:ext cx="158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Y= 2.92x+2.20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EDD49-9890-4947-99F5-CFB0B29AB970}"/>
              </a:ext>
            </a:extLst>
          </p:cNvPr>
          <p:cNvSpPr txBox="1"/>
          <p:nvPr/>
        </p:nvSpPr>
        <p:spPr>
          <a:xfrm>
            <a:off x="8489373" y="1838868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formula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4BB37-2CC5-43C7-BE49-5074FA06D0AB}"/>
              </a:ext>
            </a:extLst>
          </p:cNvPr>
          <p:cNvCxnSpPr/>
          <p:nvPr/>
        </p:nvCxnSpPr>
        <p:spPr>
          <a:xfrm flipH="1">
            <a:off x="7298267" y="2468033"/>
            <a:ext cx="13038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C0190F-102A-4577-B5E5-350C2C9F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6C571-AF54-40A1-BC78-3E48B6AC521B}"/>
              </a:ext>
            </a:extLst>
          </p:cNvPr>
          <p:cNvSpPr txBox="1"/>
          <p:nvPr/>
        </p:nvSpPr>
        <p:spPr>
          <a:xfrm>
            <a:off x="3879273" y="192101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graph 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41286-1F12-45B8-81E6-70F78F42D4B6}"/>
              </a:ext>
            </a:extLst>
          </p:cNvPr>
          <p:cNvSpPr txBox="1"/>
          <p:nvPr/>
        </p:nvSpPr>
        <p:spPr>
          <a:xfrm>
            <a:off x="7701971" y="686467"/>
            <a:ext cx="3685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Y=ax</a:t>
            </a:r>
            <a:r>
              <a:rPr lang="en-US" baseline="30000" dirty="0"/>
              <a:t>2</a:t>
            </a:r>
            <a:r>
              <a:rPr lang="en-US" dirty="0"/>
              <a:t>+bx+c</a:t>
            </a:r>
          </a:p>
          <a:p>
            <a:r>
              <a:rPr lang="en-US" dirty="0"/>
              <a:t>[a b c]=[ 1.2e-02 -3.03e-01  1.38e+02]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7BD86-C9DB-407E-8869-26770A45E71C}"/>
              </a:ext>
            </a:extLst>
          </p:cNvPr>
          <p:cNvSpPr txBox="1"/>
          <p:nvPr/>
        </p:nvSpPr>
        <p:spPr>
          <a:xfrm>
            <a:off x="8711045" y="2315310"/>
            <a:ext cx="274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Y= 0.012x</a:t>
            </a:r>
            <a:r>
              <a:rPr lang="en-US" baseline="30000" dirty="0">
                <a:solidFill>
                  <a:srgbClr val="006600"/>
                </a:solidFill>
              </a:rPr>
              <a:t>2 </a:t>
            </a:r>
            <a:r>
              <a:rPr lang="en-US" dirty="0">
                <a:solidFill>
                  <a:srgbClr val="006600"/>
                </a:solidFill>
              </a:rPr>
              <a:t>– 0.3x +0.013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4BB37-2CC5-43C7-BE49-5074FA06D0AB}"/>
              </a:ext>
            </a:extLst>
          </p:cNvPr>
          <p:cNvCxnSpPr/>
          <p:nvPr/>
        </p:nvCxnSpPr>
        <p:spPr>
          <a:xfrm flipH="1">
            <a:off x="7298267" y="2468033"/>
            <a:ext cx="13038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A7C53A7-C0B4-42DC-9A8A-99C68BEB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9" y="1257520"/>
            <a:ext cx="6567708" cy="469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579C-9A70-48EB-80FA-E1316CDC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6C571-AF54-40A1-BC78-3E48B6AC521B}"/>
              </a:ext>
            </a:extLst>
          </p:cNvPr>
          <p:cNvSpPr txBox="1"/>
          <p:nvPr/>
        </p:nvSpPr>
        <p:spPr>
          <a:xfrm>
            <a:off x="3879273" y="192101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order graph 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41286-1F12-45B8-81E6-70F78F42D4B6}"/>
              </a:ext>
            </a:extLst>
          </p:cNvPr>
          <p:cNvSpPr txBox="1"/>
          <p:nvPr/>
        </p:nvSpPr>
        <p:spPr>
          <a:xfrm>
            <a:off x="7058507" y="691228"/>
            <a:ext cx="4363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Y=ax</a:t>
            </a:r>
            <a:r>
              <a:rPr lang="en-US" baseline="30000" dirty="0"/>
              <a:t>3</a:t>
            </a:r>
            <a:r>
              <a:rPr lang="en-US" dirty="0"/>
              <a:t> +bx</a:t>
            </a:r>
            <a:r>
              <a:rPr lang="en-US" baseline="30000" dirty="0"/>
              <a:t>2</a:t>
            </a:r>
            <a:r>
              <a:rPr lang="en-US" dirty="0"/>
              <a:t>+cx+d</a:t>
            </a:r>
          </a:p>
          <a:p>
            <a:r>
              <a:rPr lang="en-US" dirty="0"/>
              <a:t>[a b c d]=[2.62-05 2.7e-03 7.1e-01 1.1e+02]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7BD86-C9DB-407E-8869-26770A45E71C}"/>
              </a:ext>
            </a:extLst>
          </p:cNvPr>
          <p:cNvSpPr txBox="1"/>
          <p:nvPr/>
        </p:nvSpPr>
        <p:spPr>
          <a:xfrm>
            <a:off x="7970212" y="2384967"/>
            <a:ext cx="2740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Y= 2.62e-05 x</a:t>
            </a:r>
            <a:r>
              <a:rPr lang="en-US" baseline="30000" dirty="0">
                <a:solidFill>
                  <a:srgbClr val="CC00FF"/>
                </a:solidFill>
              </a:rPr>
              <a:t>3</a:t>
            </a:r>
            <a:r>
              <a:rPr lang="en-US" dirty="0">
                <a:solidFill>
                  <a:srgbClr val="CC00FF"/>
                </a:solidFill>
              </a:rPr>
              <a:t> +</a:t>
            </a:r>
          </a:p>
          <a:p>
            <a:r>
              <a:rPr lang="en-US" dirty="0">
                <a:solidFill>
                  <a:srgbClr val="CC00FF"/>
                </a:solidFill>
              </a:rPr>
              <a:t>2.7e-03 x</a:t>
            </a:r>
            <a:r>
              <a:rPr lang="en-US" baseline="30000" dirty="0">
                <a:solidFill>
                  <a:srgbClr val="CC00FF"/>
                </a:solidFill>
              </a:rPr>
              <a:t>2</a:t>
            </a:r>
            <a:r>
              <a:rPr lang="en-US" dirty="0">
                <a:solidFill>
                  <a:srgbClr val="CC00FF"/>
                </a:solidFill>
              </a:rPr>
              <a:t>+</a:t>
            </a:r>
          </a:p>
          <a:p>
            <a:r>
              <a:rPr lang="en-US" dirty="0">
                <a:solidFill>
                  <a:srgbClr val="CC00FF"/>
                </a:solidFill>
              </a:rPr>
              <a:t>7.1x+</a:t>
            </a:r>
          </a:p>
          <a:p>
            <a:r>
              <a:rPr lang="en-US" dirty="0">
                <a:solidFill>
                  <a:srgbClr val="CC00FF"/>
                </a:solidFill>
              </a:rPr>
              <a:t>1.1e+02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4BB37-2CC5-43C7-BE49-5074FA06D0AB}"/>
              </a:ext>
            </a:extLst>
          </p:cNvPr>
          <p:cNvCxnSpPr/>
          <p:nvPr/>
        </p:nvCxnSpPr>
        <p:spPr>
          <a:xfrm flipH="1">
            <a:off x="6591301" y="2569633"/>
            <a:ext cx="13038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018A99E-0C81-4F12-8E46-DFA21475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" y="1744354"/>
            <a:ext cx="5792986" cy="41399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BDABB-9BF9-4C65-BBBE-E71ADC5C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6C571-AF54-40A1-BC78-3E48B6AC521B}"/>
              </a:ext>
            </a:extLst>
          </p:cNvPr>
          <p:cNvSpPr txBox="1"/>
          <p:nvPr/>
        </p:nvSpPr>
        <p:spPr>
          <a:xfrm>
            <a:off x="3879273" y="192101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order graph 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41286-1F12-45B8-81E6-70F78F42D4B6}"/>
              </a:ext>
            </a:extLst>
          </p:cNvPr>
          <p:cNvSpPr txBox="1"/>
          <p:nvPr/>
        </p:nvSpPr>
        <p:spPr>
          <a:xfrm>
            <a:off x="6433335" y="691228"/>
            <a:ext cx="4988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Y=ax</a:t>
            </a:r>
            <a:r>
              <a:rPr lang="en-US" baseline="30000" dirty="0"/>
              <a:t>4</a:t>
            </a:r>
            <a:r>
              <a:rPr lang="en-US" dirty="0"/>
              <a:t> +bx</a:t>
            </a:r>
            <a:r>
              <a:rPr lang="en-US" baseline="30000" dirty="0"/>
              <a:t>3</a:t>
            </a:r>
            <a:r>
              <a:rPr lang="en-US" dirty="0"/>
              <a:t> +cx</a:t>
            </a:r>
            <a:r>
              <a:rPr lang="en-US" baseline="30000" dirty="0"/>
              <a:t>2</a:t>
            </a:r>
            <a:r>
              <a:rPr lang="en-US" dirty="0"/>
              <a:t>+dx+e</a:t>
            </a:r>
          </a:p>
          <a:p>
            <a:r>
              <a:rPr lang="en-US" dirty="0"/>
              <a:t>[a b c d]=[1.3e-06 -6.4e-04  1.1e-01 -5.4  1.9e+02]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7BD86-C9DB-407E-8869-26770A45E71C}"/>
              </a:ext>
            </a:extLst>
          </p:cNvPr>
          <p:cNvSpPr txBox="1"/>
          <p:nvPr/>
        </p:nvSpPr>
        <p:spPr>
          <a:xfrm>
            <a:off x="7970212" y="2384967"/>
            <a:ext cx="2740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CC00"/>
                </a:solidFill>
              </a:rPr>
              <a:t>Y= 1.3e-06 x</a:t>
            </a:r>
            <a:r>
              <a:rPr lang="en-US" baseline="30000" dirty="0">
                <a:solidFill>
                  <a:srgbClr val="CCCC00"/>
                </a:solidFill>
              </a:rPr>
              <a:t>4</a:t>
            </a:r>
            <a:r>
              <a:rPr lang="en-US" dirty="0">
                <a:solidFill>
                  <a:srgbClr val="CCCC00"/>
                </a:solidFill>
              </a:rPr>
              <a:t> -</a:t>
            </a:r>
          </a:p>
          <a:p>
            <a:r>
              <a:rPr lang="en-US" dirty="0">
                <a:solidFill>
                  <a:srgbClr val="CCCC00"/>
                </a:solidFill>
              </a:rPr>
              <a:t>6.4e-04 x</a:t>
            </a:r>
            <a:r>
              <a:rPr lang="en-US" baseline="30000" dirty="0">
                <a:solidFill>
                  <a:srgbClr val="CCCC00"/>
                </a:solidFill>
              </a:rPr>
              <a:t>3</a:t>
            </a:r>
            <a:r>
              <a:rPr lang="en-US" dirty="0">
                <a:solidFill>
                  <a:srgbClr val="CCCC00"/>
                </a:solidFill>
              </a:rPr>
              <a:t>+</a:t>
            </a:r>
          </a:p>
          <a:p>
            <a:r>
              <a:rPr lang="en-US" dirty="0">
                <a:solidFill>
                  <a:srgbClr val="CCCC00"/>
                </a:solidFill>
              </a:rPr>
              <a:t>1.1e-01 x</a:t>
            </a:r>
            <a:r>
              <a:rPr lang="en-US" baseline="30000" dirty="0">
                <a:solidFill>
                  <a:srgbClr val="CCCC00"/>
                </a:solidFill>
              </a:rPr>
              <a:t>2 </a:t>
            </a:r>
            <a:r>
              <a:rPr lang="en-US" dirty="0">
                <a:solidFill>
                  <a:srgbClr val="CCCC00"/>
                </a:solidFill>
              </a:rPr>
              <a:t>–</a:t>
            </a:r>
          </a:p>
          <a:p>
            <a:r>
              <a:rPr lang="en-US" dirty="0">
                <a:solidFill>
                  <a:srgbClr val="CCCC00"/>
                </a:solidFill>
              </a:rPr>
              <a:t>5.4 x +</a:t>
            </a:r>
          </a:p>
          <a:p>
            <a:r>
              <a:rPr lang="en-US" dirty="0">
                <a:solidFill>
                  <a:srgbClr val="CCCC00"/>
                </a:solidFill>
              </a:rPr>
              <a:t>1.9e+02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4BB37-2CC5-43C7-BE49-5074FA06D0AB}"/>
              </a:ext>
            </a:extLst>
          </p:cNvPr>
          <p:cNvCxnSpPr/>
          <p:nvPr/>
        </p:nvCxnSpPr>
        <p:spPr>
          <a:xfrm flipH="1">
            <a:off x="6591301" y="2569633"/>
            <a:ext cx="13038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92AC36-9399-4BDF-BAA4-36049CB5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1549619"/>
            <a:ext cx="6327452" cy="445324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1F6FC-2392-4992-8C0E-830CE75C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6C571-AF54-40A1-BC78-3E48B6AC521B}"/>
              </a:ext>
            </a:extLst>
          </p:cNvPr>
          <p:cNvSpPr txBox="1"/>
          <p:nvPr/>
        </p:nvSpPr>
        <p:spPr>
          <a:xfrm>
            <a:off x="3879273" y="192101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Hundred order graph fitting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52A7A-CBF1-4422-A83D-ACD61B6D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1765520"/>
            <a:ext cx="6741659" cy="4817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202ECA-1A98-4229-9FD5-F52EB5EF9A33}"/>
              </a:ext>
            </a:extLst>
          </p:cNvPr>
          <p:cNvSpPr txBox="1"/>
          <p:nvPr/>
        </p:nvSpPr>
        <p:spPr>
          <a:xfrm>
            <a:off x="1141845" y="885213"/>
            <a:ext cx="990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4C6C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it is seen, the higher the order of the estimator is, the closer the prediction is to the real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D9E1-C7A6-4A58-A89F-B1A3A4B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6C571-AF54-40A1-BC78-3E48B6AC521B}"/>
              </a:ext>
            </a:extLst>
          </p:cNvPr>
          <p:cNvSpPr txBox="1"/>
          <p:nvPr/>
        </p:nvSpPr>
        <p:spPr>
          <a:xfrm>
            <a:off x="4785914" y="660504"/>
            <a:ext cx="31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curve in one plot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3430B-9186-4BD6-AF8D-381ABDB1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6" y="1294588"/>
            <a:ext cx="7347791" cy="51713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AB1CD-323D-4A8C-A8EB-A20FEB47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4C16F-7FDD-48CE-BA1A-1EF5F365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670416"/>
            <a:ext cx="5444081" cy="4943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E6554-C899-4C30-95FD-A6EEC69C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8" y="1094508"/>
            <a:ext cx="5721927" cy="45198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AB6FE5-E026-4B4D-A7D7-48D0A576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CEAB-8212-4A1B-87A5-81CF3541D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Saeide Kadem</dc:creator>
  <cp:lastModifiedBy>Saeide Kadem</cp:lastModifiedBy>
  <cp:revision>4</cp:revision>
  <dcterms:created xsi:type="dcterms:W3CDTF">2021-02-11T04:26:30Z</dcterms:created>
  <dcterms:modified xsi:type="dcterms:W3CDTF">2021-02-11T05:00:57Z</dcterms:modified>
</cp:coreProperties>
</file>