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7" r:id="rId2"/>
    <p:sldId id="271" r:id="rId3"/>
    <p:sldId id="260" r:id="rId4"/>
    <p:sldId id="259" r:id="rId5"/>
    <p:sldId id="261" r:id="rId6"/>
    <p:sldId id="265" r:id="rId7"/>
    <p:sldId id="266" r:id="rId8"/>
    <p:sldId id="267" r:id="rId9"/>
    <p:sldId id="268" r:id="rId10"/>
    <p:sldId id="262" r:id="rId11"/>
    <p:sldId id="272" r:id="rId12"/>
    <p:sldId id="274" r:id="rId13"/>
    <p:sldId id="269" r:id="rId14"/>
    <p:sldId id="263" r:id="rId15"/>
    <p:sldId id="282" r:id="rId16"/>
    <p:sldId id="276" r:id="rId17"/>
    <p:sldId id="277" r:id="rId18"/>
    <p:sldId id="281" r:id="rId19"/>
    <p:sldId id="278" r:id="rId20"/>
    <p:sldId id="283" r:id="rId21"/>
    <p:sldId id="284" r:id="rId22"/>
    <p:sldId id="285" r:id="rId23"/>
    <p:sldId id="286" r:id="rId24"/>
    <p:sldId id="279" r:id="rId25"/>
    <p:sldId id="280" r:id="rId26"/>
    <p:sldId id="270" r:id="rId27"/>
    <p:sldId id="26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77010" autoAdjust="0"/>
  </p:normalViewPr>
  <p:slideViewPr>
    <p:cSldViewPr>
      <p:cViewPr varScale="1">
        <p:scale>
          <a:sx n="86" d="100"/>
          <a:sy n="86" d="100"/>
        </p:scale>
        <p:origin x="1421"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2A41E4-78C3-44D3-B764-1027A13FD629}" type="datetimeFigureOut">
              <a:rPr lang="en-US" smtClean="0"/>
              <a:t>4/14/2023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38A3B2-DD03-4F8C-B49F-51DD4FAAF056}" type="slidenum">
              <a:rPr lang="en-US" smtClean="0"/>
              <a:t>‹#›</a:t>
            </a:fld>
            <a:endParaRPr lang="en-US"/>
          </a:p>
        </p:txBody>
      </p:sp>
    </p:spTree>
    <p:extLst>
      <p:ext uri="{BB962C8B-B14F-4D97-AF65-F5344CB8AC3E}">
        <p14:creationId xmlns:p14="http://schemas.microsoft.com/office/powerpoint/2010/main" val="1990093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38A3B2-DD03-4F8C-B49F-51DD4FAAF056}" type="slidenum">
              <a:rPr lang="en-US" smtClean="0"/>
              <a:t>7</a:t>
            </a:fld>
            <a:endParaRPr lang="en-US"/>
          </a:p>
        </p:txBody>
      </p:sp>
    </p:spTree>
    <p:extLst>
      <p:ext uri="{BB962C8B-B14F-4D97-AF65-F5344CB8AC3E}">
        <p14:creationId xmlns:p14="http://schemas.microsoft.com/office/powerpoint/2010/main" val="3058946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38A3B2-DD03-4F8C-B49F-51DD4FAAF056}" type="slidenum">
              <a:rPr lang="en-US" smtClean="0"/>
              <a:t>10</a:t>
            </a:fld>
            <a:endParaRPr lang="en-US"/>
          </a:p>
        </p:txBody>
      </p:sp>
    </p:spTree>
    <p:extLst>
      <p:ext uri="{BB962C8B-B14F-4D97-AF65-F5344CB8AC3E}">
        <p14:creationId xmlns:p14="http://schemas.microsoft.com/office/powerpoint/2010/main" val="2547260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38A3B2-DD03-4F8C-B49F-51DD4FAAF056}" type="slidenum">
              <a:rPr lang="en-US" smtClean="0"/>
              <a:t>13</a:t>
            </a:fld>
            <a:endParaRPr lang="en-US"/>
          </a:p>
        </p:txBody>
      </p:sp>
    </p:spTree>
    <p:extLst>
      <p:ext uri="{BB962C8B-B14F-4D97-AF65-F5344CB8AC3E}">
        <p14:creationId xmlns:p14="http://schemas.microsoft.com/office/powerpoint/2010/main" val="3501506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38A3B2-DD03-4F8C-B49F-51DD4FAAF056}" type="slidenum">
              <a:rPr lang="en-US" smtClean="0"/>
              <a:t>26</a:t>
            </a:fld>
            <a:endParaRPr lang="en-US"/>
          </a:p>
        </p:txBody>
      </p:sp>
    </p:spTree>
    <p:extLst>
      <p:ext uri="{BB962C8B-B14F-4D97-AF65-F5344CB8AC3E}">
        <p14:creationId xmlns:p14="http://schemas.microsoft.com/office/powerpoint/2010/main" val="3780112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B25315-B8D6-4F6F-B670-A08586F88A84}" type="datetime1">
              <a:rPr lang="en-US" smtClean="0">
                <a:solidFill>
                  <a:prstClr val="black">
                    <a:tint val="75000"/>
                  </a:prstClr>
                </a:solidFill>
              </a:rPr>
              <a:pPr/>
              <a:t>4/14/2023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0234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AF30EA-5BD9-4B42-94E3-B574BE5FFD01}" type="datetime1">
              <a:rPr lang="en-US" smtClean="0">
                <a:solidFill>
                  <a:prstClr val="black">
                    <a:tint val="75000"/>
                  </a:prstClr>
                </a:solidFill>
              </a:rPr>
              <a:pPr/>
              <a:t>4/14/2023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13826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72A27E-ED62-49B6-9A5D-FE9C3B90E1E5}" type="datetime1">
              <a:rPr lang="en-US" smtClean="0">
                <a:solidFill>
                  <a:prstClr val="black">
                    <a:tint val="75000"/>
                  </a:prstClr>
                </a:solidFill>
              </a:rPr>
              <a:pPr/>
              <a:t>4/14/2023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2329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381000"/>
            <a:ext cx="82296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fld id="{39D7AFC7-2D20-45DE-B2C4-14ACD86E09EC}" type="datetime1">
              <a:rPr lang="en-US" smtClean="0">
                <a:solidFill>
                  <a:srgbClr val="FFFFFF"/>
                </a:solidFill>
              </a:rPr>
              <a:pPr>
                <a:defRPr/>
              </a:pPr>
              <a:t>4/14/2023</a:t>
            </a:fld>
            <a:endParaRPr lang="en-US" dirty="0">
              <a:solidFill>
                <a:srgbClr val="FFFFFF"/>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solidFill>
                <a:srgbClr val="FFFFFF"/>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0816753-F04A-463F-9FF4-D97AE0244164}"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4228194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Box 3"/>
          <p:cNvSpPr txBox="1"/>
          <p:nvPr userDrawn="1"/>
        </p:nvSpPr>
        <p:spPr>
          <a:xfrm>
            <a:off x="0" y="6488113"/>
            <a:ext cx="9144000" cy="369887"/>
          </a:xfrm>
          <a:prstGeom prst="rect">
            <a:avLst/>
          </a:prstGeom>
          <a:solidFill>
            <a:schemeClr val="tx2">
              <a:lumMod val="40000"/>
              <a:lumOff val="60000"/>
            </a:schemeClr>
          </a:solidFill>
        </p:spPr>
        <p:txBody>
          <a:bodyPr anchor="b">
            <a:spAutoFit/>
          </a:bodyPr>
          <a:lstStyle/>
          <a:p>
            <a:pPr algn="ctr">
              <a:defRPr/>
            </a:pPr>
            <a:r>
              <a:rPr lang="en-US" dirty="0">
                <a:solidFill>
                  <a:prstClr val="black"/>
                </a:solidFill>
              </a:rPr>
              <a:t>Department of ECE, MVGR College of Engineering</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29605927"/>
      </p:ext>
    </p:extLst>
  </p:cSld>
  <p:clrMapOvr>
    <a:masterClrMapping/>
  </p:clrMapOvr>
  <p:transition spd="slow" advClick="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5E2968-BF9E-465F-90E7-9604498F61E0}" type="datetime1">
              <a:rPr lang="en-US" smtClean="0">
                <a:solidFill>
                  <a:prstClr val="black">
                    <a:tint val="75000"/>
                  </a:prstClr>
                </a:solidFill>
              </a:rPr>
              <a:pPr/>
              <a:t>4/14/2023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079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94F9C9-F762-4460-9C4E-48D8AA52446C}" type="datetime1">
              <a:rPr lang="en-US" smtClean="0">
                <a:solidFill>
                  <a:prstClr val="black">
                    <a:tint val="75000"/>
                  </a:prstClr>
                </a:solidFill>
              </a:rPr>
              <a:pPr/>
              <a:t>4/14/2023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65785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FF6923-EF21-4922-9008-5610AD162CD0}" type="datetime1">
              <a:rPr lang="en-US" smtClean="0">
                <a:solidFill>
                  <a:prstClr val="black">
                    <a:tint val="75000"/>
                  </a:prstClr>
                </a:solidFill>
              </a:rPr>
              <a:pPr/>
              <a:t>4/14/2023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10118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EBF884-1CBD-430D-ADA3-B0A2D6AEA706}" type="datetime1">
              <a:rPr lang="en-US" smtClean="0">
                <a:solidFill>
                  <a:prstClr val="black">
                    <a:tint val="75000"/>
                  </a:prstClr>
                </a:solidFill>
              </a:rPr>
              <a:pPr/>
              <a:t>4/14/2023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5516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9A7D12-F8D0-460C-9C26-DAB13C75BEA1}" type="datetime1">
              <a:rPr lang="en-US" smtClean="0">
                <a:solidFill>
                  <a:prstClr val="black">
                    <a:tint val="75000"/>
                  </a:prstClr>
                </a:solidFill>
              </a:rPr>
              <a:pPr/>
              <a:t>4/14/2023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22675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0DE883-2C1D-4A2E-B1B6-4B14305BA2C5}" type="datetime1">
              <a:rPr lang="en-US" smtClean="0">
                <a:solidFill>
                  <a:prstClr val="black">
                    <a:tint val="75000"/>
                  </a:prstClr>
                </a:solidFill>
              </a:rPr>
              <a:pPr/>
              <a:t>4/14/2023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47517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2BA487-B37F-46D8-894F-A892E1F1EB38}" type="datetime1">
              <a:rPr lang="en-US" smtClean="0">
                <a:solidFill>
                  <a:prstClr val="black">
                    <a:tint val="75000"/>
                  </a:prstClr>
                </a:solidFill>
              </a:rPr>
              <a:pPr/>
              <a:t>4/14/2023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76868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B6BA86-2F7C-4C70-8215-891F5089FE58}" type="datetime1">
              <a:rPr lang="en-US" smtClean="0">
                <a:solidFill>
                  <a:prstClr val="black">
                    <a:tint val="75000"/>
                  </a:prstClr>
                </a:solidFill>
              </a:rPr>
              <a:pPr/>
              <a:t>4/14/2023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7328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C5E37-21DE-4761-89D6-989065226E86}" type="datetime1">
              <a:rPr lang="en-US" smtClean="0">
                <a:solidFill>
                  <a:prstClr val="black">
                    <a:tint val="75000"/>
                  </a:prstClr>
                </a:solidFill>
              </a:rPr>
              <a:pPr/>
              <a:t>4/14/2023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886282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2220-B8A1-FEC4-E98A-7B1132449D6D}"/>
              </a:ext>
            </a:extLst>
          </p:cNvPr>
          <p:cNvSpPr>
            <a:spLocks noGrp="1"/>
          </p:cNvSpPr>
          <p:nvPr>
            <p:ph type="ctrTitle"/>
          </p:nvPr>
        </p:nvSpPr>
        <p:spPr>
          <a:xfrm>
            <a:off x="395536" y="657223"/>
            <a:ext cx="7772400" cy="1470025"/>
          </a:xfrm>
        </p:spPr>
        <p:txBody>
          <a:bodyPr>
            <a:normAutofit fontScale="90000"/>
          </a:bodyPr>
          <a:lstStyle/>
          <a:p>
            <a:r>
              <a:rPr lang="en-IN" sz="3600" b="1" dirty="0">
                <a:latin typeface="Times New Roman" panose="02020603050405020304" pitchFamily="18" charset="0"/>
                <a:cs typeface="Times New Roman" panose="02020603050405020304" pitchFamily="18" charset="0"/>
              </a:rPr>
              <a:t>LIVE CAPTURING BASED IMAGE SEGMENTATION USING MASK R-CNN</a:t>
            </a:r>
          </a:p>
        </p:txBody>
      </p:sp>
      <p:sp>
        <p:nvSpPr>
          <p:cNvPr id="3" name="Subtitle 2">
            <a:extLst>
              <a:ext uri="{FF2B5EF4-FFF2-40B4-BE49-F238E27FC236}">
                <a16:creationId xmlns:a16="http://schemas.microsoft.com/office/drawing/2014/main" id="{91478D27-3518-AF12-ADA9-02DE9EBD4061}"/>
              </a:ext>
            </a:extLst>
          </p:cNvPr>
          <p:cNvSpPr>
            <a:spLocks noGrp="1"/>
          </p:cNvSpPr>
          <p:nvPr>
            <p:ph type="subTitle" idx="1"/>
          </p:nvPr>
        </p:nvSpPr>
        <p:spPr>
          <a:xfrm>
            <a:off x="4572000" y="4763763"/>
            <a:ext cx="4240560" cy="1470026"/>
          </a:xfrm>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Presented By:</a:t>
            </a:r>
          </a:p>
          <a:p>
            <a:pPr algn="l"/>
            <a:r>
              <a:rPr lang="en-IN" sz="1600" dirty="0">
                <a:solidFill>
                  <a:schemeClr val="tx1"/>
                </a:solidFill>
                <a:latin typeface="Times New Roman" panose="02020603050405020304" pitchFamily="18" charset="0"/>
                <a:cs typeface="Times New Roman" panose="02020603050405020304" pitchFamily="18" charset="0"/>
              </a:rPr>
              <a:t>       1) V.VEDASRI (19BQ1A12H6)</a:t>
            </a:r>
          </a:p>
          <a:p>
            <a:pPr algn="l"/>
            <a:r>
              <a:rPr lang="en-IN" sz="1600" dirty="0">
                <a:solidFill>
                  <a:schemeClr val="tx1"/>
                </a:solidFill>
                <a:latin typeface="Times New Roman" panose="02020603050405020304" pitchFamily="18" charset="0"/>
                <a:cs typeface="Times New Roman" panose="02020603050405020304" pitchFamily="18" charset="0"/>
              </a:rPr>
              <a:t>       2) S.AASRITHA (19BQ1A12D9)</a:t>
            </a:r>
          </a:p>
          <a:p>
            <a:pPr algn="l"/>
            <a:r>
              <a:rPr lang="en-IN" sz="1600" dirty="0">
                <a:solidFill>
                  <a:schemeClr val="tx1"/>
                </a:solidFill>
                <a:latin typeface="Times New Roman" panose="02020603050405020304" pitchFamily="18" charset="0"/>
                <a:cs typeface="Times New Roman" panose="02020603050405020304" pitchFamily="18" charset="0"/>
              </a:rPr>
              <a:t>       3) V.VENKATA DEEPTHI (19BQ1A12H7)</a:t>
            </a:r>
          </a:p>
        </p:txBody>
      </p:sp>
      <p:sp>
        <p:nvSpPr>
          <p:cNvPr id="4" name="Slide Number Placeholder 3"/>
          <p:cNvSpPr>
            <a:spLocks noGrp="1"/>
          </p:cNvSpPr>
          <p:nvPr>
            <p:ph type="sldNum" sz="quarter" idx="12"/>
          </p:nvPr>
        </p:nvSpPr>
        <p:spPr/>
        <p:txBody>
          <a:bodyPr/>
          <a:lstStyle/>
          <a:p>
            <a:fld id="{9FF00B85-E731-41BC-A6EB-B0123EBE7C90}" type="slidenum">
              <a:rPr lang="en-US" smtClean="0">
                <a:solidFill>
                  <a:prstClr val="black">
                    <a:tint val="75000"/>
                  </a:prstClr>
                </a:solidFill>
              </a:rPr>
              <a:pPr/>
              <a:t>1</a:t>
            </a:fld>
            <a:endParaRPr lang="en-US" dirty="0">
              <a:solidFill>
                <a:prstClr val="black">
                  <a:tint val="75000"/>
                </a:prstClr>
              </a:solidFill>
            </a:endParaRPr>
          </a:p>
        </p:txBody>
      </p:sp>
      <p:sp>
        <p:nvSpPr>
          <p:cNvPr id="5" name="Subtitle 2">
            <a:extLst>
              <a:ext uri="{FF2B5EF4-FFF2-40B4-BE49-F238E27FC236}">
                <a16:creationId xmlns:a16="http://schemas.microsoft.com/office/drawing/2014/main" id="{3E8A9CBA-C4A4-1015-12CA-BD99512A52C4}"/>
              </a:ext>
            </a:extLst>
          </p:cNvPr>
          <p:cNvSpPr txBox="1">
            <a:spLocks/>
          </p:cNvSpPr>
          <p:nvPr/>
        </p:nvSpPr>
        <p:spPr>
          <a:xfrm>
            <a:off x="-324544" y="2528316"/>
            <a:ext cx="9001000" cy="111670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1591310" marR="1580515"/>
            <a:r>
              <a:rPr lang="en-US" sz="2400" dirty="0">
                <a:solidFill>
                  <a:prstClr val="black"/>
                </a:solidFill>
                <a:latin typeface="Times New Roman" panose="02020603050405020304" pitchFamily="18" charset="0"/>
                <a:ea typeface="Times New Roman" panose="02020603050405020304" pitchFamily="18" charset="0"/>
              </a:rPr>
              <a:t>Under the Supervision of</a:t>
            </a:r>
            <a:endParaRPr lang="en-IN" sz="2400" dirty="0">
              <a:solidFill>
                <a:prstClr val="black"/>
              </a:solidFill>
              <a:latin typeface="Times New Roman" panose="02020603050405020304" pitchFamily="18" charset="0"/>
              <a:ea typeface="Times New Roman" panose="02020603050405020304" pitchFamily="18" charset="0"/>
            </a:endParaRPr>
          </a:p>
          <a:p>
            <a:pPr marL="1595120" marR="1577975">
              <a:lnSpc>
                <a:spcPct val="182000"/>
              </a:lnSpc>
            </a:pPr>
            <a:r>
              <a:rPr lang="en-US" sz="2000" b="1" i="1" dirty="0">
                <a:solidFill>
                  <a:prstClr val="black"/>
                </a:solidFill>
                <a:latin typeface="Times New Roman" panose="02020603050405020304" pitchFamily="18" charset="0"/>
                <a:ea typeface="Times New Roman" panose="02020603050405020304" pitchFamily="18" charset="0"/>
              </a:rPr>
              <a:t>                    Mr. K. JEEVAN RATNAKAR </a:t>
            </a:r>
            <a:r>
              <a:rPr lang="en-US" sz="2000" b="1" i="1" baseline="-25000" dirty="0">
                <a:solidFill>
                  <a:prstClr val="black"/>
                </a:solidFill>
                <a:latin typeface="Times New Roman" panose="02020603050405020304" pitchFamily="18" charset="0"/>
                <a:ea typeface="Times New Roman" panose="02020603050405020304" pitchFamily="18" charset="0"/>
              </a:rPr>
              <a:t>(</a:t>
            </a:r>
            <a:r>
              <a:rPr lang="en-US" sz="2000" b="1" i="1" baseline="-25000" dirty="0" err="1">
                <a:solidFill>
                  <a:prstClr val="black"/>
                </a:solidFill>
                <a:latin typeface="Times New Roman" panose="02020603050405020304" pitchFamily="18" charset="0"/>
                <a:ea typeface="Times New Roman" panose="02020603050405020304" pitchFamily="18" charset="0"/>
              </a:rPr>
              <a:t>M.Tech</a:t>
            </a:r>
            <a:r>
              <a:rPr lang="en-US" sz="2000" b="1" i="1" baseline="-25000" dirty="0">
                <a:solidFill>
                  <a:prstClr val="black"/>
                </a:solidFill>
                <a:latin typeface="Times New Roman" panose="02020603050405020304" pitchFamily="18" charset="0"/>
                <a:ea typeface="Times New Roman" panose="02020603050405020304" pitchFamily="18" charset="0"/>
              </a:rPr>
              <a:t>)</a:t>
            </a:r>
            <a:endParaRPr lang="en-IN" sz="2000" dirty="0">
              <a:solidFill>
                <a:prstClr val="black"/>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17684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FF00B85-E731-41BC-A6EB-B0123EBE7C90}" type="slidenum">
              <a:rPr lang="en-US" smtClean="0">
                <a:solidFill>
                  <a:prstClr val="black">
                    <a:tint val="75000"/>
                  </a:prstClr>
                </a:solidFill>
              </a:rPr>
              <a:pPr/>
              <a:t>10</a:t>
            </a:fld>
            <a:endParaRPr lang="en-US" dirty="0">
              <a:solidFill>
                <a:prstClr val="black">
                  <a:tint val="75000"/>
                </a:prstClr>
              </a:solidFill>
            </a:endParaRPr>
          </a:p>
        </p:txBody>
      </p:sp>
      <p:sp>
        <p:nvSpPr>
          <p:cNvPr id="2" name="TextBox 1"/>
          <p:cNvSpPr txBox="1"/>
          <p:nvPr/>
        </p:nvSpPr>
        <p:spPr>
          <a:xfrm>
            <a:off x="578573" y="523853"/>
            <a:ext cx="3706464" cy="523220"/>
          </a:xfrm>
          <a:prstGeom prst="rect">
            <a:avLst/>
          </a:prstGeom>
          <a:noFill/>
        </p:spPr>
        <p:txBody>
          <a:bodyPr wrap="none" rtlCol="0">
            <a:spAutoFit/>
          </a:bodyPr>
          <a:lstStyle/>
          <a:p>
            <a:r>
              <a:rPr lang="en-IN" sz="2800" b="1" dirty="0">
                <a:latin typeface="Times New Roman" pitchFamily="18" charset="0"/>
                <a:cs typeface="Times New Roman" pitchFamily="18" charset="0"/>
              </a:rPr>
              <a:t>PROPOSED SYSTEM</a:t>
            </a:r>
          </a:p>
        </p:txBody>
      </p:sp>
      <p:sp>
        <p:nvSpPr>
          <p:cNvPr id="3" name="TextBox 2"/>
          <p:cNvSpPr txBox="1"/>
          <p:nvPr/>
        </p:nvSpPr>
        <p:spPr>
          <a:xfrm>
            <a:off x="394168" y="1196752"/>
            <a:ext cx="8355663" cy="5324535"/>
          </a:xfrm>
          <a:prstGeom prst="rect">
            <a:avLst/>
          </a:prstGeom>
          <a:noFill/>
        </p:spPr>
        <p:txBody>
          <a:bodyPr wrap="square" rtlCol="0">
            <a:spAutoFit/>
          </a:bodyPr>
          <a:lstStyle/>
          <a:p>
            <a:pPr marL="342900" indent="-342900" algn="just">
              <a:buFont typeface="Wingdings" panose="05000000000000000000" pitchFamily="2" charset="2"/>
              <a:buChar char="§"/>
            </a:pPr>
            <a:r>
              <a:rPr lang="en-US" sz="2400" b="0" i="0" u="none" strike="noStrike" baseline="0" dirty="0">
                <a:latin typeface="Times New Roman" panose="02020603050405020304" pitchFamily="18" charset="0"/>
              </a:rPr>
              <a:t>The target of our project is to apply the Mask R CNN algorithm for image segmentation. There are two levels of image analysis: Classification, Object detection segmentation. Classification: categorizing the entire image into class such as animals, humans, objects. Object detection: detecting objects in an image and drawing a rectangle around them. </a:t>
            </a:r>
          </a:p>
          <a:p>
            <a:pPr marL="342900" indent="-342900" algn="just">
              <a:buFont typeface="Arial" panose="020B0604020202020204" pitchFamily="34" charset="0"/>
              <a:buChar char="•"/>
            </a:pPr>
            <a:r>
              <a:rPr lang="en-US" sz="2400" b="0" i="0" u="none" strike="noStrike" baseline="0" dirty="0">
                <a:latin typeface="Times New Roman" panose="02020603050405020304" pitchFamily="18" charset="0"/>
              </a:rPr>
              <a:t>Mask R-CNN is a state-of-the-art deep neural network architecture used for image segmentation. Using Mask R-CNN, we can automatically compute pixel-wise masks for objects in the image, allowing us to segment the foreground from the background. Mask R-CNN, can automatically predict both the bounding box and the pixel-wise segmentation mask of each object in an input image. </a:t>
            </a:r>
            <a:endParaRPr lang="en-IN" sz="2400" dirty="0"/>
          </a:p>
          <a:p>
            <a:pPr marL="457200" indent="-457200" algn="just">
              <a:buFont typeface="Arial" pitchFamily="34" charset="0"/>
              <a:buChar char="•"/>
            </a:pP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4130449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781F2-016A-9F8E-B88C-78363D5E6AED}"/>
              </a:ext>
            </a:extLst>
          </p:cNvPr>
          <p:cNvSpPr>
            <a:spLocks noGrp="1"/>
          </p:cNvSpPr>
          <p:nvPr>
            <p:ph type="title"/>
          </p:nvPr>
        </p:nvSpPr>
        <p:spPr>
          <a:xfrm>
            <a:off x="457200" y="274638"/>
            <a:ext cx="4114800" cy="1143000"/>
          </a:xfrm>
        </p:spPr>
        <p:txBody>
          <a:bodyPr>
            <a:normAutofit/>
          </a:bodyPr>
          <a:lstStyle/>
          <a:p>
            <a:r>
              <a:rPr lang="en-US" sz="2800" b="1" dirty="0">
                <a:latin typeface="Times New Roman" panose="02020603050405020304" pitchFamily="18" charset="0"/>
                <a:cs typeface="Times New Roman" panose="02020603050405020304" pitchFamily="18" charset="0"/>
              </a:rPr>
              <a:t>Functional Requirements</a:t>
            </a:r>
          </a:p>
        </p:txBody>
      </p:sp>
      <p:sp>
        <p:nvSpPr>
          <p:cNvPr id="3" name="Content Placeholder 2">
            <a:extLst>
              <a:ext uri="{FF2B5EF4-FFF2-40B4-BE49-F238E27FC236}">
                <a16:creationId xmlns:a16="http://schemas.microsoft.com/office/drawing/2014/main" id="{2E85C900-8B56-35EE-4FD2-DF277FA16B74}"/>
              </a:ext>
            </a:extLst>
          </p:cNvPr>
          <p:cNvSpPr>
            <a:spLocks noGrp="1"/>
          </p:cNvSpPr>
          <p:nvPr>
            <p:ph idx="1"/>
          </p:nvPr>
        </p:nvSpPr>
        <p:spPr>
          <a:xfrm>
            <a:off x="457200" y="1600200"/>
            <a:ext cx="8229600" cy="4756150"/>
          </a:xfrm>
        </p:spPr>
        <p:txBody>
          <a:bodyPr>
            <a:normAutofit/>
          </a:bodyPr>
          <a:lstStyle/>
          <a:p>
            <a:r>
              <a:rPr lang="en-US" sz="2800" dirty="0">
                <a:latin typeface="Times New Roman" panose="02020603050405020304" pitchFamily="18" charset="0"/>
                <a:cs typeface="Times New Roman" panose="02020603050405020304" pitchFamily="18" charset="0"/>
              </a:rPr>
              <a:t>Classification of objects</a:t>
            </a:r>
          </a:p>
          <a:p>
            <a:r>
              <a:rPr lang="en-US" sz="2800" dirty="0">
                <a:latin typeface="Times New Roman" panose="02020603050405020304" pitchFamily="18" charset="0"/>
                <a:cs typeface="Times New Roman" panose="02020603050405020304" pitchFamily="18" charset="0"/>
              </a:rPr>
              <a:t>Object detection</a:t>
            </a:r>
          </a:p>
          <a:p>
            <a:endParaRPr lang="en-US" sz="2800"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Non-Functional Requirements</a:t>
            </a:r>
          </a:p>
          <a:p>
            <a:r>
              <a:rPr lang="en-US" sz="2800" dirty="0">
                <a:latin typeface="Times New Roman" panose="02020603050405020304" pitchFamily="18" charset="0"/>
                <a:cs typeface="Times New Roman" panose="02020603050405020304" pitchFamily="18" charset="0"/>
              </a:rPr>
              <a:t>Efficiency</a:t>
            </a:r>
          </a:p>
          <a:p>
            <a:r>
              <a:rPr lang="en-US" sz="2800" dirty="0">
                <a:latin typeface="Times New Roman" panose="02020603050405020304" pitchFamily="18" charset="0"/>
                <a:cs typeface="Times New Roman" panose="02020603050405020304" pitchFamily="18" charset="0"/>
              </a:rPr>
              <a:t>Unambiguity</a:t>
            </a:r>
          </a:p>
          <a:p>
            <a:r>
              <a:rPr lang="en-US" sz="2800" dirty="0">
                <a:latin typeface="Times New Roman" panose="02020603050405020304" pitchFamily="18" charset="0"/>
                <a:cs typeface="Times New Roman" panose="02020603050405020304" pitchFamily="18" charset="0"/>
              </a:rPr>
              <a:t>Correctness</a:t>
            </a:r>
          </a:p>
          <a:p>
            <a:endParaRPr lang="en-US"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A5F7BDA-3E02-BB0F-5CDD-96A094F1648C}"/>
              </a:ext>
            </a:extLst>
          </p:cNvPr>
          <p:cNvSpPr>
            <a:spLocks noGrp="1"/>
          </p:cNvSpPr>
          <p:nvPr>
            <p:ph type="sldNum" sz="quarter" idx="12"/>
          </p:nvPr>
        </p:nvSpPr>
        <p:spPr/>
        <p:txBody>
          <a:bodyPr/>
          <a:lstStyle/>
          <a:p>
            <a:fld id="{9FF00B85-E731-41BC-A6EB-B0123EBE7C90}"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4062833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EEF5-E1A3-7DD7-514D-79C9AFD77CD3}"/>
              </a:ext>
            </a:extLst>
          </p:cNvPr>
          <p:cNvSpPr>
            <a:spLocks noGrp="1"/>
          </p:cNvSpPr>
          <p:nvPr>
            <p:ph type="title"/>
          </p:nvPr>
        </p:nvSpPr>
        <p:spPr>
          <a:xfrm>
            <a:off x="457200" y="274638"/>
            <a:ext cx="5770984" cy="1143000"/>
          </a:xfrm>
        </p:spPr>
        <p:txBody>
          <a:bodyPr>
            <a:normAutofit/>
          </a:bodyPr>
          <a:lstStyle/>
          <a:p>
            <a:r>
              <a:rPr lang="en-US" sz="2800" b="1" dirty="0">
                <a:latin typeface="Times New Roman" panose="02020603050405020304" pitchFamily="18" charset="0"/>
                <a:cs typeface="Times New Roman" panose="02020603050405020304" pitchFamily="18" charset="0"/>
              </a:rPr>
              <a:t>Mask RCNN System Architecture</a:t>
            </a:r>
          </a:p>
        </p:txBody>
      </p:sp>
      <p:pic>
        <p:nvPicPr>
          <p:cNvPr id="5" name="Content Placeholder 4">
            <a:extLst>
              <a:ext uri="{FF2B5EF4-FFF2-40B4-BE49-F238E27FC236}">
                <a16:creationId xmlns:a16="http://schemas.microsoft.com/office/drawing/2014/main" id="{78CE7DE5-33A0-04F2-356C-95C0E4A07CAF}"/>
              </a:ext>
            </a:extLst>
          </p:cNvPr>
          <p:cNvPicPr>
            <a:picLocks noGrp="1" noChangeAspect="1"/>
          </p:cNvPicPr>
          <p:nvPr>
            <p:ph idx="1"/>
          </p:nvPr>
        </p:nvPicPr>
        <p:blipFill>
          <a:blip r:embed="rId2"/>
          <a:stretch>
            <a:fillRect/>
          </a:stretch>
        </p:blipFill>
        <p:spPr>
          <a:xfrm>
            <a:off x="1109662" y="1843881"/>
            <a:ext cx="6924675" cy="4038600"/>
          </a:xfrm>
          <a:prstGeom prst="rect">
            <a:avLst/>
          </a:prstGeom>
        </p:spPr>
      </p:pic>
      <p:sp>
        <p:nvSpPr>
          <p:cNvPr id="4" name="Slide Number Placeholder 3">
            <a:extLst>
              <a:ext uri="{FF2B5EF4-FFF2-40B4-BE49-F238E27FC236}">
                <a16:creationId xmlns:a16="http://schemas.microsoft.com/office/drawing/2014/main" id="{5E0A9568-666E-0D6D-6065-34A4D620F612}"/>
              </a:ext>
            </a:extLst>
          </p:cNvPr>
          <p:cNvSpPr>
            <a:spLocks noGrp="1"/>
          </p:cNvSpPr>
          <p:nvPr>
            <p:ph type="sldNum" sz="quarter" idx="12"/>
          </p:nvPr>
        </p:nvSpPr>
        <p:spPr/>
        <p:txBody>
          <a:bodyPr/>
          <a:lstStyle/>
          <a:p>
            <a:fld id="{9FF00B85-E731-41BC-A6EB-B0123EBE7C90}"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3080283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FF00B85-E731-41BC-A6EB-B0123EBE7C90}" type="slidenum">
              <a:rPr lang="en-US" smtClean="0">
                <a:solidFill>
                  <a:prstClr val="black">
                    <a:tint val="75000"/>
                  </a:prstClr>
                </a:solidFill>
              </a:rPr>
              <a:pPr/>
              <a:t>13</a:t>
            </a:fld>
            <a:endParaRPr lang="en-US" dirty="0">
              <a:solidFill>
                <a:prstClr val="black">
                  <a:tint val="75000"/>
                </a:prstClr>
              </a:solidFill>
            </a:endParaRPr>
          </a:p>
        </p:txBody>
      </p:sp>
      <p:sp>
        <p:nvSpPr>
          <p:cNvPr id="2" name="TextBox 1"/>
          <p:cNvSpPr txBox="1"/>
          <p:nvPr/>
        </p:nvSpPr>
        <p:spPr>
          <a:xfrm>
            <a:off x="578573" y="523853"/>
            <a:ext cx="2626809" cy="954107"/>
          </a:xfrm>
          <a:prstGeom prst="rect">
            <a:avLst/>
          </a:prstGeom>
          <a:noFill/>
        </p:spPr>
        <p:txBody>
          <a:bodyPr wrap="none" rtlCol="0">
            <a:spAutoFit/>
          </a:bodyPr>
          <a:lstStyle/>
          <a:p>
            <a:r>
              <a:rPr lang="en-IN" sz="2800" b="1" dirty="0">
                <a:latin typeface="Times New Roman" pitchFamily="18" charset="0"/>
                <a:cs typeface="Times New Roman" pitchFamily="18" charset="0"/>
              </a:rPr>
              <a:t>ADVANTAGES</a:t>
            </a:r>
          </a:p>
          <a:p>
            <a:endParaRPr lang="en-IN" sz="2800" b="1" dirty="0">
              <a:latin typeface="Times New Roman" pitchFamily="18" charset="0"/>
              <a:cs typeface="Times New Roman" pitchFamily="18" charset="0"/>
            </a:endParaRPr>
          </a:p>
        </p:txBody>
      </p:sp>
      <p:sp>
        <p:nvSpPr>
          <p:cNvPr id="3" name="TextBox 2"/>
          <p:cNvSpPr txBox="1"/>
          <p:nvPr/>
        </p:nvSpPr>
        <p:spPr>
          <a:xfrm>
            <a:off x="394168" y="1196752"/>
            <a:ext cx="8355663" cy="5324535"/>
          </a:xfrm>
          <a:prstGeom prst="rect">
            <a:avLst/>
          </a:prstGeom>
          <a:noFill/>
        </p:spPr>
        <p:txBody>
          <a:bodyPr wrap="square" rtlCol="0">
            <a:spAutoFit/>
          </a:bodyPr>
          <a:lstStyle/>
          <a:p>
            <a:pPr algn="just" fontAlgn="base">
              <a:lnSpc>
                <a:spcPct val="150000"/>
              </a:lnSpc>
            </a:pPr>
            <a:r>
              <a:rPr lang="en-US" sz="2400" b="1" dirty="0">
                <a:latin typeface="Times New Roman" panose="02020603050405020304" pitchFamily="18" charset="0"/>
                <a:cs typeface="Times New Roman" panose="02020603050405020304" pitchFamily="18" charset="0"/>
              </a:rPr>
              <a:t>Simplicity:</a:t>
            </a:r>
            <a:r>
              <a:rPr lang="en-US" sz="2400" dirty="0">
                <a:latin typeface="Times New Roman" panose="02020603050405020304" pitchFamily="18" charset="0"/>
                <a:cs typeface="Times New Roman" panose="02020603050405020304" pitchFamily="18" charset="0"/>
              </a:rPr>
              <a:t> Mask R-CNN is simple to train.</a:t>
            </a:r>
          </a:p>
          <a:p>
            <a:pPr algn="just" fontAlgn="base">
              <a:lnSpc>
                <a:spcPct val="150000"/>
              </a:lnSpc>
            </a:pPr>
            <a:r>
              <a:rPr lang="en-US" sz="2400" b="1" dirty="0">
                <a:latin typeface="Times New Roman" panose="02020603050405020304" pitchFamily="18" charset="0"/>
                <a:cs typeface="Times New Roman" panose="02020603050405020304" pitchFamily="18" charset="0"/>
              </a:rPr>
              <a:t>Performance:</a:t>
            </a:r>
            <a:r>
              <a:rPr lang="en-US" sz="2400" dirty="0">
                <a:latin typeface="Times New Roman" panose="02020603050405020304" pitchFamily="18" charset="0"/>
                <a:cs typeface="Times New Roman" panose="02020603050405020304" pitchFamily="18" charset="0"/>
              </a:rPr>
              <a:t> Mask R-CNN outperforms all existing, single-model entries on every task.</a:t>
            </a:r>
          </a:p>
          <a:p>
            <a:pPr algn="just" fontAlgn="base">
              <a:lnSpc>
                <a:spcPct val="150000"/>
              </a:lnSpc>
            </a:pPr>
            <a:r>
              <a:rPr lang="en-US" sz="2400" b="1" dirty="0">
                <a:latin typeface="Times New Roman" panose="02020603050405020304" pitchFamily="18" charset="0"/>
                <a:cs typeface="Times New Roman" panose="02020603050405020304" pitchFamily="18" charset="0"/>
              </a:rPr>
              <a:t>Efficiency:</a:t>
            </a:r>
            <a:r>
              <a:rPr lang="en-US" sz="2400" dirty="0">
                <a:latin typeface="Times New Roman" panose="02020603050405020304" pitchFamily="18" charset="0"/>
                <a:cs typeface="Times New Roman" panose="02020603050405020304" pitchFamily="18" charset="0"/>
              </a:rPr>
              <a:t> The method is very efficient and adds only a small overhead to Faster R-CNN.</a:t>
            </a:r>
          </a:p>
          <a:p>
            <a:pPr algn="just" fontAlgn="base">
              <a:lnSpc>
                <a:spcPct val="150000"/>
              </a:lnSpc>
            </a:pPr>
            <a:r>
              <a:rPr lang="en-US" sz="2400" b="1" dirty="0">
                <a:latin typeface="Times New Roman" panose="02020603050405020304" pitchFamily="18" charset="0"/>
                <a:cs typeface="Times New Roman" panose="02020603050405020304" pitchFamily="18" charset="0"/>
              </a:rPr>
              <a:t>Flexibility:</a:t>
            </a:r>
            <a:r>
              <a:rPr lang="en-US" sz="2400" dirty="0">
                <a:latin typeface="Times New Roman" panose="02020603050405020304" pitchFamily="18" charset="0"/>
                <a:cs typeface="Times New Roman" panose="02020603050405020304" pitchFamily="18" charset="0"/>
              </a:rPr>
              <a:t> Mask R-CNN is easy to generalize to other tasks. For example, it is possible to use Mask R-CNN for </a:t>
            </a:r>
            <a:r>
              <a:rPr lang="en-US" sz="2400" dirty="0">
                <a:solidFill>
                  <a:schemeClr val="tx1"/>
                </a:solidFill>
                <a:latin typeface="Times New Roman" panose="02020603050405020304" pitchFamily="18" charset="0"/>
                <a:cs typeface="Times New Roman" panose="02020603050405020304" pitchFamily="18" charset="0"/>
              </a:rPr>
              <a:t>human pose estimation </a:t>
            </a:r>
            <a:r>
              <a:rPr lang="en-US" sz="2400" dirty="0">
                <a:latin typeface="Times New Roman" panose="02020603050405020304" pitchFamily="18" charset="0"/>
                <a:cs typeface="Times New Roman" panose="02020603050405020304" pitchFamily="18" charset="0"/>
              </a:rPr>
              <a:t>in the same framework.</a:t>
            </a:r>
          </a:p>
          <a:p>
            <a:pPr algn="just"/>
            <a:endParaRPr lang="en-IN" sz="2400" dirty="0"/>
          </a:p>
          <a:p>
            <a:pPr marL="457200" indent="-457200" algn="just">
              <a:buFont typeface="Arial" pitchFamily="34" charset="0"/>
              <a:buChar char="•"/>
            </a:pP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4092422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FF00B85-E731-41BC-A6EB-B0123EBE7C90}" type="slidenum">
              <a:rPr lang="en-US" smtClean="0">
                <a:solidFill>
                  <a:prstClr val="black">
                    <a:tint val="75000"/>
                  </a:prstClr>
                </a:solidFill>
              </a:rPr>
              <a:pPr/>
              <a:t>14</a:t>
            </a:fld>
            <a:endParaRPr lang="en-US" dirty="0">
              <a:solidFill>
                <a:prstClr val="black">
                  <a:tint val="75000"/>
                </a:prstClr>
              </a:solidFill>
            </a:endParaRPr>
          </a:p>
        </p:txBody>
      </p:sp>
      <p:sp>
        <p:nvSpPr>
          <p:cNvPr id="2" name="TextBox 1"/>
          <p:cNvSpPr txBox="1"/>
          <p:nvPr/>
        </p:nvSpPr>
        <p:spPr>
          <a:xfrm>
            <a:off x="467544" y="548680"/>
            <a:ext cx="5240794" cy="523220"/>
          </a:xfrm>
          <a:prstGeom prst="rect">
            <a:avLst/>
          </a:prstGeom>
          <a:noFill/>
        </p:spPr>
        <p:txBody>
          <a:bodyPr wrap="none" rtlCol="0">
            <a:spAutoFit/>
          </a:bodyPr>
          <a:lstStyle/>
          <a:p>
            <a:r>
              <a:rPr lang="en-IN" sz="2800" b="1" dirty="0">
                <a:latin typeface="Times New Roman" pitchFamily="18" charset="0"/>
                <a:cs typeface="Times New Roman" pitchFamily="18" charset="0"/>
              </a:rPr>
              <a:t>SOFTWARE REQUIREMENTS</a:t>
            </a:r>
          </a:p>
        </p:txBody>
      </p:sp>
      <p:sp>
        <p:nvSpPr>
          <p:cNvPr id="3" name="TextBox 2"/>
          <p:cNvSpPr txBox="1"/>
          <p:nvPr/>
        </p:nvSpPr>
        <p:spPr>
          <a:xfrm>
            <a:off x="827406" y="1265283"/>
            <a:ext cx="3822741" cy="1384995"/>
          </a:xfrm>
          <a:prstGeom prst="rect">
            <a:avLst/>
          </a:prstGeom>
          <a:noFill/>
        </p:spPr>
        <p:txBody>
          <a:bodyPr wrap="square" rtlCol="0">
            <a:spAutoFit/>
          </a:bodyPr>
          <a:lstStyle/>
          <a:p>
            <a:pPr marL="285750" indent="-285750" algn="just">
              <a:buFont typeface="Arial" pitchFamily="34" charset="0"/>
              <a:buChar char="•"/>
            </a:pPr>
            <a:r>
              <a:rPr lang="en-IN" sz="2800" dirty="0">
                <a:latin typeface="Times New Roman" pitchFamily="18" charset="0"/>
                <a:cs typeface="Times New Roman" pitchFamily="18" charset="0"/>
              </a:rPr>
              <a:t>Python 3.6</a:t>
            </a:r>
          </a:p>
          <a:p>
            <a:pPr marL="285750" indent="-285750" algn="just">
              <a:buFont typeface="Arial" pitchFamily="34" charset="0"/>
              <a:buChar char="•"/>
            </a:pPr>
            <a:r>
              <a:rPr lang="en-IN" sz="2800" dirty="0">
                <a:latin typeface="Times New Roman" pitchFamily="18" charset="0"/>
                <a:cs typeface="Times New Roman" pitchFamily="18" charset="0"/>
              </a:rPr>
              <a:t>Anaconda</a:t>
            </a:r>
          </a:p>
          <a:p>
            <a:pPr marL="285750" indent="-285750" algn="just">
              <a:buFont typeface="Arial" pitchFamily="34" charset="0"/>
              <a:buChar char="•"/>
            </a:pPr>
            <a:r>
              <a:rPr lang="en-IN" sz="2800" dirty="0">
                <a:latin typeface="Times New Roman" pitchFamily="18" charset="0"/>
                <a:cs typeface="Times New Roman" pitchFamily="18" charset="0"/>
              </a:rPr>
              <a:t>Google </a:t>
            </a:r>
            <a:r>
              <a:rPr lang="en-IN" sz="2800" dirty="0" err="1">
                <a:latin typeface="Times New Roman" pitchFamily="18" charset="0"/>
                <a:cs typeface="Times New Roman" pitchFamily="18" charset="0"/>
              </a:rPr>
              <a:t>Coloboratory</a:t>
            </a:r>
            <a:endParaRPr lang="en-IN" sz="2800" dirty="0">
              <a:latin typeface="Times New Roman" pitchFamily="18" charset="0"/>
              <a:cs typeface="Times New Roman" pitchFamily="18" charset="0"/>
            </a:endParaRPr>
          </a:p>
        </p:txBody>
      </p:sp>
      <p:sp>
        <p:nvSpPr>
          <p:cNvPr id="5" name="TextBox 4"/>
          <p:cNvSpPr txBox="1"/>
          <p:nvPr/>
        </p:nvSpPr>
        <p:spPr>
          <a:xfrm>
            <a:off x="467544" y="3066061"/>
            <a:ext cx="5361019" cy="523220"/>
          </a:xfrm>
          <a:prstGeom prst="rect">
            <a:avLst/>
          </a:prstGeom>
          <a:noFill/>
        </p:spPr>
        <p:txBody>
          <a:bodyPr wrap="none" rtlCol="0">
            <a:spAutoFit/>
          </a:bodyPr>
          <a:lstStyle/>
          <a:p>
            <a:r>
              <a:rPr lang="en-IN" sz="2800" b="1" dirty="0">
                <a:latin typeface="Times New Roman" pitchFamily="18" charset="0"/>
                <a:cs typeface="Times New Roman" pitchFamily="18" charset="0"/>
              </a:rPr>
              <a:t>HARDWARE REQUIREMENTS</a:t>
            </a:r>
          </a:p>
        </p:txBody>
      </p:sp>
      <p:sp>
        <p:nvSpPr>
          <p:cNvPr id="6" name="TextBox 5"/>
          <p:cNvSpPr txBox="1"/>
          <p:nvPr/>
        </p:nvSpPr>
        <p:spPr>
          <a:xfrm>
            <a:off x="827406" y="4005064"/>
            <a:ext cx="5497018" cy="1384995"/>
          </a:xfrm>
          <a:prstGeom prst="rect">
            <a:avLst/>
          </a:prstGeom>
          <a:noFill/>
        </p:spPr>
        <p:txBody>
          <a:bodyPr wrap="none" rtlCol="0">
            <a:spAutoFit/>
          </a:bodyPr>
          <a:lstStyle/>
          <a:p>
            <a:pPr marL="285750" indent="-285750">
              <a:buFont typeface="Arial" pitchFamily="34" charset="0"/>
              <a:buChar char="•"/>
            </a:pPr>
            <a:r>
              <a:rPr lang="en-IN" sz="2800" dirty="0">
                <a:latin typeface="Times New Roman" pitchFamily="18" charset="0"/>
                <a:cs typeface="Times New Roman" pitchFamily="18" charset="0"/>
              </a:rPr>
              <a:t>Processor  - Intel Core i3 or above </a:t>
            </a:r>
          </a:p>
          <a:p>
            <a:pPr marL="285750" indent="-285750">
              <a:buFont typeface="Arial" pitchFamily="34" charset="0"/>
              <a:buChar char="•"/>
            </a:pPr>
            <a:r>
              <a:rPr lang="en-IN" sz="2800" dirty="0">
                <a:latin typeface="Times New Roman" pitchFamily="18" charset="0"/>
                <a:cs typeface="Times New Roman" pitchFamily="18" charset="0"/>
              </a:rPr>
              <a:t>Hard Disk   - 5GB or above</a:t>
            </a:r>
          </a:p>
          <a:p>
            <a:pPr marL="285750" indent="-285750">
              <a:buFont typeface="Arial" pitchFamily="34" charset="0"/>
              <a:buChar char="•"/>
            </a:pPr>
            <a:r>
              <a:rPr lang="en-IN" sz="2800" dirty="0">
                <a:latin typeface="Times New Roman" pitchFamily="18" charset="0"/>
                <a:cs typeface="Times New Roman" pitchFamily="18" charset="0"/>
              </a:rPr>
              <a:t>Memory     - 4GB RAM or above</a:t>
            </a:r>
          </a:p>
        </p:txBody>
      </p:sp>
    </p:spTree>
    <p:extLst>
      <p:ext uri="{BB962C8B-B14F-4D97-AF65-F5344CB8AC3E}">
        <p14:creationId xmlns:p14="http://schemas.microsoft.com/office/powerpoint/2010/main" val="3522483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6D6B1-268A-50BB-6F1F-2D88A8BF9252}"/>
              </a:ext>
            </a:extLst>
          </p:cNvPr>
          <p:cNvSpPr>
            <a:spLocks noGrp="1"/>
          </p:cNvSpPr>
          <p:nvPr>
            <p:ph type="title"/>
          </p:nvPr>
        </p:nvSpPr>
        <p:spPr/>
        <p:txBody>
          <a:bodyPr/>
          <a:lstStyle/>
          <a:p>
            <a:r>
              <a:rPr lang="en-US" dirty="0"/>
              <a:t>Use Case Diagram</a:t>
            </a:r>
          </a:p>
        </p:txBody>
      </p:sp>
      <p:sp>
        <p:nvSpPr>
          <p:cNvPr id="4" name="Slide Number Placeholder 3">
            <a:extLst>
              <a:ext uri="{FF2B5EF4-FFF2-40B4-BE49-F238E27FC236}">
                <a16:creationId xmlns:a16="http://schemas.microsoft.com/office/drawing/2014/main" id="{97081C5B-82FA-D942-DEE6-B7F598F826A4}"/>
              </a:ext>
            </a:extLst>
          </p:cNvPr>
          <p:cNvSpPr>
            <a:spLocks noGrp="1"/>
          </p:cNvSpPr>
          <p:nvPr>
            <p:ph type="sldNum" sz="quarter" idx="12"/>
          </p:nvPr>
        </p:nvSpPr>
        <p:spPr/>
        <p:txBody>
          <a:bodyPr/>
          <a:lstStyle/>
          <a:p>
            <a:fld id="{9FF00B85-E731-41BC-A6EB-B0123EBE7C90}" type="slidenum">
              <a:rPr lang="en-US" smtClean="0">
                <a:solidFill>
                  <a:prstClr val="black">
                    <a:tint val="75000"/>
                  </a:prstClr>
                </a:solidFill>
              </a:rPr>
              <a:pPr/>
              <a:t>15</a:t>
            </a:fld>
            <a:endParaRPr lang="en-US">
              <a:solidFill>
                <a:prstClr val="black">
                  <a:tint val="75000"/>
                </a:prstClr>
              </a:solidFill>
            </a:endParaRPr>
          </a:p>
        </p:txBody>
      </p:sp>
      <p:pic>
        <p:nvPicPr>
          <p:cNvPr id="16" name="Content Placeholder 15">
            <a:extLst>
              <a:ext uri="{FF2B5EF4-FFF2-40B4-BE49-F238E27FC236}">
                <a16:creationId xmlns:a16="http://schemas.microsoft.com/office/drawing/2014/main" id="{C21483AC-0C81-D0F2-1740-D97F6A740196}"/>
              </a:ext>
            </a:extLst>
          </p:cNvPr>
          <p:cNvPicPr>
            <a:picLocks noGrp="1" noChangeAspect="1"/>
          </p:cNvPicPr>
          <p:nvPr>
            <p:ph idx="1"/>
          </p:nvPr>
        </p:nvPicPr>
        <p:blipFill>
          <a:blip r:embed="rId2"/>
          <a:stretch>
            <a:fillRect/>
          </a:stretch>
        </p:blipFill>
        <p:spPr>
          <a:xfrm>
            <a:off x="1042495" y="2110337"/>
            <a:ext cx="7059010" cy="3505689"/>
          </a:xfrm>
        </p:spPr>
      </p:pic>
    </p:spTree>
    <p:extLst>
      <p:ext uri="{BB962C8B-B14F-4D97-AF65-F5344CB8AC3E}">
        <p14:creationId xmlns:p14="http://schemas.microsoft.com/office/powerpoint/2010/main" val="4199009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DD5FD-3910-7B9E-4B0B-0E0041FC51A7}"/>
              </a:ext>
            </a:extLst>
          </p:cNvPr>
          <p:cNvSpPr>
            <a:spLocks noGrp="1"/>
          </p:cNvSpPr>
          <p:nvPr>
            <p:ph type="title"/>
          </p:nvPr>
        </p:nvSpPr>
        <p:spPr>
          <a:xfrm>
            <a:off x="457200" y="274638"/>
            <a:ext cx="3034680" cy="1143000"/>
          </a:xfrm>
        </p:spPr>
        <p:txBody>
          <a:bodyPr>
            <a:normAutofit/>
          </a:bodyPr>
          <a:lstStyle/>
          <a:p>
            <a:r>
              <a:rPr lang="en-US" sz="2800" b="1" dirty="0">
                <a:latin typeface="Times New Roman" panose="02020603050405020304" pitchFamily="18" charset="0"/>
                <a:cs typeface="Times New Roman" panose="02020603050405020304" pitchFamily="18" charset="0"/>
              </a:rPr>
              <a:t>Sequence diagram</a:t>
            </a:r>
          </a:p>
        </p:txBody>
      </p:sp>
      <p:pic>
        <p:nvPicPr>
          <p:cNvPr id="5" name="Content Placeholder 4">
            <a:extLst>
              <a:ext uri="{FF2B5EF4-FFF2-40B4-BE49-F238E27FC236}">
                <a16:creationId xmlns:a16="http://schemas.microsoft.com/office/drawing/2014/main" id="{C988DD8B-CBDA-DD7C-BDC8-E6A7F7102BB8}"/>
              </a:ext>
            </a:extLst>
          </p:cNvPr>
          <p:cNvPicPr>
            <a:picLocks noGrp="1" noChangeAspect="1"/>
          </p:cNvPicPr>
          <p:nvPr>
            <p:ph idx="1"/>
          </p:nvPr>
        </p:nvPicPr>
        <p:blipFill>
          <a:blip r:embed="rId2"/>
          <a:stretch>
            <a:fillRect/>
          </a:stretch>
        </p:blipFill>
        <p:spPr>
          <a:xfrm>
            <a:off x="1872703" y="1600200"/>
            <a:ext cx="5398594" cy="4525963"/>
          </a:xfrm>
          <a:prstGeom prst="rect">
            <a:avLst/>
          </a:prstGeom>
        </p:spPr>
      </p:pic>
      <p:sp>
        <p:nvSpPr>
          <p:cNvPr id="4" name="Slide Number Placeholder 3">
            <a:extLst>
              <a:ext uri="{FF2B5EF4-FFF2-40B4-BE49-F238E27FC236}">
                <a16:creationId xmlns:a16="http://schemas.microsoft.com/office/drawing/2014/main" id="{02E52EDF-493C-E0BE-7B38-9E9361105D5E}"/>
              </a:ext>
            </a:extLst>
          </p:cNvPr>
          <p:cNvSpPr>
            <a:spLocks noGrp="1"/>
          </p:cNvSpPr>
          <p:nvPr>
            <p:ph type="sldNum" sz="quarter" idx="12"/>
          </p:nvPr>
        </p:nvSpPr>
        <p:spPr/>
        <p:txBody>
          <a:bodyPr/>
          <a:lstStyle/>
          <a:p>
            <a:fld id="{9FF00B85-E731-41BC-A6EB-B0123EBE7C90}"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1582570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CB6D7-B337-7D12-013C-84577F96EF71}"/>
              </a:ext>
            </a:extLst>
          </p:cNvPr>
          <p:cNvSpPr>
            <a:spLocks noGrp="1"/>
          </p:cNvSpPr>
          <p:nvPr>
            <p:ph type="title"/>
          </p:nvPr>
        </p:nvSpPr>
        <p:spPr>
          <a:xfrm>
            <a:off x="457200" y="274638"/>
            <a:ext cx="2386608" cy="1143000"/>
          </a:xfrm>
        </p:spPr>
        <p:txBody>
          <a:bodyPr>
            <a:normAutofit/>
          </a:bodyPr>
          <a:lstStyle/>
          <a:p>
            <a:r>
              <a:rPr lang="en-US" sz="2800" b="1" dirty="0">
                <a:latin typeface="Times New Roman" panose="02020603050405020304" pitchFamily="18" charset="0"/>
                <a:cs typeface="Times New Roman" panose="02020603050405020304" pitchFamily="18" charset="0"/>
              </a:rPr>
              <a:t>Class diagram</a:t>
            </a:r>
          </a:p>
        </p:txBody>
      </p:sp>
      <p:sp>
        <p:nvSpPr>
          <p:cNvPr id="4" name="Slide Number Placeholder 3">
            <a:extLst>
              <a:ext uri="{FF2B5EF4-FFF2-40B4-BE49-F238E27FC236}">
                <a16:creationId xmlns:a16="http://schemas.microsoft.com/office/drawing/2014/main" id="{7E539956-C5A8-3064-647B-ABFF0A679CFC}"/>
              </a:ext>
            </a:extLst>
          </p:cNvPr>
          <p:cNvSpPr>
            <a:spLocks noGrp="1"/>
          </p:cNvSpPr>
          <p:nvPr>
            <p:ph type="sldNum" sz="quarter" idx="12"/>
          </p:nvPr>
        </p:nvSpPr>
        <p:spPr/>
        <p:txBody>
          <a:bodyPr/>
          <a:lstStyle/>
          <a:p>
            <a:fld id="{9FF00B85-E731-41BC-A6EB-B0123EBE7C90}" type="slidenum">
              <a:rPr lang="en-US" smtClean="0">
                <a:solidFill>
                  <a:prstClr val="black">
                    <a:tint val="75000"/>
                  </a:prstClr>
                </a:solidFill>
              </a:rPr>
              <a:pPr/>
              <a:t>17</a:t>
            </a:fld>
            <a:endParaRPr lang="en-US">
              <a:solidFill>
                <a:prstClr val="black">
                  <a:tint val="75000"/>
                </a:prstClr>
              </a:solidFill>
            </a:endParaRPr>
          </a:p>
        </p:txBody>
      </p:sp>
      <p:pic>
        <p:nvPicPr>
          <p:cNvPr id="5" name="Picture 4">
            <a:extLst>
              <a:ext uri="{FF2B5EF4-FFF2-40B4-BE49-F238E27FC236}">
                <a16:creationId xmlns:a16="http://schemas.microsoft.com/office/drawing/2014/main" id="{E111B4E5-873F-F76D-1FCF-7250BE21A718}"/>
              </a:ext>
            </a:extLst>
          </p:cNvPr>
          <p:cNvPicPr>
            <a:picLocks noChangeAspect="1"/>
          </p:cNvPicPr>
          <p:nvPr/>
        </p:nvPicPr>
        <p:blipFill>
          <a:blip r:embed="rId2"/>
          <a:stretch>
            <a:fillRect/>
          </a:stretch>
        </p:blipFill>
        <p:spPr>
          <a:xfrm>
            <a:off x="1043608" y="1966708"/>
            <a:ext cx="7506748" cy="2924583"/>
          </a:xfrm>
          <a:prstGeom prst="rect">
            <a:avLst/>
          </a:prstGeom>
        </p:spPr>
      </p:pic>
    </p:spTree>
    <p:extLst>
      <p:ext uri="{BB962C8B-B14F-4D97-AF65-F5344CB8AC3E}">
        <p14:creationId xmlns:p14="http://schemas.microsoft.com/office/powerpoint/2010/main" val="3043883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E03F6-8D5D-75DB-E52E-A5FAE89D78E1}"/>
              </a:ext>
            </a:extLst>
          </p:cNvPr>
          <p:cNvSpPr>
            <a:spLocks noGrp="1"/>
          </p:cNvSpPr>
          <p:nvPr>
            <p:ph type="title"/>
          </p:nvPr>
        </p:nvSpPr>
        <p:spPr/>
        <p:txBody>
          <a:bodyPr/>
          <a:lstStyle/>
          <a:p>
            <a:r>
              <a:rPr lang="en-US" dirty="0"/>
              <a:t>Activity Diagram</a:t>
            </a:r>
          </a:p>
        </p:txBody>
      </p:sp>
      <p:pic>
        <p:nvPicPr>
          <p:cNvPr id="6" name="Content Placeholder 5">
            <a:extLst>
              <a:ext uri="{FF2B5EF4-FFF2-40B4-BE49-F238E27FC236}">
                <a16:creationId xmlns:a16="http://schemas.microsoft.com/office/drawing/2014/main" id="{788E6206-86CA-03E5-4CC1-DF44AC035893}"/>
              </a:ext>
            </a:extLst>
          </p:cNvPr>
          <p:cNvPicPr>
            <a:picLocks noGrp="1" noChangeAspect="1"/>
          </p:cNvPicPr>
          <p:nvPr>
            <p:ph idx="1"/>
          </p:nvPr>
        </p:nvPicPr>
        <p:blipFill>
          <a:blip r:embed="rId2"/>
          <a:stretch>
            <a:fillRect/>
          </a:stretch>
        </p:blipFill>
        <p:spPr>
          <a:xfrm>
            <a:off x="1691680" y="1715283"/>
            <a:ext cx="6552728" cy="3590925"/>
          </a:xfrm>
        </p:spPr>
      </p:pic>
      <p:sp>
        <p:nvSpPr>
          <p:cNvPr id="4" name="Slide Number Placeholder 3">
            <a:extLst>
              <a:ext uri="{FF2B5EF4-FFF2-40B4-BE49-F238E27FC236}">
                <a16:creationId xmlns:a16="http://schemas.microsoft.com/office/drawing/2014/main" id="{B0C793E0-081C-1D84-6D2B-B9DFB111A00E}"/>
              </a:ext>
            </a:extLst>
          </p:cNvPr>
          <p:cNvSpPr>
            <a:spLocks noGrp="1"/>
          </p:cNvSpPr>
          <p:nvPr>
            <p:ph type="sldNum" sz="quarter" idx="12"/>
          </p:nvPr>
        </p:nvSpPr>
        <p:spPr/>
        <p:txBody>
          <a:bodyPr/>
          <a:lstStyle/>
          <a:p>
            <a:fld id="{9FF00B85-E731-41BC-A6EB-B0123EBE7C90}" type="slidenum">
              <a:rPr lang="en-US" smtClean="0">
                <a:solidFill>
                  <a:prstClr val="black">
                    <a:tint val="75000"/>
                  </a:prstClr>
                </a:solidFill>
              </a:rPr>
              <a:pPr/>
              <a:t>18</a:t>
            </a:fld>
            <a:endParaRPr lang="en-US">
              <a:solidFill>
                <a:prstClr val="black">
                  <a:tint val="75000"/>
                </a:prstClr>
              </a:solidFill>
            </a:endParaRPr>
          </a:p>
        </p:txBody>
      </p:sp>
      <p:sp>
        <p:nvSpPr>
          <p:cNvPr id="3" name="Oval 2">
            <a:extLst>
              <a:ext uri="{FF2B5EF4-FFF2-40B4-BE49-F238E27FC236}">
                <a16:creationId xmlns:a16="http://schemas.microsoft.com/office/drawing/2014/main" id="{91C43E74-4531-07B1-8DBD-99A0B44F6C4A}"/>
              </a:ext>
            </a:extLst>
          </p:cNvPr>
          <p:cNvSpPr/>
          <p:nvPr/>
        </p:nvSpPr>
        <p:spPr>
          <a:xfrm>
            <a:off x="755576" y="2060848"/>
            <a:ext cx="288032" cy="5040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05C3487-E31D-A462-CEE9-EDEA47158B85}"/>
              </a:ext>
            </a:extLst>
          </p:cNvPr>
          <p:cNvPicPr>
            <a:picLocks noChangeAspect="1"/>
          </p:cNvPicPr>
          <p:nvPr/>
        </p:nvPicPr>
        <p:blipFill>
          <a:blip r:embed="rId3"/>
          <a:stretch>
            <a:fillRect/>
          </a:stretch>
        </p:blipFill>
        <p:spPr>
          <a:xfrm>
            <a:off x="1043608" y="2060848"/>
            <a:ext cx="806577" cy="432048"/>
          </a:xfrm>
          <a:prstGeom prst="rect">
            <a:avLst/>
          </a:prstGeom>
        </p:spPr>
      </p:pic>
      <p:pic>
        <p:nvPicPr>
          <p:cNvPr id="11" name="Picture 10">
            <a:extLst>
              <a:ext uri="{FF2B5EF4-FFF2-40B4-BE49-F238E27FC236}">
                <a16:creationId xmlns:a16="http://schemas.microsoft.com/office/drawing/2014/main" id="{96FBEBC1-5D4E-D15A-2AFB-9D0E534390F1}"/>
              </a:ext>
            </a:extLst>
          </p:cNvPr>
          <p:cNvPicPr>
            <a:picLocks noChangeAspect="1"/>
          </p:cNvPicPr>
          <p:nvPr/>
        </p:nvPicPr>
        <p:blipFill>
          <a:blip r:embed="rId3"/>
          <a:stretch>
            <a:fillRect/>
          </a:stretch>
        </p:blipFill>
        <p:spPr>
          <a:xfrm>
            <a:off x="1043608" y="2150481"/>
            <a:ext cx="806577" cy="342415"/>
          </a:xfrm>
          <a:prstGeom prst="rect">
            <a:avLst/>
          </a:prstGeom>
        </p:spPr>
      </p:pic>
      <p:pic>
        <p:nvPicPr>
          <p:cNvPr id="12" name="Picture 11">
            <a:extLst>
              <a:ext uri="{FF2B5EF4-FFF2-40B4-BE49-F238E27FC236}">
                <a16:creationId xmlns:a16="http://schemas.microsoft.com/office/drawing/2014/main" id="{CE34B6C5-9BE8-819C-90D4-5940D0A3F63F}"/>
              </a:ext>
            </a:extLst>
          </p:cNvPr>
          <p:cNvPicPr>
            <a:picLocks noChangeAspect="1"/>
          </p:cNvPicPr>
          <p:nvPr/>
        </p:nvPicPr>
        <p:blipFill>
          <a:blip r:embed="rId3"/>
          <a:stretch>
            <a:fillRect/>
          </a:stretch>
        </p:blipFill>
        <p:spPr>
          <a:xfrm rot="5400000">
            <a:off x="2306931" y="5448517"/>
            <a:ext cx="494582" cy="209964"/>
          </a:xfrm>
          <a:prstGeom prst="rect">
            <a:avLst/>
          </a:prstGeom>
        </p:spPr>
      </p:pic>
      <p:pic>
        <p:nvPicPr>
          <p:cNvPr id="7" name="Picture 6">
            <a:extLst>
              <a:ext uri="{FF2B5EF4-FFF2-40B4-BE49-F238E27FC236}">
                <a16:creationId xmlns:a16="http://schemas.microsoft.com/office/drawing/2014/main" id="{E4133CD1-EE26-2D72-6C12-2B60DAEC88F3}"/>
              </a:ext>
            </a:extLst>
          </p:cNvPr>
          <p:cNvPicPr>
            <a:picLocks noChangeAspect="1"/>
          </p:cNvPicPr>
          <p:nvPr/>
        </p:nvPicPr>
        <p:blipFill>
          <a:blip r:embed="rId4"/>
          <a:stretch>
            <a:fillRect/>
          </a:stretch>
        </p:blipFill>
        <p:spPr>
          <a:xfrm>
            <a:off x="2201748" y="5800790"/>
            <a:ext cx="704948" cy="695422"/>
          </a:xfrm>
          <a:prstGeom prst="rect">
            <a:avLst/>
          </a:prstGeom>
        </p:spPr>
      </p:pic>
    </p:spTree>
    <p:extLst>
      <p:ext uri="{BB962C8B-B14F-4D97-AF65-F5344CB8AC3E}">
        <p14:creationId xmlns:p14="http://schemas.microsoft.com/office/powerpoint/2010/main" val="4125662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83F31-5CE2-CD6F-8D15-C7B032B8E209}"/>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B4119D92-F243-89FB-93C7-A99CDE4F019F}"/>
              </a:ext>
            </a:extLst>
          </p:cNvPr>
          <p:cNvSpPr>
            <a:spLocks noGrp="1"/>
          </p:cNvSpPr>
          <p:nvPr>
            <p:ph idx="1"/>
          </p:nvPr>
        </p:nvSpPr>
        <p:spPr/>
        <p:txBody>
          <a:bodyPr/>
          <a:lstStyle/>
          <a:p>
            <a:pPr marL="0" indent="0">
              <a:buNone/>
            </a:pPr>
            <a:r>
              <a:rPr lang="en-US" dirty="0"/>
              <a:t>It can be broken down into six major steps :</a:t>
            </a:r>
          </a:p>
          <a:p>
            <a:r>
              <a:rPr lang="en-US" dirty="0"/>
              <a:t>Setting up the development environment </a:t>
            </a:r>
          </a:p>
          <a:p>
            <a:r>
              <a:rPr lang="en-US" dirty="0"/>
              <a:t>Collecting Data</a:t>
            </a:r>
          </a:p>
          <a:p>
            <a:r>
              <a:rPr lang="en-US" dirty="0"/>
              <a:t>Choosing a Model</a:t>
            </a:r>
          </a:p>
          <a:p>
            <a:r>
              <a:rPr lang="en-US" dirty="0"/>
              <a:t>Training the model</a:t>
            </a:r>
          </a:p>
          <a:p>
            <a:r>
              <a:rPr lang="en-US" dirty="0"/>
              <a:t>Evaluating the model</a:t>
            </a:r>
          </a:p>
          <a:p>
            <a:r>
              <a:rPr lang="en-US" dirty="0"/>
              <a:t>Detecting the objects</a:t>
            </a:r>
          </a:p>
        </p:txBody>
      </p:sp>
      <p:sp>
        <p:nvSpPr>
          <p:cNvPr id="4" name="Slide Number Placeholder 3">
            <a:extLst>
              <a:ext uri="{FF2B5EF4-FFF2-40B4-BE49-F238E27FC236}">
                <a16:creationId xmlns:a16="http://schemas.microsoft.com/office/drawing/2014/main" id="{F24B0648-B711-C4B5-B7D2-7C38EAABE212}"/>
              </a:ext>
            </a:extLst>
          </p:cNvPr>
          <p:cNvSpPr>
            <a:spLocks noGrp="1"/>
          </p:cNvSpPr>
          <p:nvPr>
            <p:ph type="sldNum" sz="quarter" idx="12"/>
          </p:nvPr>
        </p:nvSpPr>
        <p:spPr/>
        <p:txBody>
          <a:bodyPr/>
          <a:lstStyle/>
          <a:p>
            <a:fld id="{9FF00B85-E731-41BC-A6EB-B0123EBE7C90}"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4143764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1B928-99DC-C7A0-A5B7-41EDABDA931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Contents</a:t>
            </a:r>
            <a:endParaRPr lang="en-US" dirty="0"/>
          </a:p>
        </p:txBody>
      </p:sp>
      <p:sp>
        <p:nvSpPr>
          <p:cNvPr id="3" name="Content Placeholder 2">
            <a:extLst>
              <a:ext uri="{FF2B5EF4-FFF2-40B4-BE49-F238E27FC236}">
                <a16:creationId xmlns:a16="http://schemas.microsoft.com/office/drawing/2014/main" id="{F10DC549-6D25-1354-F83B-E88073A54A4A}"/>
              </a:ext>
            </a:extLst>
          </p:cNvPr>
          <p:cNvSpPr>
            <a:spLocks noGrp="1"/>
          </p:cNvSpPr>
          <p:nvPr>
            <p:ph sz="half" idx="1"/>
          </p:nvPr>
        </p:nvSpPr>
        <p:spPr/>
        <p:txBody>
          <a:bodyPr>
            <a:normAutofit fontScale="85000" lnSpcReduction="20000"/>
          </a:bodyPr>
          <a:lstStyle/>
          <a:p>
            <a:pPr marL="514350" indent="-514350">
              <a:buAutoNum type="arabicPeriod"/>
            </a:pPr>
            <a:r>
              <a:rPr lang="en-IN" sz="2800" dirty="0">
                <a:latin typeface="Times New Roman" panose="02020603050405020304" pitchFamily="18" charset="0"/>
                <a:cs typeface="Times New Roman" panose="02020603050405020304" pitchFamily="18" charset="0"/>
              </a:rPr>
              <a:t>Abstract</a:t>
            </a:r>
          </a:p>
          <a:p>
            <a:pPr marL="514350" indent="-514350">
              <a:buAutoNum type="arabicPeriod"/>
            </a:pPr>
            <a:r>
              <a:rPr lang="en-IN" sz="2800" dirty="0">
                <a:latin typeface="Times New Roman" panose="02020603050405020304" pitchFamily="18" charset="0"/>
                <a:cs typeface="Times New Roman" panose="02020603050405020304" pitchFamily="18" charset="0"/>
              </a:rPr>
              <a:t>Introduction with Motivation</a:t>
            </a:r>
          </a:p>
          <a:p>
            <a:pPr marL="514350" indent="-514350">
              <a:buAutoNum type="arabicPeriod"/>
            </a:pPr>
            <a:r>
              <a:rPr lang="en-IN" sz="2800" dirty="0">
                <a:latin typeface="Times New Roman" panose="02020603050405020304" pitchFamily="18" charset="0"/>
                <a:cs typeface="Times New Roman" panose="02020603050405020304" pitchFamily="18" charset="0"/>
              </a:rPr>
              <a:t>Existing System with References</a:t>
            </a:r>
          </a:p>
          <a:p>
            <a:pPr marL="514350" indent="-514350">
              <a:buAutoNum type="arabicPeriod"/>
            </a:pPr>
            <a:r>
              <a:rPr lang="en-IN" sz="2800" dirty="0">
                <a:latin typeface="Times New Roman" panose="02020603050405020304" pitchFamily="18" charset="0"/>
                <a:cs typeface="Times New Roman" panose="02020603050405020304" pitchFamily="18" charset="0"/>
              </a:rPr>
              <a:t>Proposed System with advantages</a:t>
            </a:r>
          </a:p>
          <a:p>
            <a:pPr marL="514350" indent="-514350">
              <a:buAutoNum type="arabicPeriod"/>
            </a:pPr>
            <a:r>
              <a:rPr lang="en-IN" sz="2800" dirty="0">
                <a:latin typeface="Times New Roman" panose="02020603050405020304" pitchFamily="18" charset="0"/>
                <a:cs typeface="Times New Roman" panose="02020603050405020304" pitchFamily="18" charset="0"/>
              </a:rPr>
              <a:t>Software Requirements</a:t>
            </a:r>
          </a:p>
          <a:p>
            <a:pPr marL="514350" indent="-514350">
              <a:buAutoNum type="arabicPeriod"/>
            </a:pPr>
            <a:r>
              <a:rPr lang="en-IN" sz="2800" dirty="0">
                <a:latin typeface="Times New Roman" panose="02020603050405020304" pitchFamily="18" charset="0"/>
                <a:cs typeface="Times New Roman" panose="02020603050405020304" pitchFamily="18" charset="0"/>
              </a:rPr>
              <a:t>Hardware Requirements</a:t>
            </a:r>
          </a:p>
          <a:p>
            <a:pPr marL="0" indent="0">
              <a:buNone/>
            </a:pPr>
            <a:r>
              <a:rPr lang="en-US" dirty="0">
                <a:latin typeface="Times New Roman" panose="02020603050405020304" pitchFamily="18" charset="0"/>
                <a:cs typeface="Times New Roman" panose="02020603050405020304" pitchFamily="18" charset="0"/>
              </a:rPr>
              <a:t>7.   Functional requirements</a:t>
            </a:r>
          </a:p>
          <a:p>
            <a:pPr marL="0" indent="0">
              <a:buNone/>
            </a:pPr>
            <a:endParaRPr lang="en-IN" sz="2800" dirty="0">
              <a:latin typeface="Times New Roman" panose="02020603050405020304" pitchFamily="18"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648EEB23-1067-5606-3E87-FECE75295056}"/>
              </a:ext>
            </a:extLst>
          </p:cNvPr>
          <p:cNvSpPr>
            <a:spLocks noGrp="1"/>
          </p:cNvSpPr>
          <p:nvPr>
            <p:ph sz="half" idx="2"/>
          </p:nvPr>
        </p:nvSpPr>
        <p:spPr>
          <a:xfrm>
            <a:off x="4355976" y="1600200"/>
            <a:ext cx="4330824" cy="4525963"/>
          </a:xfrm>
        </p:spPr>
        <p:txBody>
          <a:bodyPr>
            <a:normAutofit fontScale="85000" lnSpcReduction="20000"/>
          </a:bodyPr>
          <a:lstStyle/>
          <a:p>
            <a:pPr marL="0" indent="0">
              <a:buNone/>
            </a:pPr>
            <a:r>
              <a:rPr lang="en-US" dirty="0">
                <a:latin typeface="Times New Roman" panose="02020603050405020304" pitchFamily="18" charset="0"/>
                <a:cs typeface="Times New Roman" panose="02020603050405020304" pitchFamily="18" charset="0"/>
              </a:rPr>
              <a:t> 8.  Non-Functional      requirements</a:t>
            </a:r>
          </a:p>
          <a:p>
            <a:pPr marL="0" indent="0">
              <a:buNone/>
            </a:pPr>
            <a:r>
              <a:rPr lang="en-US" dirty="0">
                <a:latin typeface="Times New Roman" panose="02020603050405020304" pitchFamily="18" charset="0"/>
                <a:cs typeface="Times New Roman" panose="02020603050405020304" pitchFamily="18" charset="0"/>
              </a:rPr>
              <a:t>9. Mask RCNN System architecture</a:t>
            </a:r>
          </a:p>
          <a:p>
            <a:pPr marL="0" indent="0">
              <a:buNone/>
            </a:pPr>
            <a:r>
              <a:rPr lang="en-US" dirty="0">
                <a:latin typeface="Times New Roman" panose="02020603050405020304" pitchFamily="18" charset="0"/>
                <a:cs typeface="Times New Roman" panose="02020603050405020304" pitchFamily="18" charset="0"/>
              </a:rPr>
              <a:t>10. Use Case diagram</a:t>
            </a:r>
          </a:p>
          <a:p>
            <a:pPr marL="0" indent="0">
              <a:buNone/>
            </a:pPr>
            <a:r>
              <a:rPr lang="en-US" dirty="0">
                <a:latin typeface="Times New Roman" panose="02020603050405020304" pitchFamily="18" charset="0"/>
                <a:cs typeface="Times New Roman" panose="02020603050405020304" pitchFamily="18" charset="0"/>
              </a:rPr>
              <a:t>11. Sequence diagram</a:t>
            </a:r>
          </a:p>
          <a:p>
            <a:pPr marL="0" indent="0">
              <a:buNone/>
            </a:pPr>
            <a:r>
              <a:rPr lang="en-US" dirty="0">
                <a:latin typeface="Times New Roman" panose="02020603050405020304" pitchFamily="18" charset="0"/>
                <a:cs typeface="Times New Roman" panose="02020603050405020304" pitchFamily="18" charset="0"/>
              </a:rPr>
              <a:t>12. Class diagram</a:t>
            </a:r>
          </a:p>
          <a:p>
            <a:pPr marL="0" indent="0">
              <a:buNone/>
            </a:pPr>
            <a:r>
              <a:rPr lang="en-US" dirty="0">
                <a:latin typeface="Times New Roman" panose="02020603050405020304" pitchFamily="18" charset="0"/>
                <a:cs typeface="Times New Roman" panose="02020603050405020304" pitchFamily="18" charset="0"/>
              </a:rPr>
              <a:t>13. Activity diagram</a:t>
            </a:r>
          </a:p>
          <a:p>
            <a:pPr marL="0" indent="0">
              <a:buNone/>
            </a:pPr>
            <a:r>
              <a:rPr lang="en-US" dirty="0">
                <a:latin typeface="Times New Roman" panose="02020603050405020304" pitchFamily="18" charset="0"/>
                <a:cs typeface="Times New Roman" panose="02020603050405020304" pitchFamily="18" charset="0"/>
              </a:rPr>
              <a:t>14. Modules</a:t>
            </a:r>
          </a:p>
          <a:p>
            <a:pPr marL="0" indent="0">
              <a:buNone/>
            </a:pPr>
            <a:r>
              <a:rPr lang="en-US" dirty="0">
                <a:latin typeface="Times New Roman" panose="02020603050405020304" pitchFamily="18" charset="0"/>
                <a:cs typeface="Times New Roman" panose="02020603050405020304" pitchFamily="18" charset="0"/>
              </a:rPr>
              <a:t>15.Test Cases</a:t>
            </a:r>
          </a:p>
          <a:p>
            <a:pPr marL="0" indent="0">
              <a:buNone/>
            </a:pPr>
            <a:r>
              <a:rPr lang="en-US" dirty="0">
                <a:latin typeface="Times New Roman" panose="02020603050405020304" pitchFamily="18" charset="0"/>
                <a:cs typeface="Times New Roman" panose="02020603050405020304" pitchFamily="18" charset="0"/>
              </a:rPr>
              <a:t>16. Output Screens</a:t>
            </a:r>
          </a:p>
          <a:p>
            <a:pPr marL="0" indent="0">
              <a:buNone/>
            </a:pPr>
            <a:r>
              <a:rPr lang="en-US" dirty="0">
                <a:latin typeface="Times New Roman" panose="02020603050405020304" pitchFamily="18" charset="0"/>
                <a:cs typeface="Times New Roman" panose="02020603050405020304" pitchFamily="18" charset="0"/>
              </a:rPr>
              <a:t>17. Summary</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8D9A9A7-3307-BCAD-F201-1CE6C2A91F55}"/>
              </a:ext>
            </a:extLst>
          </p:cNvPr>
          <p:cNvSpPr>
            <a:spLocks noGrp="1"/>
          </p:cNvSpPr>
          <p:nvPr>
            <p:ph type="sldNum" sz="quarter" idx="12"/>
          </p:nvPr>
        </p:nvSpPr>
        <p:spPr/>
        <p:txBody>
          <a:bodyPr/>
          <a:lstStyle/>
          <a:p>
            <a:fld id="{9FF00B85-E731-41BC-A6EB-B0123EBE7C90}"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2924101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87CE5-C6B1-EC47-CCAA-4272C662E0D1}"/>
              </a:ext>
            </a:extLst>
          </p:cNvPr>
          <p:cNvSpPr>
            <a:spLocks noGrp="1"/>
          </p:cNvSpPr>
          <p:nvPr>
            <p:ph idx="1"/>
          </p:nvPr>
        </p:nvSpPr>
        <p:spPr>
          <a:xfrm>
            <a:off x="457200" y="980728"/>
            <a:ext cx="8229600" cy="5145435"/>
          </a:xfrm>
        </p:spPr>
        <p:txBody>
          <a:bodyPr>
            <a:normAutofit lnSpcReduction="10000"/>
          </a:bodyPr>
          <a:lstStyle/>
          <a:p>
            <a:pPr marL="0" indent="0">
              <a:buNone/>
            </a:pPr>
            <a:r>
              <a:rPr lang="en-US" sz="4000" dirty="0"/>
              <a:t>Setting up the development environment: </a:t>
            </a:r>
          </a:p>
          <a:p>
            <a:pPr marL="0" indent="0">
              <a:buNone/>
            </a:pPr>
            <a:r>
              <a:rPr lang="en-US" sz="2800" dirty="0"/>
              <a:t>     Install the required dependencies, including Python, TensorFlow, </a:t>
            </a:r>
            <a:r>
              <a:rPr lang="en-US" sz="2800" dirty="0" err="1"/>
              <a:t>Keras</a:t>
            </a:r>
            <a:r>
              <a:rPr lang="en-US" sz="2800" dirty="0"/>
              <a:t>, NumPy, OpenCV.</a:t>
            </a:r>
          </a:p>
          <a:p>
            <a:pPr marL="0" indent="0">
              <a:buNone/>
            </a:pPr>
            <a:r>
              <a:rPr lang="en-US" sz="4000" dirty="0"/>
              <a:t>Collecting Data :</a:t>
            </a:r>
          </a:p>
          <a:p>
            <a:pPr marL="0" indent="0">
              <a:buNone/>
            </a:pPr>
            <a:r>
              <a:rPr lang="en-US" sz="2800" dirty="0"/>
              <a:t>     The dataset Is taken from Kaggle which is provided by author Julia Elliott. In 2019 there is a competition that contains images for image segmentation gathered from all over the world. The dataset contains 99,999 images.</a:t>
            </a:r>
          </a:p>
          <a:p>
            <a:pPr marL="0" indent="0">
              <a:buNone/>
            </a:pPr>
            <a:endParaRPr lang="en-US" dirty="0"/>
          </a:p>
        </p:txBody>
      </p:sp>
      <p:sp>
        <p:nvSpPr>
          <p:cNvPr id="4" name="Slide Number Placeholder 3">
            <a:extLst>
              <a:ext uri="{FF2B5EF4-FFF2-40B4-BE49-F238E27FC236}">
                <a16:creationId xmlns:a16="http://schemas.microsoft.com/office/drawing/2014/main" id="{8560D845-26BB-AA89-7E91-C1CD31F67CBE}"/>
              </a:ext>
            </a:extLst>
          </p:cNvPr>
          <p:cNvSpPr>
            <a:spLocks noGrp="1"/>
          </p:cNvSpPr>
          <p:nvPr>
            <p:ph type="sldNum" sz="quarter" idx="12"/>
          </p:nvPr>
        </p:nvSpPr>
        <p:spPr/>
        <p:txBody>
          <a:bodyPr/>
          <a:lstStyle/>
          <a:p>
            <a:fld id="{9FF00B85-E731-41BC-A6EB-B0123EBE7C90}"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2313722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FAE77A-3880-2356-4527-63F620605C43}"/>
              </a:ext>
            </a:extLst>
          </p:cNvPr>
          <p:cNvSpPr>
            <a:spLocks noGrp="1"/>
          </p:cNvSpPr>
          <p:nvPr>
            <p:ph idx="1"/>
          </p:nvPr>
        </p:nvSpPr>
        <p:spPr>
          <a:xfrm>
            <a:off x="457200" y="1052736"/>
            <a:ext cx="8229600" cy="5073427"/>
          </a:xfrm>
        </p:spPr>
        <p:txBody>
          <a:bodyPr>
            <a:normAutofit/>
          </a:bodyPr>
          <a:lstStyle/>
          <a:p>
            <a:pPr marL="0" indent="0">
              <a:buNone/>
            </a:pPr>
            <a:r>
              <a:rPr lang="en-US" sz="4000" dirty="0"/>
              <a:t>Choosing a model : </a:t>
            </a:r>
          </a:p>
          <a:p>
            <a:pPr marL="0" indent="0">
              <a:buNone/>
            </a:pPr>
            <a:r>
              <a:rPr lang="en-US" sz="2800" dirty="0"/>
              <a:t>       Mask R-CNN is the chosen model, which is the extension of faster R-CNN. R-CNN is a region based convolutional neural network. This defines each object with a mask and a bounding box. </a:t>
            </a:r>
          </a:p>
          <a:p>
            <a:pPr marL="0" indent="0">
              <a:buNone/>
            </a:pPr>
            <a:r>
              <a:rPr lang="en-US" sz="4000" dirty="0"/>
              <a:t>Training the model:</a:t>
            </a:r>
          </a:p>
          <a:p>
            <a:pPr marL="0" indent="0">
              <a:buNone/>
            </a:pPr>
            <a:r>
              <a:rPr lang="en-US" sz="2800" dirty="0"/>
              <a:t>     Train the Mask R-CNN model on training set using a GPU, and monitor its performance using metrics such as mean average precision (</a:t>
            </a:r>
            <a:r>
              <a:rPr lang="en-US" sz="2800" dirty="0" err="1"/>
              <a:t>mAP</a:t>
            </a:r>
            <a:r>
              <a:rPr lang="en-US" sz="2800" dirty="0"/>
              <a:t>).</a:t>
            </a:r>
          </a:p>
        </p:txBody>
      </p:sp>
      <p:sp>
        <p:nvSpPr>
          <p:cNvPr id="4" name="Slide Number Placeholder 3">
            <a:extLst>
              <a:ext uri="{FF2B5EF4-FFF2-40B4-BE49-F238E27FC236}">
                <a16:creationId xmlns:a16="http://schemas.microsoft.com/office/drawing/2014/main" id="{2B231436-22D2-8DE1-9621-907BC973070B}"/>
              </a:ext>
            </a:extLst>
          </p:cNvPr>
          <p:cNvSpPr>
            <a:spLocks noGrp="1"/>
          </p:cNvSpPr>
          <p:nvPr>
            <p:ph type="sldNum" sz="quarter" idx="12"/>
          </p:nvPr>
        </p:nvSpPr>
        <p:spPr/>
        <p:txBody>
          <a:bodyPr/>
          <a:lstStyle/>
          <a:p>
            <a:fld id="{9FF00B85-E731-41BC-A6EB-B0123EBE7C90}"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3479131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3C4647-EB27-8C63-C573-C86F96C76B0D}"/>
              </a:ext>
            </a:extLst>
          </p:cNvPr>
          <p:cNvSpPr>
            <a:spLocks noGrp="1"/>
          </p:cNvSpPr>
          <p:nvPr>
            <p:ph idx="1"/>
          </p:nvPr>
        </p:nvSpPr>
        <p:spPr>
          <a:xfrm>
            <a:off x="611560" y="1983756"/>
            <a:ext cx="8229600" cy="2592288"/>
          </a:xfrm>
        </p:spPr>
        <p:txBody>
          <a:bodyPr>
            <a:normAutofit/>
          </a:bodyPr>
          <a:lstStyle/>
          <a:p>
            <a:pPr marL="0" indent="0">
              <a:buNone/>
            </a:pPr>
            <a:r>
              <a:rPr lang="en-US" sz="4000" dirty="0"/>
              <a:t>Evaluating the model : </a:t>
            </a:r>
          </a:p>
          <a:p>
            <a:pPr marL="0" indent="0">
              <a:buNone/>
            </a:pPr>
            <a:r>
              <a:rPr lang="en-US" sz="2800" dirty="0"/>
              <a:t>   </a:t>
            </a:r>
            <a:r>
              <a:rPr lang="en-US" sz="2800" dirty="0" err="1"/>
              <a:t>mAP</a:t>
            </a:r>
            <a:r>
              <a:rPr lang="en-US" sz="2800" dirty="0"/>
              <a:t> stands for mean average precision and is a common metric used to evaluate the performance of object detection and segmentation models, including Mask R-CNN.</a:t>
            </a:r>
          </a:p>
        </p:txBody>
      </p:sp>
      <p:sp>
        <p:nvSpPr>
          <p:cNvPr id="4" name="Slide Number Placeholder 3">
            <a:extLst>
              <a:ext uri="{FF2B5EF4-FFF2-40B4-BE49-F238E27FC236}">
                <a16:creationId xmlns:a16="http://schemas.microsoft.com/office/drawing/2014/main" id="{A9CC9CBE-56C2-6061-FCDE-755D10324D63}"/>
              </a:ext>
            </a:extLst>
          </p:cNvPr>
          <p:cNvSpPr>
            <a:spLocks noGrp="1"/>
          </p:cNvSpPr>
          <p:nvPr>
            <p:ph type="sldNum" sz="quarter" idx="12"/>
          </p:nvPr>
        </p:nvSpPr>
        <p:spPr/>
        <p:txBody>
          <a:bodyPr/>
          <a:lstStyle/>
          <a:p>
            <a:fld id="{9FF00B85-E731-41BC-A6EB-B0123EBE7C90}"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1847888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B5BF4-6AFA-2B8E-3ADD-9A3B1BB8AD6F}"/>
              </a:ext>
            </a:extLst>
          </p:cNvPr>
          <p:cNvSpPr>
            <a:spLocks noGrp="1"/>
          </p:cNvSpPr>
          <p:nvPr>
            <p:ph type="title"/>
          </p:nvPr>
        </p:nvSpPr>
        <p:spPr/>
        <p:txBody>
          <a:bodyPr/>
          <a:lstStyle/>
          <a:p>
            <a:r>
              <a:rPr lang="en-US" dirty="0"/>
              <a:t>Test Cases</a:t>
            </a:r>
          </a:p>
        </p:txBody>
      </p:sp>
      <p:graphicFrame>
        <p:nvGraphicFramePr>
          <p:cNvPr id="5" name="Table 5">
            <a:extLst>
              <a:ext uri="{FF2B5EF4-FFF2-40B4-BE49-F238E27FC236}">
                <a16:creationId xmlns:a16="http://schemas.microsoft.com/office/drawing/2014/main" id="{699DE7E4-1817-64C2-2972-D7DE9A58405B}"/>
              </a:ext>
            </a:extLst>
          </p:cNvPr>
          <p:cNvGraphicFramePr>
            <a:graphicFrameLocks noGrp="1"/>
          </p:cNvGraphicFramePr>
          <p:nvPr>
            <p:ph idx="1"/>
            <p:extLst>
              <p:ext uri="{D42A27DB-BD31-4B8C-83A1-F6EECF244321}">
                <p14:modId xmlns:p14="http://schemas.microsoft.com/office/powerpoint/2010/main" val="3582789217"/>
              </p:ext>
            </p:extLst>
          </p:nvPr>
        </p:nvGraphicFramePr>
        <p:xfrm>
          <a:off x="431232" y="1124744"/>
          <a:ext cx="8229600" cy="5577840"/>
        </p:xfrm>
        <a:graphic>
          <a:graphicData uri="http://schemas.openxmlformats.org/drawingml/2006/table">
            <a:tbl>
              <a:tblPr firstRow="1" bandRow="1">
                <a:tableStyleId>{21E4AEA4-8DFA-4A89-87EB-49C32662AFE0}</a:tableStyleId>
              </a:tblPr>
              <a:tblGrid>
                <a:gridCol w="675102">
                  <a:extLst>
                    <a:ext uri="{9D8B030D-6E8A-4147-A177-3AD203B41FA5}">
                      <a16:colId xmlns:a16="http://schemas.microsoft.com/office/drawing/2014/main" val="2436069268"/>
                    </a:ext>
                  </a:extLst>
                </a:gridCol>
                <a:gridCol w="2155479">
                  <a:extLst>
                    <a:ext uri="{9D8B030D-6E8A-4147-A177-3AD203B41FA5}">
                      <a16:colId xmlns:a16="http://schemas.microsoft.com/office/drawing/2014/main" val="2191432124"/>
                    </a:ext>
                  </a:extLst>
                </a:gridCol>
                <a:gridCol w="2155479">
                  <a:extLst>
                    <a:ext uri="{9D8B030D-6E8A-4147-A177-3AD203B41FA5}">
                      <a16:colId xmlns:a16="http://schemas.microsoft.com/office/drawing/2014/main" val="845818409"/>
                    </a:ext>
                  </a:extLst>
                </a:gridCol>
                <a:gridCol w="1868082">
                  <a:extLst>
                    <a:ext uri="{9D8B030D-6E8A-4147-A177-3AD203B41FA5}">
                      <a16:colId xmlns:a16="http://schemas.microsoft.com/office/drawing/2014/main" val="643814535"/>
                    </a:ext>
                  </a:extLst>
                </a:gridCol>
                <a:gridCol w="1375458">
                  <a:extLst>
                    <a:ext uri="{9D8B030D-6E8A-4147-A177-3AD203B41FA5}">
                      <a16:colId xmlns:a16="http://schemas.microsoft.com/office/drawing/2014/main" val="1721985091"/>
                    </a:ext>
                  </a:extLst>
                </a:gridCol>
              </a:tblGrid>
              <a:tr h="313446">
                <a:tc>
                  <a:txBody>
                    <a:bodyPr/>
                    <a:lstStyle/>
                    <a:p>
                      <a:r>
                        <a:rPr lang="en-US" dirty="0" err="1"/>
                        <a:t>S.No</a:t>
                      </a:r>
                      <a:endParaRPr lang="en-US" dirty="0"/>
                    </a:p>
                  </a:txBody>
                  <a:tcPr/>
                </a:tc>
                <a:tc>
                  <a:txBody>
                    <a:bodyPr/>
                    <a:lstStyle/>
                    <a:p>
                      <a:r>
                        <a:rPr lang="en-US" dirty="0"/>
                        <a:t>Test Case</a:t>
                      </a:r>
                    </a:p>
                  </a:txBody>
                  <a:tcPr/>
                </a:tc>
                <a:tc>
                  <a:txBody>
                    <a:bodyPr/>
                    <a:lstStyle/>
                    <a:p>
                      <a:r>
                        <a:rPr lang="en-US" dirty="0"/>
                        <a:t>Expected Output</a:t>
                      </a:r>
                    </a:p>
                  </a:txBody>
                  <a:tcPr/>
                </a:tc>
                <a:tc>
                  <a:txBody>
                    <a:bodyPr/>
                    <a:lstStyle/>
                    <a:p>
                      <a:r>
                        <a:rPr lang="en-US" dirty="0"/>
                        <a:t>Actual Output</a:t>
                      </a:r>
                    </a:p>
                  </a:txBody>
                  <a:tcPr/>
                </a:tc>
                <a:tc>
                  <a:txBody>
                    <a:bodyPr/>
                    <a:lstStyle/>
                    <a:p>
                      <a:r>
                        <a:rPr lang="en-US" dirty="0"/>
                        <a:t>Result</a:t>
                      </a:r>
                    </a:p>
                  </a:txBody>
                  <a:tcPr/>
                </a:tc>
                <a:extLst>
                  <a:ext uri="{0D108BD9-81ED-4DB2-BD59-A6C34878D82A}">
                    <a16:rowId xmlns:a16="http://schemas.microsoft.com/office/drawing/2014/main" val="595155227"/>
                  </a:ext>
                </a:extLst>
              </a:tr>
              <a:tr h="1488867">
                <a:tc>
                  <a:txBody>
                    <a:bodyPr/>
                    <a:lstStyle/>
                    <a:p>
                      <a:r>
                        <a:rPr lang="en-US" dirty="0"/>
                        <a:t>1.</a:t>
                      </a:r>
                    </a:p>
                  </a:txBody>
                  <a:tcPr/>
                </a:tc>
                <a:tc>
                  <a:txBody>
                    <a:bodyPr/>
                    <a:lstStyle/>
                    <a:p>
                      <a:r>
                        <a:rPr lang="en-US" dirty="0"/>
                        <a:t>Image containing  an object</a:t>
                      </a:r>
                    </a:p>
                  </a:txBody>
                  <a:tcPr/>
                </a:tc>
                <a:tc>
                  <a:txBody>
                    <a:bodyPr/>
                    <a:lstStyle/>
                    <a:p>
                      <a:r>
                        <a:rPr lang="en-US" dirty="0"/>
                        <a:t>Detection of object and applying bounding box, mask.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Detection of object and applying bounding box, mask.</a:t>
                      </a:r>
                    </a:p>
                    <a:p>
                      <a:endParaRPr lang="en-US" dirty="0"/>
                    </a:p>
                  </a:txBody>
                  <a:tcPr/>
                </a:tc>
                <a:tc>
                  <a:txBody>
                    <a:bodyPr/>
                    <a:lstStyle/>
                    <a:p>
                      <a:r>
                        <a:rPr lang="en-US" dirty="0"/>
                        <a:t>Pass</a:t>
                      </a:r>
                    </a:p>
                  </a:txBody>
                  <a:tcPr/>
                </a:tc>
                <a:extLst>
                  <a:ext uri="{0D108BD9-81ED-4DB2-BD59-A6C34878D82A}">
                    <a16:rowId xmlns:a16="http://schemas.microsoft.com/office/drawing/2014/main" val="3676551448"/>
                  </a:ext>
                </a:extLst>
              </a:tr>
              <a:tr h="1959036">
                <a:tc>
                  <a:txBody>
                    <a:bodyPr/>
                    <a:lstStyle/>
                    <a:p>
                      <a:r>
                        <a:rPr lang="en-US" dirty="0"/>
                        <a:t>2.</a:t>
                      </a:r>
                    </a:p>
                  </a:txBody>
                  <a:tcPr/>
                </a:tc>
                <a:tc>
                  <a:txBody>
                    <a:bodyPr/>
                    <a:lstStyle/>
                    <a:p>
                      <a:r>
                        <a:rPr lang="en-US" dirty="0"/>
                        <a:t>Image containing multiple objects</a:t>
                      </a:r>
                    </a:p>
                  </a:txBody>
                  <a:tcPr/>
                </a:tc>
                <a:tc>
                  <a:txBody>
                    <a:bodyPr/>
                    <a:lstStyle/>
                    <a:p>
                      <a:r>
                        <a:rPr lang="en-US" dirty="0"/>
                        <a:t>Detection of all the objects and applying bounding box, mask to each and every object separately.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Detection of all the objects and applying bounding box, mask to each and every object separately.</a:t>
                      </a:r>
                    </a:p>
                    <a:p>
                      <a:endParaRPr lang="en-US" dirty="0"/>
                    </a:p>
                  </a:txBody>
                  <a:tcPr/>
                </a:tc>
                <a:tc>
                  <a:txBody>
                    <a:bodyPr/>
                    <a:lstStyle/>
                    <a:p>
                      <a:r>
                        <a:rPr lang="en-US" dirty="0"/>
                        <a:t>Pass</a:t>
                      </a:r>
                    </a:p>
                  </a:txBody>
                  <a:tcPr/>
                </a:tc>
                <a:extLst>
                  <a:ext uri="{0D108BD9-81ED-4DB2-BD59-A6C34878D82A}">
                    <a16:rowId xmlns:a16="http://schemas.microsoft.com/office/drawing/2014/main" val="3416349715"/>
                  </a:ext>
                </a:extLst>
              </a:tr>
              <a:tr h="1018699">
                <a:tc>
                  <a:txBody>
                    <a:bodyPr/>
                    <a:lstStyle/>
                    <a:p>
                      <a:r>
                        <a:rPr lang="en-US" dirty="0"/>
                        <a:t>3.</a:t>
                      </a:r>
                    </a:p>
                  </a:txBody>
                  <a:tcPr/>
                </a:tc>
                <a:tc>
                  <a:txBody>
                    <a:bodyPr/>
                    <a:lstStyle/>
                    <a:p>
                      <a:r>
                        <a:rPr lang="en-US" dirty="0"/>
                        <a:t>Image containing zero objects</a:t>
                      </a:r>
                    </a:p>
                  </a:txBody>
                  <a:tcPr/>
                </a:tc>
                <a:tc>
                  <a:txBody>
                    <a:bodyPr/>
                    <a:lstStyle/>
                    <a:p>
                      <a:r>
                        <a:rPr lang="en-US" dirty="0"/>
                        <a:t>Does not apply any mask or bounding box.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Did not apply any mask or bounding box.</a:t>
                      </a:r>
                    </a:p>
                    <a:p>
                      <a:endParaRPr lang="en-US" dirty="0"/>
                    </a:p>
                  </a:txBody>
                  <a:tcPr/>
                </a:tc>
                <a:tc>
                  <a:txBody>
                    <a:bodyPr/>
                    <a:lstStyle/>
                    <a:p>
                      <a:r>
                        <a:rPr lang="en-US" dirty="0"/>
                        <a:t>Pass</a:t>
                      </a:r>
                    </a:p>
                  </a:txBody>
                  <a:tcPr/>
                </a:tc>
                <a:extLst>
                  <a:ext uri="{0D108BD9-81ED-4DB2-BD59-A6C34878D82A}">
                    <a16:rowId xmlns:a16="http://schemas.microsoft.com/office/drawing/2014/main" val="4122966939"/>
                  </a:ext>
                </a:extLst>
              </a:tr>
            </a:tbl>
          </a:graphicData>
        </a:graphic>
      </p:graphicFrame>
      <p:sp>
        <p:nvSpPr>
          <p:cNvPr id="4" name="Slide Number Placeholder 3">
            <a:extLst>
              <a:ext uri="{FF2B5EF4-FFF2-40B4-BE49-F238E27FC236}">
                <a16:creationId xmlns:a16="http://schemas.microsoft.com/office/drawing/2014/main" id="{C7647A8F-DAFB-1E35-F07B-B26C17DAE220}"/>
              </a:ext>
            </a:extLst>
          </p:cNvPr>
          <p:cNvSpPr>
            <a:spLocks noGrp="1"/>
          </p:cNvSpPr>
          <p:nvPr>
            <p:ph type="sldNum" sz="quarter" idx="12"/>
          </p:nvPr>
        </p:nvSpPr>
        <p:spPr>
          <a:xfrm>
            <a:off x="6553200" y="6218237"/>
            <a:ext cx="2133600" cy="365125"/>
          </a:xfrm>
        </p:spPr>
        <p:txBody>
          <a:bodyPr/>
          <a:lstStyle/>
          <a:p>
            <a:fld id="{9FF00B85-E731-41BC-A6EB-B0123EBE7C90}" type="slidenum">
              <a:rPr lang="en-US" smtClean="0">
                <a:solidFill>
                  <a:prstClr val="black">
                    <a:tint val="75000"/>
                  </a:prstClr>
                </a:solidFill>
              </a:rPr>
              <a:pPr/>
              <a:t>23</a:t>
            </a:fld>
            <a:endParaRPr lang="en-US">
              <a:solidFill>
                <a:prstClr val="black">
                  <a:tint val="75000"/>
                </a:prstClr>
              </a:solidFill>
            </a:endParaRPr>
          </a:p>
        </p:txBody>
      </p:sp>
    </p:spTree>
    <p:extLst>
      <p:ext uri="{BB962C8B-B14F-4D97-AF65-F5344CB8AC3E}">
        <p14:creationId xmlns:p14="http://schemas.microsoft.com/office/powerpoint/2010/main" val="164854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7879-E6BD-8198-04B0-41CE26B2D512}"/>
              </a:ext>
            </a:extLst>
          </p:cNvPr>
          <p:cNvSpPr>
            <a:spLocks noGrp="1"/>
          </p:cNvSpPr>
          <p:nvPr>
            <p:ph type="title"/>
          </p:nvPr>
        </p:nvSpPr>
        <p:spPr/>
        <p:txBody>
          <a:bodyPr/>
          <a:lstStyle/>
          <a:p>
            <a:r>
              <a:rPr lang="en-US" dirty="0"/>
              <a:t>Output Screens</a:t>
            </a:r>
          </a:p>
        </p:txBody>
      </p:sp>
      <p:pic>
        <p:nvPicPr>
          <p:cNvPr id="6" name="Content Placeholder 5">
            <a:extLst>
              <a:ext uri="{FF2B5EF4-FFF2-40B4-BE49-F238E27FC236}">
                <a16:creationId xmlns:a16="http://schemas.microsoft.com/office/drawing/2014/main" id="{3D939A99-FC45-3EE1-5277-45D8824399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0" y="1556792"/>
            <a:ext cx="6113700" cy="4525963"/>
          </a:xfrm>
        </p:spPr>
      </p:pic>
      <p:sp>
        <p:nvSpPr>
          <p:cNvPr id="4" name="Slide Number Placeholder 3">
            <a:extLst>
              <a:ext uri="{FF2B5EF4-FFF2-40B4-BE49-F238E27FC236}">
                <a16:creationId xmlns:a16="http://schemas.microsoft.com/office/drawing/2014/main" id="{3C136676-9E05-4640-E2B7-F7D6128C6824}"/>
              </a:ext>
            </a:extLst>
          </p:cNvPr>
          <p:cNvSpPr>
            <a:spLocks noGrp="1"/>
          </p:cNvSpPr>
          <p:nvPr>
            <p:ph type="sldNum" sz="quarter" idx="12"/>
          </p:nvPr>
        </p:nvSpPr>
        <p:spPr/>
        <p:txBody>
          <a:bodyPr/>
          <a:lstStyle/>
          <a:p>
            <a:fld id="{9FF00B85-E731-41BC-A6EB-B0123EBE7C90}" type="slidenum">
              <a:rPr lang="en-US" smtClean="0">
                <a:solidFill>
                  <a:prstClr val="black">
                    <a:tint val="75000"/>
                  </a:prstClr>
                </a:solidFill>
              </a:rPr>
              <a:pPr/>
              <a:t>24</a:t>
            </a:fld>
            <a:endParaRPr lang="en-US">
              <a:solidFill>
                <a:prstClr val="black">
                  <a:tint val="75000"/>
                </a:prstClr>
              </a:solidFill>
            </a:endParaRPr>
          </a:p>
        </p:txBody>
      </p:sp>
    </p:spTree>
    <p:extLst>
      <p:ext uri="{BB962C8B-B14F-4D97-AF65-F5344CB8AC3E}">
        <p14:creationId xmlns:p14="http://schemas.microsoft.com/office/powerpoint/2010/main" val="1241135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FA14B01-C4A5-81D1-368D-259926016E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8" y="1166018"/>
            <a:ext cx="6076691" cy="4525963"/>
          </a:xfrm>
        </p:spPr>
      </p:pic>
      <p:sp>
        <p:nvSpPr>
          <p:cNvPr id="4" name="Slide Number Placeholder 3">
            <a:extLst>
              <a:ext uri="{FF2B5EF4-FFF2-40B4-BE49-F238E27FC236}">
                <a16:creationId xmlns:a16="http://schemas.microsoft.com/office/drawing/2014/main" id="{9255E4CF-1087-AFDC-1AFB-50B9B37784E2}"/>
              </a:ext>
            </a:extLst>
          </p:cNvPr>
          <p:cNvSpPr>
            <a:spLocks noGrp="1"/>
          </p:cNvSpPr>
          <p:nvPr>
            <p:ph type="sldNum" sz="quarter" idx="12"/>
          </p:nvPr>
        </p:nvSpPr>
        <p:spPr/>
        <p:txBody>
          <a:bodyPr/>
          <a:lstStyle/>
          <a:p>
            <a:fld id="{9FF00B85-E731-41BC-A6EB-B0123EBE7C90}" type="slidenum">
              <a:rPr lang="en-US" smtClean="0">
                <a:solidFill>
                  <a:prstClr val="black">
                    <a:tint val="75000"/>
                  </a:prstClr>
                </a:solidFill>
              </a:rPr>
              <a:pPr/>
              <a:t>25</a:t>
            </a:fld>
            <a:endParaRPr lang="en-US">
              <a:solidFill>
                <a:prstClr val="black">
                  <a:tint val="75000"/>
                </a:prstClr>
              </a:solidFill>
            </a:endParaRPr>
          </a:p>
        </p:txBody>
      </p:sp>
    </p:spTree>
    <p:extLst>
      <p:ext uri="{BB962C8B-B14F-4D97-AF65-F5344CB8AC3E}">
        <p14:creationId xmlns:p14="http://schemas.microsoft.com/office/powerpoint/2010/main" val="2795488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FF00B85-E731-41BC-A6EB-B0123EBE7C90}" type="slidenum">
              <a:rPr lang="en-US" smtClean="0">
                <a:solidFill>
                  <a:prstClr val="black">
                    <a:tint val="75000"/>
                  </a:prstClr>
                </a:solidFill>
              </a:rPr>
              <a:pPr/>
              <a:t>26</a:t>
            </a:fld>
            <a:endParaRPr lang="en-US" dirty="0">
              <a:solidFill>
                <a:prstClr val="black">
                  <a:tint val="75000"/>
                </a:prstClr>
              </a:solidFill>
            </a:endParaRPr>
          </a:p>
        </p:txBody>
      </p:sp>
      <p:sp>
        <p:nvSpPr>
          <p:cNvPr id="2" name="TextBox 1"/>
          <p:cNvSpPr txBox="1"/>
          <p:nvPr/>
        </p:nvSpPr>
        <p:spPr>
          <a:xfrm>
            <a:off x="578573" y="523853"/>
            <a:ext cx="2087623" cy="523220"/>
          </a:xfrm>
          <a:prstGeom prst="rect">
            <a:avLst/>
          </a:prstGeom>
          <a:noFill/>
        </p:spPr>
        <p:txBody>
          <a:bodyPr wrap="none" rtlCol="0">
            <a:spAutoFit/>
          </a:bodyPr>
          <a:lstStyle/>
          <a:p>
            <a:r>
              <a:rPr lang="en-IN" sz="2800" b="1" dirty="0">
                <a:latin typeface="Times New Roman" pitchFamily="18" charset="0"/>
                <a:cs typeface="Times New Roman" pitchFamily="18" charset="0"/>
              </a:rPr>
              <a:t>SUMMARY</a:t>
            </a:r>
          </a:p>
        </p:txBody>
      </p:sp>
      <p:sp>
        <p:nvSpPr>
          <p:cNvPr id="3" name="TextBox 2"/>
          <p:cNvSpPr txBox="1"/>
          <p:nvPr/>
        </p:nvSpPr>
        <p:spPr>
          <a:xfrm>
            <a:off x="394168" y="1196752"/>
            <a:ext cx="8355663" cy="4770537"/>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proposed system is an image segmentation model with regional convolutional neural network for segmenting pre captured images and live captured images.</a:t>
            </a: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proposed system can be modified to implement in traffic signals, security and self driving cars, shape detection for cancer cells, object detection of satellite images etc.</a:t>
            </a:r>
            <a:endParaRPr lang="en-IN" sz="2800" dirty="0">
              <a:latin typeface="Times New Roman" panose="02020603050405020304" pitchFamily="18" charset="0"/>
              <a:cs typeface="Times New Roman" panose="02020603050405020304" pitchFamily="18" charset="0"/>
            </a:endParaRPr>
          </a:p>
          <a:p>
            <a:pPr algn="just"/>
            <a:endParaRPr lang="en-IN" sz="2400" dirty="0"/>
          </a:p>
          <a:p>
            <a:pPr marL="457200" indent="-457200" algn="just">
              <a:buFont typeface="Arial" pitchFamily="34" charset="0"/>
              <a:buChar char="•"/>
            </a:pP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21309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FF00B85-E731-41BC-A6EB-B0123EBE7C90}" type="slidenum">
              <a:rPr lang="en-US" smtClean="0">
                <a:solidFill>
                  <a:prstClr val="black">
                    <a:tint val="75000"/>
                  </a:prstClr>
                </a:solidFill>
              </a:rPr>
              <a:pPr/>
              <a:t>27</a:t>
            </a:fld>
            <a:endParaRPr lang="en-US">
              <a:solidFill>
                <a:prstClr val="black">
                  <a:tint val="75000"/>
                </a:prstClr>
              </a:solidFill>
            </a:endParaRPr>
          </a:p>
        </p:txBody>
      </p:sp>
      <p:sp>
        <p:nvSpPr>
          <p:cNvPr id="5" name="TextBox 4"/>
          <p:cNvSpPr txBox="1"/>
          <p:nvPr/>
        </p:nvSpPr>
        <p:spPr>
          <a:xfrm>
            <a:off x="2843808" y="2636912"/>
            <a:ext cx="3313921" cy="707886"/>
          </a:xfrm>
          <a:prstGeom prst="rect">
            <a:avLst/>
          </a:prstGeom>
          <a:noFill/>
        </p:spPr>
        <p:txBody>
          <a:bodyPr wrap="none" rtlCol="0">
            <a:spAutoFit/>
          </a:bodyPr>
          <a:lstStyle/>
          <a:p>
            <a:r>
              <a:rPr lang="en-IN" sz="4000" b="1" dirty="0">
                <a:latin typeface="Times New Roman" pitchFamily="18" charset="0"/>
                <a:cs typeface="Times New Roman" pitchFamily="18" charset="0"/>
              </a:rPr>
              <a:t>THANK YOU</a:t>
            </a:r>
          </a:p>
        </p:txBody>
      </p:sp>
    </p:spTree>
    <p:extLst>
      <p:ext uri="{BB962C8B-B14F-4D97-AF65-F5344CB8AC3E}">
        <p14:creationId xmlns:p14="http://schemas.microsoft.com/office/powerpoint/2010/main" val="1693569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FF00B85-E731-41BC-A6EB-B0123EBE7C90}" type="slidenum">
              <a:rPr lang="en-US" smtClean="0">
                <a:solidFill>
                  <a:prstClr val="black">
                    <a:tint val="75000"/>
                  </a:prstClr>
                </a:solidFill>
              </a:rPr>
              <a:pPr/>
              <a:t>3</a:t>
            </a:fld>
            <a:endParaRPr lang="en-US" dirty="0">
              <a:solidFill>
                <a:prstClr val="black">
                  <a:tint val="75000"/>
                </a:prstClr>
              </a:solidFill>
            </a:endParaRPr>
          </a:p>
        </p:txBody>
      </p:sp>
      <p:sp>
        <p:nvSpPr>
          <p:cNvPr id="2" name="TextBox 1"/>
          <p:cNvSpPr txBox="1"/>
          <p:nvPr/>
        </p:nvSpPr>
        <p:spPr>
          <a:xfrm>
            <a:off x="3275856" y="404664"/>
            <a:ext cx="2140330" cy="523220"/>
          </a:xfrm>
          <a:prstGeom prst="rect">
            <a:avLst/>
          </a:prstGeom>
          <a:noFill/>
        </p:spPr>
        <p:txBody>
          <a:bodyPr wrap="none" rtlCol="0">
            <a:spAutoFit/>
          </a:bodyPr>
          <a:lstStyle/>
          <a:p>
            <a:r>
              <a:rPr lang="en-IN" sz="2800" b="1" dirty="0">
                <a:solidFill>
                  <a:prstClr val="black"/>
                </a:solidFill>
                <a:latin typeface="Times New Roman" pitchFamily="18" charset="0"/>
                <a:cs typeface="Times New Roman" pitchFamily="18" charset="0"/>
              </a:rPr>
              <a:t>ABSTRACT</a:t>
            </a:r>
          </a:p>
        </p:txBody>
      </p:sp>
      <p:sp>
        <p:nvSpPr>
          <p:cNvPr id="3" name="TextBox 2"/>
          <p:cNvSpPr txBox="1"/>
          <p:nvPr/>
        </p:nvSpPr>
        <p:spPr>
          <a:xfrm>
            <a:off x="611560" y="1243781"/>
            <a:ext cx="7920880" cy="5262979"/>
          </a:xfrm>
          <a:prstGeom prst="rect">
            <a:avLst/>
          </a:prstGeom>
          <a:noFill/>
        </p:spPr>
        <p:txBody>
          <a:bodyPr wrap="square" rtlCol="0">
            <a:spAutoFit/>
          </a:bodyPr>
          <a:lstStyle/>
          <a:p>
            <a:pPr algn="just"/>
            <a:r>
              <a:rPr lang="en-US" sz="2400" b="0" i="0" u="none" strike="noStrike" cap="none" baseline="0" dirty="0">
                <a:solidFill>
                  <a:schemeClr val="tx1"/>
                </a:solidFill>
                <a:latin typeface="Times New Roman" panose="02020603050405020304" pitchFamily="18" charset="0"/>
              </a:rPr>
              <a:t>Image segmentation is a critical process in computer </a:t>
            </a:r>
            <a:r>
              <a:rPr lang="en-US" sz="2400" b="0" i="0" u="none" strike="noStrike" cap="none" baseline="0" dirty="0" err="1">
                <a:solidFill>
                  <a:schemeClr val="tx1"/>
                </a:solidFill>
                <a:latin typeface="Times New Roman" panose="02020603050405020304" pitchFamily="18" charset="0"/>
              </a:rPr>
              <a:t>vision.</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involves dividing a visual input into segments to simplify image analysis. Traffic based image segmentation is a technique used to identify and isolate vehicles, pedestrians, and other objects in traffic scenes captured by cameras. The algorithm uses convolutional neural networks to identify objects of interest in traffic scenes and segment them accurately.</a:t>
            </a:r>
            <a:r>
              <a:rPr lang="en-US" sz="2400" dirty="0">
                <a:solidFill>
                  <a:srgbClr val="41414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project helps in automating the signal change irrespective of time. Though the signal is green in the way in the traffic, if the vehicles are not present, then it's of no use. So, to avoid time wasting, we came up with an idea to implement the current traffic system. After segmenting the image, if no vehicle is present in that way, it automatically changes the green signal to the next mode.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3307086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907704" y="620688"/>
            <a:ext cx="4104456" cy="365125"/>
          </a:xfrm>
        </p:spPr>
        <p:txBody>
          <a:bodyPr/>
          <a:lstStyle/>
          <a:p>
            <a:r>
              <a:rPr lang="en-US" sz="2800" b="1" dirty="0">
                <a:solidFill>
                  <a:schemeClr val="tx1"/>
                </a:solidFill>
                <a:latin typeface="Times New Roman" pitchFamily="18" charset="0"/>
                <a:cs typeface="Times New Roman" pitchFamily="18" charset="0"/>
              </a:rPr>
              <a:t>INTRODUCTION</a:t>
            </a:r>
          </a:p>
        </p:txBody>
      </p:sp>
      <p:sp>
        <p:nvSpPr>
          <p:cNvPr id="2" name="TextBox 1"/>
          <p:cNvSpPr txBox="1"/>
          <p:nvPr/>
        </p:nvSpPr>
        <p:spPr>
          <a:xfrm flipH="1">
            <a:off x="1007604" y="1556792"/>
            <a:ext cx="7128792" cy="4955203"/>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Image segmentation involves dividing a visual input into segments to simplify the image analysis. Segments represents objects or parts of objects and comprise sets of pixels. Image segmentation creates  a pixel wise mask for each object in the image this technique gives us far more granular understanding of the image. Image segmentation is typically used to locate objects and boundaries(lines, curves, etc.) in images. More precisely it is the process of assigning a label to every pixel in an image such that pixels with same label share certain characteristics.</a:t>
            </a:r>
          </a:p>
          <a:p>
            <a:pPr algn="just"/>
            <a:endParaRPr lang="en-IN" sz="2400" dirty="0">
              <a:solidFill>
                <a:prstClr val="black"/>
              </a:solidFill>
              <a:latin typeface="Times New Roman" pitchFamily="18" charset="0"/>
              <a:cs typeface="Times New Roman" pitchFamily="18" charset="0"/>
            </a:endParaRPr>
          </a:p>
          <a:p>
            <a:endParaRPr lang="en-IN" sz="28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10828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FF00B85-E731-41BC-A6EB-B0123EBE7C90}" type="slidenum">
              <a:rPr lang="en-US" smtClean="0">
                <a:solidFill>
                  <a:prstClr val="black">
                    <a:tint val="75000"/>
                  </a:prstClr>
                </a:solidFill>
              </a:rPr>
              <a:pPr/>
              <a:t>5</a:t>
            </a:fld>
            <a:endParaRPr lang="en-US" dirty="0">
              <a:solidFill>
                <a:prstClr val="black">
                  <a:tint val="75000"/>
                </a:prstClr>
              </a:solidFill>
            </a:endParaRPr>
          </a:p>
        </p:txBody>
      </p:sp>
      <p:sp>
        <p:nvSpPr>
          <p:cNvPr id="2" name="TextBox 1"/>
          <p:cNvSpPr txBox="1"/>
          <p:nvPr/>
        </p:nvSpPr>
        <p:spPr>
          <a:xfrm>
            <a:off x="2411760" y="476672"/>
            <a:ext cx="3506088" cy="523220"/>
          </a:xfrm>
          <a:prstGeom prst="rect">
            <a:avLst/>
          </a:prstGeom>
          <a:noFill/>
        </p:spPr>
        <p:txBody>
          <a:bodyPr wrap="none" rtlCol="0">
            <a:spAutoFit/>
          </a:bodyPr>
          <a:lstStyle/>
          <a:p>
            <a:r>
              <a:rPr lang="en-IN" sz="2800" b="1" dirty="0">
                <a:latin typeface="Times New Roman" pitchFamily="18" charset="0"/>
                <a:cs typeface="Times New Roman" pitchFamily="18" charset="0"/>
              </a:rPr>
              <a:t>EXISTING SYSTEM</a:t>
            </a:r>
          </a:p>
        </p:txBody>
      </p:sp>
      <p:sp>
        <p:nvSpPr>
          <p:cNvPr id="3" name="TextBox 2"/>
          <p:cNvSpPr txBox="1"/>
          <p:nvPr/>
        </p:nvSpPr>
        <p:spPr>
          <a:xfrm>
            <a:off x="1043608" y="2348880"/>
            <a:ext cx="7416824" cy="2000548"/>
          </a:xfrm>
          <a:prstGeom prst="rect">
            <a:avLst/>
          </a:prstGeom>
          <a:noFill/>
        </p:spPr>
        <p:txBody>
          <a:bodyPr wrap="square" rtlCol="0">
            <a:spAutoFit/>
          </a:bodyPr>
          <a:lstStyle/>
          <a:p>
            <a:r>
              <a:rPr lang="en-US" sz="2400" i="0" u="none" strike="noStrike" baseline="0" dirty="0">
                <a:latin typeface="Times New Roman" panose="02020603050405020304" pitchFamily="18" charset="0"/>
              </a:rPr>
              <a:t>Image segmentation originally started from Digital Image Processing coupled with optimization algorithms. </a:t>
            </a:r>
          </a:p>
          <a:p>
            <a:pPr marL="342900" indent="-342900">
              <a:buAutoNum type="arabicPeriod"/>
            </a:pPr>
            <a:r>
              <a:rPr lang="en-US" sz="2400" dirty="0">
                <a:latin typeface="Times New Roman" panose="02020603050405020304" pitchFamily="18" charset="0"/>
              </a:rPr>
              <a:t>Thresholding</a:t>
            </a:r>
          </a:p>
          <a:p>
            <a:pPr marL="342900" indent="-342900">
              <a:buAutoNum type="arabicPeriod"/>
            </a:pPr>
            <a:r>
              <a:rPr lang="en-US" sz="2400" dirty="0">
                <a:latin typeface="Times New Roman" panose="02020603050405020304" pitchFamily="18" charset="0"/>
              </a:rPr>
              <a:t>Edge Segmentation</a:t>
            </a:r>
          </a:p>
          <a:p>
            <a:pPr marL="342900" indent="-342900">
              <a:buAutoNum type="arabicPeriod"/>
            </a:pPr>
            <a:r>
              <a:rPr lang="en-US" sz="2400" dirty="0">
                <a:latin typeface="Times New Roman" panose="02020603050405020304" pitchFamily="18" charset="0"/>
              </a:rPr>
              <a:t>Cluster Based Segmentation</a:t>
            </a:r>
            <a:r>
              <a:rPr lang="en-US" sz="2800" dirty="0">
                <a:latin typeface="Times New Roman" panose="02020603050405020304" pitchFamily="18" charset="0"/>
              </a:rPr>
              <a:t> </a:t>
            </a:r>
          </a:p>
        </p:txBody>
      </p:sp>
    </p:spTree>
    <p:extLst>
      <p:ext uri="{BB962C8B-B14F-4D97-AF65-F5344CB8AC3E}">
        <p14:creationId xmlns:p14="http://schemas.microsoft.com/office/powerpoint/2010/main" val="144275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09ADAD-EBD6-30AF-0008-7486AC1E59E2}"/>
              </a:ext>
            </a:extLst>
          </p:cNvPr>
          <p:cNvSpPr>
            <a:spLocks noGrp="1"/>
          </p:cNvSpPr>
          <p:nvPr>
            <p:ph idx="1"/>
          </p:nvPr>
        </p:nvSpPr>
        <p:spPr>
          <a:xfrm>
            <a:off x="457200" y="1268760"/>
            <a:ext cx="8229600" cy="5452715"/>
          </a:xfrm>
        </p:spPr>
        <p:txBody>
          <a:bodyPr/>
          <a:lstStyle/>
          <a:p>
            <a:pPr algn="just"/>
            <a:r>
              <a:rPr lang="en-US" sz="2400" b="0" i="0" u="none" strike="noStrike" baseline="0">
                <a:latin typeface="Times New Roman" panose="02020603050405020304" pitchFamily="18" charset="0"/>
              </a:rPr>
              <a:t>Thresholding is one of the easiest methods of image segmentation where a threshold is set for dividing pixels into two classes. Pixels that have values greater than the threshold value are set to 1 while pixels with values lesser than the threshold value are set to 0.</a:t>
            </a:r>
          </a:p>
          <a:p>
            <a:pPr marL="0" indent="0">
              <a:buNone/>
            </a:pPr>
            <a:r>
              <a:rPr lang="en-US" sz="2400" b="1">
                <a:latin typeface="Times New Roman" panose="02020603050405020304" pitchFamily="18" charset="0"/>
                <a:cs typeface="Times New Roman" panose="02020603050405020304" pitchFamily="18" charset="0"/>
              </a:rPr>
              <a:t>Limitations:</a:t>
            </a:r>
          </a:p>
          <a:p>
            <a:r>
              <a:rPr lang="en-US" sz="2400" b="0" i="0" u="none" strike="noStrike" baseline="0">
                <a:latin typeface="Times New Roman" panose="02020603050405020304" pitchFamily="18" charset="0"/>
              </a:rPr>
              <a:t>Threshold selection is not always accurate and might miss the</a:t>
            </a:r>
          </a:p>
          <a:p>
            <a:pPr marL="0" indent="0">
              <a:buNone/>
            </a:pPr>
            <a:r>
              <a:rPr lang="en-US" sz="2400" b="0" i="0" u="none" strike="noStrike" baseline="0">
                <a:latin typeface="Times New Roman" panose="02020603050405020304" pitchFamily="18" charset="0"/>
              </a:rPr>
              <a:t> data. </a:t>
            </a:r>
          </a:p>
          <a:p>
            <a:r>
              <a:rPr lang="en-US" sz="2400">
                <a:latin typeface="Times New Roman" panose="02020603050405020304" pitchFamily="18" charset="0"/>
              </a:rPr>
              <a:t>Difficult in finding the threshold value.</a:t>
            </a:r>
            <a:endParaRPr lang="en-US" sz="2400" b="0" i="0" u="none" strike="noStrike" baseline="0">
              <a:latin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FE94205-45C5-C45F-C15F-E057C9560B11}"/>
              </a:ext>
            </a:extLst>
          </p:cNvPr>
          <p:cNvSpPr>
            <a:spLocks noGrp="1"/>
          </p:cNvSpPr>
          <p:nvPr>
            <p:ph type="sldNum" sz="quarter" idx="12"/>
          </p:nvPr>
        </p:nvSpPr>
        <p:spPr/>
        <p:txBody>
          <a:bodyPr/>
          <a:lstStyle/>
          <a:p>
            <a:fld id="{9FF00B85-E731-41BC-A6EB-B0123EBE7C90}" type="slidenum">
              <a:rPr lang="en-US" smtClean="0">
                <a:solidFill>
                  <a:prstClr val="black">
                    <a:tint val="75000"/>
                  </a:prstClr>
                </a:solidFill>
              </a:rPr>
              <a:pPr/>
              <a:t>6</a:t>
            </a:fld>
            <a:endParaRPr lang="en-US">
              <a:solidFill>
                <a:prstClr val="black">
                  <a:tint val="75000"/>
                </a:prstClr>
              </a:solidFill>
            </a:endParaRPr>
          </a:p>
        </p:txBody>
      </p:sp>
      <p:sp>
        <p:nvSpPr>
          <p:cNvPr id="7" name="Title 6">
            <a:extLst>
              <a:ext uri="{FF2B5EF4-FFF2-40B4-BE49-F238E27FC236}">
                <a16:creationId xmlns:a16="http://schemas.microsoft.com/office/drawing/2014/main" id="{EC25EA98-FD85-7087-3553-5581D370F283}"/>
              </a:ext>
            </a:extLst>
          </p:cNvPr>
          <p:cNvSpPr txBox="1">
            <a:spLocks noGrp="1"/>
          </p:cNvSpPr>
          <p:nvPr>
            <p:ph type="title"/>
          </p:nvPr>
        </p:nvSpPr>
        <p:spPr>
          <a:xfrm>
            <a:off x="3455378" y="584528"/>
            <a:ext cx="2233240" cy="523220"/>
          </a:xfrm>
          <a:prstGeom prst="rect">
            <a:avLst/>
          </a:prstGeom>
          <a:noFill/>
        </p:spPr>
        <p:txBody>
          <a:bodyPr wrap="none" rtlCol="0">
            <a:spAutoFit/>
          </a:bodyPr>
          <a:lstStyle/>
          <a:p>
            <a:r>
              <a:rPr lang="en-IN" sz="2800" b="1">
                <a:latin typeface="Times New Roman" pitchFamily="18" charset="0"/>
                <a:cs typeface="Times New Roman" pitchFamily="18" charset="0"/>
              </a:rPr>
              <a:t>Thresholding</a:t>
            </a:r>
            <a:endParaRPr lang="en-IN" sz="2800" b="1"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C95563FE-61BE-0418-55BD-059962A6B45E}"/>
              </a:ext>
            </a:extLst>
          </p:cNvPr>
          <p:cNvPicPr>
            <a:picLocks noChangeAspect="1"/>
          </p:cNvPicPr>
          <p:nvPr/>
        </p:nvPicPr>
        <p:blipFill>
          <a:blip r:embed="rId2"/>
          <a:stretch>
            <a:fillRect/>
          </a:stretch>
        </p:blipFill>
        <p:spPr>
          <a:xfrm>
            <a:off x="5940152" y="4056109"/>
            <a:ext cx="2847079" cy="2633700"/>
          </a:xfrm>
          <a:prstGeom prst="rect">
            <a:avLst/>
          </a:prstGeom>
        </p:spPr>
      </p:pic>
    </p:spTree>
    <p:extLst>
      <p:ext uri="{BB962C8B-B14F-4D97-AF65-F5344CB8AC3E}">
        <p14:creationId xmlns:p14="http://schemas.microsoft.com/office/powerpoint/2010/main" val="3324947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CE5100-4A97-D2EC-C699-31B04DC8E087}"/>
              </a:ext>
            </a:extLst>
          </p:cNvPr>
          <p:cNvSpPr>
            <a:spLocks noGrp="1"/>
          </p:cNvSpPr>
          <p:nvPr>
            <p:ph type="sldNum" sz="quarter" idx="12"/>
          </p:nvPr>
        </p:nvSpPr>
        <p:spPr/>
        <p:txBody>
          <a:bodyPr/>
          <a:lstStyle/>
          <a:p>
            <a:fld id="{9FF00B85-E731-41BC-A6EB-B0123EBE7C90}" type="slidenum">
              <a:rPr lang="en-US" smtClean="0">
                <a:solidFill>
                  <a:prstClr val="black">
                    <a:tint val="75000"/>
                  </a:prstClr>
                </a:solidFill>
              </a:rPr>
              <a:pPr/>
              <a:t>7</a:t>
            </a:fld>
            <a:endParaRPr lang="en-US">
              <a:solidFill>
                <a:prstClr val="black">
                  <a:tint val="75000"/>
                </a:prstClr>
              </a:solidFill>
            </a:endParaRPr>
          </a:p>
        </p:txBody>
      </p:sp>
      <p:pic>
        <p:nvPicPr>
          <p:cNvPr id="3" name="Picture 2">
            <a:extLst>
              <a:ext uri="{FF2B5EF4-FFF2-40B4-BE49-F238E27FC236}">
                <a16:creationId xmlns:a16="http://schemas.microsoft.com/office/drawing/2014/main" id="{7900CF88-D111-3507-0FA6-080D39D481E2}"/>
              </a:ext>
            </a:extLst>
          </p:cNvPr>
          <p:cNvPicPr>
            <a:picLocks noChangeAspect="1"/>
          </p:cNvPicPr>
          <p:nvPr/>
        </p:nvPicPr>
        <p:blipFill rotWithShape="1">
          <a:blip r:embed="rId3"/>
          <a:srcRect l="1639" t="35803" r="-2044" b="6206"/>
          <a:stretch/>
        </p:blipFill>
        <p:spPr>
          <a:xfrm>
            <a:off x="340241" y="1196752"/>
            <a:ext cx="8363272" cy="4293096"/>
          </a:xfrm>
          <a:prstGeom prst="rect">
            <a:avLst/>
          </a:prstGeom>
        </p:spPr>
      </p:pic>
    </p:spTree>
    <p:extLst>
      <p:ext uri="{BB962C8B-B14F-4D97-AF65-F5344CB8AC3E}">
        <p14:creationId xmlns:p14="http://schemas.microsoft.com/office/powerpoint/2010/main" val="561403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09ADAD-EBD6-30AF-0008-7486AC1E59E2}"/>
              </a:ext>
            </a:extLst>
          </p:cNvPr>
          <p:cNvSpPr>
            <a:spLocks noGrp="1"/>
          </p:cNvSpPr>
          <p:nvPr>
            <p:ph idx="1"/>
          </p:nvPr>
        </p:nvSpPr>
        <p:spPr>
          <a:xfrm>
            <a:off x="457200" y="1268760"/>
            <a:ext cx="8229600" cy="5452715"/>
          </a:xfrm>
        </p:spPr>
        <p:txBody>
          <a:bodyPr/>
          <a:lstStyle/>
          <a:p>
            <a:pPr algn="just"/>
            <a:r>
              <a:rPr lang="en-US" sz="2400" b="0" i="0" u="none" strike="noStrike" baseline="0">
                <a:latin typeface="Times New Roman" panose="02020603050405020304" pitchFamily="18" charset="0"/>
              </a:rPr>
              <a:t>Edge segmentation, also called edge detection, is the task of detecting edges in images. From a segmentation-based viewpoint, we can say that edge detection corresponds to classifying which pixels in an image are edge pixels and singling out those edge pixels under a separate class correspondingly. </a:t>
            </a:r>
            <a:endParaRPr lang="en-IN" sz="2400"/>
          </a:p>
          <a:p>
            <a:pPr marL="0" indent="0">
              <a:buNone/>
            </a:pPr>
            <a:r>
              <a:rPr lang="en-US" sz="2400" b="1">
                <a:latin typeface="Times New Roman" panose="02020603050405020304" pitchFamily="18" charset="0"/>
                <a:cs typeface="Times New Roman" panose="02020603050405020304" pitchFamily="18" charset="0"/>
              </a:rPr>
              <a:t>Limitations:</a:t>
            </a:r>
          </a:p>
          <a:p>
            <a:r>
              <a:rPr lang="en-US" sz="2400">
                <a:latin typeface="Times New Roman" panose="02020603050405020304" pitchFamily="18" charset="0"/>
              </a:rPr>
              <a:t>Could not be applied on images having many edges.</a:t>
            </a:r>
            <a:endParaRPr lang="en-US" sz="2400" b="0" i="0" u="none" strike="noStrike" baseline="0">
              <a:latin typeface="Times New Roman" panose="02020603050405020304" pitchFamily="18" charset="0"/>
            </a:endParaRPr>
          </a:p>
          <a:p>
            <a:pPr marL="0" indent="0">
              <a:buNone/>
            </a:pPr>
            <a:endParaRPr lang="en-US" sz="2400" b="0" i="0" u="none" strike="noStrike" baseline="0">
              <a:latin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FE94205-45C5-C45F-C15F-E057C9560B11}"/>
              </a:ext>
            </a:extLst>
          </p:cNvPr>
          <p:cNvSpPr>
            <a:spLocks noGrp="1"/>
          </p:cNvSpPr>
          <p:nvPr>
            <p:ph type="sldNum" sz="quarter" idx="12"/>
          </p:nvPr>
        </p:nvSpPr>
        <p:spPr/>
        <p:txBody>
          <a:bodyPr/>
          <a:lstStyle/>
          <a:p>
            <a:fld id="{9FF00B85-E731-41BC-A6EB-B0123EBE7C90}" type="slidenum">
              <a:rPr lang="en-US" smtClean="0">
                <a:solidFill>
                  <a:prstClr val="black">
                    <a:tint val="75000"/>
                  </a:prstClr>
                </a:solidFill>
              </a:rPr>
              <a:pPr/>
              <a:t>8</a:t>
            </a:fld>
            <a:endParaRPr lang="en-US">
              <a:solidFill>
                <a:prstClr val="black">
                  <a:tint val="75000"/>
                </a:prstClr>
              </a:solidFill>
            </a:endParaRPr>
          </a:p>
        </p:txBody>
      </p:sp>
      <p:sp>
        <p:nvSpPr>
          <p:cNvPr id="7" name="Title 6">
            <a:extLst>
              <a:ext uri="{FF2B5EF4-FFF2-40B4-BE49-F238E27FC236}">
                <a16:creationId xmlns:a16="http://schemas.microsoft.com/office/drawing/2014/main" id="{EC25EA98-FD85-7087-3553-5581D370F283}"/>
              </a:ext>
            </a:extLst>
          </p:cNvPr>
          <p:cNvSpPr txBox="1">
            <a:spLocks noGrp="1"/>
          </p:cNvSpPr>
          <p:nvPr>
            <p:ph type="title"/>
          </p:nvPr>
        </p:nvSpPr>
        <p:spPr>
          <a:xfrm>
            <a:off x="2997689" y="584528"/>
            <a:ext cx="3148619" cy="523220"/>
          </a:xfrm>
          <a:prstGeom prst="rect">
            <a:avLst/>
          </a:prstGeom>
          <a:noFill/>
        </p:spPr>
        <p:txBody>
          <a:bodyPr wrap="none" rtlCol="0">
            <a:spAutoFit/>
          </a:bodyPr>
          <a:lstStyle/>
          <a:p>
            <a:r>
              <a:rPr lang="en-IN" sz="2800" b="1">
                <a:latin typeface="Times New Roman" pitchFamily="18" charset="0"/>
                <a:cs typeface="Times New Roman" pitchFamily="18" charset="0"/>
              </a:rPr>
              <a:t>Edge Segmentation</a:t>
            </a:r>
            <a:endParaRPr lang="en-IN" sz="2800" b="1"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E9B11317-E34A-C53F-4282-B2900E6D9561}"/>
              </a:ext>
            </a:extLst>
          </p:cNvPr>
          <p:cNvPicPr>
            <a:picLocks noChangeAspect="1"/>
          </p:cNvPicPr>
          <p:nvPr/>
        </p:nvPicPr>
        <p:blipFill>
          <a:blip r:embed="rId2"/>
          <a:stretch>
            <a:fillRect/>
          </a:stretch>
        </p:blipFill>
        <p:spPr>
          <a:xfrm>
            <a:off x="2123728" y="4494913"/>
            <a:ext cx="5212532" cy="2188654"/>
          </a:xfrm>
          <a:prstGeom prst="rect">
            <a:avLst/>
          </a:prstGeom>
        </p:spPr>
      </p:pic>
    </p:spTree>
    <p:extLst>
      <p:ext uri="{BB962C8B-B14F-4D97-AF65-F5344CB8AC3E}">
        <p14:creationId xmlns:p14="http://schemas.microsoft.com/office/powerpoint/2010/main" val="2675068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09ADAD-EBD6-30AF-0008-7486AC1E59E2}"/>
              </a:ext>
            </a:extLst>
          </p:cNvPr>
          <p:cNvSpPr>
            <a:spLocks noGrp="1"/>
          </p:cNvSpPr>
          <p:nvPr>
            <p:ph idx="1"/>
          </p:nvPr>
        </p:nvSpPr>
        <p:spPr>
          <a:xfrm>
            <a:off x="457200" y="1268760"/>
            <a:ext cx="8229600" cy="5452715"/>
          </a:xfrm>
        </p:spPr>
        <p:txBody>
          <a:bodyPr/>
          <a:lstStyle/>
          <a:p>
            <a:r>
              <a:rPr lang="en-US" sz="2400" b="0" i="0" u="none" strike="noStrike" baseline="0" dirty="0">
                <a:latin typeface="Times New Roman" panose="02020603050405020304" pitchFamily="18" charset="0"/>
              </a:rPr>
              <a:t>Clustering algorithms perform better than their counterparts and can provide reasonably good segments in a small amount of time. Popular algorithms like the K-means clustering algorithms are unsupervised algorithms that work by clustering pixels with common attributes together as belonging to a particular segment.</a:t>
            </a:r>
          </a:p>
          <a:p>
            <a:pPr marL="0" indent="0">
              <a:buNone/>
            </a:pPr>
            <a:endParaRPr lang="en-US" sz="2400" b="0" i="0" u="none" strike="noStrike" baseline="0" dirty="0">
              <a:latin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Limitations:</a:t>
            </a:r>
          </a:p>
          <a:p>
            <a:pPr algn="just"/>
            <a:r>
              <a:rPr lang="en-US" sz="2400" b="0" i="0" u="none" strike="noStrike" baseline="0" dirty="0">
                <a:latin typeface="Times New Roman" panose="02020603050405020304" pitchFamily="18" charset="0"/>
              </a:rPr>
              <a:t>In clustering if the objects are overlapped the clusters cannot be divided properly. </a:t>
            </a: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FE94205-45C5-C45F-C15F-E057C9560B11}"/>
              </a:ext>
            </a:extLst>
          </p:cNvPr>
          <p:cNvSpPr>
            <a:spLocks noGrp="1"/>
          </p:cNvSpPr>
          <p:nvPr>
            <p:ph type="sldNum" sz="quarter" idx="12"/>
          </p:nvPr>
        </p:nvSpPr>
        <p:spPr/>
        <p:txBody>
          <a:bodyPr/>
          <a:lstStyle/>
          <a:p>
            <a:fld id="{9FF00B85-E731-41BC-A6EB-B0123EBE7C90}" type="slidenum">
              <a:rPr lang="en-US" smtClean="0">
                <a:solidFill>
                  <a:prstClr val="black">
                    <a:tint val="75000"/>
                  </a:prstClr>
                </a:solidFill>
              </a:rPr>
              <a:pPr/>
              <a:t>9</a:t>
            </a:fld>
            <a:endParaRPr lang="en-US">
              <a:solidFill>
                <a:prstClr val="black">
                  <a:tint val="75000"/>
                </a:prstClr>
              </a:solidFill>
            </a:endParaRPr>
          </a:p>
        </p:txBody>
      </p:sp>
      <p:sp>
        <p:nvSpPr>
          <p:cNvPr id="7" name="Title 6">
            <a:extLst>
              <a:ext uri="{FF2B5EF4-FFF2-40B4-BE49-F238E27FC236}">
                <a16:creationId xmlns:a16="http://schemas.microsoft.com/office/drawing/2014/main" id="{EC25EA98-FD85-7087-3553-5581D370F283}"/>
              </a:ext>
            </a:extLst>
          </p:cNvPr>
          <p:cNvSpPr txBox="1">
            <a:spLocks noGrp="1"/>
          </p:cNvSpPr>
          <p:nvPr>
            <p:ph type="title"/>
          </p:nvPr>
        </p:nvSpPr>
        <p:spPr>
          <a:xfrm>
            <a:off x="2075165" y="584528"/>
            <a:ext cx="4993675" cy="523220"/>
          </a:xfrm>
          <a:prstGeom prst="rect">
            <a:avLst/>
          </a:prstGeom>
          <a:noFill/>
        </p:spPr>
        <p:txBody>
          <a:bodyPr wrap="none" rtlCol="0">
            <a:spAutoFit/>
          </a:bodyPr>
          <a:lstStyle/>
          <a:p>
            <a:r>
              <a:rPr lang="en-IN" sz="2800" b="1" dirty="0">
                <a:latin typeface="Times New Roman" pitchFamily="18" charset="0"/>
                <a:cs typeface="Times New Roman" pitchFamily="18" charset="0"/>
              </a:rPr>
              <a:t>Clustering Based Segmentation</a:t>
            </a:r>
          </a:p>
        </p:txBody>
      </p:sp>
    </p:spTree>
    <p:extLst>
      <p:ext uri="{BB962C8B-B14F-4D97-AF65-F5344CB8AC3E}">
        <p14:creationId xmlns:p14="http://schemas.microsoft.com/office/powerpoint/2010/main" val="303782232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1282</TotalTime>
  <Words>1240</Words>
  <Application>Microsoft Office PowerPoint</Application>
  <PresentationFormat>On-screen Show (4:3)</PresentationFormat>
  <Paragraphs>153</Paragraphs>
  <Slides>27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Times New Roman</vt:lpstr>
      <vt:lpstr>Wingdings</vt:lpstr>
      <vt:lpstr>1_Office Theme</vt:lpstr>
      <vt:lpstr>LIVE CAPTURING BASED IMAGE SEGMENTATION USING MASK R-CNN</vt:lpstr>
      <vt:lpstr>Contents</vt:lpstr>
      <vt:lpstr>PowerPoint Presentation</vt:lpstr>
      <vt:lpstr>PowerPoint Presentation</vt:lpstr>
      <vt:lpstr>PowerPoint Presentation</vt:lpstr>
      <vt:lpstr>Thresholding</vt:lpstr>
      <vt:lpstr>PowerPoint Presentation</vt:lpstr>
      <vt:lpstr>Edge Segmentation</vt:lpstr>
      <vt:lpstr>Clustering Based Segmentation</vt:lpstr>
      <vt:lpstr>PowerPoint Presentation</vt:lpstr>
      <vt:lpstr>Functional Requirements</vt:lpstr>
      <vt:lpstr>Mask RCNN System Architecture</vt:lpstr>
      <vt:lpstr>PowerPoint Presentation</vt:lpstr>
      <vt:lpstr>PowerPoint Presentation</vt:lpstr>
      <vt:lpstr>Use Case Diagram</vt:lpstr>
      <vt:lpstr>Sequence diagram</vt:lpstr>
      <vt:lpstr>Class diagram</vt:lpstr>
      <vt:lpstr>Activity Diagram</vt:lpstr>
      <vt:lpstr>Modules</vt:lpstr>
      <vt:lpstr>PowerPoint Presentation</vt:lpstr>
      <vt:lpstr>PowerPoint Presentation</vt:lpstr>
      <vt:lpstr>PowerPoint Presentation</vt:lpstr>
      <vt:lpstr>Test Cases</vt:lpstr>
      <vt:lpstr>Output Screens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GRAPHICAL PASSWORD AUTHENTICATION SYSTEM</dc:title>
  <dc:creator>ASUS</dc:creator>
  <cp:lastModifiedBy>Vedasri Velivelli</cp:lastModifiedBy>
  <cp:revision>29</cp:revision>
  <dcterms:created xsi:type="dcterms:W3CDTF">2022-05-09T10:09:08Z</dcterms:created>
  <dcterms:modified xsi:type="dcterms:W3CDTF">2023-04-14T07:33:13Z</dcterms:modified>
</cp:coreProperties>
</file>