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2" r:id="rId5"/>
    <p:sldId id="263" r:id="rId6"/>
    <p:sldId id="264" r:id="rId7"/>
    <p:sldId id="265" r:id="rId8"/>
    <p:sldId id="266" r:id="rId9"/>
    <p:sldId id="267" r:id="rId10"/>
    <p:sldId id="268" r:id="rId11"/>
    <p:sldId id="269" r:id="rId12"/>
    <p:sldId id="270" r:id="rId13"/>
    <p:sldId id="271" r:id="rId14"/>
    <p:sldId id="272"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24" autoAdjust="0"/>
  </p:normalViewPr>
  <p:slideViewPr>
    <p:cSldViewPr>
      <p:cViewPr varScale="1">
        <p:scale>
          <a:sx n="63" d="100"/>
          <a:sy n="63" d="100"/>
        </p:scale>
        <p:origin x="12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296" y="0"/>
            <a:ext cx="5943600" cy="2438400"/>
          </a:xfrm>
        </p:spPr>
        <p:txBody>
          <a:bodyPr>
            <a:normAutofit fontScale="90000"/>
          </a:bodyPr>
          <a:lstStyle/>
          <a:p>
            <a:r>
              <a:rPr lang="en-US" sz="3900" b="1" dirty="0">
                <a:solidFill>
                  <a:srgbClr val="00B050"/>
                </a:solidFill>
                <a:latin typeface="Lucida Handwriting" pitchFamily="66" charset="0"/>
              </a:rPr>
              <a:t>I</a:t>
            </a:r>
            <a:r>
              <a:rPr lang="en-US" sz="3900" b="1" dirty="0">
                <a:solidFill>
                  <a:srgbClr val="FF0000"/>
                </a:solidFill>
              </a:rPr>
              <a:t>nternational </a:t>
            </a:r>
            <a:r>
              <a:rPr lang="en-US" sz="3900" b="1" dirty="0">
                <a:solidFill>
                  <a:srgbClr val="00B050"/>
                </a:solidFill>
                <a:latin typeface="Lucida Handwriting" pitchFamily="66" charset="0"/>
              </a:rPr>
              <a:t>C</a:t>
            </a:r>
            <a:r>
              <a:rPr lang="en-US" sz="3900" b="1" dirty="0">
                <a:solidFill>
                  <a:srgbClr val="FF0000"/>
                </a:solidFill>
              </a:rPr>
              <a:t>onference </a:t>
            </a:r>
            <a:r>
              <a:rPr lang="en-US" sz="3700" b="1" dirty="0">
                <a:solidFill>
                  <a:srgbClr val="FF0000"/>
                </a:solidFill>
              </a:rPr>
              <a:t>on </a:t>
            </a:r>
            <a:r>
              <a:rPr lang="en-US" sz="3900" b="1" dirty="0">
                <a:solidFill>
                  <a:srgbClr val="00B050"/>
                </a:solidFill>
                <a:latin typeface="Lucida Handwriting" pitchFamily="66" charset="0"/>
              </a:rPr>
              <a:t>R</a:t>
            </a:r>
            <a:r>
              <a:rPr lang="en-US" sz="3700" b="1" dirty="0">
                <a:solidFill>
                  <a:srgbClr val="FF0000"/>
                </a:solidFill>
              </a:rPr>
              <a:t>ecent </a:t>
            </a:r>
            <a:r>
              <a:rPr lang="en-US" sz="3900" b="1" dirty="0">
                <a:solidFill>
                  <a:srgbClr val="00B050"/>
                </a:solidFill>
                <a:latin typeface="Lucida Handwriting" pitchFamily="66" charset="0"/>
              </a:rPr>
              <a:t>A</a:t>
            </a:r>
            <a:r>
              <a:rPr lang="en-US" sz="3700" b="1" dirty="0">
                <a:solidFill>
                  <a:srgbClr val="FF0000"/>
                </a:solidFill>
              </a:rPr>
              <a:t>dvances in </a:t>
            </a:r>
            <a:r>
              <a:rPr lang="en-US" sz="3900" b="1" dirty="0">
                <a:solidFill>
                  <a:srgbClr val="00B050"/>
                </a:solidFill>
                <a:latin typeface="Lucida Handwriting" pitchFamily="66" charset="0"/>
              </a:rPr>
              <a:t>S</a:t>
            </a:r>
            <a:r>
              <a:rPr lang="en-US" sz="3700" b="1" dirty="0">
                <a:solidFill>
                  <a:srgbClr val="FF0000"/>
                </a:solidFill>
              </a:rPr>
              <a:t>cience, </a:t>
            </a:r>
            <a:r>
              <a:rPr lang="en-US" sz="3900" b="1" dirty="0">
                <a:solidFill>
                  <a:srgbClr val="00B050"/>
                </a:solidFill>
                <a:latin typeface="Lucida Handwriting" pitchFamily="66" charset="0"/>
              </a:rPr>
              <a:t>T</a:t>
            </a:r>
            <a:r>
              <a:rPr lang="en-US" sz="3700" b="1" dirty="0">
                <a:solidFill>
                  <a:srgbClr val="FF0000"/>
                </a:solidFill>
              </a:rPr>
              <a:t>echnology, </a:t>
            </a:r>
            <a:r>
              <a:rPr lang="en-US" sz="3900" b="1" dirty="0">
                <a:solidFill>
                  <a:srgbClr val="00B050"/>
                </a:solidFill>
                <a:latin typeface="Lucida Handwriting" pitchFamily="66" charset="0"/>
              </a:rPr>
              <a:t>E</a:t>
            </a:r>
            <a:r>
              <a:rPr lang="en-US" sz="3700" b="1" dirty="0">
                <a:solidFill>
                  <a:srgbClr val="FF0000"/>
                </a:solidFill>
              </a:rPr>
              <a:t>ngineering and </a:t>
            </a:r>
            <a:r>
              <a:rPr lang="en-US" sz="3900" b="1" dirty="0">
                <a:solidFill>
                  <a:srgbClr val="00B050"/>
                </a:solidFill>
                <a:latin typeface="Lucida Handwriting" pitchFamily="66" charset="0"/>
              </a:rPr>
              <a:t>M</a:t>
            </a:r>
            <a:r>
              <a:rPr lang="en-US" sz="3700" b="1" dirty="0">
                <a:solidFill>
                  <a:srgbClr val="FF0000"/>
                </a:solidFill>
              </a:rPr>
              <a:t>anagement</a:t>
            </a:r>
            <a:endParaRPr lang="en-US" sz="3700" b="1" dirty="0">
              <a:solidFill>
                <a:srgbClr val="00B050"/>
              </a:solidFill>
            </a:endParaRPr>
          </a:p>
        </p:txBody>
      </p:sp>
      <p:sp>
        <p:nvSpPr>
          <p:cNvPr id="3" name="Subtitle 2"/>
          <p:cNvSpPr>
            <a:spLocks noGrp="1"/>
          </p:cNvSpPr>
          <p:nvPr>
            <p:ph type="subTitle" idx="1"/>
          </p:nvPr>
        </p:nvSpPr>
        <p:spPr>
          <a:xfrm>
            <a:off x="304800" y="3276600"/>
            <a:ext cx="8534400" cy="2209800"/>
          </a:xfrm>
        </p:spPr>
        <p:txBody>
          <a:bodyPr>
            <a:normAutofit lnSpcReduction="10000"/>
          </a:bodyPr>
          <a:lstStyle/>
          <a:p>
            <a:r>
              <a:rPr lang="en-US" dirty="0">
                <a:solidFill>
                  <a:srgbClr val="002060"/>
                </a:solidFill>
              </a:rPr>
              <a:t>Live Capturing Based Image Segmentation using Mask R-CNN</a:t>
            </a:r>
          </a:p>
          <a:p>
            <a:r>
              <a:rPr lang="en-US" sz="1700" dirty="0">
                <a:solidFill>
                  <a:srgbClr val="002060"/>
                </a:solidFill>
              </a:rPr>
              <a:t>By</a:t>
            </a:r>
          </a:p>
          <a:p>
            <a:r>
              <a:rPr lang="en-US" sz="2600" b="1" dirty="0">
                <a:solidFill>
                  <a:srgbClr val="002060"/>
                </a:solidFill>
              </a:rPr>
              <a:t>MR. K. JEEVAN RATNAKAR</a:t>
            </a:r>
          </a:p>
          <a:p>
            <a:r>
              <a:rPr lang="en-US" sz="2600" dirty="0">
                <a:solidFill>
                  <a:srgbClr val="002060"/>
                </a:solidFill>
              </a:rPr>
              <a:t>V. Veda Sri , S. </a:t>
            </a:r>
            <a:r>
              <a:rPr lang="en-US" sz="2600" dirty="0" err="1">
                <a:solidFill>
                  <a:srgbClr val="002060"/>
                </a:solidFill>
              </a:rPr>
              <a:t>Aasritha</a:t>
            </a:r>
            <a:r>
              <a:rPr lang="en-US" sz="2600" dirty="0">
                <a:solidFill>
                  <a:srgbClr val="002060"/>
                </a:solidFill>
              </a:rPr>
              <a:t> , V. Venkata Deepthi</a:t>
            </a:r>
          </a:p>
        </p:txBody>
      </p:sp>
      <p:pic>
        <p:nvPicPr>
          <p:cNvPr id="2054" name="Picture 6" descr="SOLETE | About us"/>
          <p:cNvPicPr>
            <a:picLocks noChangeAspect="1" noChangeArrowheads="1"/>
          </p:cNvPicPr>
          <p:nvPr/>
        </p:nvPicPr>
        <p:blipFill>
          <a:blip r:embed="rId2" cstate="print"/>
          <a:srcRect/>
          <a:stretch>
            <a:fillRect/>
          </a:stretch>
        </p:blipFill>
        <p:spPr bwMode="auto">
          <a:xfrm>
            <a:off x="304800" y="5516880"/>
            <a:ext cx="1295400" cy="1295400"/>
          </a:xfrm>
          <a:prstGeom prst="rect">
            <a:avLst/>
          </a:prstGeom>
          <a:noFill/>
        </p:spPr>
      </p:pic>
      <p:pic>
        <p:nvPicPr>
          <p:cNvPr id="2056" name="Picture 8" descr="IJIEMR | INTERNATIONAL JOURNAL FOR INNOVATIVE ENGINEERING ..."/>
          <p:cNvPicPr>
            <a:picLocks noChangeAspect="1" noChangeArrowheads="1"/>
          </p:cNvPicPr>
          <p:nvPr/>
        </p:nvPicPr>
        <p:blipFill>
          <a:blip r:embed="rId3"/>
          <a:srcRect/>
          <a:stretch>
            <a:fillRect/>
          </a:stretch>
        </p:blipFill>
        <p:spPr bwMode="auto">
          <a:xfrm>
            <a:off x="7315200" y="0"/>
            <a:ext cx="1828800" cy="1610360"/>
          </a:xfrm>
          <a:prstGeom prst="rect">
            <a:avLst/>
          </a:prstGeom>
          <a:noFill/>
        </p:spPr>
      </p:pic>
      <p:pic>
        <p:nvPicPr>
          <p:cNvPr id="2058" name="Picture 10" descr="IJIEMR | INTERNATIONAL JOURNAL FOR INNOVATIVE ENGINEERING ..."/>
          <p:cNvPicPr>
            <a:picLocks noChangeAspect="1" noChangeArrowheads="1"/>
          </p:cNvPicPr>
          <p:nvPr/>
        </p:nvPicPr>
        <p:blipFill>
          <a:blip r:embed="rId4" cstate="print"/>
          <a:srcRect/>
          <a:stretch>
            <a:fillRect/>
          </a:stretch>
        </p:blipFill>
        <p:spPr bwMode="auto">
          <a:xfrm>
            <a:off x="7584440" y="5534747"/>
            <a:ext cx="1524000" cy="1292773"/>
          </a:xfrm>
          <a:prstGeom prst="rect">
            <a:avLst/>
          </a:prstGeom>
          <a:noFill/>
        </p:spPr>
      </p:pic>
      <p:pic>
        <p:nvPicPr>
          <p:cNvPr id="2060" name="Picture 12" descr="logo"/>
          <p:cNvPicPr>
            <a:picLocks noChangeAspect="1" noChangeArrowheads="1"/>
          </p:cNvPicPr>
          <p:nvPr/>
        </p:nvPicPr>
        <p:blipFill>
          <a:blip r:embed="rId5"/>
          <a:srcRect/>
          <a:stretch>
            <a:fillRect/>
          </a:stretch>
        </p:blipFill>
        <p:spPr bwMode="auto">
          <a:xfrm>
            <a:off x="0" y="228600"/>
            <a:ext cx="1600200" cy="1143000"/>
          </a:xfrm>
          <a:prstGeom prst="rect">
            <a:avLst/>
          </a:prstGeom>
          <a:noFill/>
        </p:spPr>
      </p:pic>
      <p:sp>
        <p:nvSpPr>
          <p:cNvPr id="10" name="Title 1"/>
          <p:cNvSpPr txBox="1">
            <a:spLocks/>
          </p:cNvSpPr>
          <p:nvPr/>
        </p:nvSpPr>
        <p:spPr>
          <a:xfrm>
            <a:off x="152400" y="2209800"/>
            <a:ext cx="8534400" cy="9144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none" strike="noStrike" kern="1200" cap="none" spc="0" normalizeH="0" baseline="0" noProof="0" dirty="0">
                <a:ln>
                  <a:noFill/>
                </a:ln>
                <a:solidFill>
                  <a:srgbClr val="00B050"/>
                </a:solidFill>
                <a:effectLst/>
                <a:uLnTx/>
                <a:uFillTx/>
                <a:latin typeface="Lucida Handwriting" pitchFamily="66" charset="0"/>
                <a:ea typeface="+mj-ea"/>
                <a:cs typeface="+mj-cs"/>
              </a:rPr>
              <a:t>[ICRASTEM-2K23]</a:t>
            </a:r>
            <a:endParaRPr kumimoji="0" lang="en-US" sz="4400" b="1" i="1" u="none" strike="noStrike" kern="1200" cap="none" spc="0" normalizeH="0" baseline="0" noProof="0" dirty="0">
              <a:ln>
                <a:noFill/>
              </a:ln>
              <a:solidFill>
                <a:srgbClr val="002060"/>
              </a:solidFill>
              <a:effectLst/>
              <a:uLnTx/>
              <a:uFillTx/>
              <a:latin typeface="Lucida Handwriting" pitchFamily="66" charset="0"/>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a:latin typeface="+mj-lt"/>
                <a:ea typeface="+mj-ea"/>
                <a:cs typeface="+mj-cs"/>
              </a:rPr>
              <a:t>Article ID: ic2k23-it-022		Date: 11/04/2023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10</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a:bodyPr>
          <a:lstStyle/>
          <a:p>
            <a:r>
              <a:rPr lang="en-US" sz="3000" b="1" dirty="0">
                <a:solidFill>
                  <a:schemeClr val="tx1"/>
                </a:solidFill>
              </a:rPr>
              <a:t>CONCLUSION</a:t>
            </a:r>
          </a:p>
          <a:p>
            <a:endParaRPr lang="en-US" sz="3000" b="1" dirty="0">
              <a:solidFill>
                <a:schemeClr val="tx1"/>
              </a:solidFill>
            </a:endParaRPr>
          </a:p>
          <a:p>
            <a:endParaRPr lang="en-US" sz="3000" b="1" dirty="0">
              <a:solidFill>
                <a:schemeClr val="tx1"/>
              </a:solidFill>
            </a:endParaRPr>
          </a:p>
          <a:p>
            <a:pPr marL="342900" indent="-342900" algn="just">
              <a:buFont typeface="Arial" panose="020B0604020202020204" pitchFamily="34" charset="0"/>
              <a:buChar char="•"/>
            </a:pPr>
            <a:r>
              <a:rPr lang="en-US" sz="2000" dirty="0">
                <a:solidFill>
                  <a:schemeClr val="tx1"/>
                </a:solidFill>
              </a:rPr>
              <a:t>In conclusion, we have developed a new method for image segmentation which is using Mask R-CNN by this the objects in the image are identified.</a:t>
            </a:r>
          </a:p>
          <a:p>
            <a:pPr marL="342900" indent="-342900" algn="just">
              <a:buFont typeface="Arial" panose="020B0604020202020204" pitchFamily="34" charset="0"/>
              <a:buChar char="•"/>
            </a:pPr>
            <a:r>
              <a:rPr lang="en-US" sz="2000" dirty="0">
                <a:solidFill>
                  <a:schemeClr val="tx1"/>
                </a:solidFill>
              </a:rPr>
              <a:t>Along with the object identification, it also results in the class, object mask, and bounding box coordinates of the object. </a:t>
            </a:r>
          </a:p>
          <a:p>
            <a:pPr marL="342900" indent="-342900" algn="just">
              <a:buFont typeface="Arial" panose="020B0604020202020204" pitchFamily="34" charset="0"/>
              <a:buChar char="•"/>
            </a:pPr>
            <a:r>
              <a:rPr lang="en-US" sz="2000" dirty="0">
                <a:solidFill>
                  <a:schemeClr val="tx1"/>
                </a:solidFill>
              </a:rPr>
              <a:t>The Proposed system is an image segmentation model using a regional convolutional neural network for segmenting live captured images.</a:t>
            </a:r>
          </a:p>
        </p:txBody>
      </p:sp>
    </p:spTree>
    <p:extLst>
      <p:ext uri="{BB962C8B-B14F-4D97-AF65-F5344CB8AC3E}">
        <p14:creationId xmlns:p14="http://schemas.microsoft.com/office/powerpoint/2010/main" val="4104763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11</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a:bodyPr>
          <a:lstStyle/>
          <a:p>
            <a:r>
              <a:rPr lang="en-US" sz="3000" b="1" dirty="0">
                <a:solidFill>
                  <a:schemeClr val="tx1"/>
                </a:solidFill>
              </a:rPr>
              <a:t>LIMITATIONS</a:t>
            </a:r>
          </a:p>
          <a:p>
            <a:endParaRPr lang="en-US" sz="3000" b="1" dirty="0">
              <a:solidFill>
                <a:schemeClr val="tx1"/>
              </a:solidFill>
            </a:endParaRPr>
          </a:p>
          <a:p>
            <a:pPr algn="just"/>
            <a:r>
              <a:rPr lang="en-US" sz="2000" dirty="0">
                <a:solidFill>
                  <a:schemeClr val="tx1"/>
                </a:solidFill>
              </a:rPr>
              <a:t>However, the Mask R-CNN is a powerful model, but it also contains some limitations. </a:t>
            </a:r>
          </a:p>
          <a:p>
            <a:pPr algn="just"/>
            <a:r>
              <a:rPr lang="en-US" sz="2000" dirty="0">
                <a:solidFill>
                  <a:schemeClr val="tx1"/>
                </a:solidFill>
              </a:rPr>
              <a:t>They are : </a:t>
            </a:r>
          </a:p>
          <a:p>
            <a:pPr marL="342900" indent="-342900" algn="just">
              <a:buFont typeface="Arial" panose="020B0604020202020204" pitchFamily="34" charset="0"/>
              <a:buChar char="•"/>
            </a:pPr>
            <a:r>
              <a:rPr lang="en-US" sz="2000" b="1" dirty="0">
                <a:solidFill>
                  <a:schemeClr val="tx1"/>
                </a:solidFill>
              </a:rPr>
              <a:t>Object Obstruction</a:t>
            </a:r>
            <a:r>
              <a:rPr lang="en-US" sz="2000" dirty="0">
                <a:solidFill>
                  <a:schemeClr val="tx1"/>
                </a:solidFill>
              </a:rPr>
              <a:t>: When an object is covered by another object fully or partially, this can cause inaccurate or missing object instances as result. </a:t>
            </a:r>
          </a:p>
          <a:p>
            <a:pPr marL="342900" indent="-342900" algn="just">
              <a:buFont typeface="Arial" panose="020B0604020202020204" pitchFamily="34" charset="0"/>
              <a:buChar char="•"/>
            </a:pPr>
            <a:r>
              <a:rPr lang="en-US" sz="2000" b="1" dirty="0">
                <a:solidFill>
                  <a:schemeClr val="tx1"/>
                </a:solidFill>
              </a:rPr>
              <a:t>Training Data</a:t>
            </a:r>
            <a:r>
              <a:rPr lang="en-US" sz="2000" dirty="0">
                <a:solidFill>
                  <a:schemeClr val="tx1"/>
                </a:solidFill>
              </a:rPr>
              <a:t>: As most of the deep learning models require large amounts of data for training which results in better performance, Mask R-CNN also falls under these models. This can be difficult because some of the domains do not contain large data sets.</a:t>
            </a:r>
          </a:p>
        </p:txBody>
      </p:sp>
    </p:spTree>
    <p:extLst>
      <p:ext uri="{BB962C8B-B14F-4D97-AF65-F5344CB8AC3E}">
        <p14:creationId xmlns:p14="http://schemas.microsoft.com/office/powerpoint/2010/main" val="14154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12</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a:bodyPr>
          <a:lstStyle/>
          <a:p>
            <a:r>
              <a:rPr lang="en-US" sz="3000" b="1" dirty="0">
                <a:solidFill>
                  <a:schemeClr val="tx1"/>
                </a:solidFill>
              </a:rPr>
              <a:t>FUTURE SCOPE</a:t>
            </a:r>
          </a:p>
          <a:p>
            <a:pPr algn="just"/>
            <a:r>
              <a:rPr lang="en-US" sz="2000" dirty="0">
                <a:solidFill>
                  <a:schemeClr val="tx1"/>
                </a:solidFill>
              </a:rPr>
              <a:t>As Mask R-CNN is the most accurate and flexible model for image segmentation. To improve its performance and capabilities there is an enhancement. </a:t>
            </a:r>
          </a:p>
          <a:p>
            <a:pPr algn="just"/>
            <a:r>
              <a:rPr lang="en-US" sz="2000" dirty="0">
                <a:solidFill>
                  <a:schemeClr val="tx1"/>
                </a:solidFill>
              </a:rPr>
              <a:t>They are:</a:t>
            </a:r>
          </a:p>
          <a:p>
            <a:pPr algn="just"/>
            <a:r>
              <a:rPr lang="en-US" sz="2000" b="1" dirty="0">
                <a:solidFill>
                  <a:schemeClr val="tx1"/>
                </a:solidFill>
              </a:rPr>
              <a:t>Domain Adoption</a:t>
            </a:r>
            <a:r>
              <a:rPr lang="en-US" sz="2000" dirty="0">
                <a:solidFill>
                  <a:schemeClr val="tx1"/>
                </a:solidFill>
              </a:rPr>
              <a:t>: As already mentioned in the drawbacks some of the domains may not have much training dataset. This could affect the performance of the model, to overcome this problem domain adoption is used. Which means taking knowledge from one domain and using it in other domains.</a:t>
            </a:r>
          </a:p>
          <a:p>
            <a:pPr algn="just"/>
            <a:r>
              <a:rPr lang="en-US" sz="2000" b="1" dirty="0">
                <a:solidFill>
                  <a:schemeClr val="tx1"/>
                </a:solidFill>
              </a:rPr>
              <a:t>Weakly supervised learning</a:t>
            </a:r>
            <a:r>
              <a:rPr lang="en-US" sz="2000" dirty="0">
                <a:solidFill>
                  <a:schemeClr val="tx1"/>
                </a:solidFill>
              </a:rPr>
              <a:t>: Currently, Mask R-CNN requires annotated data for training, which can be time-consuming and expensive. Future research could explore weakly supervised learning techniques, where the model can learn from less annotated or noisy data, reducing the amount of human effort required for training.</a:t>
            </a:r>
          </a:p>
        </p:txBody>
      </p:sp>
    </p:spTree>
    <p:extLst>
      <p:ext uri="{BB962C8B-B14F-4D97-AF65-F5344CB8AC3E}">
        <p14:creationId xmlns:p14="http://schemas.microsoft.com/office/powerpoint/2010/main" val="44780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13</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a:bodyPr>
          <a:lstStyle/>
          <a:p>
            <a:r>
              <a:rPr lang="en-US" sz="3000" b="1" dirty="0">
                <a:solidFill>
                  <a:schemeClr val="tx1"/>
                </a:solidFill>
              </a:rPr>
              <a:t>REFERENCES</a:t>
            </a:r>
          </a:p>
          <a:p>
            <a:pPr algn="just"/>
            <a:r>
              <a:rPr lang="en-US" sz="2000" dirty="0">
                <a:solidFill>
                  <a:schemeClr val="tx1"/>
                </a:solidFill>
              </a:rPr>
              <a:t>[1]  F. Meyer, An overview of morphological segmentation. International Journal of Pattern Recognition and Artificial Intelligence, vol. 15, no. 7, pp. 1089-1118,2001.</a:t>
            </a:r>
          </a:p>
          <a:p>
            <a:pPr algn="just"/>
            <a:r>
              <a:rPr lang="en-US" sz="2000" dirty="0">
                <a:solidFill>
                  <a:schemeClr val="tx1"/>
                </a:solidFill>
              </a:rPr>
              <a:t>[2] J-M. Morel and S. </a:t>
            </a:r>
            <a:r>
              <a:rPr lang="en-US" sz="2000" dirty="0" err="1">
                <a:solidFill>
                  <a:schemeClr val="tx1"/>
                </a:solidFill>
              </a:rPr>
              <a:t>Solimi</a:t>
            </a:r>
            <a:r>
              <a:rPr lang="en-US" sz="2000" dirty="0">
                <a:solidFill>
                  <a:schemeClr val="tx1"/>
                </a:solidFill>
              </a:rPr>
              <a:t>, Variational Methods in image segmentation; </a:t>
            </a:r>
            <a:r>
              <a:rPr lang="en-US" sz="2000" dirty="0" err="1">
                <a:solidFill>
                  <a:schemeClr val="tx1"/>
                </a:solidFill>
              </a:rPr>
              <a:t>Birkhauser</a:t>
            </a:r>
            <a:r>
              <a:rPr lang="en-US" sz="2000" dirty="0">
                <a:solidFill>
                  <a:schemeClr val="tx1"/>
                </a:solidFill>
              </a:rPr>
              <a:t> Boston, 1995.</a:t>
            </a:r>
          </a:p>
          <a:p>
            <a:pPr algn="just"/>
            <a:r>
              <a:rPr lang="en-US" sz="2000" dirty="0">
                <a:solidFill>
                  <a:schemeClr val="tx1"/>
                </a:solidFill>
              </a:rPr>
              <a:t>[3] D. Mumford and J. Shah, “Boundary Detection by Minimizing functionals” Image Understanding, 1988.</a:t>
            </a:r>
          </a:p>
          <a:p>
            <a:pPr algn="just"/>
            <a:r>
              <a:rPr lang="en-US" sz="2000" dirty="0">
                <a:solidFill>
                  <a:schemeClr val="tx1"/>
                </a:solidFill>
              </a:rPr>
              <a:t>[4] P. </a:t>
            </a:r>
            <a:r>
              <a:rPr lang="en-US" sz="2000" dirty="0" err="1">
                <a:solidFill>
                  <a:schemeClr val="tx1"/>
                </a:solidFill>
              </a:rPr>
              <a:t>Salembier</a:t>
            </a:r>
            <a:r>
              <a:rPr lang="en-US" sz="2000" dirty="0">
                <a:solidFill>
                  <a:schemeClr val="tx1"/>
                </a:solidFill>
              </a:rPr>
              <a:t> and F. </a:t>
            </a:r>
            <a:r>
              <a:rPr lang="en-US" sz="2000" dirty="0" err="1">
                <a:solidFill>
                  <a:schemeClr val="tx1"/>
                </a:solidFill>
              </a:rPr>
              <a:t>Marques,“Region</a:t>
            </a:r>
            <a:r>
              <a:rPr lang="en-US" sz="2000" dirty="0">
                <a:solidFill>
                  <a:schemeClr val="tx1"/>
                </a:solidFill>
              </a:rPr>
              <a:t> based representations of image and video: Segmentation tools for multimedia services”, IEEE </a:t>
            </a:r>
            <a:r>
              <a:rPr lang="en-US" sz="2000" dirty="0" err="1">
                <a:solidFill>
                  <a:schemeClr val="tx1"/>
                </a:solidFill>
              </a:rPr>
              <a:t>Transacations</a:t>
            </a:r>
            <a:r>
              <a:rPr lang="en-US" sz="2000" dirty="0">
                <a:solidFill>
                  <a:schemeClr val="tx1"/>
                </a:solidFill>
              </a:rPr>
              <a:t> on circuits and systems for video technology, vol. 9, no.8, pp. 11471167, Dec. 1999</a:t>
            </a:r>
          </a:p>
          <a:p>
            <a:pPr algn="just"/>
            <a:r>
              <a:rPr lang="en-US" sz="2000" dirty="0">
                <a:solidFill>
                  <a:schemeClr val="tx1"/>
                </a:solidFill>
              </a:rPr>
              <a:t>[5] J. Serra, “Connectivity on complete lattices”, Journal of Mathematical Imaging and Vision 9, pp. 231-251, 1998.</a:t>
            </a:r>
          </a:p>
        </p:txBody>
      </p:sp>
    </p:spTree>
    <p:extLst>
      <p:ext uri="{BB962C8B-B14F-4D97-AF65-F5344CB8AC3E}">
        <p14:creationId xmlns:p14="http://schemas.microsoft.com/office/powerpoint/2010/main" val="3275462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14</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fontScale="92500"/>
          </a:bodyPr>
          <a:lstStyle/>
          <a:p>
            <a:r>
              <a:rPr lang="en-US" sz="3000" b="1" dirty="0">
                <a:solidFill>
                  <a:schemeClr val="tx1"/>
                </a:solidFill>
              </a:rPr>
              <a:t>ACKNOWLEDGEMENTS</a:t>
            </a:r>
          </a:p>
          <a:p>
            <a:pPr algn="just"/>
            <a:r>
              <a:rPr lang="en-US" sz="2200" dirty="0">
                <a:solidFill>
                  <a:schemeClr val="tx1"/>
                </a:solidFill>
              </a:rPr>
              <a:t>The success and final outcome of our project requires a lot of guidance and assistance from many people and we are extremely privileged to have got this all along the working of our project. All that we have done is only due to such supervision and assistance and we would not forget to thank them. We express our sincere gratitude to Professor &amp; HOD </a:t>
            </a:r>
            <a:r>
              <a:rPr lang="en-US" sz="2200" b="1" dirty="0">
                <a:solidFill>
                  <a:schemeClr val="tx1"/>
                </a:solidFill>
              </a:rPr>
              <a:t>Dr. A. KALAVATHI</a:t>
            </a:r>
            <a:r>
              <a:rPr lang="en-US" sz="2200" dirty="0">
                <a:solidFill>
                  <a:schemeClr val="tx1"/>
                </a:solidFill>
              </a:rPr>
              <a:t>, for her constant encouragement, motivation and faith by offering different places to look to expand our ideas. We would not forget to thank our Project Coordinator </a:t>
            </a:r>
            <a:r>
              <a:rPr lang="en-US" sz="2200" b="1" dirty="0">
                <a:solidFill>
                  <a:schemeClr val="tx1"/>
                </a:solidFill>
              </a:rPr>
              <a:t>Ms. K. </a:t>
            </a:r>
            <a:r>
              <a:rPr lang="en-US" sz="2200" b="1" dirty="0" err="1">
                <a:solidFill>
                  <a:schemeClr val="tx1"/>
                </a:solidFill>
              </a:rPr>
              <a:t>Rajyalakshmi</a:t>
            </a:r>
            <a:r>
              <a:rPr lang="en-US" sz="2200" dirty="0">
                <a:solidFill>
                  <a:schemeClr val="tx1"/>
                </a:solidFill>
              </a:rPr>
              <a:t> for her encouragement and more over for her timely support and guidance. We owe a deep gratitude to our project Guide </a:t>
            </a:r>
            <a:r>
              <a:rPr lang="en-US" sz="2200" b="1" dirty="0">
                <a:solidFill>
                  <a:schemeClr val="tx1"/>
                </a:solidFill>
              </a:rPr>
              <a:t>Mr. K. Jeevan </a:t>
            </a:r>
            <a:r>
              <a:rPr lang="en-US" sz="2200" b="1" dirty="0" err="1">
                <a:solidFill>
                  <a:schemeClr val="tx1"/>
                </a:solidFill>
              </a:rPr>
              <a:t>Rathnakar</a:t>
            </a:r>
            <a:r>
              <a:rPr lang="en-US" sz="2200" dirty="0">
                <a:solidFill>
                  <a:schemeClr val="tx1"/>
                </a:solidFill>
              </a:rPr>
              <a:t>, who took keen interest in our project work and guided us all along by providing all the necessary information for developing a good system. We are thankful to and fortunate enough to get constant encouragement, support and guidance from all teaching staffs of our department which helped us in our project work.</a:t>
            </a:r>
          </a:p>
        </p:txBody>
      </p:sp>
    </p:spTree>
    <p:extLst>
      <p:ext uri="{BB962C8B-B14F-4D97-AF65-F5344CB8AC3E}">
        <p14:creationId xmlns:p14="http://schemas.microsoft.com/office/powerpoint/2010/main" val="417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77975"/>
            <a:ext cx="9144000" cy="1470025"/>
          </a:xfrm>
        </p:spPr>
        <p:txBody>
          <a:bodyPr>
            <a:normAutofit/>
          </a:bodyPr>
          <a:lstStyle/>
          <a:p>
            <a:r>
              <a:rPr lang="en-US" sz="6000" dirty="0">
                <a:solidFill>
                  <a:srgbClr val="002060"/>
                </a:solidFill>
              </a:rPr>
              <a:t>Thanks to All ……</a:t>
            </a:r>
          </a:p>
        </p:txBody>
      </p:sp>
      <p:sp>
        <p:nvSpPr>
          <p:cNvPr id="3" name="Subtitle 2"/>
          <p:cNvSpPr>
            <a:spLocks noGrp="1"/>
          </p:cNvSpPr>
          <p:nvPr>
            <p:ph type="subTitle" idx="1"/>
          </p:nvPr>
        </p:nvSpPr>
        <p:spPr>
          <a:xfrm>
            <a:off x="0" y="3810000"/>
            <a:ext cx="9144000" cy="1219200"/>
          </a:xfrm>
        </p:spPr>
        <p:txBody>
          <a:bodyPr>
            <a:noAutofit/>
          </a:bodyPr>
          <a:lstStyle/>
          <a:p>
            <a:r>
              <a:rPr lang="en-US" sz="6000" dirty="0">
                <a:solidFill>
                  <a:srgbClr val="C00000"/>
                </a:solidFill>
                <a:latin typeface="+mj-lt"/>
                <a:ea typeface="+mj-ea"/>
                <a:cs typeface="+mj-cs"/>
              </a:rPr>
              <a:t>Question &amp; Answers ?</a:t>
            </a:r>
          </a:p>
        </p:txBody>
      </p:sp>
      <p:pic>
        <p:nvPicPr>
          <p:cNvPr id="4" name="Picture 6" descr="SOLETE | About us"/>
          <p:cNvPicPr>
            <a:picLocks noChangeAspect="1" noChangeArrowheads="1"/>
          </p:cNvPicPr>
          <p:nvPr/>
        </p:nvPicPr>
        <p:blipFill>
          <a:blip r:embed="rId2" cstate="print"/>
          <a:srcRect/>
          <a:stretch>
            <a:fillRect/>
          </a:stretch>
        </p:blipFill>
        <p:spPr bwMode="auto">
          <a:xfrm>
            <a:off x="76200" y="5486400"/>
            <a:ext cx="1295400" cy="1295400"/>
          </a:xfrm>
          <a:prstGeom prst="rect">
            <a:avLst/>
          </a:prstGeom>
          <a:noFill/>
        </p:spPr>
      </p:pic>
      <p:pic>
        <p:nvPicPr>
          <p:cNvPr id="5" name="Picture 8" descr="IJIEMR | INTERNATIONAL JOURNAL FOR INNOVATIVE ENGINEERING ..."/>
          <p:cNvPicPr>
            <a:picLocks noChangeAspect="1" noChangeArrowheads="1"/>
          </p:cNvPicPr>
          <p:nvPr/>
        </p:nvPicPr>
        <p:blipFill>
          <a:blip r:embed="rId3"/>
          <a:srcRect/>
          <a:stretch>
            <a:fillRect/>
          </a:stretch>
        </p:blipFill>
        <p:spPr bwMode="auto">
          <a:xfrm>
            <a:off x="7315200" y="0"/>
            <a:ext cx="1828800" cy="1610360"/>
          </a:xfrm>
          <a:prstGeom prst="rect">
            <a:avLst/>
          </a:prstGeom>
          <a:noFill/>
        </p:spPr>
      </p:pic>
      <p:pic>
        <p:nvPicPr>
          <p:cNvPr id="6" name="Picture 10" descr="IJIEMR | INTERNATIONAL JOURNAL FOR INNOVATIVE ENGINEERING ..."/>
          <p:cNvPicPr>
            <a:picLocks noChangeAspect="1" noChangeArrowheads="1"/>
          </p:cNvPicPr>
          <p:nvPr/>
        </p:nvPicPr>
        <p:blipFill>
          <a:blip r:embed="rId4" cstate="print"/>
          <a:srcRect/>
          <a:stretch>
            <a:fillRect/>
          </a:stretch>
        </p:blipFill>
        <p:spPr bwMode="auto">
          <a:xfrm>
            <a:off x="7620000" y="5489027"/>
            <a:ext cx="1524000" cy="1292773"/>
          </a:xfrm>
          <a:prstGeom prst="rect">
            <a:avLst/>
          </a:prstGeom>
          <a:noFill/>
        </p:spPr>
      </p:pic>
      <p:pic>
        <p:nvPicPr>
          <p:cNvPr id="7" name="Picture 12" descr="logo"/>
          <p:cNvPicPr>
            <a:picLocks noChangeAspect="1" noChangeArrowheads="1"/>
          </p:cNvPicPr>
          <p:nvPr/>
        </p:nvPicPr>
        <p:blipFill>
          <a:blip r:embed="rId5"/>
          <a:srcRect/>
          <a:stretch>
            <a:fillRect/>
          </a:stretch>
        </p:blipFill>
        <p:spPr bwMode="auto">
          <a:xfrm>
            <a:off x="0" y="228600"/>
            <a:ext cx="1600200" cy="1143000"/>
          </a:xfrm>
          <a:prstGeom prst="rect">
            <a:avLst/>
          </a:prstGeom>
          <a:noFill/>
        </p:spPr>
      </p:pic>
      <p:sp>
        <p:nvSpPr>
          <p:cNvPr id="8" name="Title 1"/>
          <p:cNvSpPr txBox="1">
            <a:spLocks/>
          </p:cNvSpPr>
          <p:nvPr/>
        </p:nvSpPr>
        <p:spPr>
          <a:xfrm>
            <a:off x="1752600" y="381000"/>
            <a:ext cx="5486400" cy="914400"/>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none" strike="noStrike" kern="1200" cap="none" spc="0" normalizeH="0" baseline="0" noProof="0" dirty="0">
                <a:ln>
                  <a:noFill/>
                </a:ln>
                <a:solidFill>
                  <a:srgbClr val="00B050"/>
                </a:solidFill>
                <a:effectLst/>
                <a:uLnTx/>
                <a:uFillTx/>
                <a:latin typeface="Lucida Handwriting" pitchFamily="66" charset="0"/>
                <a:ea typeface="+mj-ea"/>
                <a:cs typeface="+mj-cs"/>
              </a:rPr>
              <a:t>[ICRASTEM-2K23]</a:t>
            </a:r>
            <a:endParaRPr kumimoji="0" lang="en-US" sz="4400" b="1" i="1" u="none" strike="noStrike" kern="1200" cap="none" spc="0" normalizeH="0" baseline="0" noProof="0" dirty="0">
              <a:ln>
                <a:noFill/>
              </a:ln>
              <a:solidFill>
                <a:srgbClr val="002060"/>
              </a:solidFill>
              <a:effectLst/>
              <a:uLnTx/>
              <a:uFillTx/>
              <a:latin typeface="Lucida Handwriting" pitchFamily="66"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685800"/>
            <a:ext cx="8534400" cy="5029200"/>
          </a:xfrm>
        </p:spPr>
        <p:txBody>
          <a:bodyPr>
            <a:normAutofit/>
          </a:bodyPr>
          <a:lstStyle/>
          <a:p>
            <a:pPr algn="l"/>
            <a:r>
              <a:rPr lang="en-US" dirty="0">
                <a:solidFill>
                  <a:srgbClr val="002060"/>
                </a:solidFill>
              </a:rPr>
              <a:t>Outline:</a:t>
            </a:r>
          </a:p>
          <a:p>
            <a:pPr algn="l"/>
            <a:endParaRPr lang="en-US" sz="1600" dirty="0">
              <a:solidFill>
                <a:srgbClr val="002060"/>
              </a:solidFill>
            </a:endParaRPr>
          </a:p>
          <a:p>
            <a:pPr marL="354013" indent="-354013" algn="l">
              <a:buFont typeface="Arial" pitchFamily="34" charset="0"/>
              <a:buChar char="•"/>
            </a:pPr>
            <a:r>
              <a:rPr lang="en-US" dirty="0">
                <a:solidFill>
                  <a:schemeClr val="tx1"/>
                </a:solidFill>
              </a:rPr>
              <a:t>Abstract</a:t>
            </a:r>
          </a:p>
          <a:p>
            <a:pPr marL="354013" indent="-354013" algn="l">
              <a:buFont typeface="Arial" pitchFamily="34" charset="0"/>
              <a:buChar char="•"/>
            </a:pPr>
            <a:r>
              <a:rPr lang="en-US" dirty="0">
                <a:solidFill>
                  <a:schemeClr val="tx1"/>
                </a:solidFill>
              </a:rPr>
              <a:t>Introduction</a:t>
            </a:r>
          </a:p>
          <a:p>
            <a:pPr marL="354013" indent="-354013" algn="l">
              <a:buFont typeface="Arial" pitchFamily="34" charset="0"/>
              <a:buChar char="•"/>
            </a:pPr>
            <a:r>
              <a:rPr lang="en-US" dirty="0">
                <a:solidFill>
                  <a:schemeClr val="tx1"/>
                </a:solidFill>
              </a:rPr>
              <a:t>Methods, Implementation</a:t>
            </a:r>
          </a:p>
          <a:p>
            <a:pPr marL="354013" indent="-354013" algn="l">
              <a:buFont typeface="Arial" pitchFamily="34" charset="0"/>
              <a:buChar char="•"/>
            </a:pPr>
            <a:r>
              <a:rPr lang="en-US" dirty="0">
                <a:solidFill>
                  <a:schemeClr val="tx1"/>
                </a:solidFill>
              </a:rPr>
              <a:t>Results</a:t>
            </a:r>
          </a:p>
          <a:p>
            <a:pPr marL="354013" indent="-354013" algn="l">
              <a:buFont typeface="Arial" pitchFamily="34" charset="0"/>
              <a:buChar char="•"/>
            </a:pPr>
            <a:r>
              <a:rPr lang="en-US" dirty="0">
                <a:solidFill>
                  <a:schemeClr val="tx1"/>
                </a:solidFill>
              </a:rPr>
              <a:t>Conclusion, Limitations, Future Scope</a:t>
            </a:r>
          </a:p>
          <a:p>
            <a:pPr marL="354013" indent="-354013" algn="l">
              <a:buFont typeface="Arial" pitchFamily="34" charset="0"/>
              <a:buChar char="•"/>
            </a:pPr>
            <a:r>
              <a:rPr lang="en-US" dirty="0">
                <a:solidFill>
                  <a:schemeClr val="tx1"/>
                </a:solidFill>
              </a:rPr>
              <a:t>References </a:t>
            </a:r>
          </a:p>
          <a:p>
            <a:pPr marL="354013" indent="-354013" algn="l">
              <a:buFont typeface="Arial" pitchFamily="34" charset="0"/>
              <a:buChar char="•"/>
            </a:pPr>
            <a:r>
              <a:rPr lang="en-US" dirty="0">
                <a:solidFill>
                  <a:schemeClr val="tx1"/>
                </a:solidFill>
              </a:rPr>
              <a:t>Acknowledgements</a:t>
            </a:r>
          </a:p>
          <a:p>
            <a:endParaRPr lang="en-US" sz="2600" dirty="0">
              <a:solidFill>
                <a:srgbClr val="002060"/>
              </a:solidFill>
            </a:endParaRPr>
          </a:p>
        </p:txBody>
      </p:sp>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2</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3</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lnSpcReduction="10000"/>
          </a:bodyPr>
          <a:lstStyle/>
          <a:p>
            <a:pPr algn="l"/>
            <a:r>
              <a:rPr lang="en-US" dirty="0">
                <a:solidFill>
                  <a:schemeClr val="tx1"/>
                </a:solidFill>
              </a:rPr>
              <a:t>                                    </a:t>
            </a:r>
            <a:r>
              <a:rPr lang="en-US" sz="3000" b="1" dirty="0">
                <a:solidFill>
                  <a:schemeClr val="tx1"/>
                </a:solidFill>
              </a:rPr>
              <a:t>ABSTRACT</a:t>
            </a:r>
          </a:p>
          <a:p>
            <a:pPr algn="just"/>
            <a:r>
              <a:rPr lang="en-US" sz="2000" dirty="0">
                <a:solidFill>
                  <a:schemeClr val="tx1"/>
                </a:solidFill>
              </a:rPr>
              <a:t>Image segmentation is a critical process in computer vision. It involves dividing a visual input into segments to simplify image analysis. In our project we are working with image segmentation with traffic images. Traffic-based image segmentation is a technique used to identify and isolate vehicles, pedestrians, and other objects in traffic scenes captured by cameras. Here we used mask </a:t>
            </a:r>
            <a:r>
              <a:rPr lang="en-US" sz="2000" dirty="0" err="1">
                <a:solidFill>
                  <a:schemeClr val="tx1"/>
                </a:solidFill>
              </a:rPr>
              <a:t>rcnn</a:t>
            </a:r>
            <a:r>
              <a:rPr lang="en-US" sz="2000" dirty="0">
                <a:solidFill>
                  <a:schemeClr val="tx1"/>
                </a:solidFill>
              </a:rPr>
              <a:t> for image segmentation. The algorithm uses convolutional neural networks to identify objects of interest in traffic scenes and segment them accurately. This project helps in automating the signal change irrespective of time. Though the signal is green in the way in the traffic, if the vehicles are not present, then it's of no use. So, to avoid time wasting, we came up with an idea to implement the current traffic system. After segmenting the image, if no vehicle is present in that way, it automatically changes the green signal to the next mode. In conclusion, traffic-based image segmentation is an essential technique for traffic monitoring and management, and it has a wide range of applications in transportation and smart cities.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4</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a:bodyPr>
          <a:lstStyle/>
          <a:p>
            <a:r>
              <a:rPr lang="en-US" sz="3000" b="1" dirty="0">
                <a:solidFill>
                  <a:schemeClr val="tx1"/>
                </a:solidFill>
              </a:rPr>
              <a:t>INTRODUCTION</a:t>
            </a:r>
          </a:p>
          <a:p>
            <a:pPr algn="just"/>
            <a:endParaRPr lang="en-US" sz="2000" dirty="0">
              <a:solidFill>
                <a:schemeClr val="tx1"/>
              </a:solidFill>
            </a:endParaRP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Image segmentation involves dividing a visual input into segments to simplify the image analysis.</a:t>
            </a:r>
          </a:p>
          <a:p>
            <a:pPr marL="342900" indent="-342900" algn="just">
              <a:buFont typeface="Arial" panose="020B0604020202020204" pitchFamily="34" charset="0"/>
              <a:buChar char="•"/>
            </a:pPr>
            <a:r>
              <a:rPr lang="en-US" sz="2000" dirty="0">
                <a:solidFill>
                  <a:schemeClr val="tx1"/>
                </a:solidFill>
              </a:rPr>
              <a:t>Segments represents objects or parts of objects and comprise sets of pixels. Image segmentation creates  a pixel wise mask for each object in the image this technique gives us far more granular understanding of the image.</a:t>
            </a:r>
          </a:p>
          <a:p>
            <a:pPr marL="342900" indent="-342900" algn="just">
              <a:buFont typeface="Arial" panose="020B0604020202020204" pitchFamily="34" charset="0"/>
              <a:buChar char="•"/>
            </a:pPr>
            <a:r>
              <a:rPr lang="en-US" sz="2000" dirty="0">
                <a:solidFill>
                  <a:schemeClr val="tx1"/>
                </a:solidFill>
              </a:rPr>
              <a:t> Image segmentation is typically used to locate objects and boundaries(lines, curves, etc.) in images. </a:t>
            </a:r>
          </a:p>
          <a:p>
            <a:pPr marL="342900" indent="-342900" algn="just">
              <a:buFont typeface="Arial" panose="020B0604020202020204" pitchFamily="34" charset="0"/>
              <a:buChar char="•"/>
            </a:pPr>
            <a:r>
              <a:rPr lang="en-US" sz="2000" dirty="0">
                <a:solidFill>
                  <a:schemeClr val="tx1"/>
                </a:solidFill>
              </a:rPr>
              <a:t>More precisely it is the process of assigning a label to every pixel in an image such that pixels with same label share certain characteristics.</a:t>
            </a:r>
          </a:p>
        </p:txBody>
      </p:sp>
    </p:spTree>
    <p:extLst>
      <p:ext uri="{BB962C8B-B14F-4D97-AF65-F5344CB8AC3E}">
        <p14:creationId xmlns:p14="http://schemas.microsoft.com/office/powerpoint/2010/main" val="428182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5</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lnSpcReduction="10000"/>
          </a:bodyPr>
          <a:lstStyle/>
          <a:p>
            <a:r>
              <a:rPr lang="en-US" sz="3000" b="1" dirty="0">
                <a:solidFill>
                  <a:schemeClr val="tx1"/>
                </a:solidFill>
              </a:rPr>
              <a:t>METHODS</a:t>
            </a:r>
          </a:p>
          <a:p>
            <a:endParaRPr lang="en-US" sz="1800" b="1" dirty="0">
              <a:solidFill>
                <a:schemeClr val="tx1"/>
              </a:solidFill>
            </a:endParaRPr>
          </a:p>
          <a:p>
            <a:pPr marL="285750" indent="-285750" algn="just">
              <a:buFont typeface="Arial" panose="020B0604020202020204" pitchFamily="34" charset="0"/>
              <a:buChar char="•"/>
            </a:pPr>
            <a:r>
              <a:rPr lang="en-US" sz="2000" b="0" i="0" dirty="0">
                <a:solidFill>
                  <a:srgbClr val="374151"/>
                </a:solidFill>
                <a:effectLst/>
                <a:latin typeface="Söhne"/>
              </a:rPr>
              <a:t>Mask R-CNN (Region-based Convolutional Neural Network) is a deep learning algorithm for instance segmentation, which combines the power of two popular deep learning techniques: object detection and image segmentation.</a:t>
            </a:r>
          </a:p>
          <a:p>
            <a:pPr marL="285750" indent="-285750" algn="just">
              <a:buFont typeface="Arial" panose="020B0604020202020204" pitchFamily="34" charset="0"/>
              <a:buChar char="•"/>
            </a:pPr>
            <a:r>
              <a:rPr lang="en-US" sz="2000" b="0" i="0" dirty="0">
                <a:solidFill>
                  <a:srgbClr val="374151"/>
                </a:solidFill>
                <a:effectLst/>
                <a:latin typeface="Söhne"/>
              </a:rPr>
              <a:t>Mask R-CNN extends the Faster R-CNN object detection algorithm by adding a branch for predicting segmentation masks for each object detected in the image. This allows the algorithm to not only detect objects in an image but also to precisely segment each object by creating a binary mask that identifies the pixels belonging to that object.</a:t>
            </a:r>
          </a:p>
          <a:p>
            <a:pPr marL="285750" indent="-285750" algn="just">
              <a:buFont typeface="Arial" panose="020B0604020202020204" pitchFamily="34" charset="0"/>
              <a:buChar char="•"/>
            </a:pPr>
            <a:r>
              <a:rPr lang="en-US" sz="2000" b="0" i="0" dirty="0">
                <a:solidFill>
                  <a:srgbClr val="374151"/>
                </a:solidFill>
                <a:effectLst/>
                <a:latin typeface="Söhne"/>
              </a:rPr>
              <a:t>The architecture of Mask R-CNN consists of three main components: a backbone network, a Region Proposal Network (RPN), and a Mask Head. The backbone network is a convolutional neural network that is used for feature extraction. The RPN generates region proposals based on the features extracted by the backbone network, and the Mask Head is used to predict a binary mask for each region proposal.</a:t>
            </a:r>
            <a:endParaRPr lang="en-US" sz="2000" b="1" dirty="0">
              <a:solidFill>
                <a:schemeClr val="tx1"/>
              </a:solidFill>
            </a:endParaRPr>
          </a:p>
        </p:txBody>
      </p:sp>
    </p:spTree>
    <p:extLst>
      <p:ext uri="{BB962C8B-B14F-4D97-AF65-F5344CB8AC3E}">
        <p14:creationId xmlns:p14="http://schemas.microsoft.com/office/powerpoint/2010/main" val="282203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6</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a:bodyPr>
          <a:lstStyle/>
          <a:p>
            <a:r>
              <a:rPr lang="en-US" sz="3000" b="1" dirty="0">
                <a:solidFill>
                  <a:schemeClr val="tx1"/>
                </a:solidFill>
              </a:rPr>
              <a:t>IMPLEMENTATION</a:t>
            </a:r>
          </a:p>
          <a:p>
            <a:pPr algn="just"/>
            <a:r>
              <a:rPr lang="en-US" sz="2000" b="1" dirty="0">
                <a:solidFill>
                  <a:schemeClr val="tx1"/>
                </a:solidFill>
              </a:rPr>
              <a:t>Data Collection</a:t>
            </a:r>
            <a:r>
              <a:rPr lang="en-US" sz="2000" dirty="0">
                <a:solidFill>
                  <a:schemeClr val="tx1"/>
                </a:solidFill>
              </a:rPr>
              <a:t>: The dataset is taken from Kaggle which is provided by author Julia Elliott. In 2019 there is a competition that contains images for image segmentation gathered from all over the world. The dataset was updated by the author in 2019 and the dataset contains of total 99,999 images and the size of this data set is less than 5GB. Each object of the image is masked after detection. The dataset characteristics are multivariate and attribute characteristics are real. The dataset is split into training and testing data with ratios of 80% and 20%.</a:t>
            </a:r>
          </a:p>
          <a:p>
            <a:pPr algn="just"/>
            <a:r>
              <a:rPr lang="en-US" sz="2000" b="1" dirty="0">
                <a:solidFill>
                  <a:schemeClr val="tx1"/>
                </a:solidFill>
              </a:rPr>
              <a:t>Classification</a:t>
            </a:r>
            <a:r>
              <a:rPr lang="en-US" sz="2000" dirty="0">
                <a:solidFill>
                  <a:schemeClr val="tx1"/>
                </a:solidFill>
              </a:rPr>
              <a:t>: Generally, classification is a machine learning task that is used to determine the existing objects in the image. This is a training model to identify which classes or objects are present. Classification is mostly useful at the yes or no level of decision, which means whether an object is in the image or not. Localization is a different task from classification, this task is used to determine the position of the classified objects in the image.</a:t>
            </a:r>
          </a:p>
          <a:p>
            <a:pPr algn="just"/>
            <a:endParaRPr lang="en-US" sz="2200" dirty="0">
              <a:solidFill>
                <a:schemeClr val="tx1"/>
              </a:solidFill>
            </a:endParaRPr>
          </a:p>
        </p:txBody>
      </p:sp>
    </p:spTree>
    <p:extLst>
      <p:ext uri="{BB962C8B-B14F-4D97-AF65-F5344CB8AC3E}">
        <p14:creationId xmlns:p14="http://schemas.microsoft.com/office/powerpoint/2010/main" val="39502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7</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a:bodyPr>
          <a:lstStyle/>
          <a:p>
            <a:r>
              <a:rPr lang="en-US" sz="3000" b="1" dirty="0" err="1">
                <a:solidFill>
                  <a:schemeClr val="tx1"/>
                </a:solidFill>
              </a:rPr>
              <a:t>Contd</a:t>
            </a:r>
            <a:endParaRPr lang="en-US" sz="3000" b="1" dirty="0">
              <a:solidFill>
                <a:schemeClr val="tx1"/>
              </a:solidFill>
            </a:endParaRPr>
          </a:p>
          <a:p>
            <a:pPr algn="just"/>
            <a:r>
              <a:rPr lang="en-US" sz="2000" b="1" dirty="0">
                <a:solidFill>
                  <a:schemeClr val="tx1"/>
                </a:solidFill>
              </a:rPr>
              <a:t>Object Detection</a:t>
            </a:r>
            <a:r>
              <a:rPr lang="en-US" sz="2000" dirty="0">
                <a:solidFill>
                  <a:schemeClr val="tx1"/>
                </a:solidFill>
              </a:rPr>
              <a:t>: Object detection is the combination of both classification and localization. This is useful to tell what objects are in the image and where the objects are in the image. To generate the bounding boxes around the object it uses classification. </a:t>
            </a:r>
          </a:p>
          <a:p>
            <a:r>
              <a:rPr lang="en-US" sz="3000" b="1" dirty="0">
                <a:solidFill>
                  <a:schemeClr val="tx1"/>
                </a:solidFill>
              </a:rPr>
              <a:t>AAAAAA</a:t>
            </a:r>
          </a:p>
        </p:txBody>
      </p:sp>
      <p:pic>
        <p:nvPicPr>
          <p:cNvPr id="1026" name="Picture 2" descr="Architecture of the original Mask R-CNN framework. The CNN represents... |  Download Scientific Diagram">
            <a:extLst>
              <a:ext uri="{FF2B5EF4-FFF2-40B4-BE49-F238E27FC236}">
                <a16:creationId xmlns:a16="http://schemas.microsoft.com/office/drawing/2014/main" id="{7EDDEC4F-B45A-54F4-7A01-E247EB07F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62238"/>
            <a:ext cx="5481665" cy="32051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3E49B3-145E-6F2F-C1A8-0576737030DD}"/>
              </a:ext>
            </a:extLst>
          </p:cNvPr>
          <p:cNvSpPr txBox="1"/>
          <p:nvPr/>
        </p:nvSpPr>
        <p:spPr>
          <a:xfrm>
            <a:off x="2550332" y="5781848"/>
            <a:ext cx="3581400" cy="369332"/>
          </a:xfrm>
          <a:prstGeom prst="rect">
            <a:avLst/>
          </a:prstGeom>
          <a:noFill/>
        </p:spPr>
        <p:txBody>
          <a:bodyPr wrap="square" rtlCol="0">
            <a:spAutoFit/>
          </a:bodyPr>
          <a:lstStyle/>
          <a:p>
            <a:r>
              <a:rPr lang="en-US" dirty="0"/>
              <a:t>Fig-1: Architecture of Mask R-CNN</a:t>
            </a:r>
            <a:endParaRPr lang="en-IN" dirty="0"/>
          </a:p>
        </p:txBody>
      </p:sp>
    </p:spTree>
    <p:extLst>
      <p:ext uri="{BB962C8B-B14F-4D97-AF65-F5344CB8AC3E}">
        <p14:creationId xmlns:p14="http://schemas.microsoft.com/office/powerpoint/2010/main" val="205580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8</a:t>
            </a:fld>
            <a:r>
              <a:rPr lang="en-US" sz="1600" dirty="0">
                <a:latin typeface="+mj-lt"/>
                <a:ea typeface="+mj-ea"/>
                <a:cs typeface="+mj-cs"/>
              </a:rPr>
              <a:t>-</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a:bodyPr>
          <a:lstStyle/>
          <a:p>
            <a:r>
              <a:rPr lang="en-US" sz="3000" b="1" dirty="0">
                <a:solidFill>
                  <a:schemeClr val="tx1"/>
                </a:solidFill>
              </a:rPr>
              <a:t>RESULTS</a:t>
            </a:r>
          </a:p>
          <a:p>
            <a:endParaRPr lang="en-US" sz="3000" b="1" dirty="0">
              <a:solidFill>
                <a:schemeClr val="tx1"/>
              </a:solidFill>
            </a:endParaRPr>
          </a:p>
        </p:txBody>
      </p:sp>
      <p:pic>
        <p:nvPicPr>
          <p:cNvPr id="2" name="Content Placeholder 5">
            <a:extLst>
              <a:ext uri="{FF2B5EF4-FFF2-40B4-BE49-F238E27FC236}">
                <a16:creationId xmlns:a16="http://schemas.microsoft.com/office/drawing/2014/main" id="{3D939A99-FC45-3EE1-5277-45D8824399F0}"/>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1438950" y="1331277"/>
            <a:ext cx="6113700" cy="4525963"/>
          </a:xfrm>
          <a:prstGeom prst="rect">
            <a:avLst/>
          </a:prstGeom>
        </p:spPr>
      </p:pic>
    </p:spTree>
    <p:extLst>
      <p:ext uri="{BB962C8B-B14F-4D97-AF65-F5344CB8AC3E}">
        <p14:creationId xmlns:p14="http://schemas.microsoft.com/office/powerpoint/2010/main" val="415837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JIEMR | INTERNATIONAL JOURNAL FOR INNOVATIVE ENGINEERING ..."/>
          <p:cNvPicPr>
            <a:picLocks noChangeAspect="1" noChangeArrowheads="1"/>
          </p:cNvPicPr>
          <p:nvPr/>
        </p:nvPicPr>
        <p:blipFill>
          <a:blip r:embed="rId2" cstate="print"/>
          <a:srcRect/>
          <a:stretch>
            <a:fillRect/>
          </a:stretch>
        </p:blipFill>
        <p:spPr bwMode="auto">
          <a:xfrm>
            <a:off x="8001000" y="5812220"/>
            <a:ext cx="1143000" cy="969580"/>
          </a:xfrm>
          <a:prstGeom prst="rect">
            <a:avLst/>
          </a:prstGeom>
          <a:noFill/>
        </p:spPr>
      </p:pic>
      <p:sp>
        <p:nvSpPr>
          <p:cNvPr id="10" name="Title 1"/>
          <p:cNvSpPr txBox="1">
            <a:spLocks/>
          </p:cNvSpPr>
          <p:nvPr/>
        </p:nvSpPr>
        <p:spPr>
          <a:xfrm>
            <a:off x="76200" y="0"/>
            <a:ext cx="8839200" cy="3810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C00000"/>
                </a:solidFill>
                <a:effectLst/>
                <a:uLnTx/>
                <a:uFillTx/>
                <a:latin typeface="+mj-lt"/>
                <a:ea typeface="+mj-ea"/>
                <a:cs typeface="+mj-cs"/>
              </a:rPr>
              <a:t>VVIT, ICRASTEM-2K23</a:t>
            </a:r>
            <a:r>
              <a:rPr kumimoji="0" lang="en-US" b="1" i="0" u="none" strike="noStrike" kern="1200" cap="none" spc="0" normalizeH="0" baseline="0" noProof="0" dirty="0">
                <a:ln>
                  <a:noFill/>
                </a:ln>
                <a:solidFill>
                  <a:srgbClr val="00B050"/>
                </a:solidFill>
                <a:effectLst/>
                <a:uLnTx/>
                <a:uFillTx/>
                <a:latin typeface="+mj-lt"/>
                <a:ea typeface="+mj-ea"/>
                <a:cs typeface="+mj-cs"/>
              </a:rPr>
              <a:t>				</a:t>
            </a:r>
            <a:r>
              <a:rPr lang="en-US" b="1" dirty="0">
                <a:solidFill>
                  <a:srgbClr val="00B050"/>
                </a:solidFill>
                <a:latin typeface="+mj-lt"/>
                <a:ea typeface="+mj-ea"/>
                <a:cs typeface="+mj-cs"/>
              </a:rPr>
              <a:t>Live Capturing Based Image segmentation using Mask R-CNN</a:t>
            </a:r>
            <a:endParaRPr kumimoji="0" lang="en-US"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Title 1"/>
          <p:cNvSpPr txBox="1">
            <a:spLocks/>
          </p:cNvSpPr>
          <p:nvPr/>
        </p:nvSpPr>
        <p:spPr>
          <a:xfrm>
            <a:off x="152400" y="6248400"/>
            <a:ext cx="8839200" cy="533400"/>
          </a:xfrm>
          <a:prstGeom prst="rect">
            <a:avLst/>
          </a:prstGeom>
        </p:spPr>
        <p:txBody>
          <a:bodyPr vert="horz" lIns="91440" tIns="45720" rIns="91440" bIns="45720" rtlCol="0" anchor="ctr">
            <a:normAutofit fontScale="97500"/>
          </a:bodyPr>
          <a:lstStyle/>
          <a:p>
            <a:pPr marL="987425" marR="0" lvl="0" defTabSz="914400" rtl="0" eaLnBrk="1" fontAlgn="auto" latinLnBrk="0" hangingPunct="1">
              <a:lnSpc>
                <a:spcPct val="100000"/>
              </a:lnSpc>
              <a:spcBef>
                <a:spcPct val="0"/>
              </a:spcBef>
              <a:spcAft>
                <a:spcPts val="0"/>
              </a:spcAft>
              <a:buClrTx/>
              <a:buSzTx/>
              <a:buFontTx/>
              <a:buNone/>
              <a:tabLst/>
              <a:defRPr/>
            </a:pPr>
            <a:r>
              <a:rPr lang="en-US" sz="1600" dirty="0">
                <a:latin typeface="+mj-lt"/>
                <a:ea typeface="+mj-ea"/>
                <a:cs typeface="+mj-cs"/>
              </a:rPr>
              <a:t>Article ID: ic2k23-it-022 	11/04/2023	              	                           -</a:t>
            </a:r>
            <a:fld id="{0259B055-7A1D-46BC-B741-5FFBB07A230E}" type="slidenum">
              <a:rPr lang="en-US" sz="1600" smtClean="0">
                <a:latin typeface="+mj-lt"/>
                <a:ea typeface="+mj-ea"/>
                <a:cs typeface="+mj-cs"/>
              </a:rPr>
              <a:t>9</a:t>
            </a:fld>
            <a:r>
              <a:rPr lang="en-US" sz="1600" dirty="0">
                <a:latin typeface="+mj-lt"/>
                <a:ea typeface="+mj-ea"/>
                <a:cs typeface="+mj-cs"/>
              </a:rPr>
              <a:t>- </a:t>
            </a:r>
          </a:p>
        </p:txBody>
      </p:sp>
      <p:pic>
        <p:nvPicPr>
          <p:cNvPr id="13" name="Picture 8" descr="IJIEMR | INTERNATIONAL JOURNAL FOR INNOVATIVE ENGINEERING ..."/>
          <p:cNvPicPr>
            <a:picLocks noChangeAspect="1" noChangeArrowheads="1"/>
          </p:cNvPicPr>
          <p:nvPr/>
        </p:nvPicPr>
        <p:blipFill>
          <a:blip r:embed="rId3" cstate="print"/>
          <a:srcRect/>
          <a:stretch>
            <a:fillRect/>
          </a:stretch>
        </p:blipFill>
        <p:spPr bwMode="auto">
          <a:xfrm>
            <a:off x="76200" y="5872480"/>
            <a:ext cx="1055914" cy="985520"/>
          </a:xfrm>
          <a:prstGeom prst="rect">
            <a:avLst/>
          </a:prstGeom>
          <a:noFill/>
        </p:spPr>
      </p:pic>
      <p:sp>
        <p:nvSpPr>
          <p:cNvPr id="8" name="Subtitle 2"/>
          <p:cNvSpPr>
            <a:spLocks noGrp="1"/>
          </p:cNvSpPr>
          <p:nvPr>
            <p:ph type="subTitle" idx="1"/>
          </p:nvPr>
        </p:nvSpPr>
        <p:spPr>
          <a:xfrm>
            <a:off x="381000" y="685800"/>
            <a:ext cx="8534400" cy="5029200"/>
          </a:xfrm>
        </p:spPr>
        <p:txBody>
          <a:bodyPr>
            <a:normAutofit/>
          </a:bodyPr>
          <a:lstStyle/>
          <a:p>
            <a:r>
              <a:rPr lang="en-US" sz="3000" b="1" dirty="0">
                <a:solidFill>
                  <a:schemeClr val="tx1"/>
                </a:solidFill>
              </a:rPr>
              <a:t>RESULTS</a:t>
            </a:r>
          </a:p>
          <a:p>
            <a:endParaRPr lang="en-US" sz="3000" b="1" dirty="0">
              <a:solidFill>
                <a:schemeClr val="tx1"/>
              </a:solidFill>
            </a:endParaRPr>
          </a:p>
        </p:txBody>
      </p:sp>
      <p:pic>
        <p:nvPicPr>
          <p:cNvPr id="2" name="Content Placeholder 5">
            <a:extLst>
              <a:ext uri="{FF2B5EF4-FFF2-40B4-BE49-F238E27FC236}">
                <a16:creationId xmlns:a16="http://schemas.microsoft.com/office/drawing/2014/main" id="{6FA14B01-C4A5-81D1-368D-259926016E37}"/>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1518051" y="1346517"/>
            <a:ext cx="6076691" cy="4525963"/>
          </a:xfrm>
          <a:prstGeom prst="rect">
            <a:avLst/>
          </a:prstGeom>
        </p:spPr>
      </p:pic>
    </p:spTree>
    <p:extLst>
      <p:ext uri="{BB962C8B-B14F-4D97-AF65-F5344CB8AC3E}">
        <p14:creationId xmlns:p14="http://schemas.microsoft.com/office/powerpoint/2010/main" val="2800647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1793</Words>
  <Application>Microsoft Office PowerPoint</Application>
  <PresentationFormat>On-screen Show (4:3)</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Lucida Handwriting</vt:lpstr>
      <vt:lpstr>Söhne</vt:lpstr>
      <vt:lpstr>Office Theme</vt:lpstr>
      <vt:lpstr>International Conference on Recent Advances in Science, Technology, Engineering and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to 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Conference on Recent Advances in Science, Technology, Engineering and Management  [ICRASTEM-2K23], 11/04/2023</dc:title>
  <dc:creator>19BQ1A12D9-SAKHAMURI AASRITHA</dc:creator>
  <cp:lastModifiedBy>SAKHAMURI AASRITHA</cp:lastModifiedBy>
  <cp:revision>10</cp:revision>
  <dcterms:created xsi:type="dcterms:W3CDTF">2006-08-16T00:00:00Z</dcterms:created>
  <dcterms:modified xsi:type="dcterms:W3CDTF">2023-04-09T13:20:04Z</dcterms:modified>
</cp:coreProperties>
</file>