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Merriweather"/>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PTSansNarrow-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66cb57d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66cb57d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63238dd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63238dd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63238dd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63238dd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62b397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62b397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62b3973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62b3973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66cb57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66cb57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66cb57d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66cb57d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63238dd7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63238dd7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63238dd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63238dd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62fb171d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62fb171d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62fb171d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62fb171d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62fb171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62fb171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62fb171d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62fb171d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62fb171d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62fb171d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62fb171d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62fb171d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62fb171d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62fb171d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62fb171d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62fb171d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etsolutions.com/insights/digital-transformation-in-healthca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 TargetMode="External"/><Relationship Id="rId4" Type="http://schemas.openxmlformats.org/officeDocument/2006/relationships/hyperlink" Target="https://www.geeksforgeek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45" y="621911"/>
            <a:ext cx="7136700" cy="1595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WEB PORTAL ON HEALTH CARE</a:t>
            </a:r>
            <a:endParaRPr/>
          </a:p>
        </p:txBody>
      </p:sp>
      <p:sp>
        <p:nvSpPr>
          <p:cNvPr id="67" name="Google Shape;67;p13"/>
          <p:cNvSpPr txBox="1"/>
          <p:nvPr>
            <p:ph idx="1" type="subTitle"/>
          </p:nvPr>
        </p:nvSpPr>
        <p:spPr>
          <a:xfrm>
            <a:off x="2136750" y="2571755"/>
            <a:ext cx="4870500" cy="1125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4200">
                <a:solidFill>
                  <a:srgbClr val="575F6D"/>
                </a:solidFill>
                <a:latin typeface="Merriweather"/>
                <a:ea typeface="Merriweather"/>
                <a:cs typeface="Merriweather"/>
                <a:sym typeface="Merriweather"/>
              </a:rPr>
              <a:t>Presented By :- Sohan Sakhare (TEIT_59)</a:t>
            </a:r>
            <a:endParaRPr sz="4200">
              <a:solidFill>
                <a:srgbClr val="575F6D"/>
              </a:solidFill>
              <a:latin typeface="Merriweather"/>
              <a:ea typeface="Merriweather"/>
              <a:cs typeface="Merriweather"/>
              <a:sym typeface="Merriweather"/>
            </a:endParaRPr>
          </a:p>
          <a:p>
            <a:pPr indent="0" lvl="0" marL="0" rtl="0" algn="l">
              <a:lnSpc>
                <a:spcPct val="115000"/>
              </a:lnSpc>
              <a:spcBef>
                <a:spcPts val="600"/>
              </a:spcBef>
              <a:spcAft>
                <a:spcPts val="0"/>
              </a:spcAft>
              <a:buNone/>
            </a:pPr>
            <a:r>
              <a:rPr lang="en" sz="4200">
                <a:solidFill>
                  <a:srgbClr val="575F6D"/>
                </a:solidFill>
                <a:latin typeface="Merriweather"/>
                <a:ea typeface="Merriweather"/>
                <a:cs typeface="Merriweather"/>
                <a:sym typeface="Merriweather"/>
              </a:rPr>
              <a:t>                                	Kaustubh Patil (TEIT_47)</a:t>
            </a:r>
            <a:endParaRPr sz="4200">
              <a:solidFill>
                <a:srgbClr val="575F6D"/>
              </a:solidFill>
              <a:latin typeface="Merriweather"/>
              <a:ea typeface="Merriweather"/>
              <a:cs typeface="Merriweather"/>
              <a:sym typeface="Merriweather"/>
            </a:endParaRPr>
          </a:p>
          <a:p>
            <a:pPr indent="0" lvl="0" marL="0" rtl="0" algn="l">
              <a:lnSpc>
                <a:spcPct val="115000"/>
              </a:lnSpc>
              <a:spcBef>
                <a:spcPts val="600"/>
              </a:spcBef>
              <a:spcAft>
                <a:spcPts val="0"/>
              </a:spcAft>
              <a:buNone/>
            </a:pPr>
            <a:r>
              <a:rPr lang="en" sz="4200">
                <a:solidFill>
                  <a:srgbClr val="575F6D"/>
                </a:solidFill>
                <a:latin typeface="Merriweather"/>
                <a:ea typeface="Merriweather"/>
                <a:cs typeface="Merriweather"/>
                <a:sym typeface="Merriweather"/>
              </a:rPr>
              <a:t>                            	Antima Yadav(TEIT_68)</a:t>
            </a:r>
            <a:endParaRPr sz="4200">
              <a:solidFill>
                <a:srgbClr val="575F6D"/>
              </a:solidFill>
              <a:latin typeface="Merriweather"/>
              <a:ea typeface="Merriweather"/>
              <a:cs typeface="Merriweather"/>
              <a:sym typeface="Merriweather"/>
            </a:endParaRPr>
          </a:p>
          <a:p>
            <a:pPr indent="0" lvl="0" marL="0" rtl="0" algn="l">
              <a:lnSpc>
                <a:spcPct val="115000"/>
              </a:lnSpc>
              <a:spcBef>
                <a:spcPts val="600"/>
              </a:spcBef>
              <a:spcAft>
                <a:spcPts val="0"/>
              </a:spcAft>
              <a:buNone/>
            </a:pPr>
            <a:r>
              <a:rPr lang="en" sz="4200">
                <a:solidFill>
                  <a:srgbClr val="575F6D"/>
                </a:solidFill>
                <a:latin typeface="Merriweather"/>
                <a:ea typeface="Merriweather"/>
                <a:cs typeface="Merriweather"/>
                <a:sym typeface="Merriweather"/>
              </a:rPr>
              <a:t> Guide :-  Rupali Sathe</a:t>
            </a:r>
            <a:endParaRPr sz="4200">
              <a:solidFill>
                <a:srgbClr val="575F6D"/>
              </a:solidFill>
              <a:latin typeface="Merriweather"/>
              <a:ea typeface="Merriweather"/>
              <a:cs typeface="Merriweather"/>
              <a:sym typeface="Merriweather"/>
            </a:endParaRPr>
          </a:p>
          <a:p>
            <a:pPr indent="0" lvl="0" marL="0" rtl="0" algn="ctr">
              <a:spcBef>
                <a:spcPts val="0"/>
              </a:spcBef>
              <a:spcAft>
                <a:spcPts val="0"/>
              </a:spcAft>
              <a:buNone/>
            </a:pPr>
            <a:r>
              <a:t/>
            </a:r>
            <a:endParaRPr>
              <a:latin typeface="Merriweather"/>
              <a:ea typeface="Merriweather"/>
              <a:cs typeface="Merriweather"/>
              <a:sym typeface="Merriweathe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flow </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498775" y="1517075"/>
            <a:ext cx="7949900" cy="303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1. It enables 24/7 online presence</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2. It helps in relevant information exchange</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3. Builds Credibility</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4. Cost Effective:</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5. Expand Your Reach</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6. Patient Insights</a:t>
            </a:r>
            <a:endParaRPr b="1" sz="1500">
              <a:solidFill>
                <a:srgbClr val="333333"/>
              </a:solidFill>
              <a:highlight>
                <a:srgbClr val="FFFFFF"/>
              </a:highlight>
              <a:latin typeface="Arial"/>
              <a:ea typeface="Arial"/>
              <a:cs typeface="Arial"/>
              <a:sym typeface="Arial"/>
            </a:endParaRPr>
          </a:p>
          <a:p>
            <a:pPr indent="0" lvl="0" marL="0" rtl="0" algn="l">
              <a:lnSpc>
                <a:spcPct val="130000"/>
              </a:lnSpc>
              <a:spcBef>
                <a:spcPts val="0"/>
              </a:spcBef>
              <a:spcAft>
                <a:spcPts val="0"/>
              </a:spcAft>
              <a:buNone/>
            </a:pPr>
            <a:r>
              <a:rPr b="1" lang="en" sz="1500">
                <a:solidFill>
                  <a:srgbClr val="333333"/>
                </a:solidFill>
                <a:highlight>
                  <a:srgbClr val="FFFFFF"/>
                </a:highlight>
                <a:latin typeface="Arial"/>
                <a:ea typeface="Arial"/>
                <a:cs typeface="Arial"/>
                <a:sym typeface="Arial"/>
              </a:rPr>
              <a:t>7. It allows smooth customer service online</a:t>
            </a:r>
            <a:endParaRPr b="1" sz="1500">
              <a:solidFill>
                <a:srgbClr val="333333"/>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0" name="Google Shape;140;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sz="1200">
                <a:solidFill>
                  <a:srgbClr val="444444"/>
                </a:solidFill>
                <a:latin typeface="Merriweather"/>
                <a:ea typeface="Merriweather"/>
                <a:cs typeface="Merriweather"/>
                <a:sym typeface="Merriweather"/>
              </a:rPr>
              <a:t>There’s no denying that the healthcare industry has come a long way as technology continues to take on a role of prominence in this industry. From dealing with data overload across various institutions to connecting doctors and patients from opposite ends of the globe via Web page , healthcare technology continues to advance in the right direction.</a:t>
            </a:r>
            <a:endParaRPr sz="1200">
              <a:solidFill>
                <a:srgbClr val="444444"/>
              </a:solidFill>
              <a:latin typeface="Merriweather"/>
              <a:ea typeface="Merriweather"/>
              <a:cs typeface="Merriweather"/>
              <a:sym typeface="Merriweather"/>
            </a:endParaRPr>
          </a:p>
          <a:p>
            <a:pPr indent="0" lvl="0" marL="0" rtl="0" algn="l">
              <a:lnSpc>
                <a:spcPct val="175000"/>
              </a:lnSpc>
              <a:spcBef>
                <a:spcPts val="0"/>
              </a:spcBef>
              <a:spcAft>
                <a:spcPts val="0"/>
              </a:spcAft>
              <a:buNone/>
            </a:pPr>
            <a:r>
              <a:rPr lang="en" sz="1200">
                <a:solidFill>
                  <a:srgbClr val="444444"/>
                </a:solidFill>
                <a:latin typeface="Merriweather"/>
                <a:ea typeface="Merriweather"/>
                <a:cs typeface="Merriweather"/>
                <a:sym typeface="Merriweather"/>
              </a:rPr>
              <a:t>We may presently be viewing just the tip of the iceberg in terms of what mobile apps, cloud-based services, and other digital assets have to offer to healthcare professionals. </a:t>
            </a:r>
            <a:r>
              <a:rPr lang="en" sz="1200">
                <a:solidFill>
                  <a:srgbClr val="444444"/>
                </a:solidFill>
                <a:uFill>
                  <a:noFill/>
                </a:uFill>
                <a:latin typeface="Merriweather"/>
                <a:ea typeface="Merriweather"/>
                <a:cs typeface="Merriweather"/>
                <a:sym typeface="Merriweather"/>
                <a:hlinkClick r:id="rId3">
                  <a:extLst>
                    <a:ext uri="{A12FA001-AC4F-418D-AE19-62706E023703}">
                      <ahyp:hlinkClr val="tx"/>
                    </a:ext>
                  </a:extLst>
                </a:hlinkClick>
              </a:rPr>
              <a:t>Digital transformation in healthcare</a:t>
            </a:r>
            <a:r>
              <a:rPr lang="en" sz="1200">
                <a:solidFill>
                  <a:srgbClr val="444444"/>
                </a:solidFill>
                <a:latin typeface="Merriweather"/>
                <a:ea typeface="Merriweather"/>
                <a:cs typeface="Merriweather"/>
                <a:sym typeface="Merriweather"/>
              </a:rPr>
              <a:t> is expected to be seen more prominently in the coming times and will bring exciting opportunities in the industry for doctors as well as patients.</a:t>
            </a:r>
            <a:endParaRPr sz="1200">
              <a:solidFill>
                <a:srgbClr val="444444"/>
              </a:solidFill>
              <a:latin typeface="Merriweather"/>
              <a:ea typeface="Merriweather"/>
              <a:cs typeface="Merriweather"/>
              <a:sym typeface="Merriweather"/>
            </a:endParaRPr>
          </a:p>
          <a:p>
            <a:pPr indent="0" lvl="0" marL="0" rtl="0" algn="l">
              <a:lnSpc>
                <a:spcPct val="130000"/>
              </a:lnSpc>
              <a:spcBef>
                <a:spcPts val="1000"/>
              </a:spcBef>
              <a:spcAft>
                <a:spcPts val="0"/>
              </a:spcAft>
              <a:buNone/>
            </a:pPr>
            <a:r>
              <a:rPr lang="en" sz="1100">
                <a:solidFill>
                  <a:srgbClr val="666666"/>
                </a:solidFill>
                <a:latin typeface="Merriweather"/>
                <a:ea typeface="Merriweather"/>
                <a:cs typeface="Merriweather"/>
                <a:sym typeface="Merriweather"/>
              </a:rPr>
              <a:t>At the end this portal will be helpful for all the people who want to be able to move from their place and those who aren't able to reach the hospital and diganos their diseases on proper time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511400" y="1219025"/>
            <a:ext cx="6953074" cy="3397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137700" y="236725"/>
            <a:ext cx="4434299" cy="3923324"/>
          </a:xfrm>
          <a:prstGeom prst="rect">
            <a:avLst/>
          </a:prstGeom>
          <a:noFill/>
          <a:ln>
            <a:noFill/>
          </a:ln>
        </p:spPr>
      </p:pic>
      <p:pic>
        <p:nvPicPr>
          <p:cNvPr id="155" name="Google Shape;155;p26"/>
          <p:cNvPicPr preferRelativeResize="0"/>
          <p:nvPr/>
        </p:nvPicPr>
        <p:blipFill>
          <a:blip r:embed="rId4">
            <a:alphaModFix/>
          </a:blip>
          <a:stretch>
            <a:fillRect/>
          </a:stretch>
        </p:blipFill>
        <p:spPr>
          <a:xfrm>
            <a:off x="4651775" y="236725"/>
            <a:ext cx="4376399" cy="3923326"/>
          </a:xfrm>
          <a:prstGeom prst="rect">
            <a:avLst/>
          </a:prstGeom>
          <a:noFill/>
          <a:ln>
            <a:noFill/>
          </a:ln>
        </p:spPr>
      </p:pic>
      <p:pic>
        <p:nvPicPr>
          <p:cNvPr id="156" name="Google Shape;156;p26"/>
          <p:cNvPicPr preferRelativeResize="0"/>
          <p:nvPr/>
        </p:nvPicPr>
        <p:blipFill>
          <a:blip r:embed="rId4">
            <a:alphaModFix/>
          </a:blip>
          <a:stretch>
            <a:fillRect/>
          </a:stretch>
        </p:blipFill>
        <p:spPr>
          <a:xfrm>
            <a:off x="4651775" y="236725"/>
            <a:ext cx="4376399" cy="3923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a:t>
            </a:r>
            <a:endParaRPr/>
          </a:p>
          <a:p>
            <a:pPr indent="0" lvl="0" marL="0" rtl="0" algn="l">
              <a:spcBef>
                <a:spcPts val="1200"/>
              </a:spcBef>
              <a:spcAft>
                <a:spcPts val="0"/>
              </a:spcAft>
              <a:buNone/>
            </a:pPr>
            <a:r>
              <a:rPr lang="en" u="sng">
                <a:solidFill>
                  <a:schemeClr val="hlink"/>
                </a:solidFill>
                <a:hlinkClick r:id="rId4"/>
              </a:rPr>
              <a:t>https://www.geeksforgeeks.org/</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737650" y="18643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740"/>
              <a:t>THANKYOU</a:t>
            </a:r>
            <a:endParaRPr sz="4740"/>
          </a:p>
        </p:txBody>
      </p:sp>
      <p:sp>
        <p:nvSpPr>
          <p:cNvPr id="180" name="Google Shape;18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66250"/>
            <a:ext cx="85206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73" name="Google Shape;73;p14"/>
          <p:cNvSpPr txBox="1"/>
          <p:nvPr>
            <p:ph idx="1" type="body"/>
          </p:nvPr>
        </p:nvSpPr>
        <p:spPr>
          <a:xfrm>
            <a:off x="251225" y="8582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400">
                <a:latin typeface="Merriweather"/>
                <a:ea typeface="Merriweather"/>
                <a:cs typeface="Merriweather"/>
                <a:sym typeface="Merriweather"/>
              </a:rPr>
              <a:t>I</a:t>
            </a:r>
            <a:r>
              <a:rPr b="1" lang="en" sz="4600">
                <a:latin typeface="Merriweather"/>
                <a:ea typeface="Merriweather"/>
                <a:cs typeface="Merriweather"/>
                <a:sym typeface="Merriweather"/>
              </a:rPr>
              <a:t>ntroduction</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Scope of the system</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Literature survey</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Problem statements</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Objective</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Hardware &amp; software requirement</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Methodology</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Flow chart</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Advantages</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Conclusion</a:t>
            </a:r>
            <a:endParaRPr b="1" sz="4600">
              <a:latin typeface="Merriweather"/>
              <a:ea typeface="Merriweather"/>
              <a:cs typeface="Merriweather"/>
              <a:sym typeface="Merriweather"/>
            </a:endParaRPr>
          </a:p>
          <a:p>
            <a:pPr indent="0" lvl="0" marL="0" rtl="0" algn="l">
              <a:spcBef>
                <a:spcPts val="1200"/>
              </a:spcBef>
              <a:spcAft>
                <a:spcPts val="0"/>
              </a:spcAft>
              <a:buNone/>
            </a:pPr>
            <a:r>
              <a:rPr b="1" lang="en" sz="4600">
                <a:latin typeface="Merriweather"/>
                <a:ea typeface="Merriweather"/>
                <a:cs typeface="Merriweather"/>
                <a:sym typeface="Merriweather"/>
              </a:rPr>
              <a:t>References</a:t>
            </a:r>
            <a:endParaRPr b="1" sz="4600">
              <a:latin typeface="Merriweather"/>
              <a:ea typeface="Merriweather"/>
              <a:cs typeface="Merriweather"/>
              <a:sym typeface="Merriweather"/>
            </a:endParaRPr>
          </a:p>
          <a:p>
            <a:pPr indent="0" lvl="0" marL="0" rtl="0" algn="l">
              <a:spcBef>
                <a:spcPts val="1200"/>
              </a:spcBef>
              <a:spcAft>
                <a:spcPts val="1200"/>
              </a:spcAft>
              <a:buNone/>
            </a:pPr>
            <a:r>
              <a:t/>
            </a:r>
            <a:endParaRPr b="1" sz="4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7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835025"/>
            <a:ext cx="8520600" cy="385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solidFill>
                  <a:srgbClr val="333333"/>
                </a:solidFill>
                <a:highlight>
                  <a:srgbClr val="FFFFFF"/>
                </a:highlight>
                <a:latin typeface="Arial"/>
                <a:ea typeface="Arial"/>
                <a:cs typeface="Arial"/>
                <a:sym typeface="Arial"/>
              </a:rPr>
              <a:t>There is an increased interest in the adoption of e-healthcare solutions and the fundamental change on how patient records, service provider communications, and </a:t>
            </a:r>
            <a:r>
              <a:rPr lang="en" sz="1500">
                <a:solidFill>
                  <a:srgbClr val="333333"/>
                </a:solidFill>
                <a:highlight>
                  <a:srgbClr val="FFFFFF"/>
                </a:highlight>
                <a:latin typeface="Arial"/>
                <a:ea typeface="Arial"/>
                <a:cs typeface="Arial"/>
                <a:sym typeface="Arial"/>
              </a:rPr>
              <a:t>appointment scheduling</a:t>
            </a:r>
            <a:r>
              <a:rPr lang="en" sz="1500">
                <a:solidFill>
                  <a:srgbClr val="333333"/>
                </a:solidFill>
                <a:highlight>
                  <a:srgbClr val="FFFFFF"/>
                </a:highlight>
                <a:latin typeface="Arial"/>
                <a:ea typeface="Arial"/>
                <a:cs typeface="Arial"/>
                <a:sym typeface="Arial"/>
              </a:rPr>
              <a:t> can be delivered. </a:t>
            </a:r>
            <a:r>
              <a:rPr lang="en" sz="1600"/>
              <a:t> </a:t>
            </a:r>
            <a:endParaRPr sz="15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SzPts val="1600"/>
              <a:buChar char="●"/>
            </a:pPr>
            <a:r>
              <a:rPr lang="en" sz="1500">
                <a:solidFill>
                  <a:srgbClr val="333333"/>
                </a:solidFill>
                <a:highlight>
                  <a:srgbClr val="FFFFFF"/>
                </a:highlight>
                <a:latin typeface="Arial"/>
                <a:ea typeface="Arial"/>
                <a:cs typeface="Arial"/>
                <a:sym typeface="Arial"/>
              </a:rPr>
              <a:t>An e-Health portal is a secure online web portal that gives patients convenient, 24-hour access to personal health information from anywhere via an Internet connection, often “tethered” to their integrated electronic health records.</a:t>
            </a:r>
            <a:endParaRPr sz="15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SzPts val="1600"/>
              <a:buChar char="●"/>
            </a:pPr>
            <a:r>
              <a:rPr lang="en" sz="1500">
                <a:solidFill>
                  <a:srgbClr val="333333"/>
                </a:solidFill>
                <a:highlight>
                  <a:srgbClr val="FFFFFF"/>
                </a:highlight>
                <a:latin typeface="Arial"/>
                <a:ea typeface="Arial"/>
                <a:cs typeface="Arial"/>
                <a:sym typeface="Arial"/>
              </a:rPr>
              <a:t>e-Health portals save the patient time, also keep them organized, up to date, and deliver a higher overall level of convenience.</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Our project  web portal for health care is developed so that the patient can know there consultant by their own and also choice the best one.</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It fulfill the gap between patient and the service provider.</a:t>
            </a:r>
            <a:endParaRPr sz="15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System</a:t>
            </a:r>
            <a:endParaRPr/>
          </a:p>
        </p:txBody>
      </p:sp>
      <p:sp>
        <p:nvSpPr>
          <p:cNvPr id="85" name="Google Shape;85;p16"/>
          <p:cNvSpPr txBox="1"/>
          <p:nvPr>
            <p:ph idx="1" type="body"/>
          </p:nvPr>
        </p:nvSpPr>
        <p:spPr>
          <a:xfrm>
            <a:off x="222050" y="15240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333333"/>
                </a:solidFill>
                <a:highlight>
                  <a:srgbClr val="FFFFFF"/>
                </a:highlight>
              </a:rPr>
              <a:t>   The health care sector is one of the world’s biggest and fastest-developing sectors and is about 12 % of GDP for most of the developed countries while in India its 5% of the GDP. </a:t>
            </a:r>
            <a:endParaRPr sz="1050">
              <a:solidFill>
                <a:srgbClr val="333333"/>
              </a:solidFill>
              <a:highlight>
                <a:srgbClr val="FFFFFF"/>
              </a:highlight>
            </a:endParaRPr>
          </a:p>
          <a:p>
            <a:pPr indent="0" lvl="0" marL="0" rtl="0" algn="l">
              <a:spcBef>
                <a:spcPts val="1200"/>
              </a:spcBef>
              <a:spcAft>
                <a:spcPts val="0"/>
              </a:spcAft>
              <a:buNone/>
            </a:pPr>
            <a:r>
              <a:rPr lang="en" sz="1050">
                <a:solidFill>
                  <a:srgbClr val="333333"/>
                </a:solidFill>
                <a:highlight>
                  <a:srgbClr val="FFFFFF"/>
                </a:highlight>
              </a:rPr>
              <a:t>The scope of healthcare industry is tremendously widening, bringing in enormous opportunities in terms of employment and revenue.</a:t>
            </a:r>
            <a:endParaRPr sz="1050">
              <a:solidFill>
                <a:srgbClr val="333333"/>
              </a:solidFill>
              <a:highlight>
                <a:srgbClr val="FFFFFF"/>
              </a:highlight>
            </a:endParaRPr>
          </a:p>
          <a:p>
            <a:pPr indent="0" lvl="0" marL="0" rtl="0" algn="l">
              <a:spcBef>
                <a:spcPts val="1200"/>
              </a:spcBef>
              <a:spcAft>
                <a:spcPts val="1200"/>
              </a:spcAft>
              <a:buNone/>
            </a:pPr>
            <a:r>
              <a:rPr lang="en" sz="1050">
                <a:solidFill>
                  <a:srgbClr val="333333"/>
                </a:solidFill>
                <a:highlight>
                  <a:srgbClr val="FFFFFF"/>
                </a:highlight>
              </a:rPr>
              <a:t>With the immense growth of the healthcare industry, huge investment, various government schemes and an increasing number of private hospitals, the career scope in Healthcare sector is increasing exponentially. </a:t>
            </a:r>
            <a:endParaRPr sz="105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rotWithShape="1">
          <a:blip r:embed="rId3">
            <a:alphaModFix/>
          </a:blip>
          <a:srcRect b="8433" l="0" r="0" t="0"/>
          <a:stretch/>
        </p:blipFill>
        <p:spPr>
          <a:xfrm>
            <a:off x="311700" y="1266325"/>
            <a:ext cx="8520600" cy="348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lnSpc>
                <a:spcPct val="130000"/>
              </a:lnSpc>
              <a:spcBef>
                <a:spcPts val="1000"/>
              </a:spcBef>
              <a:spcAft>
                <a:spcPts val="0"/>
              </a:spcAft>
              <a:buNone/>
            </a:pPr>
            <a:r>
              <a:rPr lang="en" sz="1500">
                <a:solidFill>
                  <a:srgbClr val="444444"/>
                </a:solidFill>
                <a:highlight>
                  <a:srgbClr val="FFFFFF"/>
                </a:highlight>
                <a:latin typeface="Arial"/>
                <a:ea typeface="Arial"/>
                <a:cs typeface="Arial"/>
                <a:sym typeface="Arial"/>
              </a:rPr>
              <a:t>Web health care portal continue to grow the flexibility and performance abilities of these remote-oriented platforms. To creates a reliable experience for medical experts to provide quality care and advice to patients from miles away.</a:t>
            </a:r>
            <a:endParaRPr sz="1500">
              <a:solidFill>
                <a:srgbClr val="444444"/>
              </a:solidFill>
              <a:highlight>
                <a:srgbClr val="FFFFFF"/>
              </a:highlight>
              <a:latin typeface="Arial"/>
              <a:ea typeface="Arial"/>
              <a:cs typeface="Arial"/>
              <a:sym typeface="Arial"/>
            </a:endParaRPr>
          </a:p>
          <a:p>
            <a:pPr indent="0" lvl="0" marL="0" rtl="0" algn="l">
              <a:lnSpc>
                <a:spcPct val="130000"/>
              </a:lnSpc>
              <a:spcBef>
                <a:spcPts val="1000"/>
              </a:spcBef>
              <a:spcAft>
                <a:spcPts val="0"/>
              </a:spcAft>
              <a:buNone/>
            </a:pPr>
            <a:r>
              <a:rPr lang="en" sz="1500">
                <a:solidFill>
                  <a:srgbClr val="444444"/>
                </a:solidFill>
                <a:highlight>
                  <a:srgbClr val="FFFFFF"/>
                </a:highlight>
                <a:latin typeface="Arial"/>
                <a:ea typeface="Arial"/>
                <a:cs typeface="Arial"/>
                <a:sym typeface="Arial"/>
              </a:rPr>
              <a:t>Doctors can focus more on their core functionalities and offer effective coordinate care with other doctors to plan cohesive, personalized treatment plans.</a:t>
            </a:r>
            <a:endParaRPr sz="1500">
              <a:solidFill>
                <a:srgbClr val="444444"/>
              </a:solidFill>
              <a:highlight>
                <a:srgbClr val="FFFFFF"/>
              </a:highlight>
              <a:latin typeface="Arial"/>
              <a:ea typeface="Arial"/>
              <a:cs typeface="Arial"/>
              <a:sym typeface="Arial"/>
            </a:endParaRPr>
          </a:p>
          <a:p>
            <a:pPr indent="0" lvl="0" marL="0" rtl="0" algn="l">
              <a:lnSpc>
                <a:spcPct val="130000"/>
              </a:lnSpc>
              <a:spcBef>
                <a:spcPts val="1000"/>
              </a:spcBef>
              <a:spcAft>
                <a:spcPts val="0"/>
              </a:spcAft>
              <a:buNone/>
            </a:pPr>
            <a:r>
              <a:rPr lang="en" sz="1500">
                <a:solidFill>
                  <a:srgbClr val="444444"/>
                </a:solidFill>
                <a:highlight>
                  <a:srgbClr val="FFFFFF"/>
                </a:highlight>
                <a:latin typeface="Arial"/>
                <a:ea typeface="Arial"/>
                <a:cs typeface="Arial"/>
                <a:sym typeface="Arial"/>
              </a:rPr>
              <a:t> These solutions provide healthcare professionals with real-time access to patient-related data like registrations, medical history, diagnoses, treatments,  and more.</a:t>
            </a:r>
            <a:endParaRPr sz="1500">
              <a:solidFill>
                <a:srgbClr val="444444"/>
              </a:solidFill>
              <a:highlight>
                <a:srgbClr val="FFFFFF"/>
              </a:highlight>
              <a:latin typeface="Arial"/>
              <a:ea typeface="Arial"/>
              <a:cs typeface="Arial"/>
              <a:sym typeface="Arial"/>
            </a:endParaRPr>
          </a:p>
          <a:p>
            <a:pPr indent="0" lvl="0" marL="0" rtl="0" algn="l">
              <a:lnSpc>
                <a:spcPct val="130000"/>
              </a:lnSpc>
              <a:spcBef>
                <a:spcPts val="1000"/>
              </a:spcBef>
              <a:spcAft>
                <a:spcPts val="0"/>
              </a:spcAft>
              <a:buNone/>
            </a:pPr>
            <a:r>
              <a:t/>
            </a:r>
            <a:endParaRPr sz="1500">
              <a:solidFill>
                <a:srgbClr val="444444"/>
              </a:solidFill>
              <a:highlight>
                <a:srgbClr val="FFFFFF"/>
              </a:highlight>
              <a:latin typeface="Arial"/>
              <a:ea typeface="Arial"/>
              <a:cs typeface="Arial"/>
              <a:sym typeface="Arial"/>
            </a:endParaRPr>
          </a:p>
          <a:p>
            <a:pPr indent="0" lvl="0" marL="0" rtl="0" algn="l">
              <a:lnSpc>
                <a:spcPct val="130000"/>
              </a:lnSpc>
              <a:spcBef>
                <a:spcPts val="1000"/>
              </a:spcBef>
              <a:spcAft>
                <a:spcPts val="0"/>
              </a:spcAft>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our survey we had found many of the website for health care they have many of the module which are  </a:t>
            </a:r>
            <a:r>
              <a:rPr lang="en"/>
              <a:t>brainstorming</a:t>
            </a:r>
            <a:r>
              <a:rPr lang="en"/>
              <a:t> but there is lack of simple need of the users.</a:t>
            </a:r>
            <a:endParaRPr/>
          </a:p>
          <a:p>
            <a:pPr indent="0" lvl="0" marL="0" rtl="0" algn="l">
              <a:spcBef>
                <a:spcPts val="1200"/>
              </a:spcBef>
              <a:spcAft>
                <a:spcPts val="0"/>
              </a:spcAft>
              <a:buNone/>
            </a:pPr>
            <a:r>
              <a:rPr lang="en"/>
              <a:t>With the help of IEEE we have read more than 5 paper and they have many more to it .</a:t>
            </a:r>
            <a:endParaRPr/>
          </a:p>
          <a:p>
            <a:pPr indent="0" lvl="0" marL="0" rtl="0" algn="l">
              <a:spcBef>
                <a:spcPts val="1200"/>
              </a:spcBef>
              <a:spcAft>
                <a:spcPts val="0"/>
              </a:spcAft>
              <a:buNone/>
            </a:pPr>
            <a:r>
              <a:rPr lang="en"/>
              <a:t>Some of them are</a:t>
            </a:r>
            <a:endParaRPr/>
          </a:p>
          <a:p>
            <a:pPr indent="0" lvl="0" marL="0" rtl="0" algn="l">
              <a:spcBef>
                <a:spcPts val="1200"/>
              </a:spcBef>
              <a:spcAft>
                <a:spcPts val="0"/>
              </a:spcAft>
              <a:buNone/>
            </a:pPr>
            <a:r>
              <a:rPr lang="en"/>
              <a:t>*https://ieeexplore.ieee.org/document/941724/</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&amp; Software Requirements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311700" y="1574550"/>
            <a:ext cx="1643100" cy="1411250"/>
          </a:xfrm>
          <a:prstGeom prst="rect">
            <a:avLst/>
          </a:prstGeom>
          <a:noFill/>
          <a:ln>
            <a:noFill/>
          </a:ln>
        </p:spPr>
      </p:pic>
      <p:pic>
        <p:nvPicPr>
          <p:cNvPr id="112" name="Google Shape;112;p20"/>
          <p:cNvPicPr preferRelativeResize="0"/>
          <p:nvPr/>
        </p:nvPicPr>
        <p:blipFill>
          <a:blip r:embed="rId4">
            <a:alphaModFix/>
          </a:blip>
          <a:stretch>
            <a:fillRect/>
          </a:stretch>
        </p:blipFill>
        <p:spPr>
          <a:xfrm>
            <a:off x="2250975" y="3125750"/>
            <a:ext cx="1262475" cy="1539550"/>
          </a:xfrm>
          <a:prstGeom prst="rect">
            <a:avLst/>
          </a:prstGeom>
          <a:noFill/>
          <a:ln>
            <a:noFill/>
          </a:ln>
        </p:spPr>
      </p:pic>
      <p:pic>
        <p:nvPicPr>
          <p:cNvPr id="113" name="Google Shape;113;p20"/>
          <p:cNvPicPr preferRelativeResize="0"/>
          <p:nvPr/>
        </p:nvPicPr>
        <p:blipFill>
          <a:blip r:embed="rId5">
            <a:alphaModFix/>
          </a:blip>
          <a:stretch>
            <a:fillRect/>
          </a:stretch>
        </p:blipFill>
        <p:spPr>
          <a:xfrm>
            <a:off x="3374950" y="1266322"/>
            <a:ext cx="2305050" cy="1290828"/>
          </a:xfrm>
          <a:prstGeom prst="rect">
            <a:avLst/>
          </a:prstGeom>
          <a:noFill/>
          <a:ln>
            <a:noFill/>
          </a:ln>
        </p:spPr>
      </p:pic>
      <p:pic>
        <p:nvPicPr>
          <p:cNvPr id="114" name="Google Shape;114;p20"/>
          <p:cNvPicPr preferRelativeResize="0"/>
          <p:nvPr/>
        </p:nvPicPr>
        <p:blipFill>
          <a:blip r:embed="rId6">
            <a:alphaModFix/>
          </a:blip>
          <a:stretch>
            <a:fillRect/>
          </a:stretch>
        </p:blipFill>
        <p:spPr>
          <a:xfrm>
            <a:off x="5341775" y="3254050"/>
            <a:ext cx="1692350" cy="1411250"/>
          </a:xfrm>
          <a:prstGeom prst="rect">
            <a:avLst/>
          </a:prstGeom>
          <a:noFill/>
          <a:ln>
            <a:noFill/>
          </a:ln>
        </p:spPr>
      </p:pic>
      <p:pic>
        <p:nvPicPr>
          <p:cNvPr id="115" name="Google Shape;115;p20"/>
          <p:cNvPicPr preferRelativeResize="0"/>
          <p:nvPr/>
        </p:nvPicPr>
        <p:blipFill>
          <a:blip r:embed="rId7">
            <a:alphaModFix/>
          </a:blip>
          <a:stretch>
            <a:fillRect/>
          </a:stretch>
        </p:blipFill>
        <p:spPr>
          <a:xfrm>
            <a:off x="6968900" y="1093746"/>
            <a:ext cx="1863399" cy="17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solve the problem statement of the e-healthcare we had come to some of the process step by step.</a:t>
            </a:r>
            <a:endParaRPr/>
          </a:p>
          <a:p>
            <a:pPr indent="0" lvl="0" marL="0" rtl="0" algn="l">
              <a:spcBef>
                <a:spcPts val="1200"/>
              </a:spcBef>
              <a:spcAft>
                <a:spcPts val="0"/>
              </a:spcAft>
              <a:buNone/>
            </a:pPr>
            <a:r>
              <a:rPr lang="en"/>
              <a:t>Firstly we research for the problem suffer by the patient and </a:t>
            </a:r>
            <a:endParaRPr/>
          </a:p>
          <a:p>
            <a:pPr indent="0" lvl="0" marL="0" rtl="0" algn="l">
              <a:spcBef>
                <a:spcPts val="1200"/>
              </a:spcBef>
              <a:spcAft>
                <a:spcPts val="0"/>
              </a:spcAft>
              <a:buNone/>
            </a:pPr>
            <a:r>
              <a:rPr lang="en"/>
              <a:t>Come up with the solution and add some of module to our portal</a:t>
            </a:r>
            <a:endParaRPr/>
          </a:p>
          <a:p>
            <a:pPr indent="0" lvl="0" marL="0" rtl="0" algn="l">
              <a:spcBef>
                <a:spcPts val="1200"/>
              </a:spcBef>
              <a:spcAft>
                <a:spcPts val="0"/>
              </a:spcAft>
              <a:buNone/>
            </a:pPr>
            <a:r>
              <a:rPr lang="en"/>
              <a:t>Some reference from internet and design the front end of the website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