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42" r:id="rId3"/>
    <p:sldId id="344" r:id="rId4"/>
    <p:sldId id="345" r:id="rId5"/>
    <p:sldId id="346" r:id="rId6"/>
    <p:sldId id="347" r:id="rId7"/>
    <p:sldId id="348" r:id="rId8"/>
    <p:sldId id="350" r:id="rId9"/>
    <p:sldId id="351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A8469-F2F8-4C2D-95A7-DF365BA336AB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AF06-35E5-4F2E-8263-85249F2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36525"/>
            <a:ext cx="11607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2200"/>
            <a:ext cx="116459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837C-D6AB-4423-AF86-17F672FE3F82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tantia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parametric-and-nonparametric-machine-learning-algorithms/" TargetMode="External"/><Relationship Id="rId2" Type="http://schemas.openxmlformats.org/officeDocument/2006/relationships/hyperlink" Target="https://machinelearningmastery.com/tutorial-to-implement-k-nearest-neighbors-in-python-from-scrat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weighted-k-nn/" TargetMode="External"/><Relationship Id="rId4" Type="http://schemas.openxmlformats.org/officeDocument/2006/relationships/hyperlink" Target="https://www.analyticsvidhya.com/blog/2018/03/introduction-k-neighbours-algorithm-cluster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7418"/>
            <a:ext cx="9144000" cy="1282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CSE </a:t>
            </a: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471</a:t>
            </a:r>
            <a:b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504" y="2370910"/>
            <a:ext cx="9144000" cy="9119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nstantia" panose="02030602050306030303" pitchFamily="18" charset="0"/>
              </a:rPr>
              <a:t>K Nearest Neighbor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D0FB4-FC90-490D-BB39-20304B45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5469887"/>
            <a:ext cx="1117600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8131" y="3927423"/>
            <a:ext cx="653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tantia" pitchFamily="18" charset="0"/>
              </a:rPr>
              <a:t>Prepared by</a:t>
            </a:r>
          </a:p>
          <a:p>
            <a:pPr algn="ctr"/>
            <a:r>
              <a:rPr lang="en-US" dirty="0" err="1">
                <a:latin typeface="Constantia" pitchFamily="18" charset="0"/>
              </a:rPr>
              <a:t>Madhusudan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Basak</a:t>
            </a:r>
            <a:endParaRPr lang="en-US" dirty="0">
              <a:latin typeface="Constantia" pitchFamily="18" charset="0"/>
            </a:endParaRPr>
          </a:p>
          <a:p>
            <a:pPr algn="ctr"/>
            <a:r>
              <a:rPr lang="en-US" dirty="0">
                <a:latin typeface="Constantia" pitchFamily="18" charset="0"/>
              </a:rPr>
              <a:t>Assistant Professor</a:t>
            </a:r>
          </a:p>
          <a:p>
            <a:pPr algn="ctr"/>
            <a:r>
              <a:rPr lang="en-US" dirty="0">
                <a:latin typeface="Constantia" pitchFamily="18" charset="0"/>
              </a:rPr>
              <a:t>CSE, BUET</a:t>
            </a:r>
          </a:p>
        </p:txBody>
      </p:sp>
    </p:spTree>
    <p:extLst>
      <p:ext uri="{BB962C8B-B14F-4D97-AF65-F5344CB8AC3E}">
        <p14:creationId xmlns:p14="http://schemas.microsoft.com/office/powerpoint/2010/main" val="97916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References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Implementation Reference: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https://machinelearningmastery.com/tutorial-to-implement-k-nearest-neighbors-in-python-from-scratch/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References: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https://machinelearningmastery.com/parametric-and-nonparametric-machine-learning-algorithms/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https://www.analyticsvidhya.com/blog/2018/03/introduction-k-neighbours-algorithm-clustering/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https://www.geeksforgeeks.org/weighted-k-nn/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Note by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Madhusudan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Basak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Also known as </a:t>
            </a:r>
            <a:r>
              <a:rPr lang="en-US" dirty="0" err="1">
                <a:solidFill>
                  <a:schemeClr val="tx1"/>
                </a:solidFill>
              </a:rPr>
              <a:t>kNN</a:t>
            </a:r>
            <a:r>
              <a:rPr lang="en-US" dirty="0">
                <a:solidFill>
                  <a:schemeClr val="tx1"/>
                </a:solidFill>
              </a:rPr>
              <a:t>/KNN</a:t>
            </a:r>
          </a:p>
          <a:p>
            <a:pPr algn="just"/>
            <a:r>
              <a:rPr lang="en-US" dirty="0"/>
              <a:t>KNN can be used for both classification and regression predictive problems.</a:t>
            </a:r>
          </a:p>
          <a:p>
            <a:pPr algn="just"/>
            <a:r>
              <a:rPr lang="en-US" dirty="0"/>
              <a:t>Non-parametric approach: Don’t assume any strong/fixed model or functional form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each test input point, </a:t>
            </a:r>
          </a:p>
          <a:p>
            <a:pPr lvl="1" algn="just"/>
            <a:r>
              <a:rPr lang="en-US" dirty="0"/>
              <a:t>considers the class/output of its </a:t>
            </a:r>
            <a:r>
              <a:rPr lang="en-US" dirty="0">
                <a:solidFill>
                  <a:srgbClr val="00B050"/>
                </a:solidFill>
              </a:rPr>
              <a:t>nearest</a:t>
            </a:r>
            <a:r>
              <a:rPr lang="en-US" dirty="0"/>
              <a:t> k number of train (available) data points and </a:t>
            </a:r>
          </a:p>
          <a:p>
            <a:pPr lvl="1" algn="just"/>
            <a:r>
              <a:rPr lang="en-US" dirty="0"/>
              <a:t>Determine its class by </a:t>
            </a:r>
            <a:r>
              <a:rPr lang="en-US" dirty="0">
                <a:solidFill>
                  <a:srgbClr val="00B0F0"/>
                </a:solidFill>
              </a:rPr>
              <a:t>voting </a:t>
            </a:r>
            <a:r>
              <a:rPr lang="en-US" dirty="0"/>
              <a:t>of the k data points</a:t>
            </a:r>
          </a:p>
          <a:p>
            <a:pPr lvl="2" algn="just"/>
            <a:r>
              <a:rPr lang="en-US" dirty="0"/>
              <a:t>May use different </a:t>
            </a:r>
            <a:r>
              <a:rPr lang="en-US" dirty="0">
                <a:solidFill>
                  <a:srgbClr val="00B050"/>
                </a:solidFill>
              </a:rPr>
              <a:t>distance calculation measure </a:t>
            </a:r>
            <a:r>
              <a:rPr lang="en-US" dirty="0"/>
              <a:t>(e.g., Euclidean, Manhattan)</a:t>
            </a:r>
          </a:p>
          <a:p>
            <a:pPr lvl="2" algn="just"/>
            <a:r>
              <a:rPr lang="en-US" dirty="0">
                <a:solidFill>
                  <a:srgbClr val="00B0F0"/>
                </a:solidFill>
              </a:rPr>
              <a:t>Voting system </a:t>
            </a:r>
            <a:r>
              <a:rPr lang="en-US" dirty="0"/>
              <a:t>can be equal/weighted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Distance from </a:t>
            </a:r>
            <a:r>
              <a:rPr lang="en-US" b="1" i="1" dirty="0"/>
              <a:t>point p</a:t>
            </a:r>
            <a:r>
              <a:rPr lang="en-US" dirty="0"/>
              <a:t> to all the training points</a:t>
            </a:r>
          </a:p>
          <a:p>
            <a:r>
              <a:rPr lang="en-US" dirty="0"/>
              <a:t>If k=1, nearest point = {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Predicted Class= </a:t>
            </a:r>
            <a:r>
              <a:rPr lang="en-US" dirty="0">
                <a:solidFill>
                  <a:srgbClr val="00B050"/>
                </a:solidFill>
              </a:rPr>
              <a:t>Green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If k=2, nearest points = {</a:t>
            </a:r>
            <a:r>
              <a:rPr lang="en-US" dirty="0">
                <a:solidFill>
                  <a:srgbClr val="00B050"/>
                </a:solidFill>
              </a:rPr>
              <a:t>A, D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Predicted Class= </a:t>
            </a:r>
            <a:r>
              <a:rPr lang="en-US" dirty="0">
                <a:solidFill>
                  <a:srgbClr val="00B050"/>
                </a:solidFill>
              </a:rPr>
              <a:t>Green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k=3, nearest points = {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Predicted Class= </a:t>
            </a:r>
            <a:r>
              <a:rPr lang="en-US" dirty="0">
                <a:solidFill>
                  <a:srgbClr val="00B050"/>
                </a:solidFill>
              </a:rPr>
              <a:t>Green</a:t>
            </a:r>
          </a:p>
          <a:p>
            <a:endParaRPr lang="en-US" dirty="0"/>
          </a:p>
          <a:p>
            <a:r>
              <a:rPr lang="en-US" dirty="0"/>
              <a:t>What if k=7?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053401" y="2142952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119670" y="3979247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2496" y="4181615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537427" y="4236791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427" y="4236791"/>
                <a:ext cx="5996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6200000">
            <a:off x="9636176" y="2442755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9321381" y="2198132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321381" y="2198132"/>
                <a:ext cx="599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0685487" y="343189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68193" y="2505227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503117" y="356452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10253277" y="389908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810407" y="527499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331417" y="347141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771093" y="2732577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88113" y="2055527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8333" y="2805027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000945" y="286499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60847" y="395676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79124" y="537222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70089" y="337605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03104" y="231306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14229" y="197491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50046" y="254791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26" name="Oval 25"/>
          <p:cNvSpPr/>
          <p:nvPr/>
        </p:nvSpPr>
        <p:spPr>
          <a:xfrm>
            <a:off x="10783828" y="3211806"/>
            <a:ext cx="104931" cy="134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891033" y="3093469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7924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the k (</a:t>
            </a:r>
            <a:r>
              <a:rPr lang="en-US" dirty="0" err="1"/>
              <a:t>hyperparameter</a:t>
            </a:r>
            <a:r>
              <a:rPr lang="en-US" dirty="0"/>
              <a:t>) value</a:t>
            </a:r>
          </a:p>
          <a:p>
            <a:pPr lvl="1"/>
            <a:r>
              <a:rPr lang="en-US" dirty="0"/>
              <a:t>Too small k: sensitive to outliers (as indicated by the figure)</a:t>
            </a:r>
          </a:p>
          <a:p>
            <a:pPr lvl="1"/>
            <a:r>
              <a:rPr lang="en-US" dirty="0"/>
              <a:t>Too large k: too many points from other classes</a:t>
            </a:r>
          </a:p>
          <a:p>
            <a:pPr marL="457200" lvl="1" indent="0">
              <a:buNone/>
            </a:pPr>
            <a:r>
              <a:rPr lang="en-US" dirty="0"/>
              <a:t>(As the case in the previous slide)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094966" y="2142952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1235" y="3979247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474061" y="4181615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578992" y="4236791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992" y="4236791"/>
                <a:ext cx="5996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>
            <a:off x="9677741" y="2442755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6200000">
                <a:off x="9362946" y="2198132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362946" y="2198132"/>
                <a:ext cx="599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0727052" y="343189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76015" y="2713046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544682" y="356452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Oval 37"/>
          <p:cNvSpPr/>
          <p:nvPr/>
        </p:nvSpPr>
        <p:spPr>
          <a:xfrm>
            <a:off x="10294842" y="389908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851972" y="527499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226219" y="2307480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812658" y="2732577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5935" y="2263346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199898" y="2805027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042510" y="286499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02412" y="395676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20689" y="537222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64891" y="221211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10926" y="252088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922051" y="218273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91611" y="254791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51" name="Oval 50"/>
          <p:cNvSpPr/>
          <p:nvPr/>
        </p:nvSpPr>
        <p:spPr>
          <a:xfrm>
            <a:off x="10420823" y="2047113"/>
            <a:ext cx="104931" cy="134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528028" y="192877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3916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Weight of nearest neighbors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Equal weight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Different weights</a:t>
                </a:r>
              </a:p>
              <a:p>
                <a:endParaRPr lang="en-US" dirty="0"/>
              </a:p>
              <a:p>
                <a:r>
                  <a:rPr lang="en-US" dirty="0"/>
                  <a:t>If k=7, Nearest points = {</a:t>
                </a:r>
                <a:r>
                  <a:rPr lang="en-US" dirty="0">
                    <a:solidFill>
                      <a:srgbClr val="00B050"/>
                    </a:solidFill>
                  </a:rPr>
                  <a:t>A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B050"/>
                    </a:solidFill>
                  </a:rPr>
                  <a:t>D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B0F0"/>
                    </a:solidFill>
                  </a:rPr>
                  <a:t>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B050"/>
                    </a:solidFill>
                  </a:rPr>
                  <a:t>B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B0F0"/>
                    </a:solidFill>
                  </a:rPr>
                  <a:t>F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B0F0"/>
                    </a:solidFill>
                  </a:rPr>
                  <a:t>H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B0F0"/>
                    </a:solidFill>
                  </a:rPr>
                  <a:t>G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chemeClr val="accent2"/>
                    </a:solidFill>
                  </a:rPr>
                  <a:t>equal weighted</a:t>
                </a:r>
                <a:r>
                  <a:rPr lang="en-US" dirty="0"/>
                  <a:t>, predicted class = </a:t>
                </a:r>
                <a:r>
                  <a:rPr lang="en-US" dirty="0">
                    <a:solidFill>
                      <a:srgbClr val="00B0F0"/>
                    </a:solidFill>
                  </a:rPr>
                  <a:t>Blue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7030A0"/>
                    </a:solidFill>
                  </a:rPr>
                  <a:t>weighted voting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sz="2000" dirty="0"/>
                  <a:t>Distances ={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=1.2,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=1.5,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=1.7,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𝑃𝐻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=2.5,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𝑃𝐺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=3}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Vote for </a:t>
                </a:r>
                <a:r>
                  <a:rPr lang="en-US" sz="20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B050"/>
                        </a:solidFill>
                      </a:rPr>
                      <m:t>2∗1+0.8∗1+0.6∗1 = 3.4</m:t>
                    </m:r>
                  </m:oMath>
                </a14:m>
                <a:endParaRPr lang="en-US" sz="2000" dirty="0">
                  <a:solidFill>
                    <a:srgbClr val="00B050"/>
                  </a:solidFill>
                </a:endParaRPr>
              </a:p>
              <a:p>
                <a:r>
                  <a:rPr lang="en-US" sz="2000" dirty="0"/>
                  <a:t>Vote for </a:t>
                </a:r>
                <a:r>
                  <a:rPr lang="en-US" sz="2000" dirty="0">
                    <a:solidFill>
                      <a:srgbClr val="00B0F0"/>
                    </a:solidFill>
                  </a:rPr>
                  <a:t>Blue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B0F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</a:rPr>
                      <m:t>0.7∗1 + 0.5∗1+0.4∗1+0.3∗1 = 1.9</m:t>
                    </m:r>
                  </m:oMath>
                </a14:m>
                <a:endParaRPr lang="en-US" sz="2000" dirty="0">
                  <a:solidFill>
                    <a:srgbClr val="00B0F0"/>
                  </a:solidFill>
                </a:endParaRPr>
              </a:p>
              <a:p>
                <a:r>
                  <a:rPr lang="en-US" sz="2000" dirty="0"/>
                  <a:t>Predicted class = </a:t>
                </a:r>
                <a:r>
                  <a:rPr lang="en-US" sz="2000" dirty="0">
                    <a:solidFill>
                      <a:srgbClr val="00B050"/>
                    </a:solidFill>
                  </a:rPr>
                  <a:t>Green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10053401" y="2142952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119670" y="3979247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432496" y="4181615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1537427" y="4236791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427" y="4236791"/>
                <a:ext cx="599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 rot="16200000">
            <a:off x="9636176" y="2442755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16200000">
                <a:off x="9321381" y="2198132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321381" y="2198132"/>
                <a:ext cx="5996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/>
          <p:cNvSpPr/>
          <p:nvPr/>
        </p:nvSpPr>
        <p:spPr>
          <a:xfrm>
            <a:off x="10685487" y="343189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368193" y="2422097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503117" y="356452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1" name="Oval 60"/>
          <p:cNvSpPr/>
          <p:nvPr/>
        </p:nvSpPr>
        <p:spPr>
          <a:xfrm>
            <a:off x="10253277" y="389908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810407" y="527499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331417" y="347141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771093" y="2732577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0488113" y="1930832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158333" y="2805027"/>
            <a:ext cx="104931" cy="1349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00945" y="286499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160847" y="395676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879124" y="537222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470089" y="337605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03104" y="222993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714229" y="185021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50046" y="254791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74" name="Oval 73"/>
          <p:cNvSpPr/>
          <p:nvPr/>
        </p:nvSpPr>
        <p:spPr>
          <a:xfrm>
            <a:off x="10783828" y="3211806"/>
            <a:ext cx="104931" cy="134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891033" y="3093469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621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type of Text Classification</a:t>
            </a:r>
          </a:p>
          <a:p>
            <a:r>
              <a:rPr lang="en-US" dirty="0" err="1"/>
              <a:t>kNN</a:t>
            </a:r>
            <a:r>
              <a:rPr lang="en-US" dirty="0"/>
              <a:t> can be used here!</a:t>
            </a:r>
          </a:p>
          <a:p>
            <a:r>
              <a:rPr lang="en-US" dirty="0" err="1"/>
              <a:t>kNN</a:t>
            </a:r>
            <a:r>
              <a:rPr lang="en-US" dirty="0"/>
              <a:t> works fine on </a:t>
            </a:r>
            <a:r>
              <a:rPr lang="en-US" dirty="0">
                <a:solidFill>
                  <a:srgbClr val="00B050"/>
                </a:solidFill>
              </a:rPr>
              <a:t>structured data </a:t>
            </a:r>
            <a:r>
              <a:rPr lang="en-US" dirty="0"/>
              <a:t>but cannot handle </a:t>
            </a:r>
            <a:r>
              <a:rPr lang="en-US" dirty="0">
                <a:solidFill>
                  <a:srgbClr val="00B0F0"/>
                </a:solidFill>
              </a:rPr>
              <a:t>unstructured data (Text).</a:t>
            </a:r>
          </a:p>
          <a:p>
            <a:r>
              <a:rPr lang="en-US" dirty="0"/>
              <a:t>Solution?</a:t>
            </a:r>
          </a:p>
          <a:p>
            <a:pPr lvl="1"/>
            <a:r>
              <a:rPr lang="en-US" dirty="0"/>
              <a:t>Structured representation of Text (Unstructured Data)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1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Representation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Techniques</a:t>
            </a:r>
          </a:p>
          <a:p>
            <a:pPr lvl="1"/>
            <a:r>
              <a:rPr lang="en-US" dirty="0"/>
              <a:t>Binary Vector Representation</a:t>
            </a:r>
          </a:p>
          <a:p>
            <a:pPr lvl="2"/>
            <a:r>
              <a:rPr lang="en-US" dirty="0"/>
              <a:t>1/0 bit is used for presence/absence of a word</a:t>
            </a:r>
          </a:p>
          <a:p>
            <a:pPr lvl="1"/>
            <a:r>
              <a:rPr lang="en-US" dirty="0"/>
              <a:t>Bag-of-Word (</a:t>
            </a:r>
            <a:r>
              <a:rPr lang="en-US" dirty="0" err="1"/>
              <a:t>BoW</a:t>
            </a:r>
            <a:r>
              <a:rPr lang="en-US" dirty="0"/>
              <a:t>) Representation</a:t>
            </a:r>
          </a:p>
          <a:p>
            <a:pPr lvl="2"/>
            <a:r>
              <a:rPr lang="en-US" dirty="0"/>
              <a:t>Word (hash id of the word) and frequency of the word is used here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1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Vector Representation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Example Train Documents</a:t>
            </a:r>
          </a:p>
          <a:p>
            <a:pPr marL="0" indent="0">
              <a:buNone/>
            </a:pPr>
            <a:r>
              <a:rPr lang="en-US" sz="2000" b="1" dirty="0"/>
              <a:t>Document 1 (Sports): </a:t>
            </a:r>
            <a:r>
              <a:rPr lang="en-US" sz="2000" i="1" dirty="0"/>
              <a:t>I play cricket. I play football.</a:t>
            </a:r>
            <a:br>
              <a:rPr lang="en-US" sz="2000" i="1" dirty="0"/>
            </a:br>
            <a:r>
              <a:rPr lang="en-US" sz="2000" b="1" dirty="0"/>
              <a:t>Document 2 (Music): </a:t>
            </a:r>
            <a:r>
              <a:rPr lang="en-US" sz="2000" i="1" dirty="0"/>
              <a:t>Play this music.</a:t>
            </a:r>
            <a:br>
              <a:rPr lang="en-US" sz="2000" i="1" dirty="0"/>
            </a:br>
            <a:r>
              <a:rPr lang="en-US" sz="2000" b="1" dirty="0"/>
              <a:t>Document 3 (Music): </a:t>
            </a:r>
            <a:r>
              <a:rPr lang="en-US" sz="2000" i="1" dirty="0"/>
              <a:t>I like singing.</a:t>
            </a:r>
            <a:br>
              <a:rPr lang="en-US" sz="2000" i="1" dirty="0"/>
            </a:br>
            <a:r>
              <a:rPr lang="en-US" sz="2000" b="1" dirty="0"/>
              <a:t>Document 4 (Biology): </a:t>
            </a:r>
            <a:r>
              <a:rPr lang="en-US" sz="2000" i="1" dirty="0"/>
              <a:t>Cricket is a very small insect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Example Text Document</a:t>
            </a:r>
          </a:p>
          <a:p>
            <a:pPr marL="0" indent="0">
              <a:buNone/>
            </a:pPr>
            <a:r>
              <a:rPr lang="en-US" sz="2000" b="1" dirty="0"/>
              <a:t>Document t: </a:t>
            </a:r>
            <a:r>
              <a:rPr lang="en-US" sz="2000" i="1" dirty="0"/>
              <a:t>I want to play music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Create the full vocabulary </a:t>
            </a:r>
          </a:p>
          <a:p>
            <a:pPr lvl="1"/>
            <a:r>
              <a:rPr lang="en-US" dirty="0"/>
              <a:t>Comprising all words of  all documents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For each document, create a vector by putting 1 is the word presents in the document, otherwise put 0</a:t>
            </a:r>
          </a:p>
          <a:p>
            <a:r>
              <a:rPr lang="en-US" dirty="0"/>
              <a:t>Vocabulary -&gt; </a:t>
            </a:r>
            <a:r>
              <a:rPr lang="en-US" dirty="0">
                <a:solidFill>
                  <a:srgbClr val="00B050"/>
                </a:solidFill>
              </a:rPr>
              <a:t>Fixed length </a:t>
            </a:r>
            <a:r>
              <a:rPr lang="en-US" dirty="0"/>
              <a:t>-&gt; </a:t>
            </a:r>
            <a:r>
              <a:rPr lang="en-US" dirty="0">
                <a:solidFill>
                  <a:srgbClr val="00B0F0"/>
                </a:solidFill>
              </a:rPr>
              <a:t>Fixed input size (input feature space) </a:t>
            </a:r>
            <a:r>
              <a:rPr lang="en-US" dirty="0"/>
              <a:t>-&gt; </a:t>
            </a:r>
            <a:r>
              <a:rPr lang="en-US" dirty="0">
                <a:solidFill>
                  <a:srgbClr val="7030A0"/>
                </a:solidFill>
              </a:rPr>
              <a:t>Structured Representation of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76" y="1341225"/>
            <a:ext cx="1113886" cy="2898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421" y="1189569"/>
            <a:ext cx="510267" cy="301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613" y="1137175"/>
            <a:ext cx="510267" cy="3136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70" y="1113359"/>
            <a:ext cx="457113" cy="3104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94" y="1122886"/>
            <a:ext cx="446483" cy="3093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72" y="1099505"/>
            <a:ext cx="531527" cy="31253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1855" y="745830"/>
            <a:ext cx="159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Vocabulary/</a:t>
            </a:r>
          </a:p>
          <a:p>
            <a:r>
              <a:rPr lang="en-US" dirty="0"/>
              <a:t>Feature Space</a:t>
            </a:r>
          </a:p>
        </p:txBody>
      </p:sp>
    </p:spTree>
    <p:extLst>
      <p:ext uri="{BB962C8B-B14F-4D97-AF65-F5344CB8AC3E}">
        <p14:creationId xmlns:p14="http://schemas.microsoft.com/office/powerpoint/2010/main" val="13347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Vector Representation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Example Train Documents</a:t>
            </a:r>
          </a:p>
          <a:p>
            <a:pPr marL="0" indent="0">
              <a:buNone/>
            </a:pPr>
            <a:r>
              <a:rPr lang="en-US" sz="2000" b="1" dirty="0"/>
              <a:t>Document 1 (Sports): </a:t>
            </a:r>
            <a:r>
              <a:rPr lang="en-US" sz="2000" i="1" dirty="0"/>
              <a:t>I play cricket. I play football.</a:t>
            </a:r>
            <a:br>
              <a:rPr lang="en-US" sz="2000" i="1" dirty="0"/>
            </a:br>
            <a:r>
              <a:rPr lang="en-US" sz="2000" b="1" dirty="0"/>
              <a:t>Document 2 (Music): </a:t>
            </a:r>
            <a:r>
              <a:rPr lang="en-US" sz="2000" i="1" dirty="0"/>
              <a:t>Play this music.</a:t>
            </a:r>
            <a:br>
              <a:rPr lang="en-US" sz="2000" i="1" dirty="0"/>
            </a:br>
            <a:r>
              <a:rPr lang="en-US" sz="2000" b="1" dirty="0"/>
              <a:t>Document 3 (Music): </a:t>
            </a:r>
            <a:r>
              <a:rPr lang="en-US" sz="2000" i="1" dirty="0"/>
              <a:t>I like singing.</a:t>
            </a:r>
            <a:br>
              <a:rPr lang="en-US" sz="2000" i="1" dirty="0"/>
            </a:br>
            <a:r>
              <a:rPr lang="en-US" sz="2000" b="1" dirty="0"/>
              <a:t>Document 4 (Biology): </a:t>
            </a:r>
            <a:r>
              <a:rPr lang="en-US" sz="2000" i="1" dirty="0"/>
              <a:t>Cricket is a very small insect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Example Test Document</a:t>
            </a:r>
          </a:p>
          <a:p>
            <a:pPr marL="0" indent="0">
              <a:buNone/>
            </a:pPr>
            <a:r>
              <a:rPr lang="en-US" sz="2000" b="1" dirty="0"/>
              <a:t>Document t: </a:t>
            </a:r>
            <a:r>
              <a:rPr lang="en-US" sz="2000" i="1" dirty="0"/>
              <a:t>I want to play music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Calculate </a:t>
            </a:r>
            <a:r>
              <a:rPr lang="en-US" dirty="0">
                <a:solidFill>
                  <a:srgbClr val="7030A0"/>
                </a:solidFill>
              </a:rPr>
              <a:t>Hamming Distance </a:t>
            </a:r>
            <a:r>
              <a:rPr lang="en-US" dirty="0"/>
              <a:t>from test document to all other train documents and select the k nearest neighbor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/>
              <a:t>hd</a:t>
            </a:r>
            <a:r>
              <a:rPr lang="en-US" sz="2200" dirty="0"/>
              <a:t> (</a:t>
            </a:r>
            <a:r>
              <a:rPr lang="en-US" sz="2200" i="1" dirty="0"/>
              <a:t>Dt</a:t>
            </a:r>
            <a:r>
              <a:rPr lang="en-US" sz="2200" dirty="0"/>
              <a:t>,</a:t>
            </a:r>
            <a:r>
              <a:rPr lang="en-US" sz="2200" i="1" dirty="0"/>
              <a:t>D</a:t>
            </a:r>
            <a:r>
              <a:rPr lang="en-US" sz="2200" dirty="0"/>
              <a:t>1)=(0+1+1+1+0+0+0+0+0+1) = 4 </a:t>
            </a:r>
          </a:p>
          <a:p>
            <a:pPr marL="0" indent="0">
              <a:buNone/>
            </a:pPr>
            <a:r>
              <a:rPr lang="en-US" sz="2200" dirty="0" err="1"/>
              <a:t>hd</a:t>
            </a:r>
            <a:r>
              <a:rPr lang="en-US" sz="2200" dirty="0"/>
              <a:t> (</a:t>
            </a:r>
            <a:r>
              <a:rPr lang="en-US" sz="2200" i="1" dirty="0"/>
              <a:t>Dt</a:t>
            </a:r>
            <a:r>
              <a:rPr lang="en-US" sz="2200" dirty="0"/>
              <a:t>,</a:t>
            </a:r>
            <a:r>
              <a:rPr lang="en-US" sz="2200" i="1" dirty="0"/>
              <a:t>D</a:t>
            </a:r>
            <a:r>
              <a:rPr lang="en-US" sz="2200" dirty="0"/>
              <a:t>2) = (0+0+0+0+0+0+0+0+0+1) = 1</a:t>
            </a:r>
            <a:br>
              <a:rPr lang="en-US" sz="2200" dirty="0"/>
            </a:br>
            <a:r>
              <a:rPr lang="en-US" sz="2200" dirty="0" err="1"/>
              <a:t>hd</a:t>
            </a:r>
            <a:r>
              <a:rPr lang="en-US" sz="2200" dirty="0"/>
              <a:t> (</a:t>
            </a:r>
            <a:r>
              <a:rPr lang="en-US" sz="2200" i="1" dirty="0"/>
              <a:t>Dt</a:t>
            </a:r>
            <a:r>
              <a:rPr lang="en-US" sz="2200" dirty="0"/>
              <a:t>,</a:t>
            </a:r>
            <a:r>
              <a:rPr lang="en-US" sz="2200" i="1" dirty="0"/>
              <a:t>D</a:t>
            </a:r>
            <a:r>
              <a:rPr lang="en-US" sz="2200" dirty="0"/>
              <a:t>3) = (1+0+0+1+1+1+0+0+0+1) = 5</a:t>
            </a:r>
            <a:br>
              <a:rPr lang="en-US" sz="2200" dirty="0"/>
            </a:br>
            <a:r>
              <a:rPr lang="en-US" sz="2200" dirty="0" err="1"/>
              <a:t>hd</a:t>
            </a:r>
            <a:r>
              <a:rPr lang="en-US" sz="2200" dirty="0"/>
              <a:t> (</a:t>
            </a:r>
            <a:r>
              <a:rPr lang="en-US" sz="2200" i="1" dirty="0"/>
              <a:t>Dt</a:t>
            </a:r>
            <a:r>
              <a:rPr lang="en-US" sz="2200" dirty="0"/>
              <a:t>,</a:t>
            </a:r>
            <a:r>
              <a:rPr lang="en-US" sz="2200" i="1" dirty="0"/>
              <a:t>D</a:t>
            </a:r>
            <a:r>
              <a:rPr lang="en-US" sz="2200" dirty="0"/>
              <a:t>4) = (1+1+0+1+0+0+1+1+1+1) = 7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76" y="1341225"/>
            <a:ext cx="1113886" cy="2898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421" y="1189569"/>
            <a:ext cx="510267" cy="301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613" y="1137175"/>
            <a:ext cx="510267" cy="3136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70" y="1113359"/>
            <a:ext cx="457113" cy="3104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94" y="1122886"/>
            <a:ext cx="446483" cy="3093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72" y="1099505"/>
            <a:ext cx="531527" cy="31253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1855" y="745830"/>
            <a:ext cx="159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Vocabulary/</a:t>
            </a:r>
          </a:p>
          <a:p>
            <a:r>
              <a:rPr lang="en-US" dirty="0"/>
              <a:t>Feature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2036" y="5167745"/>
            <a:ext cx="6086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If k=1, Nearest Points/Documents ={Music}</a:t>
            </a:r>
          </a:p>
          <a:p>
            <a:r>
              <a:rPr lang="en-US" dirty="0">
                <a:latin typeface="Constantia" panose="02030602050306030303" pitchFamily="18" charset="0"/>
              </a:rPr>
              <a:t>Predicted Document Class/Type ={Music}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If k=3, Nearest Points/Documents = {Music, Sports, Music}</a:t>
            </a:r>
          </a:p>
          <a:p>
            <a:r>
              <a:rPr lang="en-US" dirty="0">
                <a:latin typeface="Constantia" panose="02030602050306030303" pitchFamily="18" charset="0"/>
              </a:rPr>
              <a:t>Predicted Document Class/Type ={Music}</a:t>
            </a:r>
          </a:p>
        </p:txBody>
      </p:sp>
    </p:spTree>
    <p:extLst>
      <p:ext uri="{BB962C8B-B14F-4D97-AF65-F5344CB8AC3E}">
        <p14:creationId xmlns:p14="http://schemas.microsoft.com/office/powerpoint/2010/main" val="27047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6049</TotalTime>
  <Words>802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Constantia</vt:lpstr>
      <vt:lpstr>Times New Roman</vt:lpstr>
      <vt:lpstr>Wingdings</vt:lpstr>
      <vt:lpstr>Office Theme</vt:lpstr>
      <vt:lpstr>CSE 471 Machine Learning</vt:lpstr>
      <vt:lpstr>k-Nearest Neighbor</vt:lpstr>
      <vt:lpstr>k-Nearest Neighbor</vt:lpstr>
      <vt:lpstr>k-Nearest Neighbor Issues</vt:lpstr>
      <vt:lpstr>k-Nearest Neighbor Issues</vt:lpstr>
      <vt:lpstr>Document Classification</vt:lpstr>
      <vt:lpstr>Structured Representation of Text</vt:lpstr>
      <vt:lpstr>Binary Vector Representation of Text</vt:lpstr>
      <vt:lpstr>Binary Vector Representation of Text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TAMAL</dc:creator>
  <cp:lastModifiedBy>Subangkar KrS</cp:lastModifiedBy>
  <cp:revision>646</cp:revision>
  <dcterms:created xsi:type="dcterms:W3CDTF">2017-05-18T11:01:34Z</dcterms:created>
  <dcterms:modified xsi:type="dcterms:W3CDTF">2021-11-15T16:10:23Z</dcterms:modified>
</cp:coreProperties>
</file>