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41"/>
  </p:notesMasterIdLst>
  <p:handoutMasterIdLst>
    <p:handoutMasterId r:id="rId42"/>
  </p:handoutMasterIdLst>
  <p:sldIdLst>
    <p:sldId id="258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53" r:id="rId12"/>
    <p:sldId id="346" r:id="rId13"/>
    <p:sldId id="354" r:id="rId14"/>
    <p:sldId id="355" r:id="rId15"/>
    <p:sldId id="356" r:id="rId16"/>
    <p:sldId id="357" r:id="rId17"/>
    <p:sldId id="393" r:id="rId18"/>
    <p:sldId id="347" r:id="rId19"/>
    <p:sldId id="348" r:id="rId20"/>
    <p:sldId id="394" r:id="rId21"/>
    <p:sldId id="349" r:id="rId22"/>
    <p:sldId id="350" r:id="rId23"/>
    <p:sldId id="351" r:id="rId24"/>
    <p:sldId id="352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96" r:id="rId34"/>
    <p:sldId id="395" r:id="rId35"/>
    <p:sldId id="397" r:id="rId36"/>
    <p:sldId id="366" r:id="rId37"/>
    <p:sldId id="367" r:id="rId38"/>
    <p:sldId id="368" r:id="rId39"/>
    <p:sldId id="36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E0387-D903-4636-9E29-545B52481EA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E387-1A03-4E36-A8E1-52AE74CE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4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81AB1-E714-4487-974F-AC751528052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0C4CD-F19C-4C17-BDAC-31C4C8B7A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28790C-C52E-446B-8E14-F8AF40282E12}" type="slidenum">
              <a:rPr lang="en-GB"/>
              <a:pPr/>
              <a:t>1</a:t>
            </a:fld>
            <a:endParaRPr lang="en-GB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566863" y="525463"/>
            <a:ext cx="6164262" cy="26304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39838" y="3330575"/>
            <a:ext cx="6781800" cy="3146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10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9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11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84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12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2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13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69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14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89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15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60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16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07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18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47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19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12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21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6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47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22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4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23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39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24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00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25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28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26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90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27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48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28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47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29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30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91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31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6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06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32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85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36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18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37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11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38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45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39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0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2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0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86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3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DA047-C8BA-400F-8178-0E396803A340}" type="slidenum">
              <a:rPr lang="en-US">
                <a:latin typeface="Calibri" panose="020F0502020204030204" pitchFamily="34" charset="0"/>
              </a:rPr>
              <a:pPr/>
              <a:t>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3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0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8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2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gif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.gi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wmf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10" Type="http://schemas.openxmlformats.org/officeDocument/2006/relationships/image" Target="../media/image23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0.jpeg"/><Relationship Id="rId9" Type="http://schemas.openxmlformats.org/officeDocument/2006/relationships/image" Target="../media/image5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6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8000" t="30000" r="20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4287-FD5A-47B2-81BA-3B67C59D4BF9}" type="slidenum">
              <a:rPr lang="en-GB"/>
              <a:pPr/>
              <a:t>1</a:t>
            </a:fld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038600" y="381000"/>
            <a:ext cx="396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971800" y="304800"/>
            <a:ext cx="609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defTabSz="449263"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defTabSz="449263"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defTabSz="449263"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defTabSz="449263"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ts val="700"/>
              </a:spcBef>
              <a:buClr>
                <a:srgbClr val="3333CC"/>
              </a:buClr>
            </a:pPr>
            <a:r>
              <a:rPr lang="en-GB" sz="3600" dirty="0" smtClean="0">
                <a:latin typeface="Tahoma" panose="020B0604030504040204" pitchFamily="34" charset="0"/>
              </a:rPr>
              <a:t>            </a:t>
            </a:r>
            <a:endParaRPr lang="en-GB" sz="3200" dirty="0">
              <a:solidFill>
                <a:srgbClr val="FF00FF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2" name="Picture 11" descr="MCAN04187_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774" y="4746630"/>
            <a:ext cx="1403350" cy="69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 descr="MCAN04187_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423" y="2984500"/>
            <a:ext cx="1403350" cy="69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9" descr="MCAN04187_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974" y="1652588"/>
            <a:ext cx="1403350" cy="69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0" y="-3175"/>
            <a:ext cx="12192000" cy="16557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Ant Colony Optimization to solve Traveling Salesman Problem</a:t>
            </a:r>
          </a:p>
        </p:txBody>
      </p:sp>
      <p:sp>
        <p:nvSpPr>
          <p:cNvPr id="17" name="灯片编号占位符 3"/>
          <p:cNvSpPr txBox="1">
            <a:spLocks/>
          </p:cNvSpPr>
          <p:nvPr/>
        </p:nvSpPr>
        <p:spPr bwMode="auto">
          <a:xfrm>
            <a:off x="8075613" y="6524625"/>
            <a:ext cx="4116387" cy="196850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28600" indent="-228600" algn="r" defTabSz="4572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88514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0768 0.07754 C -0.12812 0.05092 -0.57812 0.19328 -0.49883 0.16597 C -0.49362 0.19977 -0.60377 0.09652 -0.5987 0.12963 C -0.59323 0.09652 -0.69817 0.10486 -0.69349 0.07361 C -0.68828 0.10486 -0.81718 0.01088 -0.81302 0.04421 C -0.80742 0.01088 -0.86211 0.15555 -0.85625 0.12245 C -0.85052 0.15555 -0.89284 0.21365 -0.88698 0.24652 C -0.88099 0.21365 -0.95429 0.41689 -0.9487 0.38426 C -0.94284 0.41689 -1.00299 0.51666 -0.99739 0.54861 C -0.99153 0.51666 -0.90729 0.56967 -0.90143 0.5375 C -0.89622 0.56967 -0.79127 0.54421 -0.78607 0.57662 C -0.78099 0.54421 -0.69218 0.59953 -0.68672 0.56759 C -0.68099 0.59953 -0.56146 0.56481 -0.55651 0.5949 C -0.55169 0.56481 -0.46198 0.62014 -0.45612 0.58889 C -0.45273 0.62014 -0.48164 0.35046 -0.47825 0.38217 C -0.47187 0.35046 -0.49362 0.19213 -0.48724 0.16088 " pathEditMode="relative" rAng="0" ptsTypes="AAAAAA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96" y="299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07969 0.03333 L -0.15156 0.425 L -0.72813 0.41944 L -1.06094 0.38056 L -1.0125 0.06921 L -0.95469 -0.08611 L -0.91094 -0.21111 L -0.86094 -0.33333 L -0.81875 -0.44167 L -0.70013 -0.37778 L -0.58594 -0.33056 L -0.48281 -0.28611 L -0.48125 -0.13056 L -0.46719 0.03866 L -0.4625 0.15833 L -0.63906 0.12477 L -0.76563 0.11389 L -0.9125 0.09699 L -1.01875 0.07778 " pathEditMode="relative" ptsTypes="AAAAAAAAAAAAAAAAAAAA">
                                      <p:cBhvr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325 0.16111 L -0.34219 0.4 L -0.60313 0.40278 L -0.61563 0.23056 L -0.62656 0.06667 L -0.6375 -0.03055 L -0.76875 -0.09166 L -0.88594 -0.14166 L -0.97031 -0.18889 L -1.04844 0.03889 L -1.125 0.23611 L -1.16094 0.34167 L -1.05938 0.34445 L -0.94063 0.35834 L -0.81094 0.37778 L -0.69063 0.38889 L -0.60156 0.40556 " pathEditMode="relative" ptsTypes="AAAAAAAAAAAAAAAAAA">
                                      <p:cBhvr>
                                        <p:cTn id="10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Ants find foods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710096"/>
              </p:ext>
            </p:extLst>
          </p:nvPr>
        </p:nvGraphicFramePr>
        <p:xfrm>
          <a:off x="1413328" y="928688"/>
          <a:ext cx="9365343" cy="531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Bitmap Image" r:id="rId4" imgW="6304762" imgH="3580952" progId="PBrush">
                  <p:embed/>
                </p:oleObj>
              </mc:Choice>
              <mc:Fallback>
                <p:oleObj name="Bitmap Image" r:id="rId4" imgW="6304762" imgH="3580952" progId="PBrush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328" y="928688"/>
                        <a:ext cx="9365343" cy="5319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66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Ants find foods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344" y="804863"/>
            <a:ext cx="8191806" cy="5595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949" y="3936206"/>
            <a:ext cx="1016794" cy="1016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191" y="4055113"/>
            <a:ext cx="1016794" cy="10167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169" y="4591740"/>
            <a:ext cx="101679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55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03379 L 1.0875 0.02824 L 1.20157 0.42546 L 0.92344 0.59768 L -0.15625 0.55879 L -0.04218 0.03935 L -0.04218 0.03958 " pathEditMode="relative" rAng="0" ptsTypes="AAAAAAA">
                                      <p:cBhvr>
                                        <p:cTn id="10" dur="3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1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406 0.00578 L 1.1 0.00023 L 1.21406 0.39745 L 0.93594 0.56967 L -0.14375 0.53078 L -0.02969 0.01134 L -0.02969 0.01157 " pathEditMode="relative" rAng="0" ptsTypes="AAAAAAA">
                                      <p:cBhvr>
                                        <p:cTn id="12" dur="3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2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0833E-6 1.48148E-6 L 1.11406 -0.00556 L 1.22812 0.39167 L 0.95 0.56389 L -0.12969 0.525 L -0.01563 0.00555 L -0.01563 0.00579 " pathEditMode="relative" rAng="0" ptsTypes="AAAAAAA">
                                      <p:cBhvr>
                                        <p:cTn id="14" dur="3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Ants find foods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4955" y="804863"/>
            <a:ext cx="8190494" cy="5595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949" y="3936206"/>
            <a:ext cx="1016794" cy="1016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191" y="4055113"/>
            <a:ext cx="1016794" cy="10167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169" y="4591740"/>
            <a:ext cx="101679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85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03379 L 1.0875 0.02824 L 1.20157 0.42546 L 0.92344 0.59768 L -0.15625 0.55879 L -0.04218 0.03935 L -0.04218 0.03958 " pathEditMode="relative" rAng="0" ptsTypes="AAAAAAA">
                                      <p:cBhvr>
                                        <p:cTn id="10" dur="3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1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406 0.00578 L 1.1 0.00023 L 1.21406 0.39745 L 0.93594 0.56967 L -0.14375 0.53078 L -0.02969 0.01134 L -0.02969 0.01157 " pathEditMode="relative" rAng="0" ptsTypes="AAAAAAA">
                                      <p:cBhvr>
                                        <p:cTn id="12" dur="3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2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0833E-6 1.48148E-6 L 1.11406 -0.00556 L 1.22812 0.39167 L 0.95 0.56389 L -0.12969 0.525 L -0.01563 0.00555 L -0.01563 0.00579 " pathEditMode="relative" rAng="0" ptsTypes="AAAAAAA">
                                      <p:cBhvr>
                                        <p:cTn id="14" dur="3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Ants find foods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1157" y="805415"/>
            <a:ext cx="8189686" cy="5595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949" y="3936206"/>
            <a:ext cx="1016794" cy="1016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191" y="4055113"/>
            <a:ext cx="1016794" cy="1016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169" y="4591740"/>
            <a:ext cx="101679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79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03379 L 1.0875 0.02824 L 1.20157 0.42546 L 0.92344 0.59768 L -0.15625 0.55879 L -0.04218 0.03935 L -0.04218 0.03958 " pathEditMode="relative" rAng="0" ptsTypes="AAAAAAA">
                                      <p:cBhvr>
                                        <p:cTn id="6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406 0.00578 L 1.1 0.00023 L 1.21406 0.39745 L 0.93594 0.56967 L -0.14375 0.53078 L -0.02969 0.01134 L -0.02969 0.01157 " pathEditMode="relative" rAng="0" ptsTypes="AAAAAAA">
                                      <p:cBhvr>
                                        <p:cTn id="8" dur="3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2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0833E-6 1.48148E-6 L 1.11406 -0.00556 L 1.22812 0.39167 L 0.95 0.56389 L -0.12969 0.525 L -0.01563 0.00555 L -0.01563 0.00579 " pathEditMode="relative" rAng="0" ptsTypes="AAAAAAA">
                                      <p:cBhvr>
                                        <p:cTn id="10" dur="3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Ants find foods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2971" y="793901"/>
            <a:ext cx="8186057" cy="5592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949" y="3936206"/>
            <a:ext cx="1016794" cy="1016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191" y="4055113"/>
            <a:ext cx="1016794" cy="10167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169" y="4591740"/>
            <a:ext cx="101679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217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03379 L 1.0875 0.02824 L 1.20157 0.42546 L 0.92344 0.59768 L -0.15625 0.55879 L -0.04218 0.03935 L -0.04218 0.03958 " pathEditMode="relative" rAng="0" ptsTypes="AAAAAAA">
                                      <p:cBhvr>
                                        <p:cTn id="10" dur="3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1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406 0.00578 L 1.1 0.00023 L 1.21406 0.39745 L 0.93594 0.56967 L -0.14375 0.53078 L -0.02969 0.01134 L -0.02969 0.01157 " pathEditMode="relative" rAng="0" ptsTypes="AAAAAAA">
                                      <p:cBhvr>
                                        <p:cTn id="12" dur="3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2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0833E-6 1.48148E-6 L 1.11406 -0.00556 L 1.22812 0.39167 L 0.95 0.56389 L -0.12969 0.525 L -0.01563 0.00555 L -0.01563 0.00579 " pathEditMode="relative" rAng="0" ptsTypes="AAAAAAA">
                                      <p:cBhvr>
                                        <p:cTn id="14" dur="3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Ants find foods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5807" y="804863"/>
            <a:ext cx="8190494" cy="5595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949" y="3936206"/>
            <a:ext cx="1016794" cy="1016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191" y="4055113"/>
            <a:ext cx="1016794" cy="10167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169" y="4591740"/>
            <a:ext cx="101679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854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03379 L 1.0875 0.02824 L 1.20157 0.42546 L 0.92344 0.59768 L -0.15625 0.55879 L -0.04218 0.03935 L -0.04218 0.03958 " pathEditMode="relative" rAng="0" ptsTypes="AAAAAAA">
                                      <p:cBhvr>
                                        <p:cTn id="10" dur="3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1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406 0.00578 L 1.1 0.00023 L 1.21406 0.39745 L 0.93594 0.56967 L -0.14375 0.53078 L -0.02969 0.01134 L -0.02969 0.01157 " pathEditMode="relative" rAng="0" ptsTypes="AAAAAAA">
                                      <p:cBhvr>
                                        <p:cTn id="12" dur="3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2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0833E-6 1.48148E-6 L 1.11406 -0.00556 L 1.22812 0.39167 L 0.95 0.56389 L -0.12969 0.525 L -0.01563 0.00555 L -0.01563 0.00579 " pathEditMode="relative" rAng="0" ptsTypes="AAAAAAA">
                                      <p:cBhvr>
                                        <p:cTn id="14" dur="3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Ants find foods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2972" y="804863"/>
            <a:ext cx="8191257" cy="5595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949" y="3936206"/>
            <a:ext cx="1016794" cy="1016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191" y="4055113"/>
            <a:ext cx="1016794" cy="10167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169" y="4591740"/>
            <a:ext cx="101679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27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03379 L 1.0875 0.02824 L 1.20157 0.42546 L 0.92344 0.59768 L -0.15625 0.55879 L -0.04218 0.03935 L -0.04218 0.03958 " pathEditMode="relative" rAng="0" ptsTypes="AAAAAAA">
                                      <p:cBhvr>
                                        <p:cTn id="10" dur="3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1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406 0.00578 L 1.1 0.00023 L 1.21406 0.39745 L 0.93594 0.56967 L -0.14375 0.53078 L -0.02969 0.01134 L -0.02969 0.01157 " pathEditMode="relative" rAng="0" ptsTypes="AAAAAAA">
                                      <p:cBhvr>
                                        <p:cTn id="12" dur="3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2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0833E-6 1.48148E-6 L 1.11406 -0.00556 L 1.22812 0.39167 L 0.95 0.56389 L -0.12969 0.525 L -0.01563 0.00555 L -0.01563 0.00579 " pathEditMode="relative" rAng="0" ptsTypes="AAAAAAA">
                                      <p:cBhvr>
                                        <p:cTn id="14" dur="3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different versions are proposed:</a:t>
            </a:r>
          </a:p>
          <a:p>
            <a:pPr lvl="1"/>
            <a:r>
              <a:rPr lang="en-US" dirty="0" smtClean="0"/>
              <a:t>Ant Density</a:t>
            </a:r>
          </a:p>
          <a:p>
            <a:pPr lvl="1"/>
            <a:r>
              <a:rPr lang="en-US" dirty="0" smtClean="0"/>
              <a:t>Ant quantity</a:t>
            </a:r>
          </a:p>
          <a:p>
            <a:pPr lvl="1"/>
            <a:r>
              <a:rPr lang="en-US" dirty="0" smtClean="0"/>
              <a:t>Ant cycle</a:t>
            </a:r>
          </a:p>
          <a:p>
            <a:pPr lvl="1"/>
            <a:endParaRPr lang="en-US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Ant System (AS)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695700" y="2324100"/>
            <a:ext cx="781050" cy="781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10100" y="238125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Pheromone updated after each move of ant from one city to another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3752850" y="3162300"/>
            <a:ext cx="89535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43450" y="3048000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Pheromone updates after all ants construct tour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6300" y="3981450"/>
            <a:ext cx="9163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/>
            <a:r>
              <a:rPr lang="en-US" sz="2800" dirty="0" smtClean="0"/>
              <a:t>Ant cycle in performed mush better than other two.</a:t>
            </a:r>
          </a:p>
          <a:p>
            <a:pPr marL="914400" lvl="1" indent="-457200">
              <a:buNone/>
            </a:pPr>
            <a:r>
              <a:rPr lang="en-US" sz="2800" dirty="0" smtClean="0"/>
              <a:t>We will present Ant-cycle algorithm</a:t>
            </a: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allAtOnce"/>
      <p:bldP spid="9" grpId="0" animBg="1"/>
      <p:bldP spid="10" grpId="0" build="allAtOnce"/>
      <p:bldP spid="11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 eaLnBrk="0" hangingPunct="0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 Systems (AS) 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98254" y="1181755"/>
            <a:ext cx="5926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Ant Systems for TSP: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98254" y="1747382"/>
            <a:ext cx="10515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hangingPunct="0">
              <a:lnSpc>
                <a:spcPct val="125000"/>
              </a:lnSpc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     Graph (N,E): where N = cities/nodes, E = edges </a:t>
            </a:r>
          </a:p>
          <a:p>
            <a:pPr defTabSz="914400" eaLnBrk="0" hangingPunct="0">
              <a:lnSpc>
                <a:spcPct val="125000"/>
              </a:lnSpc>
              <a:buClrTx/>
              <a:buSzTx/>
              <a:buFontTx/>
              <a:buNone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</a:rPr>
              <a:t>             = the tour cost from city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</a:rPr>
              <a:t> to city j (edge weight)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Ant move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from one city</a:t>
            </a:r>
            <a:r>
              <a:rPr lang="en-US" dirty="0">
                <a:solidFill>
                  <a:srgbClr val="FF33CC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FF33CC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to the next</a:t>
            </a:r>
            <a:r>
              <a:rPr lang="en-US" dirty="0">
                <a:solidFill>
                  <a:srgbClr val="FF33CC"/>
                </a:solidFill>
                <a:latin typeface="Arial" panose="020B0604020202020204" pitchFamily="34" charset="0"/>
              </a:rPr>
              <a:t> j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with some 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</a:rPr>
              <a:t>transition probability.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3465254" y="3581394"/>
            <a:ext cx="4775200" cy="2743200"/>
            <a:chOff x="768" y="2496"/>
            <a:chExt cx="3008" cy="1728"/>
          </a:xfrm>
        </p:grpSpPr>
        <p:pic>
          <p:nvPicPr>
            <p:cNvPr id="10" name="Picture 7" descr="j0215291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976"/>
              <a:ext cx="272" cy="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j0215291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3792"/>
              <a:ext cx="272" cy="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9" descr="j0215291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496"/>
              <a:ext cx="272" cy="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j0233174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3072"/>
              <a:ext cx="294" cy="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1152" y="2976"/>
              <a:ext cx="2304" cy="1008"/>
              <a:chOff x="1152" y="2976"/>
              <a:chExt cx="2304" cy="1008"/>
            </a:xfrm>
          </p:grpSpPr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V="1">
                <a:off x="1344" y="3072"/>
                <a:ext cx="110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76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192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384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 flipV="1">
                <a:off x="2160" y="3552"/>
                <a:ext cx="110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Oval 19"/>
              <p:cNvSpPr>
                <a:spLocks noChangeArrowheads="1"/>
              </p:cNvSpPr>
              <p:nvPr/>
            </p:nvSpPr>
            <p:spPr bwMode="auto">
              <a:xfrm>
                <a:off x="2016" y="3792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21"/>
              <p:cNvSpPr>
                <a:spLocks noChangeArrowheads="1"/>
              </p:cNvSpPr>
              <p:nvPr/>
            </p:nvSpPr>
            <p:spPr bwMode="auto">
              <a:xfrm>
                <a:off x="2400" y="2976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072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3264" y="340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2016" y="3792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2400" y="29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lnSpc>
                    <a:spcPct val="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pic>
          <p:nvPicPr>
            <p:cNvPr id="15" name="Picture 26" descr="j0215291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3312"/>
              <a:ext cx="272" cy="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746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 Construction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200" y="1004094"/>
            <a:ext cx="1051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1. Initially, each ant is put  on some randomly chosen city.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2.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Tabu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list:       set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of all cities that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ant k has not visited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2002980"/>
            <a:ext cx="87267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hangingPunct="0">
              <a:lnSpc>
                <a:spcPct val="100000"/>
              </a:lnSpc>
              <a:buClrTx/>
              <a:buSzTx/>
              <a:buFontTx/>
              <a:buAutoNum type="arabicPeriod" startAt="2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=         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visibility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: Heuristic desirability of choosing city j when in city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547339"/>
              </p:ext>
            </p:extLst>
          </p:nvPr>
        </p:nvGraphicFramePr>
        <p:xfrm>
          <a:off x="1316038" y="1993900"/>
          <a:ext cx="314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4" imgW="177480" imgH="241200" progId="Equation.3">
                  <p:embed/>
                </p:oleObj>
              </mc:Choice>
              <mc:Fallback>
                <p:oleObj name="Equation" r:id="rId4" imgW="177480" imgH="2412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1993900"/>
                        <a:ext cx="314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419447"/>
              </p:ext>
            </p:extLst>
          </p:nvPr>
        </p:nvGraphicFramePr>
        <p:xfrm>
          <a:off x="1955790" y="1923150"/>
          <a:ext cx="762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6" imgW="342603" imgH="355292" progId="Equation.3">
                  <p:embed/>
                </p:oleObj>
              </mc:Choice>
              <mc:Fallback>
                <p:oleObj name="Equation" r:id="rId6" imgW="342603" imgH="355292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790" y="1923150"/>
                        <a:ext cx="7620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38200" y="3124200"/>
            <a:ext cx="1051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3.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Pheromone trail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:  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is a global type of information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38200" y="3733800"/>
            <a:ext cx="100889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Transition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probability: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Ant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, currently at city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, chooses to go to city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t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iteration is: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E6406"/>
              </a:clrFrom>
              <a:clrTo>
                <a:srgbClr val="FE64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00" y="4368798"/>
            <a:ext cx="32194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362491"/>
              </p:ext>
            </p:extLst>
          </p:nvPr>
        </p:nvGraphicFramePr>
        <p:xfrm>
          <a:off x="3733782" y="3124200"/>
          <a:ext cx="609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9" imgW="342751" imgH="241195" progId="Equation.3">
                  <p:embed/>
                </p:oleObj>
              </mc:Choice>
              <mc:Fallback>
                <p:oleObj name="Equation" r:id="rId9" imgW="342751" imgH="241195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782" y="3124200"/>
                        <a:ext cx="609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38200" y="5699125"/>
            <a:ext cx="1008896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solidFill>
                  <a:srgbClr val="FF0066"/>
                </a:solidFill>
              </a:rPr>
              <a:t>Closest cities are selected based on </a:t>
            </a:r>
            <a:r>
              <a:rPr lang="en-US" dirty="0">
                <a:solidFill>
                  <a:schemeClr val="accent2"/>
                </a:solidFill>
              </a:rPr>
              <a:t>pheromone</a:t>
            </a:r>
            <a:r>
              <a:rPr lang="en-US" dirty="0">
                <a:solidFill>
                  <a:srgbClr val="FF0066"/>
                </a:solidFill>
              </a:rPr>
              <a:t> and </a:t>
            </a:r>
            <a:r>
              <a:rPr lang="en-US" dirty="0">
                <a:solidFill>
                  <a:schemeClr val="accent2"/>
                </a:solidFill>
              </a:rPr>
              <a:t>distance</a:t>
            </a:r>
            <a:r>
              <a:rPr lang="en-US" dirty="0">
                <a:solidFill>
                  <a:srgbClr val="FF0066"/>
                </a:solidFill>
              </a:rPr>
              <a:t>.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87167"/>
              </p:ext>
            </p:extLst>
          </p:nvPr>
        </p:nvGraphicFramePr>
        <p:xfrm>
          <a:off x="2479675" y="1414463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Equation" r:id="rId11" imgW="228600" imgH="241200" progId="Equation.3">
                  <p:embed/>
                </p:oleObj>
              </mc:Choice>
              <mc:Fallback>
                <p:oleObj name="Equation" r:id="rId11" imgW="228600" imgH="2412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1414463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46482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If  j</a:t>
            </a:r>
            <a:r>
              <a:rPr lang="en-US" dirty="0" smtClean="0"/>
              <a:t> </a:t>
            </a:r>
            <a:r>
              <a:rPr lang="en-US" i="1" dirty="0" smtClean="0"/>
              <a:t>Є</a:t>
            </a:r>
            <a:endParaRPr lang="en-US" dirty="0"/>
          </a:p>
        </p:txBody>
      </p:sp>
      <p:graphicFrame>
        <p:nvGraphicFramePr>
          <p:cNvPr id="21582" name="Object 78"/>
          <p:cNvGraphicFramePr>
            <a:graphicFrameLocks noChangeAspect="1"/>
          </p:cNvGraphicFramePr>
          <p:nvPr/>
        </p:nvGraphicFramePr>
        <p:xfrm>
          <a:off x="7337425" y="4614863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Equation" r:id="rId14" imgW="228600" imgH="241200" progId="Equation.3">
                  <p:embed/>
                </p:oleObj>
              </mc:Choice>
              <mc:Fallback>
                <p:oleObj name="Equation" r:id="rId14" imgW="228600" imgH="2412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4614863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69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18" dur="2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20" dur="2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discuss about the following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Ant Colony Optimization (ACO)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Ant’s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Ant System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ACO System Concept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Pheromone Update Formula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 Colony Optimization Algorithm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Ant Colony Optimization Algorithm to solve Traveling Salesman Problem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Simple AS to solve TSP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ACO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Disadvantages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 are going to discuss….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50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 smtClean="0"/>
              <a:t>β</a:t>
            </a:r>
            <a:r>
              <a:rPr lang="en-US" dirty="0" smtClean="0"/>
              <a:t> determines relative influence of pheromone trail and heuristic information</a:t>
            </a:r>
          </a:p>
          <a:p>
            <a:r>
              <a:rPr lang="en-US" dirty="0" smtClean="0"/>
              <a:t>If </a:t>
            </a:r>
            <a:r>
              <a:rPr lang="el-GR" dirty="0" smtClean="0"/>
              <a:t>α</a:t>
            </a:r>
            <a:r>
              <a:rPr lang="en-US" dirty="0" smtClean="0"/>
              <a:t>=0, closest cities are more likely to be selected. Approaches to greedy algorithm</a:t>
            </a:r>
          </a:p>
          <a:p>
            <a:r>
              <a:rPr lang="en-US" dirty="0" smtClean="0"/>
              <a:t> If </a:t>
            </a:r>
            <a:r>
              <a:rPr lang="el-GR" dirty="0" smtClean="0"/>
              <a:t>β</a:t>
            </a:r>
            <a:r>
              <a:rPr lang="en-US" dirty="0" smtClean="0"/>
              <a:t>=0, only pheromone amplification is at work</a:t>
            </a:r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pPr algn="ctr" eaLnBrk="0" hangingPunct="0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Trail pheromone in AS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Forhad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Hossain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</a:t>
            </a:r>
            <a:r>
              <a:rPr lang="en-US" altLang="zh-CN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Junaed</a:t>
            </a:r>
            <a:endParaRPr lang="zh-CN" alt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</a:t>
            </a:r>
            <a:r>
              <a:rPr lang="en-US" altLang="zh-CN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Akhand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Forhad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Hossain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</a:t>
            </a:r>
            <a:r>
              <a:rPr lang="en-US" altLang="zh-CN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Junaed</a:t>
            </a:r>
            <a:endParaRPr lang="zh-CN" alt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</a:t>
            </a:r>
            <a:r>
              <a:rPr lang="en-US" altLang="zh-CN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Akhand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200" y="1295400"/>
            <a:ext cx="1051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defTabSz="914400" ea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66"/>
                </a:solidFill>
                <a:latin typeface="Arial" panose="020B0604020202020204" pitchFamily="34" charset="0"/>
              </a:rPr>
              <a:t>After all ants constructed their tours, pheromone trails are updated. </a:t>
            </a:r>
          </a:p>
          <a:p>
            <a:pPr marL="342900" indent="-342900" defTabSz="914400" ea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66"/>
                </a:solidFill>
                <a:latin typeface="Arial" panose="020B0604020202020204" pitchFamily="34" charset="0"/>
              </a:rPr>
              <a:t>It is done by </a:t>
            </a:r>
          </a:p>
          <a:p>
            <a:pPr marL="800100" lvl="1" indent="-342900" defTabSz="914400" eaLnBrk="0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66"/>
                </a:solidFill>
                <a:latin typeface="Arial" panose="020B0604020202020204" pitchFamily="34" charset="0"/>
              </a:rPr>
              <a:t>Firstly, lowering the pheromone strength on all arcs by a constant factor</a:t>
            </a:r>
          </a:p>
          <a:p>
            <a:pPr marL="800100" lvl="1" indent="-342900" defTabSz="914400" eaLnBrk="0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66"/>
                </a:solidFill>
                <a:latin typeface="Arial" panose="020B0604020202020204" pitchFamily="34" charset="0"/>
              </a:rPr>
              <a:t>Secondly, allowing each ant to add pheromone on the arcs it has visited.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53915" y="4324350"/>
            <a:ext cx="34108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Trail pheromone decay =  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8250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Pheromone Update Rule</a:t>
            </a:r>
          </a:p>
        </p:txBody>
      </p:sp>
      <p:pic>
        <p:nvPicPr>
          <p:cNvPr id="70657" name="Picture 1" descr="D:\Junaed\ACO\pheromone upd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9824" y="3500438"/>
            <a:ext cx="8448675" cy="962025"/>
          </a:xfrm>
          <a:prstGeom prst="rect">
            <a:avLst/>
          </a:prstGeom>
          <a:noFill/>
        </p:spPr>
      </p:pic>
      <p:pic>
        <p:nvPicPr>
          <p:cNvPr id="70658" name="Picture 2" descr="D:\Junaed\ACO\pheromone evaporat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5950" y="4762500"/>
            <a:ext cx="9620250" cy="1143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314450" y="5715000"/>
            <a:ext cx="1055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is length of </a:t>
            </a:r>
            <a:r>
              <a:rPr lang="en-US" sz="2400" i="1" dirty="0" err="1" smtClean="0"/>
              <a:t>k</a:t>
            </a:r>
            <a:r>
              <a:rPr lang="en-US" sz="2400" dirty="0" err="1" smtClean="0"/>
              <a:t>th</a:t>
            </a:r>
            <a:r>
              <a:rPr lang="en-US" sz="2400" dirty="0" smtClean="0"/>
              <a:t> ant’s tour.    0 &lt; </a:t>
            </a:r>
            <a:r>
              <a:rPr lang="el-GR" sz="2400" dirty="0" smtClean="0"/>
              <a:t>ρ</a:t>
            </a:r>
            <a:r>
              <a:rPr lang="en-US" sz="2400" dirty="0" smtClean="0"/>
              <a:t> &lt;= 1 is pheromone trail evaporation.</a:t>
            </a:r>
            <a:endParaRPr lang="en-US" sz="2400" dirty="0"/>
          </a:p>
        </p:txBody>
      </p:sp>
      <p:pic>
        <p:nvPicPr>
          <p:cNvPr id="70659" name="Picture 3" descr="D:\Junaed\ACO\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47788" y="5667375"/>
            <a:ext cx="695325" cy="552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4786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better the ant’s tour is, more pheromone is received by arcs belonging to the tour.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arcs used by many ants and contained in shorter tours will receive more pheromone.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1905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Pheromone Update Rule	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25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omic Sans MS" panose="030F0702030302020204" pitchFamily="66" charset="0"/>
              </a:rPr>
              <a:t>Trail intensity is given by value of </a:t>
            </a:r>
            <a:r>
              <a:rPr lang="en-US" sz="2400" b="1" i="1" dirty="0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</a:t>
            </a:r>
            <a:r>
              <a:rPr lang="en-US" sz="2400" b="1" i="1" baseline="-25000" dirty="0" err="1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which indicates the intensity of the pheromone on the trail segment, (</a:t>
            </a:r>
            <a:r>
              <a:rPr lang="en-US" sz="2400" i="1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Trail visibility is </a:t>
            </a:r>
            <a:r>
              <a:rPr lang="en-US" sz="2400" b="1" i="1" dirty="0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</a:t>
            </a:r>
            <a:r>
              <a:rPr lang="en-US" sz="2400" b="1" i="1" baseline="-25000" dirty="0" err="1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sz="2400" b="1" dirty="0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1/</a:t>
            </a:r>
            <a:r>
              <a:rPr lang="en-US" sz="2400" b="1" i="1" dirty="0" err="1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</a:t>
            </a:r>
            <a:r>
              <a:rPr lang="en-US" sz="2400" b="1" i="1" baseline="-25000" dirty="0" err="1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: a </a:t>
            </a:r>
            <a:r>
              <a:rPr lang="en-US" sz="2400" dirty="0" smtClean="0">
                <a:latin typeface="Comic Sans MS" panose="030F0702030302020204" pitchFamily="66" charset="0"/>
              </a:rPr>
              <a:t>heuristic function of the desirability of adding edge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(</a:t>
            </a:r>
            <a:r>
              <a:rPr lang="en-US" sz="2400" i="1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d</a:t>
            </a:r>
            <a:r>
              <a:rPr lang="en-US" sz="2400" i="1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is distance from </a:t>
            </a:r>
            <a:r>
              <a:rPr 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to j)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importance of the </a:t>
            </a:r>
            <a:r>
              <a:rPr lang="en-US" sz="2400" dirty="0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intensity 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in the probabilistic transition is </a:t>
            </a:r>
            <a:r>
              <a:rPr lang="en-US" sz="2400" b="1" i="1" dirty="0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The importance of the </a:t>
            </a:r>
            <a:r>
              <a:rPr lang="en-US" sz="2400" dirty="0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visibility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of the trail segment is </a:t>
            </a:r>
            <a:r>
              <a:rPr lang="en-US" sz="2400" b="1" i="1" dirty="0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</a:t>
            </a:r>
            <a:r>
              <a:rPr lang="en-US" sz="2400" b="1" dirty="0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The trail persistence or </a:t>
            </a:r>
            <a:r>
              <a:rPr lang="en-US" sz="2400" dirty="0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evaporation rate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is given as </a:t>
            </a:r>
            <a:r>
              <a:rPr lang="en-US" sz="2400" b="1" i="1" dirty="0" smtClean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</a:t>
            </a:r>
            <a:r>
              <a:rPr lang="en-US" sz="2400" b="1" dirty="0" smtClean="0">
                <a:solidFill>
                  <a:srgbClr val="FF0066"/>
                </a:solidFill>
                <a:latin typeface="Comic Sans MS" panose="030F0702030302020204" pitchFamily="66" charset="0"/>
              </a:rPr>
              <a:t> 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2400" i="1" dirty="0" smtClean="0">
                <a:solidFill>
                  <a:srgbClr val="FF0066"/>
                </a:solidFill>
                <a:latin typeface="Comic Sans MS" panose="030F0702030302020204" pitchFamily="66" charset="0"/>
              </a:rPr>
              <a:t>Q</a:t>
            </a:r>
            <a:r>
              <a:rPr lang="en-US" sz="2400" dirty="0" smtClean="0">
                <a:latin typeface="Comic Sans MS" panose="030F0702030302020204" pitchFamily="66" charset="0"/>
              </a:rPr>
              <a:t> is a constant and the amount of pheromone laid on a trail segment employed by an ant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omic Sans MS" panose="030F0702030302020204" pitchFamily="66" charset="0"/>
              </a:rPr>
              <a:t>Initial pheromone is a small amount on all edges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Key Parameters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24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Simple AS to solve TSP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3070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8884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3468888" y="4481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907288" y="2957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736088" y="4862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291213" y="185080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736088" y="51670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392688" y="48622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907288" y="32620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888488" y="19666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1563888" y="1357092"/>
            <a:ext cx="914400" cy="1143000"/>
            <a:chOff x="1008" y="864"/>
            <a:chExt cx="576" cy="720"/>
          </a:xfrm>
        </p:grpSpPr>
        <p:pic>
          <p:nvPicPr>
            <p:cNvPr id="20" name="Picture 1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[]</a:t>
              </a:r>
            </a:p>
          </p:txBody>
        </p:sp>
      </p:grp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9564888" y="2195292"/>
            <a:ext cx="914400" cy="1143000"/>
            <a:chOff x="1008" y="864"/>
            <a:chExt cx="576" cy="720"/>
          </a:xfrm>
        </p:grpSpPr>
        <p:pic>
          <p:nvPicPr>
            <p:cNvPr id="25" name="Picture 1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[]</a:t>
              </a:r>
            </a:p>
          </p:txBody>
        </p:sp>
      </p:grpSp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1487688" y="4024092"/>
            <a:ext cx="914400" cy="1143000"/>
            <a:chOff x="1008" y="864"/>
            <a:chExt cx="576" cy="720"/>
          </a:xfrm>
        </p:grpSpPr>
        <p:pic>
          <p:nvPicPr>
            <p:cNvPr id="30" name="Picture 2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[]</a:t>
              </a:r>
            </a:p>
          </p:txBody>
        </p:sp>
      </p:grp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1563888" y="2652492"/>
            <a:ext cx="914400" cy="1143000"/>
            <a:chOff x="1008" y="864"/>
            <a:chExt cx="576" cy="720"/>
          </a:xfrm>
        </p:grpSpPr>
        <p:pic>
          <p:nvPicPr>
            <p:cNvPr id="35" name="Picture 2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[]</a:t>
              </a:r>
            </a:p>
          </p:txBody>
        </p:sp>
      </p:grpSp>
      <p:grpSp>
        <p:nvGrpSpPr>
          <p:cNvPr id="39" name="Group 33"/>
          <p:cNvGrpSpPr>
            <a:grpSpLocks/>
          </p:cNvGrpSpPr>
          <p:nvPr/>
        </p:nvGrpSpPr>
        <p:grpSpPr bwMode="auto">
          <a:xfrm>
            <a:off x="9564888" y="3719292"/>
            <a:ext cx="914400" cy="1143000"/>
            <a:chOff x="1008" y="864"/>
            <a:chExt cx="576" cy="720"/>
          </a:xfrm>
        </p:grpSpPr>
        <p:pic>
          <p:nvPicPr>
            <p:cNvPr id="40" name="Picture 3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[]</a:t>
              </a:r>
            </a:p>
          </p:txBody>
        </p:sp>
      </p:grp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4611888" y="5548092"/>
            <a:ext cx="297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</a:t>
            </a:r>
            <a:r>
              <a:rPr lang="en-US" altLang="zh-TW" sz="1600" b="1" baseline="-25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AB </a:t>
            </a:r>
            <a:r>
              <a:rPr lang="en-US" altLang="zh-TW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=100;d</a:t>
            </a:r>
            <a:r>
              <a:rPr lang="en-US" altLang="zh-TW" sz="1600" b="1" baseline="-25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BC </a:t>
            </a:r>
            <a:r>
              <a:rPr lang="en-US" altLang="zh-TW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= 60…;d</a:t>
            </a:r>
            <a:r>
              <a:rPr lang="en-US" altLang="zh-TW" sz="1600" b="1" baseline="-25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DE </a:t>
            </a:r>
            <a:r>
              <a:rPr lang="en-US" altLang="zh-TW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=150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71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Simple AS to solve TSP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070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8884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468888" y="4481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5907288" y="2957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736088" y="4862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291213" y="185080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36088" y="51670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392688" y="48622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907288" y="32620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888488" y="19666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3545088" y="1052292"/>
            <a:ext cx="914400" cy="1143000"/>
            <a:chOff x="1008" y="864"/>
            <a:chExt cx="576" cy="720"/>
          </a:xfrm>
        </p:grpSpPr>
        <p:pic>
          <p:nvPicPr>
            <p:cNvPr id="19" name="Picture 1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[A]</a:t>
              </a: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6945513" y="4176492"/>
            <a:ext cx="866775" cy="1482725"/>
            <a:chOff x="1038" y="864"/>
            <a:chExt cx="546" cy="934"/>
          </a:xfrm>
        </p:grpSpPr>
        <p:pic>
          <p:nvPicPr>
            <p:cNvPr id="24" name="Picture 1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" y="1098"/>
              <a:ext cx="48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271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[E]</a:t>
              </a:r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5150051" y="2271492"/>
            <a:ext cx="909637" cy="1250950"/>
            <a:chOff x="1011" y="864"/>
            <a:chExt cx="573" cy="788"/>
          </a:xfrm>
        </p:grpSpPr>
        <p:pic>
          <p:nvPicPr>
            <p:cNvPr id="29" name="Picture 2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" y="952"/>
              <a:ext cx="48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[C]</a:t>
              </a:r>
            </a:p>
          </p:txBody>
        </p:sp>
      </p:grpSp>
      <p:grpSp>
        <p:nvGrpSpPr>
          <p:cNvPr id="33" name="Group 28"/>
          <p:cNvGrpSpPr>
            <a:grpSpLocks/>
          </p:cNvGrpSpPr>
          <p:nvPr/>
        </p:nvGrpSpPr>
        <p:grpSpPr bwMode="auto">
          <a:xfrm>
            <a:off x="7126488" y="976092"/>
            <a:ext cx="914400" cy="1143000"/>
            <a:chOff x="1008" y="864"/>
            <a:chExt cx="576" cy="720"/>
          </a:xfrm>
        </p:grpSpPr>
        <p:pic>
          <p:nvPicPr>
            <p:cNvPr id="34" name="Picture 2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[B]</a:t>
              </a:r>
            </a:p>
          </p:txBody>
        </p:sp>
      </p:grp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2497338" y="4252692"/>
            <a:ext cx="971550" cy="1490663"/>
            <a:chOff x="972" y="864"/>
            <a:chExt cx="612" cy="939"/>
          </a:xfrm>
        </p:grpSpPr>
        <p:pic>
          <p:nvPicPr>
            <p:cNvPr id="39" name="Picture 3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" y="1104"/>
              <a:ext cx="483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[D]</a:t>
              </a: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25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Simple AS to solve TSP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070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8884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468888" y="4481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5907288" y="2957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736088" y="4862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291213" y="185080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36088" y="51670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392688" y="48622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907288" y="32620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888488" y="19666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3545088" y="1052292"/>
            <a:ext cx="914400" cy="1143000"/>
            <a:chOff x="1008" y="864"/>
            <a:chExt cx="576" cy="720"/>
          </a:xfrm>
        </p:grpSpPr>
        <p:pic>
          <p:nvPicPr>
            <p:cNvPr id="19" name="Picture 14" descr="onea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[A]</a:t>
              </a: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3121226" y="2119092"/>
            <a:ext cx="957262" cy="1231900"/>
            <a:chOff x="981" y="864"/>
            <a:chExt cx="603" cy="776"/>
          </a:xfrm>
        </p:grpSpPr>
        <p:pic>
          <p:nvPicPr>
            <p:cNvPr id="24" name="Picture 19" descr="onea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" y="940"/>
              <a:ext cx="483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[A]</a:t>
              </a:r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4057851" y="3947892"/>
            <a:ext cx="935037" cy="1454150"/>
            <a:chOff x="995" y="864"/>
            <a:chExt cx="589" cy="916"/>
          </a:xfrm>
        </p:grpSpPr>
        <p:pic>
          <p:nvPicPr>
            <p:cNvPr id="29" name="Picture 24" descr="onea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" y="1080"/>
              <a:ext cx="483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[A]</a:t>
              </a:r>
            </a:p>
          </p:txBody>
        </p:sp>
      </p:grpSp>
      <p:grpSp>
        <p:nvGrpSpPr>
          <p:cNvPr id="33" name="Group 28"/>
          <p:cNvGrpSpPr>
            <a:grpSpLocks/>
          </p:cNvGrpSpPr>
          <p:nvPr/>
        </p:nvGrpSpPr>
        <p:grpSpPr bwMode="auto">
          <a:xfrm>
            <a:off x="3043438" y="3033492"/>
            <a:ext cx="958850" cy="1343025"/>
            <a:chOff x="980" y="864"/>
            <a:chExt cx="604" cy="846"/>
          </a:xfrm>
        </p:grpSpPr>
        <p:pic>
          <p:nvPicPr>
            <p:cNvPr id="34" name="Picture 29" descr="onea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1010"/>
              <a:ext cx="483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[A]</a:t>
              </a:r>
            </a:p>
          </p:txBody>
        </p:sp>
      </p:grp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3902276" y="3871692"/>
            <a:ext cx="938212" cy="1444625"/>
            <a:chOff x="993" y="864"/>
            <a:chExt cx="591" cy="910"/>
          </a:xfrm>
        </p:grpSpPr>
        <p:pic>
          <p:nvPicPr>
            <p:cNvPr id="39" name="Picture 34" descr="onea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" y="1074"/>
              <a:ext cx="483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[A,D]</a:t>
              </a:r>
            </a:p>
          </p:txBody>
        </p:sp>
      </p:grpSp>
      <p:sp>
        <p:nvSpPr>
          <p:cNvPr id="43" name="Line 38"/>
          <p:cNvSpPr>
            <a:spLocks noChangeShapeType="1"/>
          </p:cNvSpPr>
          <p:nvPr/>
        </p:nvSpPr>
        <p:spPr bwMode="auto">
          <a:xfrm flipH="1">
            <a:off x="3621288" y="1814292"/>
            <a:ext cx="7620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4383288" y="1738092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4459488" y="1738092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4383288" y="1814292"/>
            <a:ext cx="3429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894647"/>
              </p:ext>
            </p:extLst>
          </p:nvPr>
        </p:nvGraphicFramePr>
        <p:xfrm>
          <a:off x="2173488" y="2804892"/>
          <a:ext cx="7772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5" imgW="2984500" imgH="1041400" progId="Equation.3">
                  <p:embed/>
                </p:oleObj>
              </mc:Choice>
              <mc:Fallback>
                <p:oleObj name="Equation" r:id="rId5" imgW="2984500" imgH="1041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488" y="2804892"/>
                        <a:ext cx="7772400" cy="2286000"/>
                      </a:xfrm>
                      <a:prstGeom prst="rect">
                        <a:avLst/>
                      </a:prstGeom>
                      <a:solidFill>
                        <a:srgbClr val="D5D5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4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56" dur="2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58" dur="2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Simple AS to solve TSP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070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8884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468888" y="4481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5907288" y="2957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736088" y="4862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291213" y="185080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36088" y="51670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392688" y="48622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907288" y="32620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888488" y="19666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8269488" y="1052292"/>
            <a:ext cx="914400" cy="1143000"/>
            <a:chOff x="1008" y="864"/>
            <a:chExt cx="576" cy="720"/>
          </a:xfrm>
        </p:grpSpPr>
        <p:pic>
          <p:nvPicPr>
            <p:cNvPr id="19" name="Picture 1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[C,B]</a:t>
              </a: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3468888" y="976092"/>
            <a:ext cx="914400" cy="1143000"/>
            <a:chOff x="1008" y="864"/>
            <a:chExt cx="576" cy="720"/>
          </a:xfrm>
        </p:grpSpPr>
        <p:pic>
          <p:nvPicPr>
            <p:cNvPr id="24" name="Picture 1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38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[E,A]</a:t>
              </a:r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2575126" y="3871692"/>
            <a:ext cx="969962" cy="1444625"/>
            <a:chOff x="973" y="864"/>
            <a:chExt cx="611" cy="910"/>
          </a:xfrm>
        </p:grpSpPr>
        <p:pic>
          <p:nvPicPr>
            <p:cNvPr id="29" name="Picture 2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" y="1074"/>
              <a:ext cx="483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[A,D]</a:t>
              </a:r>
            </a:p>
          </p:txBody>
        </p:sp>
      </p:grpSp>
      <p:grpSp>
        <p:nvGrpSpPr>
          <p:cNvPr id="33" name="Group 28"/>
          <p:cNvGrpSpPr>
            <a:grpSpLocks/>
          </p:cNvGrpSpPr>
          <p:nvPr/>
        </p:nvGrpSpPr>
        <p:grpSpPr bwMode="auto">
          <a:xfrm>
            <a:off x="4994476" y="2423892"/>
            <a:ext cx="912812" cy="1268413"/>
            <a:chOff x="1009" y="864"/>
            <a:chExt cx="575" cy="799"/>
          </a:xfrm>
        </p:grpSpPr>
        <p:pic>
          <p:nvPicPr>
            <p:cNvPr id="34" name="Picture 2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" y="963"/>
              <a:ext cx="483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[B,C]</a:t>
              </a:r>
            </a:p>
          </p:txBody>
        </p:sp>
      </p:grp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6945513" y="4176492"/>
            <a:ext cx="866775" cy="1482725"/>
            <a:chOff x="1038" y="864"/>
            <a:chExt cx="546" cy="934"/>
          </a:xfrm>
        </p:grpSpPr>
        <p:pic>
          <p:nvPicPr>
            <p:cNvPr id="39" name="Picture 3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" y="1098"/>
              <a:ext cx="48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38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[D,E]</a:t>
              </a: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26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Simple AS to solve TSP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070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8884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468888" y="4481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5907288" y="2957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736088" y="4862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291213" y="185080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36088" y="51670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392688" y="48622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907288" y="32620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888488" y="19666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3545088" y="1052292"/>
            <a:ext cx="954088" cy="990600"/>
            <a:chOff x="1008" y="864"/>
            <a:chExt cx="814" cy="720"/>
          </a:xfrm>
        </p:grpSpPr>
        <p:pic>
          <p:nvPicPr>
            <p:cNvPr id="19" name="Picture 1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[D,E,A]</a:t>
              </a: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8325051" y="1128492"/>
            <a:ext cx="898525" cy="939800"/>
            <a:chOff x="1055" y="864"/>
            <a:chExt cx="767" cy="683"/>
          </a:xfrm>
        </p:grpSpPr>
        <p:pic>
          <p:nvPicPr>
            <p:cNvPr id="24" name="Picture 1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" y="864"/>
              <a:ext cx="466" cy="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[E,A,B]</a:t>
              </a:r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7102676" y="4252692"/>
            <a:ext cx="901700" cy="1320800"/>
            <a:chOff x="1053" y="864"/>
            <a:chExt cx="769" cy="960"/>
          </a:xfrm>
        </p:grpSpPr>
        <p:pic>
          <p:nvPicPr>
            <p:cNvPr id="29" name="Picture 2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" y="1124"/>
              <a:ext cx="482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[C,B,E]</a:t>
              </a:r>
            </a:p>
          </p:txBody>
        </p:sp>
      </p:grpSp>
      <p:grpSp>
        <p:nvGrpSpPr>
          <p:cNvPr id="33" name="Group 28"/>
          <p:cNvGrpSpPr>
            <a:grpSpLocks/>
          </p:cNvGrpSpPr>
          <p:nvPr/>
        </p:nvGrpSpPr>
        <p:grpSpPr bwMode="auto">
          <a:xfrm>
            <a:off x="3745113" y="4024092"/>
            <a:ext cx="992188" cy="1292225"/>
            <a:chOff x="984" y="864"/>
            <a:chExt cx="846" cy="939"/>
          </a:xfrm>
        </p:grpSpPr>
        <p:pic>
          <p:nvPicPr>
            <p:cNvPr id="34" name="Picture 2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" y="1103"/>
              <a:ext cx="48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1152" y="864"/>
              <a:ext cx="678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[B,C,D]</a:t>
              </a:r>
            </a:p>
          </p:txBody>
        </p:sp>
      </p:grp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5307213" y="2423892"/>
            <a:ext cx="954088" cy="1098550"/>
            <a:chOff x="1016" y="864"/>
            <a:chExt cx="814" cy="798"/>
          </a:xfrm>
        </p:grpSpPr>
        <p:pic>
          <p:nvPicPr>
            <p:cNvPr id="39" name="Picture 3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" y="962"/>
              <a:ext cx="48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678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[A,D,C]</a:t>
              </a: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99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Simple AS to solve TSP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43070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78884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3468888" y="4481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5907288" y="2957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7736088" y="4862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291213" y="185080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7736088" y="51670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3392688" y="48622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907288" y="32620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7888488" y="19666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</a:p>
        </p:txBody>
      </p:sp>
      <p:grpSp>
        <p:nvGrpSpPr>
          <p:cNvPr id="53" name="Group 13"/>
          <p:cNvGrpSpPr>
            <a:grpSpLocks/>
          </p:cNvGrpSpPr>
          <p:nvPr/>
        </p:nvGrpSpPr>
        <p:grpSpPr bwMode="auto">
          <a:xfrm>
            <a:off x="8345688" y="976092"/>
            <a:ext cx="1192213" cy="1143000"/>
            <a:chOff x="1008" y="864"/>
            <a:chExt cx="751" cy="720"/>
          </a:xfrm>
        </p:grpSpPr>
        <p:pic>
          <p:nvPicPr>
            <p:cNvPr id="54" name="Picture 1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5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[D,E,A,B]</a:t>
              </a:r>
            </a:p>
          </p:txBody>
        </p:sp>
      </p:grpSp>
      <p:grpSp>
        <p:nvGrpSpPr>
          <p:cNvPr id="58" name="Group 18"/>
          <p:cNvGrpSpPr>
            <a:grpSpLocks/>
          </p:cNvGrpSpPr>
          <p:nvPr/>
        </p:nvGrpSpPr>
        <p:grpSpPr bwMode="auto">
          <a:xfrm>
            <a:off x="3392688" y="976092"/>
            <a:ext cx="1201738" cy="1143000"/>
            <a:chOff x="1008" y="864"/>
            <a:chExt cx="757" cy="720"/>
          </a:xfrm>
        </p:grpSpPr>
        <p:pic>
          <p:nvPicPr>
            <p:cNvPr id="59" name="Picture 1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2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61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[B,C,D,A]</a:t>
              </a:r>
            </a:p>
          </p:txBody>
        </p:sp>
      </p:grpSp>
      <p:grpSp>
        <p:nvGrpSpPr>
          <p:cNvPr id="63" name="Group 23"/>
          <p:cNvGrpSpPr>
            <a:grpSpLocks/>
          </p:cNvGrpSpPr>
          <p:nvPr/>
        </p:nvGrpSpPr>
        <p:grpSpPr bwMode="auto">
          <a:xfrm>
            <a:off x="5150051" y="2347692"/>
            <a:ext cx="1187450" cy="1258888"/>
            <a:chOff x="1011" y="864"/>
            <a:chExt cx="748" cy="793"/>
          </a:xfrm>
        </p:grpSpPr>
        <p:pic>
          <p:nvPicPr>
            <p:cNvPr id="64" name="Picture 2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" y="957"/>
              <a:ext cx="48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[E,A,B,C]</a:t>
              </a:r>
            </a:p>
          </p:txBody>
        </p:sp>
      </p:grpSp>
      <p:grpSp>
        <p:nvGrpSpPr>
          <p:cNvPr id="68" name="Group 28"/>
          <p:cNvGrpSpPr>
            <a:grpSpLocks/>
          </p:cNvGrpSpPr>
          <p:nvPr/>
        </p:nvGrpSpPr>
        <p:grpSpPr bwMode="auto">
          <a:xfrm>
            <a:off x="6945513" y="4252692"/>
            <a:ext cx="1046163" cy="1490663"/>
            <a:chOff x="1038" y="864"/>
            <a:chExt cx="659" cy="939"/>
          </a:xfrm>
        </p:grpSpPr>
        <p:pic>
          <p:nvPicPr>
            <p:cNvPr id="69" name="Picture 2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" y="1104"/>
              <a:ext cx="484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3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>
              <a:off x="1152" y="864"/>
              <a:ext cx="545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[A,DCE]</a:t>
              </a:r>
            </a:p>
          </p:txBody>
        </p:sp>
      </p:grpSp>
      <p:grpSp>
        <p:nvGrpSpPr>
          <p:cNvPr id="73" name="Group 33"/>
          <p:cNvGrpSpPr>
            <a:grpSpLocks/>
          </p:cNvGrpSpPr>
          <p:nvPr/>
        </p:nvGrpSpPr>
        <p:grpSpPr bwMode="auto">
          <a:xfrm>
            <a:off x="3745113" y="4100292"/>
            <a:ext cx="1220788" cy="1473200"/>
            <a:chOff x="990" y="864"/>
            <a:chExt cx="769" cy="928"/>
          </a:xfrm>
        </p:grpSpPr>
        <p:pic>
          <p:nvPicPr>
            <p:cNvPr id="74" name="Picture 3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" y="1092"/>
              <a:ext cx="48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[C,B,E,D]</a:t>
              </a:r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84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en-US" altLang="zh-TW" dirty="0"/>
              <a:t>The first ACO system was introduced by </a:t>
            </a:r>
            <a:r>
              <a:rPr lang="en-US" altLang="zh-TW" dirty="0">
                <a:solidFill>
                  <a:srgbClr val="FF00FF"/>
                </a:solidFill>
              </a:rPr>
              <a:t>Marco </a:t>
            </a:r>
            <a:r>
              <a:rPr lang="en-US" altLang="zh-TW" dirty="0" err="1">
                <a:solidFill>
                  <a:srgbClr val="FF00FF"/>
                </a:solidFill>
              </a:rPr>
              <a:t>Dorigo</a:t>
            </a:r>
            <a:r>
              <a:rPr lang="en-US" altLang="zh-TW" dirty="0"/>
              <a:t> in his Ph.D. thesis (1992), 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en-US" altLang="zh-TW" dirty="0"/>
              <a:t>It was called Ant System (AS). 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en-US" altLang="zh-TW" dirty="0"/>
              <a:t>AS was </a:t>
            </a:r>
            <a:r>
              <a:rPr lang="en-US" altLang="zh-TW" dirty="0">
                <a:solidFill>
                  <a:srgbClr val="9900CC"/>
                </a:solidFill>
              </a:rPr>
              <a:t>initially applied to the traveling salesman problem</a:t>
            </a:r>
            <a:r>
              <a:rPr lang="en-US" altLang="zh-TW" dirty="0"/>
              <a:t>. 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Applied later to various hard optimization problems</a:t>
            </a:r>
            <a:endParaRPr lang="en-US" altLang="zh-TW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Ant Colony Optimization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2" descr="ScreenHunter_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6464" y="3581400"/>
            <a:ext cx="1735137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4" descr="ScreenHunter_0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4926" y="3657600"/>
            <a:ext cx="1768475" cy="2209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505200" y="58816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Macro Dorigo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6400800" y="58816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Gambardella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98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18" dur="2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20" dur="2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Simple AS to solve TSP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070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888488" y="16618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468888" y="4481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5907288" y="2957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736088" y="48622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291213" y="185080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36088" y="51670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392688" y="48622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907288" y="326209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888488" y="196669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7050288" y="899892"/>
            <a:ext cx="1370013" cy="1143000"/>
            <a:chOff x="1008" y="864"/>
            <a:chExt cx="863" cy="720"/>
          </a:xfrm>
        </p:grpSpPr>
        <p:pic>
          <p:nvPicPr>
            <p:cNvPr id="19" name="Picture 1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[A,D,C,E,B]</a:t>
              </a: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3316488" y="976092"/>
            <a:ext cx="1370013" cy="1143000"/>
            <a:chOff x="1008" y="864"/>
            <a:chExt cx="863" cy="720"/>
          </a:xfrm>
        </p:grpSpPr>
        <p:pic>
          <p:nvPicPr>
            <p:cNvPr id="24" name="Picture 1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[C,B,E,D,A]</a:t>
              </a:r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5072263" y="2347692"/>
            <a:ext cx="1366838" cy="1258888"/>
            <a:chOff x="1010" y="864"/>
            <a:chExt cx="861" cy="793"/>
          </a:xfrm>
        </p:grpSpPr>
        <p:pic>
          <p:nvPicPr>
            <p:cNvPr id="29" name="Picture 2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" y="957"/>
              <a:ext cx="48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[D,E,A,B,C]</a:t>
              </a:r>
            </a:p>
          </p:txBody>
        </p:sp>
      </p:grpSp>
      <p:grpSp>
        <p:nvGrpSpPr>
          <p:cNvPr id="33" name="Group 28"/>
          <p:cNvGrpSpPr>
            <a:grpSpLocks/>
          </p:cNvGrpSpPr>
          <p:nvPr/>
        </p:nvGrpSpPr>
        <p:grpSpPr bwMode="auto">
          <a:xfrm>
            <a:off x="8117088" y="4481292"/>
            <a:ext cx="1293813" cy="1519238"/>
            <a:chOff x="1056" y="864"/>
            <a:chExt cx="815" cy="957"/>
          </a:xfrm>
        </p:grpSpPr>
        <p:pic>
          <p:nvPicPr>
            <p:cNvPr id="34" name="Picture 29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121"/>
              <a:ext cx="483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[B,C,D,A,E]</a:t>
              </a:r>
            </a:p>
          </p:txBody>
        </p:sp>
      </p:grp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3745113" y="4100292"/>
            <a:ext cx="1398588" cy="1473200"/>
            <a:chOff x="990" y="864"/>
            <a:chExt cx="881" cy="928"/>
          </a:xfrm>
        </p:grpSpPr>
        <p:pic>
          <p:nvPicPr>
            <p:cNvPr id="39" name="Picture 3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" y="1092"/>
              <a:ext cx="48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[E,A,B,C,D]</a:t>
              </a: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306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Simple AS to solve TSP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574288" y="6110520"/>
            <a:ext cx="1876425" cy="455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F332D7-EAFE-4263-A732-4348898F7FF1}" type="slidenum">
              <a:rPr lang="en-GB" smtClean="0"/>
              <a:pPr/>
              <a:t>31</a:t>
            </a:fld>
            <a:endParaRPr lang="en-GB"/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1716288" y="1233720"/>
            <a:ext cx="1370013" cy="1143000"/>
            <a:chOff x="1008" y="864"/>
            <a:chExt cx="863" cy="720"/>
          </a:xfrm>
        </p:grpSpPr>
        <p:pic>
          <p:nvPicPr>
            <p:cNvPr id="11" name="Picture 4" descr="onea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[A,D,C,E,B]</a:t>
              </a:r>
            </a:p>
          </p:txBody>
        </p:sp>
      </p:grp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4994476" y="4662720"/>
            <a:ext cx="1368425" cy="1538288"/>
            <a:chOff x="1009" y="864"/>
            <a:chExt cx="862" cy="969"/>
          </a:xfrm>
        </p:grpSpPr>
        <p:pic>
          <p:nvPicPr>
            <p:cNvPr id="16" name="Picture 9" descr="onea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" y="1133"/>
              <a:ext cx="483" cy="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[E,A,B,C,D]</a:t>
              </a:r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630688" y="161472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</a:t>
            </a:r>
            <a:r>
              <a:rPr lang="en-US" altLang="zh-TW" sz="1800" b="1" baseline="-25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r>
              <a:rPr lang="en-US" altLang="zh-TW" sz="1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=300</a:t>
            </a: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142184"/>
              </p:ext>
            </p:extLst>
          </p:nvPr>
        </p:nvGraphicFramePr>
        <p:xfrm>
          <a:off x="6288288" y="1309920"/>
          <a:ext cx="3962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5" imgW="1752600" imgH="685800" progId="Equation.3">
                  <p:embed/>
                </p:oleObj>
              </mc:Choice>
              <mc:Fallback>
                <p:oleObj name="Equation" r:id="rId5" imgW="1752600" imgH="6858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288" y="1309920"/>
                        <a:ext cx="39624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459488" y="237672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</a:t>
            </a:r>
            <a:r>
              <a:rPr lang="en-US" altLang="zh-TW" sz="1800" b="1" baseline="-25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  <a:r>
              <a:rPr lang="en-US" altLang="zh-TW" sz="1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=450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983488" y="321492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</a:t>
            </a:r>
            <a:r>
              <a:rPr lang="en-US" altLang="zh-TW" sz="1800" b="1" baseline="-25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  <a:r>
              <a:rPr lang="en-US" altLang="zh-TW" sz="1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=260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3849888" y="420552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</a:t>
            </a:r>
            <a:r>
              <a:rPr lang="en-US" altLang="zh-TW" sz="1800" b="1" baseline="-25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  <a:r>
              <a:rPr lang="en-US" altLang="zh-TW" sz="1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=280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6212088" y="527232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fontAlgn="base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</a:t>
            </a:r>
            <a:r>
              <a:rPr lang="en-US" altLang="zh-TW" sz="1800" b="1" baseline="-25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  <a:r>
              <a:rPr lang="en-US" altLang="zh-TW" sz="1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=420</a:t>
            </a:r>
          </a:p>
        </p:txBody>
      </p: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3589538" y="1843320"/>
            <a:ext cx="1401763" cy="1195388"/>
            <a:chOff x="988" y="864"/>
            <a:chExt cx="883" cy="753"/>
          </a:xfrm>
        </p:grpSpPr>
        <p:pic>
          <p:nvPicPr>
            <p:cNvPr id="27" name="Picture 20" descr="onea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" y="917"/>
              <a:ext cx="483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[B,C,D,A,E]</a:t>
              </a:r>
            </a:p>
          </p:txBody>
        </p:sp>
      </p:grpSp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4603951" y="2910120"/>
            <a:ext cx="1377950" cy="1323975"/>
            <a:chOff x="1003" y="864"/>
            <a:chExt cx="868" cy="834"/>
          </a:xfrm>
        </p:grpSpPr>
        <p:pic>
          <p:nvPicPr>
            <p:cNvPr id="32" name="Picture 25" descr="onea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" y="998"/>
              <a:ext cx="48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[C,B,E,D,A]</a:t>
              </a:r>
            </a:p>
          </p:txBody>
        </p:sp>
      </p:grpSp>
      <p:grpSp>
        <p:nvGrpSpPr>
          <p:cNvPr id="36" name="Group 29"/>
          <p:cNvGrpSpPr>
            <a:grpSpLocks/>
          </p:cNvGrpSpPr>
          <p:nvPr/>
        </p:nvGrpSpPr>
        <p:grpSpPr bwMode="auto">
          <a:xfrm>
            <a:off x="2340176" y="3824520"/>
            <a:ext cx="1431925" cy="1435100"/>
            <a:chOff x="969" y="864"/>
            <a:chExt cx="902" cy="904"/>
          </a:xfrm>
        </p:grpSpPr>
        <p:pic>
          <p:nvPicPr>
            <p:cNvPr id="37" name="Picture 30" descr="onea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" y="1068"/>
              <a:ext cx="48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TW" altLang="en-US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[D,E,A,B,C]</a:t>
              </a:r>
            </a:p>
          </p:txBody>
        </p:sp>
      </p:grpSp>
      <p:graphicFrame>
        <p:nvGraphicFramePr>
          <p:cNvPr id="4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05192"/>
              </p:ext>
            </p:extLst>
          </p:nvPr>
        </p:nvGraphicFramePr>
        <p:xfrm>
          <a:off x="2021088" y="3138720"/>
          <a:ext cx="76311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7" imgW="2806700" imgH="241300" progId="Equation.3">
                  <p:embed/>
                </p:oleObj>
              </mc:Choice>
              <mc:Fallback>
                <p:oleObj name="Equation" r:id="rId7" imgW="2806700" imgH="2413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088" y="3138720"/>
                        <a:ext cx="7631113" cy="722313"/>
                      </a:xfrm>
                      <a:prstGeom prst="rect">
                        <a:avLst/>
                      </a:prstGeom>
                      <a:solidFill>
                        <a:srgbClr val="6767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89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18" dur="2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20" dur="2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 fontScale="92500" lnSpcReduction="20000"/>
          </a:bodyPr>
          <a:lstStyle/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Traveling Salesman Problem (TSP)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Scheduling Problem (CSP)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Optimization 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Vehicle Routing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Sequential Ordering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 Coloring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Assignment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Time Scheduling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Water Distribution Network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Quadratic assignment problems (QAP)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routing problems in networks and </a:t>
            </a:r>
            <a:r>
              <a:rPr lang="en-US" dirty="0" smtClean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on…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ACO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243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800" b="1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838200" y="922867"/>
            <a:ext cx="10515600" cy="52540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876425" cy="455613"/>
          </a:xfrm>
        </p:spPr>
        <p:txBody>
          <a:bodyPr/>
          <a:lstStyle/>
          <a:p>
            <a:pPr>
              <a:defRPr/>
            </a:pPr>
            <a:fld id="{E67CC693-A26B-48C4-BE81-F39C9CFCD137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3352800" y="914400"/>
            <a:ext cx="3124200" cy="228600"/>
          </a:xfrm>
          <a:prstGeom prst="flowChartProcess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Initialize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2362200" y="1524000"/>
            <a:ext cx="5181600" cy="457200"/>
          </a:xfrm>
          <a:prstGeom prst="flowChartAlternateProcess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Place each ant in a randomly chosen city</a:t>
            </a:r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auto">
          <a:xfrm>
            <a:off x="2895600" y="2895600"/>
            <a:ext cx="3886200" cy="381000"/>
          </a:xfrm>
          <a:prstGeom prst="flowChartAlternateProcess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pitchFamily="49" charset="0"/>
              </a:rPr>
              <a:t>Choose NextCity(For Each Ant)</a:t>
            </a: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>
            <a:off x="3429000" y="3581400"/>
            <a:ext cx="2895600" cy="609600"/>
          </a:xfrm>
          <a:prstGeom prst="flowChartDecision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pitchFamily="49" charset="0"/>
              </a:rPr>
              <a:t>more cities</a:t>
            </a:r>
          </a:p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pitchFamily="49" charset="0"/>
              </a:rPr>
              <a:t> to visit</a:t>
            </a: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3886200" y="2438400"/>
            <a:ext cx="1981200" cy="457200"/>
          </a:xfrm>
          <a:prstGeom prst="downArrowCallout">
            <a:avLst>
              <a:gd name="adj1" fmla="val 108333"/>
              <a:gd name="adj2" fmla="val 108333"/>
              <a:gd name="adj3" fmla="val 16667"/>
              <a:gd name="adj4" fmla="val 6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pitchFamily="49" charset="0"/>
              </a:rPr>
              <a:t>For Each Ant</a:t>
            </a:r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3352800" y="4572000"/>
            <a:ext cx="3048000" cy="228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pitchFamily="49" charset="0"/>
              </a:rPr>
              <a:t>Return to the initial cities</a:t>
            </a:r>
          </a:p>
        </p:txBody>
      </p:sp>
      <p:sp>
        <p:nvSpPr>
          <p:cNvPr id="71" name="AutoShape 10"/>
          <p:cNvSpPr>
            <a:spLocks noChangeArrowheads="1"/>
          </p:cNvSpPr>
          <p:nvPr/>
        </p:nvSpPr>
        <p:spPr bwMode="auto">
          <a:xfrm>
            <a:off x="1905000" y="5105400"/>
            <a:ext cx="6019800" cy="228600"/>
          </a:xfrm>
          <a:prstGeom prst="flowChartAlternateProcess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pitchFamily="49" charset="0"/>
              </a:rPr>
              <a:t>Update pheromone level using the tour cost for each ant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72" name="AutoShape 11"/>
          <p:cNvSpPr>
            <a:spLocks noChangeArrowheads="1"/>
          </p:cNvSpPr>
          <p:nvPr/>
        </p:nvSpPr>
        <p:spPr bwMode="auto">
          <a:xfrm>
            <a:off x="3818464" y="6443134"/>
            <a:ext cx="2133600" cy="228600"/>
          </a:xfrm>
          <a:prstGeom prst="bevel">
            <a:avLst>
              <a:gd name="adj" fmla="val 12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Print Best tour</a:t>
            </a:r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>
            <a:off x="48006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3"/>
          <p:cNvSpPr>
            <a:spLocks noChangeShapeType="1"/>
          </p:cNvSpPr>
          <p:nvPr/>
        </p:nvSpPr>
        <p:spPr bwMode="auto">
          <a:xfrm>
            <a:off x="48006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48768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>
            <a:off x="48768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4876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17"/>
          <p:cNvSpPr>
            <a:spLocks noChangeShapeType="1"/>
          </p:cNvSpPr>
          <p:nvPr/>
        </p:nvSpPr>
        <p:spPr bwMode="auto">
          <a:xfrm>
            <a:off x="4876800" y="609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8"/>
          <p:cNvSpPr>
            <a:spLocks noChangeShapeType="1"/>
          </p:cNvSpPr>
          <p:nvPr/>
        </p:nvSpPr>
        <p:spPr bwMode="auto">
          <a:xfrm flipH="1">
            <a:off x="22860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flipV="1">
            <a:off x="2286000" y="2286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20"/>
          <p:cNvSpPr>
            <a:spLocks noChangeShapeType="1"/>
          </p:cNvSpPr>
          <p:nvPr/>
        </p:nvSpPr>
        <p:spPr bwMode="auto">
          <a:xfrm>
            <a:off x="2286000" y="2286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21"/>
          <p:cNvSpPr txBox="1">
            <a:spLocks noChangeArrowheads="1"/>
          </p:cNvSpPr>
          <p:nvPr/>
        </p:nvSpPr>
        <p:spPr bwMode="auto">
          <a:xfrm>
            <a:off x="2943225" y="3657600"/>
            <a:ext cx="36195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900">
                <a:solidFill>
                  <a:schemeClr val="tx1"/>
                </a:solidFill>
                <a:latin typeface="Arial" charset="0"/>
              </a:rPr>
              <a:t>yes</a:t>
            </a: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3" name="Text Box 22"/>
          <p:cNvSpPr txBox="1">
            <a:spLocks noChangeArrowheads="1"/>
          </p:cNvSpPr>
          <p:nvPr/>
        </p:nvSpPr>
        <p:spPr bwMode="auto">
          <a:xfrm>
            <a:off x="4900613" y="4267200"/>
            <a:ext cx="3302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900">
                <a:solidFill>
                  <a:schemeClr val="tx1"/>
                </a:solidFill>
                <a:latin typeface="Arial" charset="0"/>
              </a:rPr>
              <a:t>No</a:t>
            </a:r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>
            <a:off x="48768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AutoShape 24"/>
          <p:cNvSpPr>
            <a:spLocks noChangeArrowheads="1"/>
          </p:cNvSpPr>
          <p:nvPr/>
        </p:nvSpPr>
        <p:spPr bwMode="auto">
          <a:xfrm>
            <a:off x="3886200" y="5715000"/>
            <a:ext cx="1981200" cy="457200"/>
          </a:xfrm>
          <a:prstGeom prst="flowChartDecision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000" dirty="0">
                <a:solidFill>
                  <a:schemeClr val="tx1"/>
                </a:solidFill>
                <a:latin typeface="Courier New" pitchFamily="49" charset="0"/>
              </a:rPr>
              <a:t>Stopping</a:t>
            </a:r>
          </a:p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000" dirty="0">
                <a:solidFill>
                  <a:schemeClr val="tx1"/>
                </a:solidFill>
                <a:latin typeface="Courier New" pitchFamily="49" charset="0"/>
              </a:rPr>
              <a:t>criteria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6" name="Line 25"/>
          <p:cNvSpPr>
            <a:spLocks noChangeShapeType="1"/>
          </p:cNvSpPr>
          <p:nvPr/>
        </p:nvSpPr>
        <p:spPr bwMode="auto">
          <a:xfrm flipH="1">
            <a:off x="1524000" y="5943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26"/>
          <p:cNvSpPr>
            <a:spLocks noChangeShapeType="1"/>
          </p:cNvSpPr>
          <p:nvPr/>
        </p:nvSpPr>
        <p:spPr bwMode="auto">
          <a:xfrm flipV="1">
            <a:off x="15240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27"/>
          <p:cNvSpPr>
            <a:spLocks noChangeShapeType="1"/>
          </p:cNvSpPr>
          <p:nvPr/>
        </p:nvSpPr>
        <p:spPr bwMode="auto">
          <a:xfrm>
            <a:off x="1524000" y="2133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4448175" y="6172200"/>
            <a:ext cx="36195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900">
                <a:solidFill>
                  <a:schemeClr val="tx1"/>
                </a:solidFill>
                <a:latin typeface="Arial" charset="0"/>
              </a:rPr>
              <a:t>yes</a:t>
            </a: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Text Box 29"/>
          <p:cNvSpPr txBox="1">
            <a:spLocks noChangeArrowheads="1"/>
          </p:cNvSpPr>
          <p:nvPr/>
        </p:nvSpPr>
        <p:spPr bwMode="auto">
          <a:xfrm>
            <a:off x="3071813" y="5638800"/>
            <a:ext cx="3302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900">
                <a:solidFill>
                  <a:schemeClr val="tx1"/>
                </a:solidFill>
                <a:latin typeface="Arial" charset="0"/>
              </a:rPr>
              <a:t>No</a:t>
            </a:r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0" y="-3175"/>
            <a:ext cx="11413067" cy="86677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Arial" charset="0"/>
              </a:rPr>
              <a:t>Ant Systems Algorithm for TSP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78"/>
          <p:cNvSpPr>
            <a:spLocks noChangeArrowheads="1"/>
          </p:cNvSpPr>
          <p:nvPr/>
        </p:nvSpPr>
        <p:spPr bwMode="auto">
          <a:xfrm>
            <a:off x="4102100" y="4508500"/>
            <a:ext cx="3709988" cy="194468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defTabSz="914400" rtl="1">
              <a:lnSpc>
                <a:spcPct val="100000"/>
              </a:lnSpc>
              <a:buClrTx/>
              <a:buSzTx/>
              <a:buFontTx/>
              <a:buNone/>
            </a:pPr>
            <a:endParaRPr lang="en-US" sz="320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395288" y="1773238"/>
            <a:ext cx="4752975" cy="46799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 rtl="1">
              <a:lnSpc>
                <a:spcPct val="100000"/>
              </a:lnSpc>
              <a:buClrTx/>
              <a:buSzTx/>
              <a:buFontTx/>
              <a:buNone/>
            </a:pPr>
            <a:endParaRPr lang="en-US" sz="320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6" name="Rectangle 80"/>
          <p:cNvSpPr>
            <a:spLocks noChangeArrowheads="1"/>
          </p:cNvSpPr>
          <p:nvPr/>
        </p:nvSpPr>
        <p:spPr bwMode="auto">
          <a:xfrm>
            <a:off x="5003800" y="4530725"/>
            <a:ext cx="360363" cy="1908175"/>
          </a:xfrm>
          <a:prstGeom prst="rect">
            <a:avLst/>
          </a:prstGeom>
          <a:solidFill>
            <a:schemeClr val="hlink"/>
          </a:solidFill>
          <a:ln w="2857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rtl="1">
              <a:lnSpc>
                <a:spcPct val="100000"/>
              </a:lnSpc>
              <a:buClrTx/>
              <a:buSzTx/>
              <a:buFontTx/>
              <a:buNone/>
            </a:pPr>
            <a:endParaRPr lang="en-US" sz="320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352800" y="4495800"/>
            <a:ext cx="1676400" cy="1447800"/>
          </a:xfrm>
          <a:prstGeom prst="flowChartDecisio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Have all </a:t>
            </a:r>
          </a:p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cities been </a:t>
            </a:r>
          </a:p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visited?</a:t>
            </a:r>
          </a:p>
        </p:txBody>
      </p:sp>
      <p:sp>
        <p:nvSpPr>
          <p:cNvPr id="8" name="AutoShape 40"/>
          <p:cNvSpPr>
            <a:spLocks noChangeArrowheads="1"/>
          </p:cNvSpPr>
          <p:nvPr/>
        </p:nvSpPr>
        <p:spPr bwMode="auto">
          <a:xfrm>
            <a:off x="5364163" y="1828800"/>
            <a:ext cx="2376487" cy="1447800"/>
          </a:xfrm>
          <a:prstGeom prst="flowChartDecisio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Have </a:t>
            </a:r>
            <a:r>
              <a:rPr lang="en-US" sz="1600" i="1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K</a:t>
            </a:r>
          </a:p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Iterations been </a:t>
            </a:r>
          </a:p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performed?</a:t>
            </a: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914400" y="1143000"/>
            <a:ext cx="1600200" cy="762000"/>
            <a:chOff x="576" y="720"/>
            <a:chExt cx="1008" cy="480"/>
          </a:xfrm>
        </p:grpSpPr>
        <p:sp>
          <p:nvSpPr>
            <p:cNvPr id="10" name="AutoShape 42"/>
            <p:cNvSpPr>
              <a:spLocks noChangeArrowheads="1"/>
            </p:cNvSpPr>
            <p:nvPr/>
          </p:nvSpPr>
          <p:spPr bwMode="auto">
            <a:xfrm>
              <a:off x="576" y="720"/>
              <a:ext cx="1008" cy="336"/>
            </a:xfrm>
            <a:prstGeom prst="flowChartAlternate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START ACO</a:t>
              </a:r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1104" y="10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685800" y="1905000"/>
            <a:ext cx="2133600" cy="1676400"/>
            <a:chOff x="432" y="1200"/>
            <a:chExt cx="1344" cy="1056"/>
          </a:xfrm>
        </p:grpSpPr>
        <p:sp>
          <p:nvSpPr>
            <p:cNvPr id="13" name="AutoShape 45"/>
            <p:cNvSpPr>
              <a:spLocks noChangeArrowheads="1"/>
            </p:cNvSpPr>
            <p:nvPr/>
          </p:nvSpPr>
          <p:spPr bwMode="auto">
            <a:xfrm>
              <a:off x="432" y="1200"/>
              <a:ext cx="1344" cy="864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Locate an ant </a:t>
              </a:r>
            </a:p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randomly in a city, </a:t>
              </a:r>
            </a:p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and store the </a:t>
              </a:r>
            </a:p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 current city </a:t>
              </a:r>
            </a:p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 in a tabu list</a:t>
              </a:r>
            </a:p>
          </p:txBody>
        </p:sp>
        <p:sp>
          <p:nvSpPr>
            <p:cNvPr id="14" name="Line 46"/>
            <p:cNvSpPr>
              <a:spLocks noChangeShapeType="1"/>
            </p:cNvSpPr>
            <p:nvPr/>
          </p:nvSpPr>
          <p:spPr bwMode="auto">
            <a:xfrm>
              <a:off x="110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457200" y="3581400"/>
            <a:ext cx="2667000" cy="1143000"/>
            <a:chOff x="288" y="2256"/>
            <a:chExt cx="1680" cy="720"/>
          </a:xfrm>
        </p:grpSpPr>
        <p:sp>
          <p:nvSpPr>
            <p:cNvPr id="16" name="AutoShape 48"/>
            <p:cNvSpPr>
              <a:spLocks noChangeArrowheads="1"/>
            </p:cNvSpPr>
            <p:nvPr/>
          </p:nvSpPr>
          <p:spPr bwMode="auto">
            <a:xfrm>
              <a:off x="288" y="2256"/>
              <a:ext cx="1680" cy="480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Determine probabilistically</a:t>
              </a:r>
            </a:p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 as to which city to visit next</a:t>
              </a:r>
            </a:p>
          </p:txBody>
        </p: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>
              <a:off x="1104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660400" y="4686300"/>
            <a:ext cx="2692400" cy="1066800"/>
            <a:chOff x="416" y="2952"/>
            <a:chExt cx="1696" cy="672"/>
          </a:xfrm>
        </p:grpSpPr>
        <p:sp>
          <p:nvSpPr>
            <p:cNvPr id="19" name="AutoShape 51"/>
            <p:cNvSpPr>
              <a:spLocks noChangeArrowheads="1"/>
            </p:cNvSpPr>
            <p:nvPr/>
          </p:nvSpPr>
          <p:spPr bwMode="auto">
            <a:xfrm>
              <a:off x="416" y="2952"/>
              <a:ext cx="1440" cy="672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Move to next city and</a:t>
              </a:r>
            </a:p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 place this city in the </a:t>
              </a:r>
            </a:p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1600" i="1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tabu </a:t>
              </a: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list</a:t>
              </a:r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1872" y="32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53"/>
          <p:cNvGrpSpPr>
            <a:grpSpLocks/>
          </p:cNvGrpSpPr>
          <p:nvPr/>
        </p:nvGrpSpPr>
        <p:grpSpPr bwMode="auto">
          <a:xfrm>
            <a:off x="5540375" y="4343400"/>
            <a:ext cx="2057400" cy="1371600"/>
            <a:chOff x="3408" y="2736"/>
            <a:chExt cx="1296" cy="864"/>
          </a:xfrm>
        </p:grpSpPr>
        <p:sp>
          <p:nvSpPr>
            <p:cNvPr id="22" name="AutoShape 54"/>
            <p:cNvSpPr>
              <a:spLocks noChangeArrowheads="1"/>
            </p:cNvSpPr>
            <p:nvPr/>
          </p:nvSpPr>
          <p:spPr bwMode="auto">
            <a:xfrm>
              <a:off x="3408" y="2976"/>
              <a:ext cx="1296" cy="624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Record the length of</a:t>
              </a:r>
            </a:p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 tour and clear </a:t>
              </a:r>
              <a:r>
                <a:rPr lang="en-US" sz="1600" i="1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tabu</a:t>
              </a: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 list</a:t>
              </a:r>
            </a:p>
          </p:txBody>
        </p:sp>
        <p:sp>
          <p:nvSpPr>
            <p:cNvPr id="23" name="Line 55"/>
            <p:cNvSpPr>
              <a:spLocks noChangeShapeType="1"/>
            </p:cNvSpPr>
            <p:nvPr/>
          </p:nvSpPr>
          <p:spPr bwMode="auto">
            <a:xfrm flipV="1">
              <a:off x="4032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5387975" y="3276600"/>
            <a:ext cx="2362200" cy="1066800"/>
            <a:chOff x="3312" y="2064"/>
            <a:chExt cx="1488" cy="672"/>
          </a:xfrm>
        </p:grpSpPr>
        <p:sp>
          <p:nvSpPr>
            <p:cNvPr id="25" name="AutoShape 57"/>
            <p:cNvSpPr>
              <a:spLocks noChangeArrowheads="1"/>
            </p:cNvSpPr>
            <p:nvPr/>
          </p:nvSpPr>
          <p:spPr bwMode="auto">
            <a:xfrm>
              <a:off x="3312" y="2208"/>
              <a:ext cx="1488" cy="52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Update Pheromone:</a:t>
              </a:r>
            </a:p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Add according to tour</a:t>
              </a:r>
            </a:p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length, and evaporate</a:t>
              </a:r>
            </a:p>
          </p:txBody>
        </p:sp>
        <p:sp>
          <p:nvSpPr>
            <p:cNvPr id="26" name="Line 58"/>
            <p:cNvSpPr>
              <a:spLocks noChangeShapeType="1"/>
            </p:cNvSpPr>
            <p:nvPr/>
          </p:nvSpPr>
          <p:spPr bwMode="auto">
            <a:xfrm flipV="1">
              <a:off x="4032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59"/>
          <p:cNvGrpSpPr>
            <a:grpSpLocks/>
          </p:cNvGrpSpPr>
          <p:nvPr/>
        </p:nvGrpSpPr>
        <p:grpSpPr bwMode="auto">
          <a:xfrm>
            <a:off x="3136900" y="3625850"/>
            <a:ext cx="1066800" cy="869950"/>
            <a:chOff x="1976" y="2284"/>
            <a:chExt cx="672" cy="548"/>
          </a:xfrm>
        </p:grpSpPr>
        <p:grpSp>
          <p:nvGrpSpPr>
            <p:cNvPr id="28" name="Group 60"/>
            <p:cNvGrpSpPr>
              <a:grpSpLocks/>
            </p:cNvGrpSpPr>
            <p:nvPr/>
          </p:nvGrpSpPr>
          <p:grpSpPr bwMode="auto">
            <a:xfrm>
              <a:off x="1976" y="2496"/>
              <a:ext cx="672" cy="336"/>
              <a:chOff x="1976" y="2496"/>
              <a:chExt cx="672" cy="336"/>
            </a:xfrm>
          </p:grpSpPr>
          <p:sp>
            <p:nvSpPr>
              <p:cNvPr id="30" name="Line 61"/>
              <p:cNvSpPr>
                <a:spLocks noChangeShapeType="1"/>
              </p:cNvSpPr>
              <p:nvPr/>
            </p:nvSpPr>
            <p:spPr bwMode="auto">
              <a:xfrm flipV="1">
                <a:off x="2640" y="24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62"/>
              <p:cNvSpPr>
                <a:spLocks noChangeShapeType="1"/>
              </p:cNvSpPr>
              <p:nvPr/>
            </p:nvSpPr>
            <p:spPr bwMode="auto">
              <a:xfrm flipH="1">
                <a:off x="1976" y="249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2208" y="228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NO</a:t>
              </a:r>
            </a:p>
          </p:txBody>
        </p:sp>
      </p:grpSp>
      <p:sp>
        <p:nvSpPr>
          <p:cNvPr id="32" name="Line 65"/>
          <p:cNvSpPr>
            <a:spLocks noChangeShapeType="1"/>
          </p:cNvSpPr>
          <p:nvPr/>
        </p:nvSpPr>
        <p:spPr bwMode="auto">
          <a:xfrm>
            <a:off x="5035550" y="5219700"/>
            <a:ext cx="4810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66"/>
          <p:cNvSpPr txBox="1">
            <a:spLocks noChangeArrowheads="1"/>
          </p:cNvSpPr>
          <p:nvPr/>
        </p:nvSpPr>
        <p:spPr bwMode="auto">
          <a:xfrm>
            <a:off x="5026025" y="4892675"/>
            <a:ext cx="769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YES</a:t>
            </a:r>
          </a:p>
        </p:txBody>
      </p:sp>
      <p:sp>
        <p:nvSpPr>
          <p:cNvPr id="34" name="AutoShape 68"/>
          <p:cNvSpPr>
            <a:spLocks noChangeArrowheads="1"/>
          </p:cNvSpPr>
          <p:nvPr/>
        </p:nvSpPr>
        <p:spPr bwMode="auto">
          <a:xfrm>
            <a:off x="7986713" y="3276600"/>
            <a:ext cx="762000" cy="1447800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STOP</a:t>
            </a:r>
          </a:p>
          <a:p>
            <a:pPr algn="ct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ACO</a:t>
            </a:r>
          </a:p>
        </p:txBody>
      </p:sp>
      <p:grpSp>
        <p:nvGrpSpPr>
          <p:cNvPr id="35" name="Group 70"/>
          <p:cNvGrpSpPr>
            <a:grpSpLocks/>
          </p:cNvGrpSpPr>
          <p:nvPr/>
        </p:nvGrpSpPr>
        <p:grpSpPr bwMode="auto">
          <a:xfrm>
            <a:off x="7740650" y="2552700"/>
            <a:ext cx="588963" cy="736600"/>
            <a:chOff x="4968" y="1608"/>
            <a:chExt cx="288" cy="464"/>
          </a:xfrm>
        </p:grpSpPr>
        <p:sp>
          <p:nvSpPr>
            <p:cNvPr id="36" name="Line 71"/>
            <p:cNvSpPr>
              <a:spLocks noChangeShapeType="1"/>
            </p:cNvSpPr>
            <p:nvPr/>
          </p:nvSpPr>
          <p:spPr bwMode="auto">
            <a:xfrm>
              <a:off x="4968" y="16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2"/>
            <p:cNvSpPr>
              <a:spLocks noChangeShapeType="1"/>
            </p:cNvSpPr>
            <p:nvPr/>
          </p:nvSpPr>
          <p:spPr bwMode="auto">
            <a:xfrm>
              <a:off x="5256" y="1608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73"/>
          <p:cNvSpPr txBox="1">
            <a:spLocks noChangeArrowheads="1"/>
          </p:cNvSpPr>
          <p:nvPr/>
        </p:nvSpPr>
        <p:spPr bwMode="auto">
          <a:xfrm>
            <a:off x="7808913" y="2260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YES</a:t>
            </a:r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flipH="1">
            <a:off x="2844800" y="2552700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6"/>
          <p:cNvSpPr txBox="1">
            <a:spLocks noChangeArrowheads="1"/>
          </p:cNvSpPr>
          <p:nvPr/>
        </p:nvSpPr>
        <p:spPr bwMode="auto">
          <a:xfrm>
            <a:off x="3683000" y="2260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NO</a:t>
            </a:r>
          </a:p>
        </p:txBody>
      </p:sp>
      <p:sp>
        <p:nvSpPr>
          <p:cNvPr id="41" name="Text Box 79"/>
          <p:cNvSpPr txBox="1">
            <a:spLocks noChangeArrowheads="1"/>
          </p:cNvSpPr>
          <p:nvPr/>
        </p:nvSpPr>
        <p:spPr bwMode="auto">
          <a:xfrm>
            <a:off x="1384300" y="592455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Repeat for the </a:t>
            </a:r>
            <a:r>
              <a:rPr lang="en-US" sz="2800" i="1" dirty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M </a:t>
            </a:r>
            <a:r>
              <a:rPr lang="en-US" sz="2800" dirty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ants in the colony</a:t>
            </a:r>
          </a:p>
        </p:txBody>
      </p:sp>
      <p:sp>
        <p:nvSpPr>
          <p:cNvPr id="42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6620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Another ACO  Flowchart for TSP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32" grpId="0" animBg="1"/>
      <p:bldP spid="33" grpId="0"/>
      <p:bldP spid="34" grpId="0" animBg="1"/>
      <p:bldP spid="38" grpId="0"/>
      <p:bldP spid="39" grpId="0" animBg="1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xfrm>
            <a:off x="0" y="1044"/>
            <a:ext cx="12192000" cy="75247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smtClean="0">
                <a:solidFill>
                  <a:schemeClr val="bg1"/>
                </a:solidFill>
              </a:rPr>
              <a:t>ACO Algorithm for TSP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94210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921279"/>
              </p:ext>
            </p:extLst>
          </p:nvPr>
        </p:nvGraphicFramePr>
        <p:xfrm>
          <a:off x="3127248" y="753519"/>
          <a:ext cx="4151376" cy="732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7" name="Bitmap Image" r:id="rId3" imgW="3390840" imgH="5981760" progId="Paint.Picture">
                  <p:embed/>
                </p:oleObj>
              </mc:Choice>
              <mc:Fallback>
                <p:oleObj name="Bitmap Image" r:id="rId3" imgW="3390840" imgH="598176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248" y="753519"/>
                        <a:ext cx="4151376" cy="7322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342900" indent="-3429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TSPs (Traveling Salesman Problem), relatively efficient</a:t>
            </a:r>
          </a:p>
          <a:p>
            <a:pPr marL="742950" lvl="1" indent="-28575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small number of nodes, TSPs can be solved by exhaustive search</a:t>
            </a:r>
          </a:p>
          <a:p>
            <a:pPr marL="742950" lvl="1" indent="-28575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large number of nodes, TSPs are very computationally difficult to solve (NP-hard) – exponential time to convergence</a:t>
            </a:r>
          </a:p>
          <a:p>
            <a:pPr marL="742950" lvl="1" indent="-28575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 smtClean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better against other global optimization techniques for TSP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(neural net, genetic algorithms, simulated annealing)</a:t>
            </a:r>
          </a:p>
          <a:p>
            <a:pPr marL="342900" indent="-3429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GAs (Genetic Algorithms):</a:t>
            </a:r>
          </a:p>
          <a:p>
            <a:pPr marL="742950" lvl="1" indent="-28575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retains memory of entire colony instead of previous generation only</a:t>
            </a:r>
          </a:p>
          <a:p>
            <a:pPr marL="742950" lvl="1" indent="-28575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affected by poor initial solutions (due to combination of random path selection and colony memory)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Disadvantages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28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342900" indent="-342900" algn="just">
              <a:lnSpc>
                <a:spcPct val="105000"/>
              </a:lnSpc>
            </a:pPr>
            <a:r>
              <a:rPr lang="en-US" sz="2400" dirty="0" smtClean="0">
                <a:latin typeface="Arial" panose="020B0604020202020204" pitchFamily="34" charset="0"/>
              </a:rPr>
              <a:t>Can be used in dynamic applications (adapts to changes such as new distances, etc.)</a:t>
            </a:r>
          </a:p>
          <a:p>
            <a:pPr marL="342900" indent="-342900" algn="just">
              <a:lnSpc>
                <a:spcPct val="105000"/>
              </a:lnSpc>
            </a:pPr>
            <a:r>
              <a:rPr lang="en-US" sz="2400" dirty="0" smtClean="0">
                <a:latin typeface="Arial" panose="020B0604020202020204" pitchFamily="34" charset="0"/>
              </a:rPr>
              <a:t>Has been applied to a wide variety of applications</a:t>
            </a:r>
          </a:p>
          <a:p>
            <a:pPr marL="342900" indent="-342900" algn="just">
              <a:lnSpc>
                <a:spcPct val="105000"/>
              </a:lnSpc>
            </a:pPr>
            <a:r>
              <a:rPr lang="en-US" sz="2400" dirty="0" smtClean="0">
                <a:latin typeface="Arial" panose="020B0604020202020204" pitchFamily="34" charset="0"/>
              </a:rPr>
              <a:t>As with GAs, good choice for constrained discrete problems (not a gradient-based algorithm)</a:t>
            </a:r>
          </a:p>
          <a:p>
            <a:pPr marL="342900" indent="-342900" algn="just">
              <a:lnSpc>
                <a:spcPct val="105000"/>
              </a:lnSpc>
            </a:pPr>
            <a:endParaRPr lang="en-US" sz="2400" dirty="0" smtClean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05000"/>
              </a:lnSpc>
            </a:pPr>
            <a:r>
              <a:rPr lang="en-US" sz="2400" dirty="0" smtClean="0">
                <a:solidFill>
                  <a:srgbClr val="9900CC"/>
                </a:solidFill>
                <a:latin typeface="Arial" panose="020B0604020202020204" pitchFamily="34" charset="0"/>
              </a:rPr>
              <a:t>Theoretical analysis is difficult:</a:t>
            </a:r>
          </a:p>
          <a:p>
            <a:pPr marL="742950" lvl="1" indent="-285750" algn="just">
              <a:lnSpc>
                <a:spcPct val="105000"/>
              </a:lnSpc>
            </a:pPr>
            <a:r>
              <a:rPr lang="en-US" dirty="0" smtClean="0">
                <a:latin typeface="Arial" panose="020B0604020202020204" pitchFamily="34" charset="0"/>
              </a:rPr>
              <a:t>Due to sequences of random decisions (not independent)</a:t>
            </a:r>
          </a:p>
          <a:p>
            <a:pPr marL="742950" lvl="1" indent="-285750" algn="just">
              <a:lnSpc>
                <a:spcPct val="105000"/>
              </a:lnSpc>
            </a:pPr>
            <a:r>
              <a:rPr lang="en-US" dirty="0" smtClean="0">
                <a:latin typeface="Arial" panose="020B0604020202020204" pitchFamily="34" charset="0"/>
              </a:rPr>
              <a:t>Probability distribution changes by iteration</a:t>
            </a:r>
          </a:p>
          <a:p>
            <a:pPr marL="742950" lvl="1" indent="-285750" algn="just">
              <a:lnSpc>
                <a:spcPct val="105000"/>
              </a:lnSpc>
            </a:pPr>
            <a:r>
              <a:rPr lang="en-US" dirty="0" smtClean="0">
                <a:latin typeface="Arial" panose="020B0604020202020204" pitchFamily="34" charset="0"/>
              </a:rPr>
              <a:t>Research is experimental rather than theoretical</a:t>
            </a:r>
          </a:p>
          <a:p>
            <a:pPr marL="342900" indent="-342900" algn="just">
              <a:lnSpc>
                <a:spcPct val="105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Convergence is guaranteed, but time to convergence uncertain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Disadvantages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848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15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Tradeoffs in evaluating convergence:</a:t>
            </a:r>
          </a:p>
          <a:p>
            <a:pPr marL="742950" lvl="1" indent="-285750">
              <a:lnSpc>
                <a:spcPct val="100000"/>
              </a:lnSpc>
              <a:spcBef>
                <a:spcPct val="150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NP-hard problems, need high-quality solutions quickly – focus is on quality of solutions</a:t>
            </a:r>
          </a:p>
          <a:p>
            <a:pPr marL="742950" lvl="1" indent="-285750">
              <a:lnSpc>
                <a:spcPct val="100000"/>
              </a:lnSpc>
              <a:spcBef>
                <a:spcPct val="150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dynamic network routing problems, need solutions for changing conditions – focus is on effective evaluation of alternative paths</a:t>
            </a:r>
          </a:p>
          <a:p>
            <a:pPr marL="742950" lvl="1" indent="-285750">
              <a:lnSpc>
                <a:spcPct val="100000"/>
              </a:lnSpc>
              <a:spcBef>
                <a:spcPct val="15000"/>
              </a:spcBef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ct val="15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Coding is somewhat complicated, not straightforward</a:t>
            </a:r>
          </a:p>
          <a:p>
            <a:pPr marL="742950" lvl="1" indent="-285750">
              <a:lnSpc>
                <a:spcPct val="100000"/>
              </a:lnSpc>
              <a:spcBef>
                <a:spcPct val="150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Pheromone “trail” additions/deletions, global updates and local updates</a:t>
            </a:r>
          </a:p>
          <a:p>
            <a:pPr marL="742950" lvl="1" indent="-285750">
              <a:lnSpc>
                <a:spcPct val="100000"/>
              </a:lnSpc>
              <a:spcBef>
                <a:spcPct val="150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Large number of different ACO algorithms to exploit different problem characteristics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Disadvantages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Forhad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16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027113"/>
            <a:ext cx="11027508" cy="5595937"/>
          </a:xfrm>
        </p:spPr>
        <p:txBody>
          <a:bodyPr rtlCol="0">
            <a:noAutofit/>
          </a:bodyPr>
          <a:lstStyle/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STÄUTZLE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 Marco DORIGO. ACO Algorithms for the Traveling Salesman  Problem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Marco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Dorigo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Ant Colony Optimization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Metaheuristic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Algorithms, Applications, and Advances, Technical Report IRIDIA-2000-32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Eric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Bonabeau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, Marco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Dorigo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Guy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Theraulaz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Swarm Intelligence - From Natural to Artificial Systems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Prasanna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BALAPRAKASH. Ant Colony Optimization under Uncertainty. IRIDIA – Technical Report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Series,Technical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Report No.TR/IRIDIA/2005-028 November 2005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Marco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Dorigo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Member, IEEE,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Vittorio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Maniezzo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Alberto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Colorni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Ant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System:Optimization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by a colony of cooperating agents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Guntsch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Jürgen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Branke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 Hand book of Bio-inspired Algorithm and Application: Ant Colony Optimization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Mohamed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Belal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Jafaar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Gaber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Hoda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El-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Sayed,Abdullah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Almojel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Hand book of Bio-inspired Algorithm and Application: Swarm Intelligence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Dorigo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Gianni Di Caro. The Ant colony optimization Meta-heuristic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4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algn="just">
              <a:lnSpc>
                <a:spcPct val="100000"/>
              </a:lnSpc>
              <a:spcBef>
                <a:spcPct val="75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</a:rPr>
              <a:t>Natural behavior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ants</a:t>
            </a:r>
            <a:r>
              <a:rPr lang="en-US" dirty="0" smtClean="0">
                <a:solidFill>
                  <a:srgbClr val="CC00FF"/>
                </a:solidFill>
                <a:latin typeface="Arial" panose="020B0604020202020204" pitchFamily="34" charset="0"/>
              </a:rPr>
              <a:t> have inspired scientists</a:t>
            </a:r>
            <a:r>
              <a:rPr lang="en-US" dirty="0" smtClean="0">
                <a:latin typeface="Arial" panose="020B0604020202020204" pitchFamily="34" charset="0"/>
              </a:rPr>
              <a:t> to mimic insect operational methods to solve real-life complex problems. </a:t>
            </a:r>
          </a:p>
          <a:p>
            <a:pPr algn="just">
              <a:lnSpc>
                <a:spcPct val="100000"/>
              </a:lnSpc>
              <a:spcBef>
                <a:spcPct val="75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</a:rPr>
              <a:t>By observing ant behavior, </a:t>
            </a:r>
            <a:r>
              <a:rPr lang="en-US" dirty="0" smtClean="0">
                <a:solidFill>
                  <a:srgbClr val="9900CC"/>
                </a:solidFill>
                <a:latin typeface="Arial" panose="020B0604020202020204" pitchFamily="34" charset="0"/>
              </a:rPr>
              <a:t>scientists have begun to understand their means of communication. </a:t>
            </a:r>
          </a:p>
          <a:p>
            <a:pPr algn="just">
              <a:lnSpc>
                <a:spcPct val="100000"/>
              </a:lnSpc>
              <a:spcBef>
                <a:spcPct val="75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9900CC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Ants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paths</a:t>
            </a:r>
            <a:r>
              <a:rPr lang="en-US" dirty="0" smtClean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 on pheromone</a:t>
            </a:r>
          </a:p>
          <a:p>
            <a:pPr algn="just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collecting food, paths are marked</a:t>
            </a:r>
            <a:endParaRPr lang="en-US" dirty="0" smtClean="0">
              <a:solidFill>
                <a:srgbClr val="9900CC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Pheromone</a:t>
            </a:r>
            <a:r>
              <a:rPr lang="en-US" dirty="0" smtClean="0">
                <a:latin typeface="Arial" panose="020B0604020202020204" pitchFamily="34" charset="0"/>
              </a:rPr>
              <a:t> accumulation is faster on the </a:t>
            </a:r>
            <a:r>
              <a:rPr lang="en-US" dirty="0" smtClean="0">
                <a:solidFill>
                  <a:srgbClr val="9900CC"/>
                </a:solidFill>
                <a:latin typeface="Arial" panose="020B0604020202020204" pitchFamily="34" charset="0"/>
              </a:rPr>
              <a:t>shorter path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endParaRPr lang="en-US" dirty="0" smtClean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en-US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some time, the shortest path has the highest probability</a:t>
            </a:r>
            <a:endParaRPr lang="en-US" dirty="0" smtClean="0">
              <a:latin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Ant’s Behavior</a:t>
            </a:r>
            <a:endParaRPr lang="en-GB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77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Ant’s Behavior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An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43" y="1513681"/>
            <a:ext cx="4114800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Ant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86" y="1513681"/>
            <a:ext cx="4038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nt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86" y="3952081"/>
            <a:ext cx="4343400" cy="213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Ant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86" y="3723481"/>
            <a:ext cx="43434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916386" y="5022056"/>
            <a:ext cx="2209800" cy="914400"/>
            <a:chOff x="2880" y="3456"/>
            <a:chExt cx="1392" cy="576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2880" y="3456"/>
              <a:ext cx="1392" cy="576"/>
            </a:xfrm>
            <a:prstGeom prst="irregularSeal2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976" y="3552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fontAlgn="base">
                <a:lnSpc>
                  <a:spcPct val="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zh-TW" sz="28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pheromone</a:t>
              </a:r>
              <a:endParaRPr kumimoji="1" lang="zh-TW" altLang="en-US" sz="2800" b="1" dirty="0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250" y="2817812"/>
            <a:ext cx="1562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61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46945E-18 2.96296E-6 L 0.075 -0.16944 L 0.15938 -0.31667 L 0.34063 -0.30556 L 0.69844 -0.33333 L 0.98125 -0.31667 L 0.97344 -0.07778 L 0.82344 -0.01944 L 0.36875 0.00833 L 0.12031 -0.04167 L -0.00313 0.00556 L -0.00625 0.01389 " pathEditMode="relative" ptsTypes="AAAAAAAAAAAA">
                                      <p:cBhvr>
                                        <p:cTn id="1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algn="just"/>
            <a:r>
              <a:rPr lang="en-US" altLang="zh-TW" dirty="0"/>
              <a:t>Ants (blind) navigate from nest to food source</a:t>
            </a:r>
          </a:p>
          <a:p>
            <a:pPr algn="just"/>
            <a:r>
              <a:rPr lang="en-US" altLang="zh-TW" dirty="0"/>
              <a:t>Shortest path is discovered </a:t>
            </a:r>
            <a:r>
              <a:rPr lang="en-US" altLang="zh-TW" dirty="0">
                <a:solidFill>
                  <a:srgbClr val="9900CC"/>
                </a:solidFill>
              </a:rPr>
              <a:t>via pheromone trails</a:t>
            </a:r>
          </a:p>
          <a:p>
            <a:pPr lvl="1" algn="just"/>
            <a:r>
              <a:rPr lang="en-US" altLang="zh-TW" sz="2800" dirty="0"/>
              <a:t>each </a:t>
            </a:r>
            <a:r>
              <a:rPr lang="en-US" altLang="zh-TW" sz="2800" dirty="0">
                <a:solidFill>
                  <a:srgbClr val="FF33CC"/>
                </a:solidFill>
              </a:rPr>
              <a:t>ant moves at random</a:t>
            </a:r>
          </a:p>
          <a:p>
            <a:pPr lvl="1" algn="just"/>
            <a:r>
              <a:rPr lang="en-US" altLang="zh-TW" sz="2800" dirty="0">
                <a:solidFill>
                  <a:srgbClr val="9900CC"/>
                </a:solidFill>
              </a:rPr>
              <a:t>pheromone is deposited on path</a:t>
            </a:r>
          </a:p>
          <a:p>
            <a:pPr lvl="1" algn="just"/>
            <a:r>
              <a:rPr lang="en-US" altLang="zh-TW" sz="2800" dirty="0"/>
              <a:t>ants detect lead ant’s path, inclined to follow</a:t>
            </a:r>
          </a:p>
          <a:p>
            <a:pPr lvl="1" algn="just"/>
            <a:r>
              <a:rPr lang="en-US" altLang="zh-TW" sz="2800" dirty="0"/>
              <a:t>more pheromone on path increases the probability of path being followed</a:t>
            </a:r>
          </a:p>
          <a:p>
            <a:pPr lvl="1" algn="just"/>
            <a:endParaRPr lang="en-US" altLang="zh-TW" sz="2800" dirty="0"/>
          </a:p>
          <a:p>
            <a:pPr algn="just"/>
            <a:r>
              <a:rPr lang="en-GB" dirty="0" smtClean="0"/>
              <a:t>These pheromones </a:t>
            </a:r>
            <a:r>
              <a:rPr lang="en-GB" dirty="0" smtClean="0">
                <a:solidFill>
                  <a:srgbClr val="CC00FF"/>
                </a:solidFill>
              </a:rPr>
              <a:t>evaporate with time</a:t>
            </a:r>
            <a:r>
              <a:rPr lang="en-GB" dirty="0" smtClean="0"/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Ant System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3649" y="3879056"/>
            <a:ext cx="1016794" cy="1016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191" y="4055113"/>
            <a:ext cx="1016794" cy="1016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419" y="4115490"/>
            <a:ext cx="101679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693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0338 L 1.0875 0.02824 L 1.20156 0.42547 L 0.92344 0.59769 L -0.15625 0.5588 L -0.04219 0.03936 L -0.04219 0.03959 " pathEditMode="relative" rAng="0" ptsTypes="AAAAAAA">
                                      <p:cBhvr>
                                        <p:cTn id="1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1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406 0.00578 L 1.1 0.00023 L 1.21406 0.39745 L 0.93594 0.56967 L -0.14375 0.53078 L -0.02969 0.01134 L -0.02969 0.01157 " pathEditMode="relative" rAng="0" ptsTypes="AAAAAAA">
                                      <p:cBhvr>
                                        <p:cTn id="12" dur="3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2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-4.07407E-6 L 1.11407 -0.00555 L 1.22813 0.39167 L 0.95 0.56389 L -0.12968 0.525 L -0.01562 0.00556 L -0.01562 0.00579 " pathEditMode="relative" rAng="0" ptsTypes="AAAAAAA">
                                      <p:cBhvr>
                                        <p:cTn id="14" dur="3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>
              <a:lnSpc>
                <a:spcPct val="98000"/>
              </a:lnSpc>
            </a:pPr>
            <a:r>
              <a:rPr lang="en-GB" dirty="0" smtClean="0"/>
              <a:t>The shorter path will be reinforced by the pheromones further.</a:t>
            </a:r>
          </a:p>
          <a:p>
            <a:pPr>
              <a:lnSpc>
                <a:spcPct val="97000"/>
              </a:lnSpc>
            </a:pPr>
            <a:r>
              <a:rPr lang="en-GB" dirty="0" smtClean="0"/>
              <a:t>Finally , </a:t>
            </a:r>
            <a:r>
              <a:rPr lang="en-GB" dirty="0" smtClean="0">
                <a:solidFill>
                  <a:srgbClr val="FF33CC"/>
                </a:solidFill>
              </a:rPr>
              <a:t>the ants arrive at the shortest path</a:t>
            </a:r>
            <a:r>
              <a:rPr lang="en-GB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Starting node selected at random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Path selected at random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/>
              <a:t>based on amount of “trail” present on possible paths from starting node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/>
              <a:t>higher probability for paths with more “trail”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Ant reaches next node, selects next path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Continues until reaches starting node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rgbClr val="FF00FF"/>
                </a:solidFill>
              </a:rPr>
              <a:t>Finished “tour” is a solution</a:t>
            </a:r>
            <a:endParaRPr lang="zh-TW" altLang="en-US" sz="2000" dirty="0">
              <a:solidFill>
                <a:srgbClr val="FF00FF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Ant System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16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ct val="45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completed tour is analyzed for optimality</a:t>
            </a:r>
          </a:p>
          <a:p>
            <a:pPr marL="342900" indent="-342900" algn="just">
              <a:lnSpc>
                <a:spcPct val="100000"/>
              </a:lnSpc>
              <a:spcBef>
                <a:spcPct val="45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“Trail” amount adjusted to favor better solutions</a:t>
            </a:r>
          </a:p>
          <a:p>
            <a:pPr marL="742950" lvl="1" indent="-285750" algn="just">
              <a:lnSpc>
                <a:spcPct val="100000"/>
              </a:lnSpc>
              <a:spcBef>
                <a:spcPct val="45000"/>
              </a:spcBef>
            </a:pPr>
            <a:r>
              <a:rPr lang="en-US" altLang="zh-TW" sz="28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solutions receive more trail</a:t>
            </a:r>
          </a:p>
          <a:p>
            <a:pPr marL="742950" lvl="1" indent="-285750" algn="just">
              <a:lnSpc>
                <a:spcPct val="100000"/>
              </a:lnSpc>
              <a:spcBef>
                <a:spcPct val="45000"/>
              </a:spcBef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worse solutions receive less trail</a:t>
            </a:r>
          </a:p>
          <a:p>
            <a:pPr marL="742950" lvl="1" indent="-285750" algn="just">
              <a:lnSpc>
                <a:spcPct val="100000"/>
              </a:lnSpc>
              <a:spcBef>
                <a:spcPct val="45000"/>
              </a:spcBef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probability of ant selecting path that is part of a better-performing tour</a:t>
            </a:r>
          </a:p>
          <a:p>
            <a:pPr marL="342900" indent="-342900" algn="just">
              <a:lnSpc>
                <a:spcPct val="100000"/>
              </a:lnSpc>
              <a:spcBef>
                <a:spcPct val="45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cycle is performed</a:t>
            </a:r>
          </a:p>
          <a:p>
            <a:pPr marL="342900" indent="-342900" algn="just">
              <a:lnSpc>
                <a:spcPct val="100000"/>
              </a:lnSpc>
              <a:spcBef>
                <a:spcPct val="45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until most ants select the same tour on every cycle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Ant System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0799" y="3879056"/>
            <a:ext cx="1016794" cy="1016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191" y="4036063"/>
            <a:ext cx="1016794" cy="1016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169" y="4058340"/>
            <a:ext cx="101679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80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0338 L 1.0875 0.02824 L 1.20156 0.42547 L 0.92344 0.59769 L -0.15625 0.5588 L -0.04219 0.03936 L -0.04219 0.03959 " pathEditMode="relative" rAng="0" ptsTypes="AAAAAAA">
                                      <p:cBhvr>
                                        <p:cTn id="10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1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406 0.00579 L 1.1 0.00023 L 1.21406 0.39745 L 0.93594 0.56968 L -0.14375 0.53079 L -0.02969 0.01134 L -0.02969 0.01157 " pathEditMode="relative" rAng="0" ptsTypes="AAAAAAA">
                                      <p:cBhvr>
                                        <p:cTn id="12" dur="3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2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0833E-6 -7.40741E-7 L 1.11406 -0.00555 L 1.22812 0.39167 L 0.95 0.56389 L -0.12969 0.525 L -0.01563 0.00556 L -0.01563 0.00579 " pathEditMode="relative" rAng="0" ptsTypes="AAAAAAA">
                                      <p:cBhvr>
                                        <p:cTn id="14" dur="3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595937"/>
          </a:xfrm>
        </p:spPr>
        <p:txBody>
          <a:bodyPr rtlCol="0"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Algorithm was </a:t>
            </a:r>
            <a:r>
              <a:rPr lang="en-US" dirty="0" smtClean="0">
                <a:solidFill>
                  <a:srgbClr val="FF0066"/>
                </a:solidFill>
              </a:rPr>
              <a:t>inspired</a:t>
            </a:r>
            <a:r>
              <a:rPr lang="en-US" dirty="0" smtClean="0"/>
              <a:t> by observation of </a:t>
            </a:r>
            <a:r>
              <a:rPr lang="en-US" dirty="0" smtClean="0">
                <a:solidFill>
                  <a:srgbClr val="FF0066"/>
                </a:solidFill>
              </a:rPr>
              <a:t>real ant</a:t>
            </a:r>
            <a:r>
              <a:rPr lang="en-US" dirty="0" smtClean="0"/>
              <a:t> colonies.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Ants are essentially </a:t>
            </a:r>
            <a:r>
              <a:rPr lang="en-US" dirty="0" smtClean="0">
                <a:solidFill>
                  <a:srgbClr val="CC3300"/>
                </a:solidFill>
              </a:rPr>
              <a:t>blind, deaf and dumb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Q: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>
                <a:solidFill>
                  <a:srgbClr val="9900CC"/>
                </a:solidFill>
              </a:rPr>
              <a:t>how can ants find the shortest path to food sources?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Ants deposit </a:t>
            </a:r>
            <a:r>
              <a:rPr lang="en-US" i="1" dirty="0" smtClean="0">
                <a:solidFill>
                  <a:srgbClr val="FF0066"/>
                </a:solidFill>
              </a:rPr>
              <a:t>pheromones</a:t>
            </a:r>
            <a:r>
              <a:rPr lang="en-US" dirty="0" smtClean="0"/>
              <a:t> on ground that form a trail. The trail </a:t>
            </a:r>
            <a:r>
              <a:rPr lang="en-US" dirty="0" smtClean="0">
                <a:solidFill>
                  <a:srgbClr val="FF0066"/>
                </a:solidFill>
              </a:rPr>
              <a:t>attracts </a:t>
            </a:r>
            <a:r>
              <a:rPr lang="en-US" dirty="0" smtClean="0"/>
              <a:t>other ants.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</a:pPr>
            <a:endParaRPr lang="en-US" dirty="0" smtClean="0"/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The ants </a:t>
            </a:r>
            <a:r>
              <a:rPr lang="en-US" dirty="0" smtClean="0">
                <a:solidFill>
                  <a:schemeClr val="tx1"/>
                </a:solidFill>
              </a:rPr>
              <a:t>evaluate the cost of the paths</a:t>
            </a:r>
            <a:r>
              <a:rPr lang="en-US" dirty="0" smtClean="0"/>
              <a:t> they have traversed.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66"/>
                </a:solidFill>
              </a:rPr>
              <a:t>shorter paths will receive a greater deposit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66"/>
                </a:solidFill>
              </a:rPr>
              <a:t>of pheromones</a:t>
            </a:r>
            <a:r>
              <a:rPr lang="en-US" dirty="0" smtClean="0"/>
              <a:t>.  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9900CC"/>
                </a:solidFill>
              </a:rPr>
              <a:t>evaporation rule</a:t>
            </a:r>
            <a:r>
              <a:rPr lang="en-US" dirty="0" smtClean="0"/>
              <a:t> will be tied with the pheromones, which will </a:t>
            </a:r>
            <a:r>
              <a:rPr lang="en-US" dirty="0" smtClean="0">
                <a:solidFill>
                  <a:srgbClr val="FF00FF"/>
                </a:solidFill>
              </a:rPr>
              <a:t>reduce the chance for poor quality solutions.</a:t>
            </a:r>
            <a:r>
              <a:rPr lang="en-US" dirty="0" smtClean="0">
                <a:solidFill>
                  <a:srgbClr val="9900CC"/>
                </a:solidFill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080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 Colony Algorithms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75613" y="6524625"/>
            <a:ext cx="4116387" cy="196850"/>
          </a:xfr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Forhad Hossain</a:t>
            </a:r>
            <a:endParaRPr lang="zh-CN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1150" y="6524625"/>
            <a:ext cx="3954463" cy="196850"/>
          </a:xfrm>
          <a:solidFill>
            <a:schemeClr val="accent1">
              <a:lumMod val="75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B. M. Junaed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日期占位符 5"/>
          <p:cNvSpPr>
            <a:spLocks noGrp="1"/>
          </p:cNvSpPr>
          <p:nvPr>
            <p:ph type="dt" sz="quarter" idx="10"/>
          </p:nvPr>
        </p:nvSpPr>
        <p:spPr bwMode="auto">
          <a:xfrm>
            <a:off x="0" y="6524625"/>
            <a:ext cx="4121150" cy="196850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A. H. Akhand	</a:t>
            </a:r>
            <a:endParaRPr lang="zh-CN" altLang="en-US"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552" y="5791201"/>
            <a:ext cx="932129" cy="639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8" y="5938338"/>
            <a:ext cx="932129" cy="639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949" y="3174206"/>
            <a:ext cx="1016794" cy="1016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191" y="3293113"/>
            <a:ext cx="1016794" cy="1016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169" y="3829740"/>
            <a:ext cx="101679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52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8 0.01111 L 1.11119 0.02199 L 1.10742 0.22315 L -0.02683 0.17338 L -0.02513 -0.00393 L -0.02513 -2.22222E-6 " pathEditMode="relative" rAng="0" ptsTypes="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87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1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188 -1.11022E-16 L 1.15052 0.00995 L 1.14661 0.19444 L -0.00977 0.14884 L -0.00807 -0.01389 L -0.00807 -0.01042 " pathEditMode="relative" rAng="0" ptsTypes="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20" y="9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03379 L 1.0875 0.02824 L 1.20157 0.42546 L 0.92344 0.59768 L -0.15625 0.55879 L -0.04218 0.03935 L -0.04218 0.03958 " pathEditMode="relative" rAng="0" ptsTypes="AAAAAAA">
                                      <p:cBhvr>
                                        <p:cTn id="10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1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406 0.00578 L 1.1 0.00023 L 1.21406 0.39745 L 0.93594 0.56967 L -0.14375 0.53078 L -0.02969 0.01134 L -0.02969 0.01157 " pathEditMode="relative" rAng="0" ptsTypes="AAAAAAA">
                                      <p:cBhvr>
                                        <p:cTn id="12" dur="3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20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0833E-6 -0.075 L 1.11406 -0.08056 L 1.22812 0.31666 L 0.95 0.48889 L -0.12969 0.45 L -0.01563 -0.06945 L -0.01563 -0.06922 " pathEditMode="relative" rAng="0" ptsTypes="AAAAAAA">
                                      <p:cBhvr>
                                        <p:cTn id="14" dur="3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2533</Words>
  <Application>Microsoft Office PowerPoint</Application>
  <PresentationFormat>Widescreen</PresentationFormat>
  <Paragraphs>502</Paragraphs>
  <Slides>39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 Unicode MS</vt:lpstr>
      <vt:lpstr>新細明體</vt:lpstr>
      <vt:lpstr>宋体</vt:lpstr>
      <vt:lpstr>宋体</vt:lpstr>
      <vt:lpstr>Arial</vt:lpstr>
      <vt:lpstr>Calibri</vt:lpstr>
      <vt:lpstr>Calibri Light</vt:lpstr>
      <vt:lpstr>Comic Sans MS</vt:lpstr>
      <vt:lpstr>Courier New</vt:lpstr>
      <vt:lpstr>Monotype Corsiva</vt:lpstr>
      <vt:lpstr>Symbol</vt:lpstr>
      <vt:lpstr>Tahoma</vt:lpstr>
      <vt:lpstr>Times New Roman</vt:lpstr>
      <vt:lpstr>Verdana</vt:lpstr>
      <vt:lpstr>Wingdings</vt:lpstr>
      <vt:lpstr>Office Theme</vt:lpstr>
      <vt:lpstr>Bitmap Image</vt:lpstr>
      <vt:lpstr>Equation</vt:lpstr>
      <vt:lpstr>PowerPoint Presentation</vt:lpstr>
      <vt:lpstr>We are going to discuss….</vt:lpstr>
      <vt:lpstr>History of Ant Colony Optimization</vt:lpstr>
      <vt:lpstr>Real Ant’s Behavior</vt:lpstr>
      <vt:lpstr>Real Ant’s Behavior</vt:lpstr>
      <vt:lpstr>The Concept of Ant System</vt:lpstr>
      <vt:lpstr>The Concept of Ant System</vt:lpstr>
      <vt:lpstr>The Concept of Ant System</vt:lpstr>
      <vt:lpstr>Ant Colony Algorithms</vt:lpstr>
      <vt:lpstr>How Ants find foods</vt:lpstr>
      <vt:lpstr>How Ants find foods</vt:lpstr>
      <vt:lpstr>How Ants find foods</vt:lpstr>
      <vt:lpstr>How Ants find foods</vt:lpstr>
      <vt:lpstr>How Ants find foods</vt:lpstr>
      <vt:lpstr>How Ants find foods</vt:lpstr>
      <vt:lpstr>How Ants find foods</vt:lpstr>
      <vt:lpstr>Ant System (AS)</vt:lpstr>
      <vt:lpstr>Ant Systems (AS) </vt:lpstr>
      <vt:lpstr>Tour Construction</vt:lpstr>
      <vt:lpstr>Trail pheromone in AS </vt:lpstr>
      <vt:lpstr>Pheromone Update Rule</vt:lpstr>
      <vt:lpstr>Pheromone Update Rule </vt:lpstr>
      <vt:lpstr>Key Parameters</vt:lpstr>
      <vt:lpstr>Example of a Simple AS to solve TSP</vt:lpstr>
      <vt:lpstr>Example of a Simple AS to solve TSP</vt:lpstr>
      <vt:lpstr>Example of a Simple AS to solve TSP</vt:lpstr>
      <vt:lpstr>Example of a Simple AS to solve TSP</vt:lpstr>
      <vt:lpstr>Example of a Simple AS to solve TSP</vt:lpstr>
      <vt:lpstr>Example of a Simple AS to solve TSP</vt:lpstr>
      <vt:lpstr>Example of a Simple AS to solve TSP</vt:lpstr>
      <vt:lpstr>Example of a Simple AS to solve TSP</vt:lpstr>
      <vt:lpstr>Application of ACO</vt:lpstr>
      <vt:lpstr>PowerPoint Presentation</vt:lpstr>
      <vt:lpstr>Another ACO  Flowchart for TSP</vt:lpstr>
      <vt:lpstr>ACO Algorithm for TSP</vt:lpstr>
      <vt:lpstr>Advantage and Disadvantages</vt:lpstr>
      <vt:lpstr>Advantage and Disadvantages</vt:lpstr>
      <vt:lpstr>Advantage and Disadvantages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</dc:title>
  <dc:creator>Apsis-Forhad</dc:creator>
  <cp:lastModifiedBy>aminul</cp:lastModifiedBy>
  <cp:revision>81</cp:revision>
  <dcterms:created xsi:type="dcterms:W3CDTF">2012-12-22T13:14:38Z</dcterms:created>
  <dcterms:modified xsi:type="dcterms:W3CDTF">2018-03-27T17:13:46Z</dcterms:modified>
</cp:coreProperties>
</file>