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58" r:id="rId4"/>
    <p:sldId id="260" r:id="rId5"/>
    <p:sldId id="259" r:id="rId6"/>
    <p:sldId id="292" r:id="rId7"/>
    <p:sldId id="293" r:id="rId8"/>
    <p:sldId id="294" r:id="rId9"/>
    <p:sldId id="295" r:id="rId10"/>
    <p:sldId id="296" r:id="rId11"/>
    <p:sldId id="297" r:id="rId12"/>
    <p:sldId id="261" r:id="rId13"/>
    <p:sldId id="262" r:id="rId14"/>
    <p:sldId id="263" r:id="rId15"/>
    <p:sldId id="264" r:id="rId16"/>
    <p:sldId id="265" r:id="rId17"/>
    <p:sldId id="266" r:id="rId18"/>
    <p:sldId id="267" r:id="rId19"/>
    <p:sldId id="268" r:id="rId20"/>
    <p:sldId id="298" r:id="rId21"/>
    <p:sldId id="299" r:id="rId22"/>
    <p:sldId id="300" r:id="rId23"/>
    <p:sldId id="301" r:id="rId24"/>
    <p:sldId id="302" r:id="rId25"/>
    <p:sldId id="269" r:id="rId26"/>
    <p:sldId id="270" r:id="rId27"/>
    <p:sldId id="271" r:id="rId28"/>
    <p:sldId id="272" r:id="rId29"/>
    <p:sldId id="273" r:id="rId30"/>
    <p:sldId id="274" r:id="rId31"/>
    <p:sldId id="275" r:id="rId32"/>
    <p:sldId id="276" r:id="rId33"/>
    <p:sldId id="287" r:id="rId34"/>
    <p:sldId id="288" r:id="rId35"/>
    <p:sldId id="289" r:id="rId36"/>
    <p:sldId id="290" r:id="rId37"/>
    <p:sldId id="291" r:id="rId38"/>
    <p:sldId id="279" r:id="rId39"/>
    <p:sldId id="280" r:id="rId40"/>
    <p:sldId id="281" r:id="rId41"/>
    <p:sldId id="282" r:id="rId42"/>
    <p:sldId id="283" r:id="rId43"/>
    <p:sldId id="284" r:id="rId44"/>
    <p:sldId id="285" r:id="rId45"/>
    <p:sldId id="286" r:id="rId46"/>
    <p:sldId id="27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AB5F8-D7AF-440C-BE59-24A935E6C45D}" type="datetimeFigureOut">
              <a:rPr lang="en-US" smtClean="0"/>
              <a:pPr/>
              <a:t>12/17/2012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BD34CC-E3FF-498A-93DD-2CC1F1C1DE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3AB5F8-D7AF-440C-BE59-24A935E6C45D}" type="datetimeFigureOut">
              <a:rPr lang="en-US" smtClean="0"/>
              <a:pPr/>
              <a:t>12/17/2012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BD34CC-E3FF-498A-93DD-2CC1F1C1DE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Computer_science" TargetMode="External"/><Relationship Id="rId2" Type="http://schemas.openxmlformats.org/officeDocument/2006/relationships/hyperlink" Target="http://en.wikipedia.org/wiki/Graph_theory" TargetMode="External"/><Relationship Id="rId1" Type="http://schemas.openxmlformats.org/officeDocument/2006/relationships/slideLayout" Target="../slideLayouts/slideLayout2.xml"/><Relationship Id="rId5" Type="http://schemas.openxmlformats.org/officeDocument/2006/relationships/hyperlink" Target="http://en.wikipedia.org/wiki/Node_(computer_science)" TargetMode="External"/><Relationship Id="rId4" Type="http://schemas.openxmlformats.org/officeDocument/2006/relationships/hyperlink" Target="http://en.wikipedia.org/wiki/Tree_(graph_theory)"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2514600"/>
            <a:ext cx="8229600" cy="1143000"/>
          </a:xfrm>
        </p:spPr>
        <p:txBody>
          <a:bodyPr/>
          <a:lstStyle/>
          <a:p>
            <a:pPr eaLnBrk="1" hangingPunct="1"/>
            <a:r>
              <a:rPr lang="en-US" dirty="0" smtClean="0"/>
              <a:t>Advanced Data Structure </a:t>
            </a:r>
            <a:r>
              <a:rPr lang="en-US" sz="2400" dirty="0" smtClean="0"/>
              <a:t>(using c#)</a:t>
            </a:r>
          </a:p>
        </p:txBody>
      </p:sp>
      <p:sp>
        <p:nvSpPr>
          <p:cNvPr id="4" name="Subtitle 2"/>
          <p:cNvSpPr txBox="1">
            <a:spLocks/>
          </p:cNvSpPr>
          <p:nvPr/>
        </p:nvSpPr>
        <p:spPr bwMode="auto">
          <a:xfrm>
            <a:off x="533400" y="4495800"/>
            <a:ext cx="3733800" cy="1981200"/>
          </a:xfrm>
          <a:prstGeom prst="rect">
            <a:avLst/>
          </a:prstGeom>
          <a:noFill/>
          <a:ln w="9525">
            <a:noFill/>
            <a:miter lim="800000"/>
            <a:headEnd/>
            <a:tailEnd/>
          </a:ln>
        </p:spPr>
        <p:txBody>
          <a:bodyPr>
            <a:normAutofit/>
          </a:bodyPr>
          <a:lstStyle/>
          <a:p>
            <a:pPr marL="342900" indent="-342900" fontAlgn="auto">
              <a:spcBef>
                <a:spcPct val="20000"/>
              </a:spcBef>
              <a:spcAft>
                <a:spcPts val="0"/>
              </a:spcAft>
              <a:defRPr/>
            </a:pPr>
            <a:r>
              <a:rPr lang="en-US" sz="2800" dirty="0">
                <a:latin typeface="+mn-lt"/>
              </a:rPr>
              <a:t>Md. </a:t>
            </a:r>
            <a:r>
              <a:rPr lang="en-US" sz="2800" dirty="0" err="1">
                <a:latin typeface="+mn-lt"/>
              </a:rPr>
              <a:t>Shakil</a:t>
            </a:r>
            <a:r>
              <a:rPr lang="en-US" sz="2800" dirty="0">
                <a:latin typeface="+mn-lt"/>
              </a:rPr>
              <a:t> Ahmed</a:t>
            </a:r>
          </a:p>
          <a:p>
            <a:pPr marL="342900" indent="-342900" fontAlgn="auto">
              <a:spcBef>
                <a:spcPct val="20000"/>
              </a:spcBef>
              <a:spcAft>
                <a:spcPts val="0"/>
              </a:spcAft>
              <a:defRPr/>
            </a:pPr>
            <a:r>
              <a:rPr lang="en-US" sz="1900" dirty="0">
                <a:latin typeface="+mn-lt"/>
              </a:rPr>
              <a:t>Software Engineer </a:t>
            </a:r>
          </a:p>
          <a:p>
            <a:pPr marL="342900" indent="-342900" fontAlgn="auto">
              <a:spcBef>
                <a:spcPct val="20000"/>
              </a:spcBef>
              <a:spcAft>
                <a:spcPts val="0"/>
              </a:spcAft>
              <a:defRPr/>
            </a:pPr>
            <a:r>
              <a:rPr lang="en-US" sz="1500" dirty="0" err="1">
                <a:latin typeface="+mn-lt"/>
              </a:rPr>
              <a:t>Astha</a:t>
            </a:r>
            <a:r>
              <a:rPr lang="en-US" sz="1500" dirty="0">
                <a:latin typeface="+mn-lt"/>
              </a:rPr>
              <a:t> it research &amp; consultancy ltd.</a:t>
            </a:r>
          </a:p>
          <a:p>
            <a:pPr marL="342900" indent="-342900" fontAlgn="auto">
              <a:spcBef>
                <a:spcPct val="20000"/>
              </a:spcBef>
              <a:spcAft>
                <a:spcPts val="0"/>
              </a:spcAft>
              <a:defRPr/>
            </a:pPr>
            <a:r>
              <a:rPr lang="en-US" sz="1500" dirty="0">
                <a:latin typeface="+mn-lt"/>
              </a:rPr>
              <a:t>Dhaka, Bangladesh</a:t>
            </a:r>
          </a:p>
          <a:p>
            <a:pPr marL="342900" indent="-342900" fontAlgn="auto">
              <a:spcBef>
                <a:spcPct val="20000"/>
              </a:spcBef>
              <a:spcAft>
                <a:spcPts val="0"/>
              </a:spcAft>
              <a:defRPr/>
            </a:pPr>
            <a:endParaRPr lang="en-US" sz="2000" u="sng"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838200"/>
          </a:xfrm>
        </p:spPr>
        <p:txBody>
          <a:bodyPr/>
          <a:lstStyle/>
          <a:p>
            <a:r>
              <a:rPr lang="en-GB" dirty="0" smtClean="0"/>
              <a:t>5</a:t>
            </a:r>
            <a:r>
              <a:rPr lang="en-GB" baseline="30000" dirty="0" smtClean="0"/>
              <a:t>th</a:t>
            </a:r>
            <a:r>
              <a:rPr lang="en-GB" dirty="0" smtClean="0"/>
              <a:t> word =&gt; </a:t>
            </a:r>
            <a:r>
              <a:rPr lang="en-US" dirty="0" smtClean="0"/>
              <a:t>all</a:t>
            </a:r>
            <a:endParaRPr lang="en-US" dirty="0"/>
          </a:p>
        </p:txBody>
      </p:sp>
      <p:pic>
        <p:nvPicPr>
          <p:cNvPr id="32770" name="Picture 2"/>
          <p:cNvPicPr>
            <a:picLocks noChangeAspect="1" noChangeArrowheads="1"/>
          </p:cNvPicPr>
          <p:nvPr/>
        </p:nvPicPr>
        <p:blipFill>
          <a:blip r:embed="rId2"/>
          <a:srcRect/>
          <a:stretch>
            <a:fillRect/>
          </a:stretch>
        </p:blipFill>
        <p:spPr bwMode="auto">
          <a:xfrm>
            <a:off x="514350" y="2286000"/>
            <a:ext cx="3905250" cy="3476625"/>
          </a:xfrm>
          <a:prstGeom prst="rect">
            <a:avLst/>
          </a:prstGeom>
          <a:noFill/>
          <a:ln w="9525">
            <a:noFill/>
            <a:miter lim="800000"/>
            <a:headEnd/>
            <a:tailEnd/>
          </a:ln>
          <a:effectLst/>
        </p:spPr>
      </p:pic>
      <p:pic>
        <p:nvPicPr>
          <p:cNvPr id="33794" name="Picture 2"/>
          <p:cNvPicPr>
            <a:picLocks noChangeAspect="1" noChangeArrowheads="1"/>
          </p:cNvPicPr>
          <p:nvPr/>
        </p:nvPicPr>
        <p:blipFill>
          <a:blip r:embed="rId3"/>
          <a:srcRect/>
          <a:stretch>
            <a:fillRect/>
          </a:stretch>
        </p:blipFill>
        <p:spPr bwMode="auto">
          <a:xfrm>
            <a:off x="4876800" y="2000250"/>
            <a:ext cx="3990975" cy="34099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838200"/>
          </a:xfrm>
        </p:spPr>
        <p:txBody>
          <a:bodyPr/>
          <a:lstStyle/>
          <a:p>
            <a:r>
              <a:rPr lang="en-GB" dirty="0" smtClean="0"/>
              <a:t>6</a:t>
            </a:r>
            <a:r>
              <a:rPr lang="en-GB" baseline="30000" dirty="0" smtClean="0"/>
              <a:t>th</a:t>
            </a:r>
            <a:r>
              <a:rPr lang="en-GB" dirty="0" smtClean="0"/>
              <a:t> word =&gt; </a:t>
            </a:r>
            <a:r>
              <a:rPr lang="en-US" dirty="0" smtClean="0"/>
              <a:t>also</a:t>
            </a:r>
            <a:endParaRPr lang="en-US" dirty="0"/>
          </a:p>
        </p:txBody>
      </p:sp>
      <p:pic>
        <p:nvPicPr>
          <p:cNvPr id="33794" name="Picture 2"/>
          <p:cNvPicPr>
            <a:picLocks noChangeAspect="1" noChangeArrowheads="1"/>
          </p:cNvPicPr>
          <p:nvPr/>
        </p:nvPicPr>
        <p:blipFill>
          <a:blip r:embed="rId2"/>
          <a:srcRect/>
          <a:stretch>
            <a:fillRect/>
          </a:stretch>
        </p:blipFill>
        <p:spPr bwMode="auto">
          <a:xfrm>
            <a:off x="685800" y="2305050"/>
            <a:ext cx="3990975" cy="3409950"/>
          </a:xfrm>
          <a:prstGeom prst="rect">
            <a:avLst/>
          </a:prstGeom>
          <a:noFill/>
          <a:ln w="9525">
            <a:noFill/>
            <a:miter lim="800000"/>
            <a:headEnd/>
            <a:tailEnd/>
          </a:ln>
          <a:effectLst/>
        </p:spPr>
      </p:pic>
      <p:pic>
        <p:nvPicPr>
          <p:cNvPr id="34818" name="Picture 2"/>
          <p:cNvPicPr>
            <a:picLocks noChangeAspect="1" noChangeArrowheads="1"/>
          </p:cNvPicPr>
          <p:nvPr/>
        </p:nvPicPr>
        <p:blipFill>
          <a:blip r:embed="rId3"/>
          <a:srcRect/>
          <a:stretch>
            <a:fillRect/>
          </a:stretch>
        </p:blipFill>
        <p:spPr bwMode="auto">
          <a:xfrm>
            <a:off x="5010150" y="2057400"/>
            <a:ext cx="3981450" cy="34766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a:xfrm>
            <a:off x="279400" y="738188"/>
            <a:ext cx="8636000" cy="4900612"/>
          </a:xfrm>
          <a:noFill/>
        </p:spPr>
      </p:pic>
      <p:sp>
        <p:nvSpPr>
          <p:cNvPr id="3" name="Title 1"/>
          <p:cNvSpPr txBox="1">
            <a:spLocks/>
          </p:cNvSpPr>
          <p:nvPr/>
        </p:nvSpPr>
        <p:spPr>
          <a:xfrm>
            <a:off x="685800" y="76200"/>
            <a:ext cx="7772400" cy="47942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Trie</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We have some Human name, we can add, delete &amp; search some name.</a:t>
            </a:r>
          </a:p>
          <a:p>
            <a:pPr>
              <a:buNone/>
            </a:pPr>
            <a:r>
              <a:rPr lang="en-GB" dirty="0" smtClean="0"/>
              <a:t>=&gt; If number of name is n = 10,00,000, we want to search or delete a name(k is the length of the name), then </a:t>
            </a:r>
            <a:endParaRPr lang="en-US" dirty="0" smtClean="0"/>
          </a:p>
          <a:p>
            <a:pPr marL="514350" indent="-514350">
              <a:buFont typeface="+mj-lt"/>
              <a:buAutoNum type="arabicPeriod"/>
            </a:pPr>
            <a:r>
              <a:rPr lang="en-GB" dirty="0" smtClean="0"/>
              <a:t>If we use array, we need O(n*k) complexity.</a:t>
            </a:r>
          </a:p>
          <a:p>
            <a:pPr marL="514350" indent="-514350">
              <a:buFont typeface="+mj-lt"/>
              <a:buAutoNum type="arabicPeriod"/>
            </a:pPr>
            <a:r>
              <a:rPr lang="en-GB" dirty="0" smtClean="0"/>
              <a:t>If we sort the array &amp; using binary search then, for search we need O(k * log n) but for delete we need O(n) complexity.</a:t>
            </a:r>
          </a:p>
          <a:p>
            <a:pPr marL="514350" indent="-514350">
              <a:buFont typeface="+mj-lt"/>
              <a:buAutoNum type="arabicPeriod"/>
            </a:pPr>
            <a:r>
              <a:rPr lang="en-GB" dirty="0" smtClean="0"/>
              <a:t>If we use </a:t>
            </a:r>
            <a:r>
              <a:rPr lang="en-GB" dirty="0" err="1" smtClean="0"/>
              <a:t>trie</a:t>
            </a:r>
            <a:r>
              <a:rPr lang="en-GB" dirty="0" smtClean="0"/>
              <a:t>, we need O(k) complexity for add, search &amp; delete.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838200"/>
            <a:ext cx="8229600" cy="6019800"/>
          </a:xfrm>
        </p:spPr>
        <p:txBody>
          <a:bodyPr>
            <a:noAutofit/>
          </a:bodyPr>
          <a:lstStyle/>
          <a:p>
            <a:pPr>
              <a:buNone/>
            </a:pPr>
            <a:r>
              <a:rPr lang="en-GB" sz="1800" dirty="0" smtClean="0"/>
              <a:t>	  static </a:t>
            </a:r>
            <a:r>
              <a:rPr lang="en-GB" sz="1800" dirty="0" err="1" smtClean="0"/>
              <a:t>int</a:t>
            </a:r>
            <a:r>
              <a:rPr lang="en-GB" sz="1800" dirty="0" smtClean="0"/>
              <a:t>[] _count = new </a:t>
            </a:r>
            <a:r>
              <a:rPr lang="en-GB" sz="1800" dirty="0" err="1" smtClean="0"/>
              <a:t>int</a:t>
            </a:r>
            <a:r>
              <a:rPr lang="en-GB" sz="1800" dirty="0" smtClean="0"/>
              <a:t>[1000009];</a:t>
            </a:r>
          </a:p>
          <a:p>
            <a:pPr>
              <a:buNone/>
            </a:pPr>
            <a:r>
              <a:rPr lang="en-GB" sz="1800" dirty="0" smtClean="0"/>
              <a:t>        static </a:t>
            </a:r>
            <a:r>
              <a:rPr lang="en-GB" sz="1800" dirty="0" err="1" smtClean="0"/>
              <a:t>int</a:t>
            </a:r>
            <a:r>
              <a:rPr lang="en-GB" sz="1800" dirty="0" smtClean="0"/>
              <a:t>[][] _child = new </a:t>
            </a:r>
            <a:r>
              <a:rPr lang="en-GB" sz="1800" dirty="0" err="1" smtClean="0"/>
              <a:t>int</a:t>
            </a:r>
            <a:r>
              <a:rPr lang="en-GB" sz="1800" dirty="0" smtClean="0"/>
              <a:t>[1000009][];</a:t>
            </a:r>
            <a:r>
              <a:rPr lang="en-US" sz="1800" dirty="0" smtClean="0"/>
              <a:t>static </a:t>
            </a:r>
            <a:r>
              <a:rPr lang="en-US" sz="1800" dirty="0" err="1" smtClean="0"/>
              <a:t>int</a:t>
            </a:r>
            <a:r>
              <a:rPr lang="en-US" sz="1800" dirty="0" smtClean="0"/>
              <a:t> N = 0;</a:t>
            </a:r>
          </a:p>
          <a:p>
            <a:pPr>
              <a:buNone/>
            </a:pPr>
            <a:endParaRPr lang="en-US" sz="1800" dirty="0" smtClean="0"/>
          </a:p>
          <a:p>
            <a:pPr>
              <a:buNone/>
            </a:pPr>
            <a:r>
              <a:rPr lang="en-GB" sz="1800" dirty="0" smtClean="0"/>
              <a:t>        static </a:t>
            </a:r>
            <a:r>
              <a:rPr lang="en-GB" sz="1800" dirty="0" err="1" smtClean="0"/>
              <a:t>int</a:t>
            </a:r>
            <a:r>
              <a:rPr lang="en-GB" sz="1800" dirty="0" smtClean="0"/>
              <a:t> </a:t>
            </a:r>
            <a:r>
              <a:rPr lang="en-GB" sz="1800" dirty="0" err="1" smtClean="0"/>
              <a:t>AddElement</a:t>
            </a:r>
            <a:r>
              <a:rPr lang="en-GB" sz="1800" dirty="0" smtClean="0"/>
              <a:t>(</a:t>
            </a:r>
            <a:r>
              <a:rPr lang="en-GB" sz="1800" dirty="0" err="1" smtClean="0"/>
              <a:t>int</a:t>
            </a:r>
            <a:r>
              <a:rPr lang="en-GB" sz="1800" dirty="0" smtClean="0"/>
              <a:t> root, string element, </a:t>
            </a:r>
            <a:r>
              <a:rPr lang="en-GB" sz="1800" dirty="0" err="1" smtClean="0"/>
              <a:t>int</a:t>
            </a:r>
            <a:r>
              <a:rPr lang="en-GB" sz="1800" dirty="0" smtClean="0"/>
              <a:t> position)</a:t>
            </a:r>
          </a:p>
          <a:p>
            <a:pPr>
              <a:buNone/>
            </a:pPr>
            <a:r>
              <a:rPr lang="en-US" sz="1800" dirty="0" smtClean="0"/>
              <a:t>        {   if (</a:t>
            </a:r>
            <a:r>
              <a:rPr lang="en-US" sz="1800" dirty="0" err="1" smtClean="0"/>
              <a:t>element.Length</a:t>
            </a:r>
            <a:r>
              <a:rPr lang="en-US" sz="1800" dirty="0" smtClean="0"/>
              <a:t> == position)</a:t>
            </a:r>
          </a:p>
          <a:p>
            <a:pPr>
              <a:buNone/>
            </a:pPr>
            <a:r>
              <a:rPr lang="en-US" sz="1800" dirty="0" smtClean="0"/>
              <a:t>            {   _count[root]++;</a:t>
            </a:r>
          </a:p>
          <a:p>
            <a:pPr>
              <a:buNone/>
            </a:pPr>
            <a:r>
              <a:rPr lang="en-US" sz="1800" dirty="0" smtClean="0"/>
              <a:t>                return _count[root];  }</a:t>
            </a:r>
          </a:p>
          <a:p>
            <a:pPr>
              <a:buNone/>
            </a:pPr>
            <a:r>
              <a:rPr lang="en-US" sz="1800" dirty="0" smtClean="0"/>
              <a:t>            else</a:t>
            </a:r>
          </a:p>
          <a:p>
            <a:pPr>
              <a:buNone/>
            </a:pPr>
            <a:r>
              <a:rPr lang="en-US" sz="1800" dirty="0" smtClean="0"/>
              <a:t>            {   </a:t>
            </a:r>
            <a:r>
              <a:rPr lang="en-GB" sz="1800" dirty="0" smtClean="0"/>
              <a:t>if (_child[root][element[position] - 'a'] == -1)</a:t>
            </a:r>
          </a:p>
          <a:p>
            <a:pPr>
              <a:buNone/>
            </a:pPr>
            <a:r>
              <a:rPr lang="en-US" sz="1800" dirty="0" smtClean="0"/>
              <a:t>                {	    _count[N] = 0;_child[N] = new </a:t>
            </a:r>
            <a:r>
              <a:rPr lang="en-US" sz="1800" dirty="0" err="1" smtClean="0"/>
              <a:t>int</a:t>
            </a:r>
            <a:r>
              <a:rPr lang="en-US" sz="1800" dirty="0" smtClean="0"/>
              <a:t>[26];</a:t>
            </a:r>
          </a:p>
          <a:p>
            <a:pPr>
              <a:buNone/>
            </a:pPr>
            <a:r>
              <a:rPr lang="en-US" sz="1800" dirty="0" smtClean="0"/>
              <a:t>                    </a:t>
            </a:r>
            <a:r>
              <a:rPr lang="nn-NO" sz="1800" dirty="0" smtClean="0"/>
              <a:t>for (int i = 0; i &lt; 26; i++)</a:t>
            </a:r>
          </a:p>
          <a:p>
            <a:pPr>
              <a:buNone/>
            </a:pPr>
            <a:r>
              <a:rPr lang="en-US" sz="1800" dirty="0" smtClean="0"/>
              <a:t>                        _child[N][</a:t>
            </a:r>
            <a:r>
              <a:rPr lang="en-US" sz="1800" dirty="0" err="1" smtClean="0"/>
              <a:t>i</a:t>
            </a:r>
            <a:r>
              <a:rPr lang="en-US" sz="1800" dirty="0" smtClean="0"/>
              <a:t>] = -1;</a:t>
            </a:r>
          </a:p>
          <a:p>
            <a:pPr>
              <a:buNone/>
            </a:pPr>
            <a:r>
              <a:rPr lang="en-US" sz="1800" dirty="0" smtClean="0"/>
              <a:t>		  _child[root][element[position] - 'a'] = N;</a:t>
            </a:r>
          </a:p>
          <a:p>
            <a:pPr>
              <a:buNone/>
            </a:pPr>
            <a:r>
              <a:rPr lang="en-US" sz="1800" dirty="0" smtClean="0"/>
              <a:t>                    N++;</a:t>
            </a:r>
          </a:p>
          <a:p>
            <a:pPr>
              <a:buNone/>
            </a:pPr>
            <a:r>
              <a:rPr lang="en-US" sz="1800" dirty="0" smtClean="0"/>
              <a:t>                }</a:t>
            </a:r>
          </a:p>
          <a:p>
            <a:pPr>
              <a:buNone/>
            </a:pPr>
            <a:r>
              <a:rPr lang="en-GB" sz="1800" dirty="0" smtClean="0"/>
              <a:t>             return </a:t>
            </a:r>
            <a:r>
              <a:rPr lang="en-GB" sz="1800" dirty="0" err="1" smtClean="0"/>
              <a:t>AddElement</a:t>
            </a:r>
            <a:r>
              <a:rPr lang="en-GB" sz="1800" dirty="0" smtClean="0"/>
              <a:t>(_child[root][element[position] - 'a'], element, position + 1);</a:t>
            </a:r>
          </a:p>
          <a:p>
            <a:pPr>
              <a:buNone/>
            </a:pPr>
            <a:r>
              <a:rPr lang="en-US" sz="1800" dirty="0" smtClean="0"/>
              <a:t>            }</a:t>
            </a:r>
          </a:p>
          <a:p>
            <a:pPr>
              <a:buNone/>
            </a:pPr>
            <a:r>
              <a:rPr lang="en-US" sz="1800" dirty="0" smtClean="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762000"/>
            <a:ext cx="8229600" cy="5791200"/>
          </a:xfrm>
        </p:spPr>
        <p:txBody>
          <a:bodyPr>
            <a:normAutofit fontScale="70000" lnSpcReduction="20000"/>
          </a:bodyPr>
          <a:lstStyle/>
          <a:p>
            <a:pPr>
              <a:buNone/>
            </a:pPr>
            <a:r>
              <a:rPr lang="en-US" dirty="0" smtClean="0"/>
              <a:t>static void Main(string[] </a:t>
            </a:r>
            <a:r>
              <a:rPr lang="en-US" dirty="0" err="1" smtClean="0"/>
              <a:t>args</a:t>
            </a:r>
            <a:r>
              <a:rPr lang="en-US" dirty="0" smtClean="0"/>
              <a:t>)</a:t>
            </a:r>
          </a:p>
          <a:p>
            <a:pPr>
              <a:buNone/>
            </a:pPr>
            <a:r>
              <a:rPr lang="en-US" dirty="0" smtClean="0"/>
              <a:t>        {</a:t>
            </a:r>
          </a:p>
          <a:p>
            <a:pPr>
              <a:buNone/>
            </a:pPr>
            <a:r>
              <a:rPr lang="en-US" dirty="0" smtClean="0"/>
              <a:t>            _count[0] = 0;</a:t>
            </a:r>
          </a:p>
          <a:p>
            <a:pPr>
              <a:buNone/>
            </a:pPr>
            <a:r>
              <a:rPr lang="en-US" dirty="0" smtClean="0"/>
              <a:t>            _child[0] = new </a:t>
            </a:r>
            <a:r>
              <a:rPr lang="en-US" dirty="0" err="1" smtClean="0"/>
              <a:t>int</a:t>
            </a:r>
            <a:r>
              <a:rPr lang="en-US" dirty="0" smtClean="0"/>
              <a:t>[26];</a:t>
            </a:r>
          </a:p>
          <a:p>
            <a:pPr>
              <a:buNone/>
            </a:pPr>
            <a:r>
              <a:rPr lang="nn-NO" dirty="0" smtClean="0"/>
              <a:t>            for (int i = 0; i &lt; 26; i++)</a:t>
            </a:r>
          </a:p>
          <a:p>
            <a:pPr>
              <a:buNone/>
            </a:pPr>
            <a:r>
              <a:rPr lang="en-US" dirty="0" smtClean="0"/>
              <a:t>                _child[0][</a:t>
            </a:r>
            <a:r>
              <a:rPr lang="en-US" dirty="0" err="1" smtClean="0"/>
              <a:t>i</a:t>
            </a:r>
            <a:r>
              <a:rPr lang="en-US" dirty="0" smtClean="0"/>
              <a:t>] = -1;</a:t>
            </a:r>
          </a:p>
          <a:p>
            <a:pPr>
              <a:buNone/>
            </a:pPr>
            <a:r>
              <a:rPr lang="en-US" dirty="0" smtClean="0"/>
              <a:t>            N = 1;</a:t>
            </a:r>
          </a:p>
          <a:p>
            <a:pPr>
              <a:buNone/>
            </a:pPr>
            <a:endParaRPr lang="en-US" dirty="0" smtClean="0"/>
          </a:p>
          <a:p>
            <a:pPr>
              <a:buNone/>
            </a:pPr>
            <a:r>
              <a:rPr lang="en-US" dirty="0" smtClean="0"/>
              <a:t>            while (true)</a:t>
            </a:r>
          </a:p>
          <a:p>
            <a:pPr>
              <a:buNone/>
            </a:pPr>
            <a:r>
              <a:rPr lang="en-US" dirty="0" smtClean="0"/>
              <a:t>            {</a:t>
            </a:r>
          </a:p>
          <a:p>
            <a:pPr>
              <a:buNone/>
            </a:pPr>
            <a:r>
              <a:rPr lang="en-US" dirty="0" smtClean="0"/>
              <a:t>                string input = </a:t>
            </a:r>
            <a:r>
              <a:rPr lang="en-US" dirty="0" err="1" smtClean="0"/>
              <a:t>Console.ReadLine</a:t>
            </a:r>
            <a:r>
              <a:rPr lang="en-US" dirty="0" smtClean="0"/>
              <a:t>();</a:t>
            </a:r>
          </a:p>
          <a:p>
            <a:pPr>
              <a:buNone/>
            </a:pPr>
            <a:r>
              <a:rPr lang="en-US" dirty="0" smtClean="0"/>
              <a:t>                if (input == null)</a:t>
            </a:r>
          </a:p>
          <a:p>
            <a:pPr>
              <a:buNone/>
            </a:pPr>
            <a:r>
              <a:rPr lang="en-US" dirty="0" smtClean="0"/>
              <a:t>                    break;</a:t>
            </a:r>
          </a:p>
          <a:p>
            <a:pPr>
              <a:buNone/>
            </a:pPr>
            <a:r>
              <a:rPr lang="en-US" dirty="0" smtClean="0"/>
              <a:t>		 </a:t>
            </a:r>
            <a:r>
              <a:rPr lang="en-US" dirty="0" err="1" smtClean="0"/>
              <a:t>Console.WriteLine</a:t>
            </a:r>
            <a:r>
              <a:rPr lang="en-US" dirty="0" smtClean="0"/>
              <a:t>(</a:t>
            </a:r>
            <a:r>
              <a:rPr lang="en-US" dirty="0" err="1" smtClean="0"/>
              <a:t>AddElement</a:t>
            </a:r>
            <a:r>
              <a:rPr lang="en-US" dirty="0" smtClean="0"/>
              <a:t>(0, </a:t>
            </a:r>
            <a:r>
              <a:rPr lang="en-US" dirty="0" err="1" smtClean="0"/>
              <a:t>input.ToLower</a:t>
            </a:r>
            <a:r>
              <a:rPr lang="en-US" dirty="0" smtClean="0"/>
              <a:t>(), 0));</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838200" y="304800"/>
            <a:ext cx="7772400" cy="1470025"/>
          </a:xfrm>
        </p:spPr>
        <p:txBody>
          <a:bodyPr/>
          <a:lstStyle/>
          <a:p>
            <a:pPr eaLnBrk="1" hangingPunct="1"/>
            <a:r>
              <a:rPr lang="en-US" dirty="0" smtClean="0"/>
              <a:t>Segment Tree</a:t>
            </a:r>
          </a:p>
        </p:txBody>
      </p:sp>
      <p:sp>
        <p:nvSpPr>
          <p:cNvPr id="3" name="Subtitle 2"/>
          <p:cNvSpPr>
            <a:spLocks noGrp="1"/>
          </p:cNvSpPr>
          <p:nvPr>
            <p:ph type="subTitle" idx="1"/>
          </p:nvPr>
        </p:nvSpPr>
        <p:spPr>
          <a:xfrm>
            <a:off x="685800" y="1905000"/>
            <a:ext cx="7924800" cy="3733800"/>
          </a:xfrm>
        </p:spPr>
        <p:txBody>
          <a:bodyPr rtlCol="0">
            <a:normAutofit lnSpcReduction="10000"/>
          </a:bodyPr>
          <a:lstStyle/>
          <a:p>
            <a:pPr algn="l" eaLnBrk="1" fontAlgn="auto" hangingPunct="1">
              <a:spcAft>
                <a:spcPts val="0"/>
              </a:spcAft>
              <a:buFont typeface="Arial" pitchFamily="34" charset="0"/>
              <a:buChar char="•"/>
              <a:defRPr/>
            </a:pPr>
            <a:r>
              <a:rPr lang="en-US" dirty="0" smtClean="0">
                <a:solidFill>
                  <a:schemeClr val="tx1"/>
                </a:solidFill>
              </a:rPr>
              <a:t> A segment tree is a heap-like data structure that can be used for </a:t>
            </a:r>
            <a:r>
              <a:rPr lang="en-US" b="1" dirty="0" smtClean="0">
                <a:solidFill>
                  <a:schemeClr val="tx1"/>
                </a:solidFill>
              </a:rPr>
              <a:t>making update/query operations upon array intervals</a:t>
            </a:r>
            <a:r>
              <a:rPr lang="en-US" dirty="0" smtClean="0">
                <a:solidFill>
                  <a:schemeClr val="tx1"/>
                </a:solidFill>
              </a:rPr>
              <a:t> in logarithmical time.</a:t>
            </a:r>
          </a:p>
          <a:p>
            <a:pPr algn="l" eaLnBrk="1" fontAlgn="auto" hangingPunct="1">
              <a:spcAft>
                <a:spcPts val="0"/>
              </a:spcAft>
              <a:buFont typeface="Arial" pitchFamily="34" charset="0"/>
              <a:buChar char="•"/>
              <a:defRPr/>
            </a:pPr>
            <a:r>
              <a:rPr lang="en-US" dirty="0" smtClean="0">
                <a:solidFill>
                  <a:schemeClr val="tx1"/>
                </a:solidFill>
              </a:rPr>
              <a:t> Query time: O(log n)</a:t>
            </a:r>
          </a:p>
          <a:p>
            <a:pPr algn="l" eaLnBrk="1" fontAlgn="auto" hangingPunct="1">
              <a:spcAft>
                <a:spcPts val="0"/>
              </a:spcAft>
              <a:buFont typeface="Arial" pitchFamily="34" charset="0"/>
              <a:buChar char="•"/>
              <a:defRPr/>
            </a:pPr>
            <a:r>
              <a:rPr lang="en-US" dirty="0" smtClean="0">
                <a:solidFill>
                  <a:schemeClr val="tx1"/>
                </a:solidFill>
              </a:rPr>
              <a:t> Initialize time: O(2 * n)</a:t>
            </a:r>
          </a:p>
          <a:p>
            <a:pPr algn="l" eaLnBrk="1" fontAlgn="auto" hangingPunct="1">
              <a:spcAft>
                <a:spcPts val="0"/>
              </a:spcAft>
              <a:buFont typeface="Arial" pitchFamily="34" charset="0"/>
              <a:buChar char="•"/>
              <a:defRPr/>
            </a:pPr>
            <a:r>
              <a:rPr lang="en-US" dirty="0" smtClean="0">
                <a:solidFill>
                  <a:schemeClr val="tx1"/>
                </a:solidFill>
              </a:rPr>
              <a:t> Update time: O(log 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a:xfrm>
            <a:off x="685800" y="914400"/>
            <a:ext cx="7620000" cy="5867400"/>
          </a:xfrm>
          <a:noFill/>
        </p:spPr>
      </p:pic>
      <p:sp>
        <p:nvSpPr>
          <p:cNvPr id="3"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Segment Tree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685800" y="949325"/>
          <a:ext cx="5859463" cy="1719263"/>
        </p:xfrm>
        <a:graphic>
          <a:graphicData uri="http://schemas.openxmlformats.org/presentationml/2006/ole">
            <p:oleObj spid="_x0000_s1026" name="Equation" r:id="rId3" imgW="2984400" imgH="876240" progId="">
              <p:embed/>
            </p:oleObj>
          </a:graphicData>
        </a:graphic>
      </p:graphicFrame>
      <p:sp>
        <p:nvSpPr>
          <p:cNvPr id="1027" name="Rectangle 3"/>
          <p:cNvSpPr>
            <a:spLocks noChangeArrowheads="1"/>
          </p:cNvSpPr>
          <p:nvPr/>
        </p:nvSpPr>
        <p:spPr bwMode="auto">
          <a:xfrm>
            <a:off x="685800" y="3200400"/>
            <a:ext cx="7620000" cy="2308225"/>
          </a:xfrm>
          <a:prstGeom prst="rect">
            <a:avLst/>
          </a:prstGeom>
          <a:noFill/>
          <a:ln w="9525">
            <a:noFill/>
            <a:miter lim="800000"/>
            <a:headEnd/>
            <a:tailEnd/>
          </a:ln>
        </p:spPr>
        <p:txBody>
          <a:bodyPr>
            <a:spAutoFit/>
          </a:bodyPr>
          <a:lstStyle/>
          <a:p>
            <a:r>
              <a:rPr lang="en-US" sz="2400"/>
              <a:t>We define the segment tree for the interval [i, j] in the following recursive manner:</a:t>
            </a:r>
          </a:p>
          <a:p>
            <a:r>
              <a:rPr lang="en-US" sz="2400"/>
              <a:t>the first node will hold the information for the interval [i, j]</a:t>
            </a:r>
          </a:p>
          <a:p>
            <a:r>
              <a:rPr lang="en-US" sz="2400"/>
              <a:t>if i&lt;j the left and right son will hold the information for the intervals </a:t>
            </a:r>
            <a:r>
              <a:rPr lang="en-US" sz="2400" b="1"/>
              <a:t>[i, (i+j)/2]</a:t>
            </a:r>
            <a:r>
              <a:rPr lang="en-US" sz="2400"/>
              <a:t> and </a:t>
            </a:r>
            <a:r>
              <a:rPr lang="en-US" sz="2400" b="1"/>
              <a:t>[(i+j)/2+1, j]</a:t>
            </a:r>
            <a:endParaRPr lang="en-US" sz="2400"/>
          </a:p>
        </p:txBody>
      </p:sp>
      <p:sp>
        <p:nvSpPr>
          <p:cNvPr id="4"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Segment Tree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7"/>
          <p:cNvPicPr>
            <a:picLocks noChangeAspect="1" noChangeArrowheads="1"/>
          </p:cNvPicPr>
          <p:nvPr/>
        </p:nvPicPr>
        <p:blipFill>
          <a:blip r:embed="rId2"/>
          <a:srcRect/>
          <a:stretch>
            <a:fillRect/>
          </a:stretch>
        </p:blipFill>
        <p:spPr bwMode="auto">
          <a:xfrm>
            <a:off x="609600" y="1143000"/>
            <a:ext cx="8115300" cy="5410200"/>
          </a:xfrm>
          <a:prstGeom prst="rect">
            <a:avLst/>
          </a:prstGeom>
          <a:noFill/>
          <a:ln w="9525">
            <a:noFill/>
            <a:miter lim="800000"/>
            <a:headEnd/>
            <a:tailEnd/>
          </a:ln>
        </p:spPr>
      </p:pic>
      <p:sp>
        <p:nvSpPr>
          <p:cNvPr id="4"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Segment Tree</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r>
              <a:rPr lang="en-US" dirty="0" smtClean="0"/>
              <a:t>Topic Focus</a:t>
            </a:r>
            <a:r>
              <a:rPr lang="en-US" dirty="0" smtClean="0"/>
              <a:t>:</a:t>
            </a:r>
            <a:endParaRPr lang="en-US" dirty="0" smtClean="0"/>
          </a:p>
          <a:p>
            <a:r>
              <a:rPr lang="en-US" dirty="0" err="1" smtClean="0"/>
              <a:t>Trie</a:t>
            </a:r>
            <a:r>
              <a:rPr lang="en-US" dirty="0" smtClean="0"/>
              <a:t> </a:t>
            </a:r>
            <a:r>
              <a:rPr lang="en-US" dirty="0" smtClean="0"/>
              <a:t>Tree</a:t>
            </a:r>
          </a:p>
          <a:p>
            <a:r>
              <a:rPr lang="en-US" dirty="0" smtClean="0"/>
              <a:t>Segment Tree</a:t>
            </a:r>
          </a:p>
          <a:p>
            <a:r>
              <a:rPr lang="en-GB" dirty="0" smtClean="0"/>
              <a:t>lowest common ancestor (LCA)</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Grp="1" noChangeAspect="1" noChangeArrowheads="1"/>
          </p:cNvPicPr>
          <p:nvPr>
            <p:ph idx="1"/>
          </p:nvPr>
        </p:nvPicPr>
        <p:blipFill>
          <a:blip r:embed="rId2"/>
          <a:srcRect/>
          <a:stretch>
            <a:fillRect/>
          </a:stretch>
        </p:blipFill>
        <p:spPr bwMode="auto">
          <a:xfrm>
            <a:off x="1169882" y="1600200"/>
            <a:ext cx="6804235" cy="4525963"/>
          </a:xfrm>
          <a:prstGeom prst="rect">
            <a:avLst/>
          </a:prstGeom>
          <a:noFill/>
          <a:ln w="9525">
            <a:noFill/>
            <a:miter lim="800000"/>
            <a:headEnd/>
            <a:tailEnd/>
          </a:ln>
          <a:effectLst/>
        </p:spPr>
      </p:pic>
      <p:sp>
        <p:nvSpPr>
          <p:cNvPr id="6" name="Title 1"/>
          <p:cNvSpPr txBox="1">
            <a:spLocks/>
          </p:cNvSpPr>
          <p:nvPr/>
        </p:nvSpPr>
        <p:spPr>
          <a:xfrm>
            <a:off x="838200" y="3048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a:srcRect/>
          <a:stretch>
            <a:fillRect/>
          </a:stretch>
        </p:blipFill>
        <p:spPr bwMode="auto">
          <a:xfrm>
            <a:off x="1173692" y="1600200"/>
            <a:ext cx="6796616" cy="4525963"/>
          </a:xfrm>
          <a:prstGeom prst="rect">
            <a:avLst/>
          </a:prstGeom>
          <a:noFill/>
          <a:ln w="9525">
            <a:noFill/>
            <a:miter lim="800000"/>
            <a:headEnd/>
            <a:tailEnd/>
          </a:ln>
          <a:effectLst/>
        </p:spPr>
      </p:pic>
      <p:sp>
        <p:nvSpPr>
          <p:cNvPr id="6" name="Title 1"/>
          <p:cNvSpPr txBox="1">
            <a:spLocks/>
          </p:cNvSpPr>
          <p:nvPr/>
        </p:nvSpPr>
        <p:spPr>
          <a:xfrm>
            <a:off x="838200" y="3048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838200" y="3048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pic>
        <p:nvPicPr>
          <p:cNvPr id="37890" name="Picture 2"/>
          <p:cNvPicPr>
            <a:picLocks noGrp="1" noChangeAspect="1" noChangeArrowheads="1"/>
          </p:cNvPicPr>
          <p:nvPr>
            <p:ph idx="1"/>
          </p:nvPr>
        </p:nvPicPr>
        <p:blipFill>
          <a:blip r:embed="rId2"/>
          <a:srcRect/>
          <a:stretch>
            <a:fillRect/>
          </a:stretch>
        </p:blipFill>
        <p:spPr bwMode="auto">
          <a:xfrm>
            <a:off x="1181338" y="1524000"/>
            <a:ext cx="6781325" cy="4525963"/>
          </a:xfrm>
          <a:prstGeom prst="rect">
            <a:avLst/>
          </a:prstGeom>
          <a:noFill/>
          <a:ln w="9525">
            <a:noFill/>
            <a:miter lim="800000"/>
            <a:headEnd/>
            <a:tailEnd/>
          </a:ln>
          <a:effectLst/>
        </p:spPr>
      </p:pic>
      <p:sp>
        <p:nvSpPr>
          <p:cNvPr id="5" name="Content Placeholder 2"/>
          <p:cNvSpPr txBox="1">
            <a:spLocks/>
          </p:cNvSpPr>
          <p:nvPr/>
        </p:nvSpPr>
        <p:spPr>
          <a:xfrm>
            <a:off x="762000" y="914400"/>
            <a:ext cx="8229600" cy="4572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dirty="0" smtClean="0"/>
              <a:t>Initialize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7200"/>
          </a:xfrm>
        </p:spPr>
        <p:txBody>
          <a:bodyPr>
            <a:normAutofit fontScale="92500" lnSpcReduction="20000"/>
          </a:bodyPr>
          <a:lstStyle/>
          <a:p>
            <a:r>
              <a:rPr lang="en-GB" dirty="0" smtClean="0"/>
              <a:t>Query For 2 to 6</a:t>
            </a:r>
            <a:endParaRPr lang="en-US" dirty="0"/>
          </a:p>
        </p:txBody>
      </p:sp>
      <p:sp>
        <p:nvSpPr>
          <p:cNvPr id="4"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pic>
        <p:nvPicPr>
          <p:cNvPr id="38914" name="Picture 2"/>
          <p:cNvPicPr>
            <a:picLocks noChangeAspect="1" noChangeArrowheads="1"/>
          </p:cNvPicPr>
          <p:nvPr/>
        </p:nvPicPr>
        <p:blipFill>
          <a:blip r:embed="rId2"/>
          <a:srcRect/>
          <a:stretch>
            <a:fillRect/>
          </a:stretch>
        </p:blipFill>
        <p:spPr bwMode="auto">
          <a:xfrm>
            <a:off x="347663" y="1143000"/>
            <a:ext cx="8448675" cy="56578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7200"/>
          </a:xfrm>
        </p:spPr>
        <p:txBody>
          <a:bodyPr>
            <a:normAutofit fontScale="85000" lnSpcReduction="20000"/>
          </a:bodyPr>
          <a:lstStyle/>
          <a:p>
            <a:r>
              <a:rPr lang="en-GB" dirty="0" smtClean="0"/>
              <a:t>Update Element 7 value to </a:t>
            </a:r>
            <a:r>
              <a:rPr lang="en-GB" dirty="0" smtClean="0"/>
              <a:t>7</a:t>
            </a:r>
            <a:endParaRPr lang="en-US" dirty="0"/>
          </a:p>
        </p:txBody>
      </p:sp>
      <p:sp>
        <p:nvSpPr>
          <p:cNvPr id="4"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pic>
        <p:nvPicPr>
          <p:cNvPr id="39939" name="Picture 3"/>
          <p:cNvPicPr>
            <a:picLocks noChangeAspect="1" noChangeArrowheads="1"/>
          </p:cNvPicPr>
          <p:nvPr/>
        </p:nvPicPr>
        <p:blipFill>
          <a:blip r:embed="rId2"/>
          <a:srcRect/>
          <a:stretch>
            <a:fillRect/>
          </a:stretch>
        </p:blipFill>
        <p:spPr bwMode="auto">
          <a:xfrm>
            <a:off x="457200" y="1219200"/>
            <a:ext cx="8401050" cy="56007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Problem</a:t>
            </a:r>
          </a:p>
        </p:txBody>
      </p:sp>
      <p:sp>
        <p:nvSpPr>
          <p:cNvPr id="7171" name="Content Placeholder 2"/>
          <p:cNvSpPr>
            <a:spLocks noGrp="1"/>
          </p:cNvSpPr>
          <p:nvPr>
            <p:ph idx="1"/>
          </p:nvPr>
        </p:nvSpPr>
        <p:spPr/>
        <p:txBody>
          <a:bodyPr>
            <a:normAutofit lnSpcReduction="10000"/>
          </a:bodyPr>
          <a:lstStyle/>
          <a:p>
            <a:pPr>
              <a:buNone/>
            </a:pPr>
            <a:r>
              <a:rPr lang="en-US" dirty="0" smtClean="0"/>
              <a:t>	You are given n (1&lt;=n&lt;=100000) integers &amp; 100000 query. Each query you have to change a value of an element Or you have to given the minimum value of a range. </a:t>
            </a:r>
          </a:p>
          <a:p>
            <a:pPr>
              <a:buNone/>
            </a:pPr>
            <a:r>
              <a:rPr lang="en-GB" dirty="0" smtClean="0"/>
              <a:t>=&gt; If we use array, then complexity q * n. For the above case it will take, 10000000000 operation, that means 100 sec.</a:t>
            </a:r>
          </a:p>
          <a:p>
            <a:pPr>
              <a:buNone/>
            </a:pPr>
            <a:r>
              <a:rPr lang="en-GB" dirty="0" smtClean="0"/>
              <a:t>=&gt; If we use segment tree then complexity is q * log (n). It will take 0.01 sec.</a:t>
            </a:r>
            <a:endParaRPr lang="en-US"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6397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762000"/>
            <a:ext cx="8229600" cy="6096000"/>
          </a:xfrm>
        </p:spPr>
        <p:txBody>
          <a:bodyPr>
            <a:normAutofit fontScale="62500" lnSpcReduction="20000"/>
          </a:bodyPr>
          <a:lstStyle/>
          <a:p>
            <a:pPr>
              <a:buNone/>
            </a:pPr>
            <a:r>
              <a:rPr lang="en-GB" dirty="0" smtClean="0"/>
              <a:t>	static </a:t>
            </a:r>
            <a:r>
              <a:rPr lang="en-GB" dirty="0" err="1" smtClean="0"/>
              <a:t>int</a:t>
            </a:r>
            <a:r>
              <a:rPr lang="en-GB" dirty="0" smtClean="0"/>
              <a:t>[] element = new </a:t>
            </a:r>
            <a:r>
              <a:rPr lang="en-GB" dirty="0" err="1" smtClean="0"/>
              <a:t>int</a:t>
            </a:r>
            <a:r>
              <a:rPr lang="en-GB" dirty="0" smtClean="0"/>
              <a:t>[100009];</a:t>
            </a:r>
          </a:p>
          <a:p>
            <a:pPr>
              <a:buNone/>
            </a:pPr>
            <a:r>
              <a:rPr lang="en-GB" dirty="0" smtClean="0"/>
              <a:t>        static </a:t>
            </a:r>
            <a:r>
              <a:rPr lang="en-GB" dirty="0" err="1" smtClean="0"/>
              <a:t>int</a:t>
            </a:r>
            <a:r>
              <a:rPr lang="en-GB" dirty="0" smtClean="0"/>
              <a:t>[] mini = new </a:t>
            </a:r>
            <a:r>
              <a:rPr lang="en-GB" dirty="0" err="1" smtClean="0"/>
              <a:t>int</a:t>
            </a:r>
            <a:r>
              <a:rPr lang="en-GB" dirty="0" smtClean="0"/>
              <a:t>[200009];static </a:t>
            </a:r>
            <a:r>
              <a:rPr lang="en-GB" dirty="0" err="1" smtClean="0"/>
              <a:t>int</a:t>
            </a:r>
            <a:r>
              <a:rPr lang="en-GB" dirty="0" smtClean="0"/>
              <a:t>[] left = new </a:t>
            </a:r>
            <a:r>
              <a:rPr lang="en-GB" dirty="0" err="1" smtClean="0"/>
              <a:t>int</a:t>
            </a:r>
            <a:r>
              <a:rPr lang="en-GB" dirty="0" smtClean="0"/>
              <a:t>[200009];static </a:t>
            </a:r>
            <a:r>
              <a:rPr lang="en-GB" dirty="0" err="1" smtClean="0"/>
              <a:t>int</a:t>
            </a:r>
            <a:r>
              <a:rPr lang="en-GB" dirty="0" smtClean="0"/>
              <a:t>[] right = new </a:t>
            </a:r>
            <a:r>
              <a:rPr lang="en-GB" dirty="0" err="1" smtClean="0"/>
              <a:t>int</a:t>
            </a:r>
            <a:r>
              <a:rPr lang="en-GB" dirty="0" smtClean="0"/>
              <a:t>[200009];</a:t>
            </a:r>
          </a:p>
          <a:p>
            <a:pPr>
              <a:buNone/>
            </a:pPr>
            <a:r>
              <a:rPr lang="en-US" dirty="0" smtClean="0"/>
              <a:t>        static </a:t>
            </a:r>
            <a:r>
              <a:rPr lang="en-US" dirty="0" err="1" smtClean="0"/>
              <a:t>int</a:t>
            </a:r>
            <a:r>
              <a:rPr lang="en-US" dirty="0" smtClean="0"/>
              <a:t> N = 0;</a:t>
            </a:r>
          </a:p>
          <a:p>
            <a:pPr>
              <a:buNone/>
            </a:pPr>
            <a:endParaRPr lang="en-US" dirty="0" smtClean="0"/>
          </a:p>
          <a:p>
            <a:pPr>
              <a:buNone/>
            </a:pPr>
            <a:r>
              <a:rPr lang="en-GB" dirty="0" smtClean="0"/>
              <a:t>        static </a:t>
            </a:r>
            <a:r>
              <a:rPr lang="en-GB" dirty="0" err="1" smtClean="0"/>
              <a:t>int</a:t>
            </a:r>
            <a:r>
              <a:rPr lang="en-GB" dirty="0" smtClean="0"/>
              <a:t> Init(</a:t>
            </a:r>
            <a:r>
              <a:rPr lang="en-GB" dirty="0" err="1" smtClean="0"/>
              <a:t>int</a:t>
            </a:r>
            <a:r>
              <a:rPr lang="en-GB" dirty="0" smtClean="0"/>
              <a:t> start, </a:t>
            </a:r>
            <a:r>
              <a:rPr lang="en-GB" dirty="0" err="1" smtClean="0"/>
              <a:t>int</a:t>
            </a:r>
            <a:r>
              <a:rPr lang="en-GB" dirty="0" smtClean="0"/>
              <a:t> end)</a:t>
            </a:r>
          </a:p>
          <a:p>
            <a:pPr>
              <a:buNone/>
            </a:pPr>
            <a:r>
              <a:rPr lang="en-US" dirty="0" smtClean="0"/>
              <a:t>        {</a:t>
            </a:r>
          </a:p>
          <a:p>
            <a:pPr>
              <a:buNone/>
            </a:pPr>
            <a:r>
              <a:rPr lang="en-US" dirty="0" smtClean="0"/>
              <a:t>            if (start == end)</a:t>
            </a:r>
          </a:p>
          <a:p>
            <a:pPr>
              <a:buNone/>
            </a:pPr>
            <a:r>
              <a:rPr lang="en-US" dirty="0" smtClean="0"/>
              <a:t>            {  left[N] = -1;right[N] = -1;</a:t>
            </a:r>
          </a:p>
          <a:p>
            <a:pPr>
              <a:buNone/>
            </a:pPr>
            <a:r>
              <a:rPr lang="en-US" dirty="0" smtClean="0"/>
              <a:t>                mini[N] = element[start];N++;</a:t>
            </a:r>
          </a:p>
          <a:p>
            <a:pPr>
              <a:buNone/>
            </a:pPr>
            <a:r>
              <a:rPr lang="en-US" dirty="0" smtClean="0"/>
              <a:t>                return N - 1; }</a:t>
            </a:r>
          </a:p>
          <a:p>
            <a:pPr>
              <a:buNone/>
            </a:pPr>
            <a:r>
              <a:rPr lang="en-US" dirty="0" smtClean="0"/>
              <a:t>            else</a:t>
            </a:r>
          </a:p>
          <a:p>
            <a:pPr>
              <a:buNone/>
            </a:pPr>
            <a:r>
              <a:rPr lang="en-US" dirty="0" smtClean="0"/>
              <a:t>            {	</a:t>
            </a:r>
            <a:r>
              <a:rPr lang="en-US" dirty="0" err="1" smtClean="0"/>
              <a:t>int</a:t>
            </a:r>
            <a:r>
              <a:rPr lang="en-US" dirty="0" smtClean="0"/>
              <a:t> temp = N; N++;</a:t>
            </a:r>
          </a:p>
          <a:p>
            <a:pPr>
              <a:buNone/>
            </a:pPr>
            <a:r>
              <a:rPr lang="en-GB" dirty="0" smtClean="0"/>
              <a:t>                left[temp] = Init(start, (start + end) / 2);</a:t>
            </a:r>
          </a:p>
          <a:p>
            <a:pPr>
              <a:buNone/>
            </a:pPr>
            <a:r>
              <a:rPr lang="en-GB" dirty="0" smtClean="0"/>
              <a:t>                right[temp] = Init((start + end) / 2 + 1, end);</a:t>
            </a:r>
          </a:p>
          <a:p>
            <a:pPr>
              <a:buNone/>
            </a:pPr>
            <a:r>
              <a:rPr lang="en-US" dirty="0" smtClean="0"/>
              <a:t>                mini[temp] = mini[left[temp]];</a:t>
            </a:r>
          </a:p>
          <a:p>
            <a:pPr>
              <a:buNone/>
            </a:pPr>
            <a:r>
              <a:rPr lang="en-US" dirty="0" smtClean="0"/>
              <a:t>                if (mini[temp] &gt; mini[right[temp]])</a:t>
            </a:r>
          </a:p>
          <a:p>
            <a:pPr>
              <a:buNone/>
            </a:pPr>
            <a:r>
              <a:rPr lang="en-US" dirty="0" smtClean="0"/>
              <a:t>                    mini[temp] = mini[right[temp]];</a:t>
            </a:r>
          </a:p>
          <a:p>
            <a:pPr>
              <a:buNone/>
            </a:pPr>
            <a:r>
              <a:rPr lang="en-US" dirty="0" smtClean="0"/>
              <a:t>                return temp;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838200"/>
            <a:ext cx="8229600" cy="6019800"/>
          </a:xfrm>
        </p:spPr>
        <p:txBody>
          <a:bodyPr>
            <a:noAutofit/>
          </a:bodyPr>
          <a:lstStyle/>
          <a:p>
            <a:pPr>
              <a:buNone/>
            </a:pPr>
            <a:r>
              <a:rPr lang="en-US" sz="1800" dirty="0" smtClean="0"/>
              <a:t>static </a:t>
            </a:r>
            <a:r>
              <a:rPr lang="en-US" sz="1800" dirty="0" err="1" smtClean="0"/>
              <a:t>int</a:t>
            </a:r>
            <a:r>
              <a:rPr lang="en-US" sz="1800" dirty="0" smtClean="0"/>
              <a:t> RMQ(</a:t>
            </a:r>
            <a:r>
              <a:rPr lang="en-US" sz="1800" dirty="0" err="1" smtClean="0"/>
              <a:t>int</a:t>
            </a:r>
            <a:r>
              <a:rPr lang="en-US" sz="1800" dirty="0" smtClean="0"/>
              <a:t> root, </a:t>
            </a:r>
            <a:r>
              <a:rPr lang="en-US" sz="1800" dirty="0" err="1" smtClean="0"/>
              <a:t>int</a:t>
            </a:r>
            <a:r>
              <a:rPr lang="en-US" sz="1800" dirty="0" smtClean="0"/>
              <a:t> start, </a:t>
            </a:r>
            <a:r>
              <a:rPr lang="en-US" sz="1800" dirty="0" err="1" smtClean="0"/>
              <a:t>int</a:t>
            </a:r>
            <a:r>
              <a:rPr lang="en-US" sz="1800" dirty="0" smtClean="0"/>
              <a:t> end, </a:t>
            </a:r>
            <a:r>
              <a:rPr lang="en-US" sz="1800" dirty="0" err="1" smtClean="0"/>
              <a:t>int</a:t>
            </a:r>
            <a:r>
              <a:rPr lang="en-US" sz="1800" dirty="0" smtClean="0"/>
              <a:t> </a:t>
            </a:r>
            <a:r>
              <a:rPr lang="en-US" sz="1800" dirty="0" err="1" smtClean="0"/>
              <a:t>rootStart</a:t>
            </a:r>
            <a:r>
              <a:rPr lang="en-US" sz="1800" dirty="0" smtClean="0"/>
              <a:t>, </a:t>
            </a:r>
            <a:r>
              <a:rPr lang="en-US" sz="1800" dirty="0" err="1" smtClean="0"/>
              <a:t>int</a:t>
            </a:r>
            <a:r>
              <a:rPr lang="en-US" sz="1800" dirty="0" smtClean="0"/>
              <a:t> </a:t>
            </a:r>
            <a:r>
              <a:rPr lang="en-US" sz="1800" dirty="0" err="1" smtClean="0"/>
              <a:t>rootEnd</a:t>
            </a:r>
            <a:r>
              <a:rPr lang="en-US" sz="1800" dirty="0" smtClean="0"/>
              <a:t>)</a:t>
            </a:r>
          </a:p>
          <a:p>
            <a:pPr>
              <a:buNone/>
            </a:pPr>
            <a:r>
              <a:rPr lang="en-US" sz="1800" dirty="0" smtClean="0"/>
              <a:t>        {</a:t>
            </a:r>
          </a:p>
          <a:p>
            <a:pPr>
              <a:buNone/>
            </a:pPr>
            <a:r>
              <a:rPr lang="en-GB" sz="1800" dirty="0" smtClean="0"/>
              <a:t>            if (start == </a:t>
            </a:r>
            <a:r>
              <a:rPr lang="en-GB" sz="1800" dirty="0" err="1" smtClean="0"/>
              <a:t>rootStart</a:t>
            </a:r>
            <a:r>
              <a:rPr lang="en-GB" sz="1800" dirty="0" smtClean="0"/>
              <a:t> &amp;&amp; end == </a:t>
            </a:r>
            <a:r>
              <a:rPr lang="en-GB" sz="1800" dirty="0" err="1" smtClean="0"/>
              <a:t>rootEnd</a:t>
            </a:r>
            <a:r>
              <a:rPr lang="en-GB" sz="1800" dirty="0" smtClean="0"/>
              <a:t>)</a:t>
            </a:r>
          </a:p>
          <a:p>
            <a:pPr>
              <a:buNone/>
            </a:pPr>
            <a:r>
              <a:rPr lang="en-US" sz="1800" dirty="0" smtClean="0"/>
              <a:t>                return mini[root];</a:t>
            </a:r>
          </a:p>
          <a:p>
            <a:pPr>
              <a:buNone/>
            </a:pPr>
            <a:r>
              <a:rPr lang="en-GB" sz="1800" dirty="0" smtClean="0"/>
              <a:t>            else if (end &lt;= (</a:t>
            </a:r>
            <a:r>
              <a:rPr lang="en-GB" sz="1800" dirty="0" err="1" smtClean="0"/>
              <a:t>rootStart</a:t>
            </a:r>
            <a:r>
              <a:rPr lang="en-GB" sz="1800" dirty="0" smtClean="0"/>
              <a:t> + </a:t>
            </a:r>
            <a:r>
              <a:rPr lang="en-GB" sz="1800" dirty="0" err="1" smtClean="0"/>
              <a:t>rootEnd</a:t>
            </a:r>
            <a:r>
              <a:rPr lang="en-GB" sz="1800" dirty="0" smtClean="0"/>
              <a:t>) / 2)</a:t>
            </a:r>
          </a:p>
          <a:p>
            <a:pPr>
              <a:buNone/>
            </a:pPr>
            <a:r>
              <a:rPr lang="en-US" sz="1800" dirty="0" smtClean="0"/>
              <a:t>                return RMQ(left[root], start, end, </a:t>
            </a:r>
            <a:r>
              <a:rPr lang="en-US" sz="1800" dirty="0" err="1" smtClean="0"/>
              <a:t>rootStart</a:t>
            </a:r>
            <a:r>
              <a:rPr lang="en-US" sz="1800" dirty="0" smtClean="0"/>
              <a:t>, (</a:t>
            </a:r>
            <a:r>
              <a:rPr lang="en-US" sz="1800" dirty="0" err="1" smtClean="0"/>
              <a:t>rootStart</a:t>
            </a:r>
            <a:r>
              <a:rPr lang="en-US" sz="1800" dirty="0" smtClean="0"/>
              <a:t> + </a:t>
            </a:r>
            <a:r>
              <a:rPr lang="en-US" sz="1800" dirty="0" err="1" smtClean="0"/>
              <a:t>rootEnd</a:t>
            </a:r>
            <a:r>
              <a:rPr lang="en-US" sz="1800" dirty="0" smtClean="0"/>
              <a:t>) / 2);</a:t>
            </a:r>
          </a:p>
          <a:p>
            <a:pPr>
              <a:buNone/>
            </a:pPr>
            <a:r>
              <a:rPr lang="en-GB" sz="1800" dirty="0" smtClean="0"/>
              <a:t>            else if ((</a:t>
            </a:r>
            <a:r>
              <a:rPr lang="en-GB" sz="1800" dirty="0" err="1" smtClean="0"/>
              <a:t>rootStart</a:t>
            </a:r>
            <a:r>
              <a:rPr lang="en-GB" sz="1800" dirty="0" smtClean="0"/>
              <a:t> + </a:t>
            </a:r>
            <a:r>
              <a:rPr lang="en-GB" sz="1800" dirty="0" err="1" smtClean="0"/>
              <a:t>rootEnd</a:t>
            </a:r>
            <a:r>
              <a:rPr lang="en-GB" sz="1800" dirty="0" smtClean="0"/>
              <a:t>) / 2 &lt; start)</a:t>
            </a:r>
          </a:p>
          <a:p>
            <a:pPr>
              <a:buNone/>
            </a:pPr>
            <a:r>
              <a:rPr lang="en-GB" sz="1800" dirty="0" smtClean="0"/>
              <a:t>                return RMQ(right[root], start, end, (</a:t>
            </a:r>
            <a:r>
              <a:rPr lang="en-GB" sz="1800" dirty="0" err="1" smtClean="0"/>
              <a:t>rootStart</a:t>
            </a:r>
            <a:r>
              <a:rPr lang="en-GB" sz="1800" dirty="0" smtClean="0"/>
              <a:t> + </a:t>
            </a:r>
            <a:r>
              <a:rPr lang="en-GB" sz="1800" dirty="0" err="1" smtClean="0"/>
              <a:t>rootEnd</a:t>
            </a:r>
            <a:r>
              <a:rPr lang="en-GB" sz="1800" dirty="0" smtClean="0"/>
              <a:t>) / 2 + 1, </a:t>
            </a:r>
            <a:r>
              <a:rPr lang="en-GB" sz="1800" dirty="0" err="1" smtClean="0"/>
              <a:t>rootEnd</a:t>
            </a:r>
            <a:r>
              <a:rPr lang="en-GB" sz="1800" dirty="0" smtClean="0"/>
              <a:t>);</a:t>
            </a:r>
          </a:p>
          <a:p>
            <a:pPr>
              <a:buNone/>
            </a:pPr>
            <a:r>
              <a:rPr lang="en-US" sz="1800" dirty="0" smtClean="0"/>
              <a:t>            else</a:t>
            </a:r>
          </a:p>
          <a:p>
            <a:pPr>
              <a:buNone/>
            </a:pPr>
            <a:r>
              <a:rPr lang="en-US" sz="1800" dirty="0" smtClean="0"/>
              <a:t>            {</a:t>
            </a:r>
          </a:p>
          <a:p>
            <a:pPr>
              <a:buNone/>
            </a:pPr>
            <a:r>
              <a:rPr lang="nl-NL" sz="1800" dirty="0" smtClean="0"/>
              <a:t>                int temp1 = RMQ(left[root], start, (rootStart + rootEnd) / 2, rootStart, (rootStart + rootEnd) / 2);</a:t>
            </a:r>
          </a:p>
          <a:p>
            <a:pPr>
              <a:buNone/>
            </a:pPr>
            <a:r>
              <a:rPr lang="nl-NL" sz="1800" dirty="0" smtClean="0"/>
              <a:t>                int temp2 = RMQ(right[root], (rootStart + rootEnd) / 2 + 1, end, (rootStart + rootEnd) / 2 + 1, rootEnd);</a:t>
            </a:r>
          </a:p>
          <a:p>
            <a:pPr>
              <a:buNone/>
            </a:pPr>
            <a:r>
              <a:rPr lang="en-US" sz="1800" dirty="0" smtClean="0"/>
              <a:t>                if (temp1 &gt; temp2)</a:t>
            </a:r>
          </a:p>
          <a:p>
            <a:pPr>
              <a:buNone/>
            </a:pPr>
            <a:r>
              <a:rPr lang="en-US" sz="1800" dirty="0" smtClean="0"/>
              <a:t>                    temp1 = temp2;</a:t>
            </a:r>
          </a:p>
          <a:p>
            <a:pPr>
              <a:buNone/>
            </a:pPr>
            <a:r>
              <a:rPr lang="en-US" sz="1800" dirty="0" smtClean="0"/>
              <a:t>                return temp1;</a:t>
            </a:r>
          </a:p>
          <a:p>
            <a:pPr>
              <a:buNone/>
            </a:pPr>
            <a:r>
              <a:rPr lang="en-US" sz="1800" dirty="0" smtClean="0"/>
              <a:t>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838200"/>
            <a:ext cx="8229600" cy="5867400"/>
          </a:xfrm>
        </p:spPr>
        <p:txBody>
          <a:bodyPr>
            <a:normAutofit fontScale="62500" lnSpcReduction="20000"/>
          </a:bodyPr>
          <a:lstStyle/>
          <a:p>
            <a:pPr>
              <a:buNone/>
            </a:pPr>
            <a:r>
              <a:rPr lang="en-US" dirty="0" smtClean="0"/>
              <a:t>static void Update(</a:t>
            </a:r>
            <a:r>
              <a:rPr lang="en-US" dirty="0" err="1" smtClean="0"/>
              <a:t>int</a:t>
            </a:r>
            <a:r>
              <a:rPr lang="en-US" dirty="0" smtClean="0"/>
              <a:t> root, </a:t>
            </a:r>
            <a:r>
              <a:rPr lang="en-US" dirty="0" err="1" smtClean="0"/>
              <a:t>int</a:t>
            </a:r>
            <a:r>
              <a:rPr lang="en-US" dirty="0" smtClean="0"/>
              <a:t> index, </a:t>
            </a:r>
            <a:r>
              <a:rPr lang="en-US" dirty="0" err="1" smtClean="0"/>
              <a:t>int</a:t>
            </a:r>
            <a:r>
              <a:rPr lang="en-US" dirty="0" smtClean="0"/>
              <a:t> value, </a:t>
            </a:r>
            <a:r>
              <a:rPr lang="en-US" dirty="0" err="1" smtClean="0"/>
              <a:t>int</a:t>
            </a:r>
            <a:r>
              <a:rPr lang="en-US" dirty="0" smtClean="0"/>
              <a:t> </a:t>
            </a:r>
            <a:r>
              <a:rPr lang="en-US" dirty="0" err="1" smtClean="0"/>
              <a:t>rootStart</a:t>
            </a:r>
            <a:r>
              <a:rPr lang="en-US" dirty="0" smtClean="0"/>
              <a:t>, </a:t>
            </a:r>
            <a:r>
              <a:rPr lang="en-US" dirty="0" err="1" smtClean="0"/>
              <a:t>int</a:t>
            </a:r>
            <a:r>
              <a:rPr lang="en-US" dirty="0" smtClean="0"/>
              <a:t> </a:t>
            </a:r>
            <a:r>
              <a:rPr lang="en-US" dirty="0" err="1" smtClean="0"/>
              <a:t>rootEnd</a:t>
            </a:r>
            <a:r>
              <a:rPr lang="en-US" dirty="0" smtClean="0"/>
              <a:t>)</a:t>
            </a:r>
          </a:p>
          <a:p>
            <a:pPr>
              <a:buNone/>
            </a:pPr>
            <a:r>
              <a:rPr lang="en-US" dirty="0" smtClean="0"/>
              <a:t>        {</a:t>
            </a:r>
          </a:p>
          <a:p>
            <a:pPr>
              <a:buNone/>
            </a:pPr>
            <a:r>
              <a:rPr lang="en-US" dirty="0" smtClean="0"/>
              <a:t>            if (</a:t>
            </a:r>
            <a:r>
              <a:rPr lang="en-US" dirty="0" err="1" smtClean="0"/>
              <a:t>rootStart</a:t>
            </a:r>
            <a:r>
              <a:rPr lang="en-US" dirty="0" smtClean="0"/>
              <a:t> == index &amp;&amp; </a:t>
            </a:r>
            <a:r>
              <a:rPr lang="en-US" dirty="0" err="1" smtClean="0"/>
              <a:t>rootEnd</a:t>
            </a:r>
            <a:r>
              <a:rPr lang="en-US" dirty="0" smtClean="0"/>
              <a:t> == index)</a:t>
            </a:r>
          </a:p>
          <a:p>
            <a:pPr>
              <a:buNone/>
            </a:pPr>
            <a:r>
              <a:rPr lang="en-US" dirty="0" smtClean="0"/>
              <a:t>                mini[root] = value;</a:t>
            </a:r>
          </a:p>
          <a:p>
            <a:pPr>
              <a:buNone/>
            </a:pPr>
            <a:r>
              <a:rPr lang="en-US" dirty="0" smtClean="0"/>
              <a:t>            else</a:t>
            </a:r>
          </a:p>
          <a:p>
            <a:pPr>
              <a:buNone/>
            </a:pPr>
            <a:r>
              <a:rPr lang="en-US" dirty="0" smtClean="0"/>
              <a:t>            {</a:t>
            </a:r>
          </a:p>
          <a:p>
            <a:pPr>
              <a:buNone/>
            </a:pPr>
            <a:r>
              <a:rPr lang="en-GB" dirty="0" smtClean="0"/>
              <a:t>                if (index &lt;= (</a:t>
            </a:r>
            <a:r>
              <a:rPr lang="en-GB" dirty="0" err="1" smtClean="0"/>
              <a:t>rootStart</a:t>
            </a:r>
            <a:r>
              <a:rPr lang="en-GB" dirty="0" smtClean="0"/>
              <a:t> + </a:t>
            </a:r>
            <a:r>
              <a:rPr lang="en-GB" dirty="0" err="1" smtClean="0"/>
              <a:t>rootEnd</a:t>
            </a:r>
            <a:r>
              <a:rPr lang="en-GB" dirty="0" smtClean="0"/>
              <a:t>) / 2)</a:t>
            </a:r>
          </a:p>
          <a:p>
            <a:pPr>
              <a:buNone/>
            </a:pPr>
            <a:r>
              <a:rPr lang="en-US" dirty="0" smtClean="0"/>
              <a:t>                   Update(left[root], index, value, </a:t>
            </a:r>
            <a:r>
              <a:rPr lang="en-US" dirty="0" err="1" smtClean="0"/>
              <a:t>rootStart</a:t>
            </a:r>
            <a:r>
              <a:rPr lang="en-US" dirty="0" smtClean="0"/>
              <a:t>, (</a:t>
            </a:r>
            <a:r>
              <a:rPr lang="en-US" dirty="0" err="1" smtClean="0"/>
              <a:t>rootStart</a:t>
            </a:r>
            <a:r>
              <a:rPr lang="en-US" dirty="0" smtClean="0"/>
              <a:t> + </a:t>
            </a:r>
            <a:r>
              <a:rPr lang="en-US" dirty="0" err="1" smtClean="0"/>
              <a:t>rootEnd</a:t>
            </a:r>
            <a:r>
              <a:rPr lang="en-US" dirty="0" smtClean="0"/>
              <a:t>) / 2);</a:t>
            </a:r>
          </a:p>
          <a:p>
            <a:pPr>
              <a:buNone/>
            </a:pPr>
            <a:r>
              <a:rPr lang="en-US" dirty="0" smtClean="0"/>
              <a:t>                else</a:t>
            </a:r>
          </a:p>
          <a:p>
            <a:pPr>
              <a:buNone/>
            </a:pPr>
            <a:r>
              <a:rPr lang="en-US" dirty="0" smtClean="0"/>
              <a:t>                    Update(right[root], index, value, (</a:t>
            </a:r>
            <a:r>
              <a:rPr lang="en-US" dirty="0" err="1" smtClean="0"/>
              <a:t>rootStart</a:t>
            </a:r>
            <a:r>
              <a:rPr lang="en-US" dirty="0" smtClean="0"/>
              <a:t> + </a:t>
            </a:r>
            <a:r>
              <a:rPr lang="en-US" dirty="0" err="1" smtClean="0"/>
              <a:t>rootEnd</a:t>
            </a:r>
            <a:r>
              <a:rPr lang="en-US" dirty="0" smtClean="0"/>
              <a:t>) / 2 + 1, </a:t>
            </a:r>
            <a:r>
              <a:rPr lang="en-US" dirty="0" err="1" smtClean="0"/>
              <a:t>rootEnd</a:t>
            </a:r>
            <a:r>
              <a:rPr lang="en-US" dirty="0" smtClean="0"/>
              <a:t>);</a:t>
            </a:r>
          </a:p>
          <a:p>
            <a:pPr>
              <a:buNone/>
            </a:pPr>
            <a:endParaRPr lang="en-US" dirty="0" smtClean="0"/>
          </a:p>
          <a:p>
            <a:pPr>
              <a:buNone/>
            </a:pPr>
            <a:r>
              <a:rPr lang="en-US" dirty="0" smtClean="0"/>
              <a:t>                mini[root] = mini[left[root]];</a:t>
            </a:r>
          </a:p>
          <a:p>
            <a:pPr>
              <a:buNone/>
            </a:pPr>
            <a:r>
              <a:rPr lang="en-US" dirty="0" smtClean="0"/>
              <a:t>                if (mini[root] &gt; mini[right[root]])</a:t>
            </a:r>
          </a:p>
          <a:p>
            <a:pPr>
              <a:buNone/>
            </a:pPr>
            <a:r>
              <a:rPr lang="en-US" dirty="0" smtClean="0"/>
              <a:t>                    mini[root] = mini[right[root]];</a:t>
            </a:r>
          </a:p>
          <a:p>
            <a:pPr>
              <a:buNone/>
            </a:pPr>
            <a:r>
              <a:rPr lang="en-US" dirty="0" smtClean="0"/>
              <a:t>            }</a:t>
            </a:r>
          </a:p>
          <a:p>
            <a:pPr>
              <a:buNone/>
            </a:pPr>
            <a:r>
              <a:rPr lang="en-US" dirty="0"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76200" y="838200"/>
            <a:ext cx="4648200" cy="5791200"/>
          </a:xfrm>
        </p:spPr>
        <p:txBody>
          <a:bodyPr>
            <a:normAutofit fontScale="55000" lnSpcReduction="20000"/>
          </a:bodyPr>
          <a:lstStyle/>
          <a:p>
            <a:pPr>
              <a:buNone/>
            </a:pPr>
            <a:r>
              <a:rPr lang="en-US" dirty="0" smtClean="0"/>
              <a:t>static void Main(string[] </a:t>
            </a:r>
            <a:r>
              <a:rPr lang="en-US" dirty="0" err="1" smtClean="0"/>
              <a:t>args</a:t>
            </a:r>
            <a:r>
              <a:rPr lang="en-US" dirty="0" smtClean="0"/>
              <a:t>)</a:t>
            </a:r>
          </a:p>
          <a:p>
            <a:pPr>
              <a:buNone/>
            </a:pPr>
            <a:r>
              <a:rPr lang="en-US" dirty="0" smtClean="0"/>
              <a:t>        {</a:t>
            </a:r>
          </a:p>
          <a:p>
            <a:pPr>
              <a:buNone/>
            </a:pPr>
            <a:r>
              <a:rPr lang="en-US" dirty="0" smtClean="0"/>
              <a:t>            string input = </a:t>
            </a:r>
            <a:r>
              <a:rPr lang="en-US" dirty="0" err="1" smtClean="0"/>
              <a:t>Console.ReadLine</a:t>
            </a:r>
            <a:r>
              <a:rPr lang="en-US" dirty="0" smtClean="0"/>
              <a:t>();</a:t>
            </a:r>
          </a:p>
          <a:p>
            <a:pPr>
              <a:buNone/>
            </a:pPr>
            <a:endParaRPr lang="en-US" dirty="0" smtClean="0"/>
          </a:p>
          <a:p>
            <a:pPr>
              <a:buNone/>
            </a:pPr>
            <a:r>
              <a:rPr lang="en-US" dirty="0" smtClean="0"/>
              <a:t>            </a:t>
            </a:r>
            <a:r>
              <a:rPr lang="en-US" dirty="0" err="1" smtClean="0"/>
              <a:t>int</a:t>
            </a:r>
            <a:r>
              <a:rPr lang="en-US" dirty="0" smtClean="0"/>
              <a:t> n = Convert.ToInt32(input);</a:t>
            </a:r>
          </a:p>
          <a:p>
            <a:pPr>
              <a:buNone/>
            </a:pPr>
            <a:endParaRPr lang="en-US" dirty="0" smtClean="0"/>
          </a:p>
          <a:p>
            <a:pPr>
              <a:buNone/>
            </a:pPr>
            <a:r>
              <a:rPr lang="nn-NO" dirty="0" smtClean="0"/>
              <a:t>            for (int i = 0; i &lt; n; i++)</a:t>
            </a:r>
          </a:p>
          <a:p>
            <a:pPr>
              <a:buNone/>
            </a:pPr>
            <a:r>
              <a:rPr lang="en-US" dirty="0" smtClean="0"/>
              <a:t>            {</a:t>
            </a:r>
          </a:p>
          <a:p>
            <a:pPr>
              <a:buNone/>
            </a:pPr>
            <a:r>
              <a:rPr lang="en-US" dirty="0" smtClean="0"/>
              <a:t>                input = </a:t>
            </a:r>
            <a:r>
              <a:rPr lang="en-US" dirty="0" err="1" smtClean="0"/>
              <a:t>Console.ReadLine</a:t>
            </a:r>
            <a:r>
              <a:rPr lang="en-US" dirty="0" smtClean="0"/>
              <a:t>();</a:t>
            </a:r>
          </a:p>
          <a:p>
            <a:pPr>
              <a:buNone/>
            </a:pPr>
            <a:r>
              <a:rPr lang="en-US" dirty="0" smtClean="0"/>
              <a:t>                element[</a:t>
            </a:r>
            <a:r>
              <a:rPr lang="en-US" dirty="0" err="1" smtClean="0"/>
              <a:t>i</a:t>
            </a:r>
            <a:r>
              <a:rPr lang="en-US" dirty="0" smtClean="0"/>
              <a:t>] = Convert.ToInt32(input);</a:t>
            </a:r>
          </a:p>
          <a:p>
            <a:pPr>
              <a:buNone/>
            </a:pPr>
            <a:r>
              <a:rPr lang="en-US" dirty="0" smtClean="0"/>
              <a:t>            }</a:t>
            </a:r>
          </a:p>
          <a:p>
            <a:pPr>
              <a:buNone/>
            </a:pPr>
            <a:endParaRPr lang="en-US" dirty="0" smtClean="0"/>
          </a:p>
          <a:p>
            <a:pPr>
              <a:buNone/>
            </a:pPr>
            <a:r>
              <a:rPr lang="en-US" dirty="0" smtClean="0"/>
              <a:t>            N = 0;</a:t>
            </a:r>
          </a:p>
          <a:p>
            <a:pPr>
              <a:buNone/>
            </a:pPr>
            <a:r>
              <a:rPr lang="en-US" dirty="0" smtClean="0"/>
              <a:t>            Init(0, n - 1);</a:t>
            </a:r>
          </a:p>
          <a:p>
            <a:pPr>
              <a:buNone/>
            </a:pPr>
            <a:endParaRPr lang="en-US" dirty="0" smtClean="0"/>
          </a:p>
          <a:p>
            <a:pPr>
              <a:buNone/>
            </a:pPr>
            <a:r>
              <a:rPr lang="en-US" dirty="0" smtClean="0"/>
              <a:t>            input = </a:t>
            </a:r>
            <a:r>
              <a:rPr lang="en-US" dirty="0" err="1" smtClean="0"/>
              <a:t>Console.ReadLine</a:t>
            </a:r>
            <a:r>
              <a:rPr lang="en-US" dirty="0" smtClean="0"/>
              <a:t>();</a:t>
            </a:r>
          </a:p>
          <a:p>
            <a:pPr>
              <a:buNone/>
            </a:pPr>
            <a:r>
              <a:rPr lang="en-US" dirty="0" smtClean="0"/>
              <a:t>            </a:t>
            </a:r>
            <a:r>
              <a:rPr lang="en-US" dirty="0" err="1" smtClean="0"/>
              <a:t>int</a:t>
            </a:r>
            <a:r>
              <a:rPr lang="en-US" dirty="0" smtClean="0"/>
              <a:t> q = Convert.ToInt32(input);</a:t>
            </a:r>
          </a:p>
          <a:p>
            <a:pPr>
              <a:buNone/>
            </a:pPr>
            <a:endParaRPr lang="en-US" dirty="0" smtClean="0"/>
          </a:p>
          <a:p>
            <a:pPr>
              <a:buNone/>
            </a:pPr>
            <a:r>
              <a:rPr lang="en-US" dirty="0" smtClean="0"/>
              <a:t>            </a:t>
            </a:r>
            <a:endParaRPr lang="en-US" dirty="0"/>
          </a:p>
        </p:txBody>
      </p:sp>
      <p:sp>
        <p:nvSpPr>
          <p:cNvPr id="4" name="Rectangle 3"/>
          <p:cNvSpPr/>
          <p:nvPr/>
        </p:nvSpPr>
        <p:spPr>
          <a:xfrm>
            <a:off x="4572000" y="809685"/>
            <a:ext cx="4572000" cy="4524315"/>
          </a:xfrm>
          <a:prstGeom prst="rect">
            <a:avLst/>
          </a:prstGeom>
        </p:spPr>
        <p:txBody>
          <a:bodyPr>
            <a:spAutoFit/>
          </a:bodyPr>
          <a:lstStyle/>
          <a:p>
            <a:pPr>
              <a:buNone/>
            </a:pPr>
            <a:r>
              <a:rPr lang="en-US" dirty="0" smtClean="0"/>
              <a:t>for (</a:t>
            </a:r>
            <a:r>
              <a:rPr lang="en-US" dirty="0" err="1" smtClean="0"/>
              <a:t>int</a:t>
            </a:r>
            <a:r>
              <a:rPr lang="en-US" dirty="0" smtClean="0"/>
              <a:t> q1 = 1; q1 &lt;= q; q1++)</a:t>
            </a:r>
          </a:p>
          <a:p>
            <a:pPr>
              <a:buNone/>
            </a:pPr>
            <a:r>
              <a:rPr lang="en-US" dirty="0" smtClean="0"/>
              <a:t>            {</a:t>
            </a:r>
          </a:p>
          <a:p>
            <a:pPr>
              <a:buNone/>
            </a:pPr>
            <a:r>
              <a:rPr lang="en-US" dirty="0" smtClean="0"/>
              <a:t>                input = </a:t>
            </a:r>
            <a:r>
              <a:rPr lang="en-US" dirty="0" err="1" smtClean="0"/>
              <a:t>Console.ReadLine</a:t>
            </a:r>
            <a:r>
              <a:rPr lang="en-US" dirty="0" smtClean="0"/>
              <a:t>();</a:t>
            </a:r>
          </a:p>
          <a:p>
            <a:pPr>
              <a:buNone/>
            </a:pPr>
            <a:r>
              <a:rPr lang="en-US" dirty="0" smtClean="0"/>
              <a:t>                string[] inputs = </a:t>
            </a:r>
            <a:r>
              <a:rPr lang="en-US" dirty="0" err="1" smtClean="0"/>
              <a:t>input.Split</a:t>
            </a:r>
            <a:r>
              <a:rPr lang="en-US" dirty="0" smtClean="0"/>
              <a:t>(' ');</a:t>
            </a:r>
          </a:p>
          <a:p>
            <a:pPr>
              <a:buNone/>
            </a:pPr>
            <a:r>
              <a:rPr lang="en-US" dirty="0" smtClean="0"/>
              <a:t>                </a:t>
            </a:r>
            <a:r>
              <a:rPr lang="en-US" dirty="0" err="1" smtClean="0"/>
              <a:t>int</a:t>
            </a:r>
            <a:r>
              <a:rPr lang="en-US" dirty="0" smtClean="0"/>
              <a:t> x = Convert.ToInt32(inputs[0]);</a:t>
            </a:r>
          </a:p>
          <a:p>
            <a:pPr>
              <a:buNone/>
            </a:pPr>
            <a:r>
              <a:rPr lang="en-US" dirty="0" smtClean="0"/>
              <a:t>                </a:t>
            </a:r>
            <a:r>
              <a:rPr lang="en-US" dirty="0" err="1" smtClean="0"/>
              <a:t>int</a:t>
            </a:r>
            <a:r>
              <a:rPr lang="en-US" dirty="0" smtClean="0"/>
              <a:t> y = Convert.ToInt32(inputs[1]);</a:t>
            </a:r>
          </a:p>
          <a:p>
            <a:pPr>
              <a:buNone/>
            </a:pPr>
            <a:r>
              <a:rPr lang="en-US" dirty="0" smtClean="0"/>
              <a:t>                </a:t>
            </a:r>
            <a:r>
              <a:rPr lang="en-US" dirty="0" err="1" smtClean="0"/>
              <a:t>int</a:t>
            </a:r>
            <a:r>
              <a:rPr lang="en-US" dirty="0" smtClean="0"/>
              <a:t> z = Convert.ToInt32(inputs[2]);</a:t>
            </a:r>
          </a:p>
          <a:p>
            <a:pPr>
              <a:buNone/>
            </a:pPr>
            <a:endParaRPr lang="en-US" dirty="0" smtClean="0"/>
          </a:p>
          <a:p>
            <a:pPr>
              <a:buNone/>
            </a:pPr>
            <a:r>
              <a:rPr lang="en-US" dirty="0" smtClean="0"/>
              <a:t>                if (x == 1)</a:t>
            </a:r>
          </a:p>
          <a:p>
            <a:pPr>
              <a:buNone/>
            </a:pPr>
            <a:r>
              <a:rPr lang="en-US" dirty="0" smtClean="0"/>
              <a:t>                    </a:t>
            </a:r>
            <a:r>
              <a:rPr lang="en-US" dirty="0" err="1" smtClean="0"/>
              <a:t>Console.WriteLine</a:t>
            </a:r>
            <a:r>
              <a:rPr lang="en-US" dirty="0" smtClean="0"/>
              <a:t>(RMQ(0, y, z, 0, n - 1));</a:t>
            </a:r>
          </a:p>
          <a:p>
            <a:pPr>
              <a:buNone/>
            </a:pPr>
            <a:r>
              <a:rPr lang="en-US" dirty="0" smtClean="0"/>
              <a:t>                else</a:t>
            </a:r>
          </a:p>
          <a:p>
            <a:pPr>
              <a:buNone/>
            </a:pPr>
            <a:r>
              <a:rPr lang="en-US" dirty="0" smtClean="0"/>
              <a:t>                    Update(0, y, z, 0, n - 1);</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282575"/>
            <a:ext cx="7772400" cy="936625"/>
          </a:xfrm>
        </p:spPr>
        <p:txBody>
          <a:bodyPr/>
          <a:lstStyle/>
          <a:p>
            <a:pPr eaLnBrk="1" hangingPunct="1"/>
            <a:r>
              <a:rPr lang="en-US" dirty="0" err="1" smtClean="0"/>
              <a:t>Trie</a:t>
            </a:r>
            <a:r>
              <a:rPr lang="en-US" dirty="0" smtClean="0"/>
              <a:t> Tree</a:t>
            </a:r>
          </a:p>
        </p:txBody>
      </p:sp>
      <p:sp>
        <p:nvSpPr>
          <p:cNvPr id="3075" name="Subtitle 2"/>
          <p:cNvSpPr>
            <a:spLocks noGrp="1"/>
          </p:cNvSpPr>
          <p:nvPr>
            <p:ph type="subTitle" idx="1"/>
          </p:nvPr>
        </p:nvSpPr>
        <p:spPr>
          <a:xfrm>
            <a:off x="609600" y="1524000"/>
            <a:ext cx="8077200" cy="1828800"/>
          </a:xfrm>
        </p:spPr>
        <p:txBody>
          <a:bodyPr/>
          <a:lstStyle/>
          <a:p>
            <a:pPr algn="l" eaLnBrk="1" hangingPunct="1">
              <a:buFont typeface="Arial" charset="0"/>
              <a:buChar char="•"/>
            </a:pPr>
            <a:r>
              <a:rPr lang="en-US" dirty="0" smtClean="0">
                <a:solidFill>
                  <a:schemeClr val="tx1"/>
                </a:solidFill>
              </a:rPr>
              <a:t> A </a:t>
            </a:r>
            <a:r>
              <a:rPr lang="en-US" dirty="0" err="1" smtClean="0">
                <a:solidFill>
                  <a:schemeClr val="tx1"/>
                </a:solidFill>
              </a:rPr>
              <a:t>trie</a:t>
            </a:r>
            <a:r>
              <a:rPr lang="en-US" dirty="0" smtClean="0">
                <a:solidFill>
                  <a:schemeClr val="tx1"/>
                </a:solidFill>
              </a:rPr>
              <a:t> is an </a:t>
            </a:r>
            <a:r>
              <a:rPr lang="en-US" b="1" dirty="0" smtClean="0">
                <a:solidFill>
                  <a:schemeClr val="tx1"/>
                </a:solidFill>
              </a:rPr>
              <a:t>ordered tree data structure</a:t>
            </a:r>
            <a:r>
              <a:rPr lang="en-US" dirty="0" smtClean="0">
                <a:solidFill>
                  <a:schemeClr val="tx1"/>
                </a:solidFill>
              </a:rPr>
              <a:t> that is used to </a:t>
            </a:r>
            <a:r>
              <a:rPr lang="en-US" b="1" dirty="0" smtClean="0">
                <a:solidFill>
                  <a:schemeClr val="tx1"/>
                </a:solidFill>
              </a:rPr>
              <a:t>store an associative array</a:t>
            </a:r>
            <a:r>
              <a:rPr lang="en-US" dirty="0" smtClean="0">
                <a:solidFill>
                  <a:schemeClr val="tx1"/>
                </a:solidFill>
              </a:rPr>
              <a:t> where the </a:t>
            </a:r>
            <a:r>
              <a:rPr lang="en-US" b="1" dirty="0" smtClean="0">
                <a:solidFill>
                  <a:schemeClr val="tx1"/>
                </a:solidFill>
              </a:rPr>
              <a:t>keys</a:t>
            </a:r>
            <a:r>
              <a:rPr lang="en-US" dirty="0" smtClean="0">
                <a:solidFill>
                  <a:schemeClr val="tx1"/>
                </a:solidFill>
              </a:rPr>
              <a:t> are usually strings.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838200"/>
            <a:ext cx="8229600" cy="5287963"/>
          </a:xfrm>
        </p:spPr>
        <p:txBody>
          <a:bodyPr/>
          <a:lstStyle/>
          <a:p>
            <a:pPr eaLnBrk="1" hangingPunct="1"/>
            <a:r>
              <a:rPr lang="en-US" dirty="0" smtClean="0"/>
              <a:t>Segment trees are very powerful, not only because they can be used for RMQ(Range Minimum Query). They are a very flexible data structure, can solve even the dynamic version of RMQ problem, and have numerous applications in range searching problems.</a:t>
            </a:r>
          </a:p>
        </p:txBody>
      </p:sp>
      <p:sp>
        <p:nvSpPr>
          <p:cNvPr id="3" name="Title 1"/>
          <p:cNvSpPr txBox="1">
            <a:spLocks/>
          </p:cNvSpPr>
          <p:nvPr/>
        </p:nvSpPr>
        <p:spPr>
          <a:xfrm>
            <a:off x="838200" y="152400"/>
            <a:ext cx="7772400" cy="457200"/>
          </a:xfrm>
          <a:prstGeom prst="rect">
            <a:avLst/>
          </a:prstGeom>
        </p:spPr>
        <p:txBody>
          <a:bodyPr vert="horz" lIns="91440" tIns="45720" rIns="91440" bIns="45720" rtlCol="0" anchor="ctr">
            <a:normAutofit fontScale="6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Segment 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smtClean="0"/>
          </a:p>
        </p:txBody>
      </p:sp>
      <p:sp>
        <p:nvSpPr>
          <p:cNvPr id="3075" name="Content Placeholder 2"/>
          <p:cNvSpPr>
            <a:spLocks noGrp="1"/>
          </p:cNvSpPr>
          <p:nvPr>
            <p:ph idx="1"/>
          </p:nvPr>
        </p:nvSpPr>
        <p:spPr/>
        <p:txBody>
          <a:bodyPr/>
          <a:lstStyle/>
          <a:p>
            <a:r>
              <a:rPr lang="en-GB" smtClean="0"/>
              <a:t>The </a:t>
            </a:r>
            <a:r>
              <a:rPr lang="en-GB" b="1" smtClean="0"/>
              <a:t>lowest common ancestor</a:t>
            </a:r>
            <a:r>
              <a:rPr lang="en-GB" smtClean="0"/>
              <a:t> (</a:t>
            </a:r>
            <a:r>
              <a:rPr lang="en-GB" b="1" smtClean="0"/>
              <a:t>LCA</a:t>
            </a:r>
            <a:r>
              <a:rPr lang="en-GB" smtClean="0"/>
              <a:t>) is a concept in </a:t>
            </a:r>
            <a:r>
              <a:rPr lang="en-GB" smtClean="0">
                <a:hlinkClick r:id="rId2" tooltip="Graph theory"/>
              </a:rPr>
              <a:t>graph theory</a:t>
            </a:r>
            <a:r>
              <a:rPr lang="en-GB" smtClean="0"/>
              <a:t> and </a:t>
            </a:r>
            <a:r>
              <a:rPr lang="en-GB" smtClean="0">
                <a:hlinkClick r:id="rId3" tooltip="Computer science"/>
              </a:rPr>
              <a:t>computer science</a:t>
            </a:r>
            <a:r>
              <a:rPr lang="en-GB" smtClean="0"/>
              <a:t>. Let T be a rooted </a:t>
            </a:r>
            <a:r>
              <a:rPr lang="en-GB" smtClean="0">
                <a:hlinkClick r:id="rId4" tooltip="Tree (graph theory)"/>
              </a:rPr>
              <a:t>tree</a:t>
            </a:r>
            <a:r>
              <a:rPr lang="en-GB" smtClean="0"/>
              <a:t> with n </a:t>
            </a:r>
            <a:r>
              <a:rPr lang="en-GB" smtClean="0">
                <a:hlinkClick r:id="rId5" tooltip="Node (computer science)"/>
              </a:rPr>
              <a:t>nodes</a:t>
            </a:r>
            <a:r>
              <a:rPr lang="en-GB" smtClean="0"/>
              <a:t>. The lowest common ancestor is defined between two nodes </a:t>
            </a:r>
            <a:r>
              <a:rPr lang="en-GB" i="1" smtClean="0"/>
              <a:t>v</a:t>
            </a:r>
            <a:r>
              <a:rPr lang="en-GB" smtClean="0"/>
              <a:t> and </a:t>
            </a:r>
            <a:r>
              <a:rPr lang="en-GB" i="1" smtClean="0"/>
              <a:t>w</a:t>
            </a:r>
            <a:r>
              <a:rPr lang="en-GB" smtClean="0"/>
              <a:t> as the lowest node in T that has both </a:t>
            </a:r>
            <a:r>
              <a:rPr lang="en-GB" i="1" smtClean="0"/>
              <a:t>v</a:t>
            </a:r>
            <a:r>
              <a:rPr lang="en-GB" smtClean="0"/>
              <a:t> and </a:t>
            </a:r>
            <a:r>
              <a:rPr lang="en-GB" i="1" smtClean="0"/>
              <a:t>w</a:t>
            </a:r>
            <a:r>
              <a:rPr lang="en-GB" smtClean="0"/>
              <a:t> as descendants (where we allow a node to be a descendant of itself).</a:t>
            </a:r>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smtClean="0"/>
          </a:p>
        </p:txBody>
      </p:sp>
      <p:pic>
        <p:nvPicPr>
          <p:cNvPr id="4099" name="Picture 2"/>
          <p:cNvPicPr>
            <a:picLocks noChangeAspect="1" noChangeArrowheads="1"/>
          </p:cNvPicPr>
          <p:nvPr/>
        </p:nvPicPr>
        <p:blipFill>
          <a:blip r:embed="rId2"/>
          <a:srcRect/>
          <a:stretch>
            <a:fillRect/>
          </a:stretch>
        </p:blipFill>
        <p:spPr bwMode="auto">
          <a:xfrm>
            <a:off x="1504950" y="1828800"/>
            <a:ext cx="6134100" cy="41243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a:p>
        </p:txBody>
      </p:sp>
      <p:sp>
        <p:nvSpPr>
          <p:cNvPr id="3" name="Content Placeholder 2"/>
          <p:cNvSpPr>
            <a:spLocks noGrp="1"/>
          </p:cNvSpPr>
          <p:nvPr>
            <p:ph idx="1"/>
          </p:nvPr>
        </p:nvSpPr>
        <p:spPr>
          <a:xfrm>
            <a:off x="457200" y="1600201"/>
            <a:ext cx="8229600" cy="685800"/>
          </a:xfrm>
        </p:spPr>
        <p:txBody>
          <a:bodyPr/>
          <a:lstStyle/>
          <a:p>
            <a:r>
              <a:rPr lang="en-GB" dirty="0" smtClean="0"/>
              <a:t>We generate a table.</a:t>
            </a:r>
            <a:endParaRPr lang="en-US" dirty="0"/>
          </a:p>
        </p:txBody>
      </p:sp>
      <p:pic>
        <p:nvPicPr>
          <p:cNvPr id="25603" name="Picture 3"/>
          <p:cNvPicPr>
            <a:picLocks noChangeAspect="1" noChangeArrowheads="1"/>
          </p:cNvPicPr>
          <p:nvPr/>
        </p:nvPicPr>
        <p:blipFill>
          <a:blip r:embed="rId2"/>
          <a:srcRect/>
          <a:stretch>
            <a:fillRect/>
          </a:stretch>
        </p:blipFill>
        <p:spPr bwMode="auto">
          <a:xfrm>
            <a:off x="2133600" y="2209800"/>
            <a:ext cx="4876800" cy="43338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a:p>
        </p:txBody>
      </p:sp>
      <p:graphicFrame>
        <p:nvGraphicFramePr>
          <p:cNvPr id="4" name="Content Placeholder 3"/>
          <p:cNvGraphicFramePr>
            <a:graphicFrameLocks noGrp="1"/>
          </p:cNvGraphicFramePr>
          <p:nvPr>
            <p:ph idx="1"/>
          </p:nvPr>
        </p:nvGraphicFramePr>
        <p:xfrm>
          <a:off x="457200" y="1600200"/>
          <a:ext cx="8229600" cy="29667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GB" dirty="0" smtClean="0"/>
                        <a:t>Node</a:t>
                      </a:r>
                      <a:endParaRPr lang="en-US" dirty="0"/>
                    </a:p>
                  </a:txBody>
                  <a:tcPr/>
                </a:tc>
                <a:tc>
                  <a:txBody>
                    <a:bodyPr/>
                    <a:lstStyle/>
                    <a:p>
                      <a:r>
                        <a:rPr lang="en-GB" dirty="0" smtClean="0"/>
                        <a:t>2^0 Parent</a:t>
                      </a:r>
                      <a:endParaRPr lang="en-US" dirty="0"/>
                    </a:p>
                  </a:txBody>
                  <a:tcPr/>
                </a:tc>
                <a:tc>
                  <a:txBody>
                    <a:bodyPr/>
                    <a:lstStyle/>
                    <a:p>
                      <a:r>
                        <a:rPr lang="en-GB" dirty="0" smtClean="0"/>
                        <a:t>2^1 Parent</a:t>
                      </a:r>
                      <a:endParaRPr lang="en-US" dirty="0"/>
                    </a:p>
                  </a:txBody>
                  <a:tcPr/>
                </a:tc>
                <a:tc>
                  <a:txBody>
                    <a:bodyPr/>
                    <a:lstStyle/>
                    <a:p>
                      <a:r>
                        <a:rPr lang="en-GB" dirty="0" smtClean="0"/>
                        <a:t>2^2Parent</a:t>
                      </a:r>
                      <a:endParaRPr lang="en-US" dirty="0"/>
                    </a:p>
                  </a:txBody>
                  <a:tcPr/>
                </a:tc>
              </a:tr>
              <a:tr h="370840">
                <a:tc>
                  <a:txBody>
                    <a:bodyPr/>
                    <a:lstStyle/>
                    <a:p>
                      <a:r>
                        <a:rPr lang="en-GB" dirty="0" smtClean="0"/>
                        <a:t>1</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2</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3</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4</a:t>
                      </a:r>
                      <a:endParaRPr lang="en-US" dirty="0"/>
                    </a:p>
                  </a:txBody>
                  <a:tcPr/>
                </a:tc>
                <a:tc>
                  <a:txBody>
                    <a:bodyPr/>
                    <a:lstStyle/>
                    <a:p>
                      <a:r>
                        <a:rPr lang="en-GB" dirty="0" smtClean="0"/>
                        <a:t>2</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5</a:t>
                      </a:r>
                      <a:endParaRPr lang="en-US" dirty="0"/>
                    </a:p>
                  </a:txBody>
                  <a:tcPr/>
                </a:tc>
                <a:tc>
                  <a:txBody>
                    <a:bodyPr/>
                    <a:lstStyle/>
                    <a:p>
                      <a:r>
                        <a:rPr lang="en-GB" dirty="0" smtClean="0"/>
                        <a:t>4</a:t>
                      </a:r>
                      <a:endParaRPr lang="en-US" dirty="0"/>
                    </a:p>
                  </a:txBody>
                  <a:tcPr/>
                </a:tc>
                <a:tc>
                  <a:txBody>
                    <a:bodyPr/>
                    <a:lstStyle/>
                    <a:p>
                      <a:r>
                        <a:rPr lang="en-GB" dirty="0" smtClean="0"/>
                        <a:t>2</a:t>
                      </a:r>
                      <a:endParaRPr lang="en-US" dirty="0"/>
                    </a:p>
                  </a:txBody>
                  <a:tcPr/>
                </a:tc>
                <a:tc>
                  <a:txBody>
                    <a:bodyPr/>
                    <a:lstStyle/>
                    <a:p>
                      <a:r>
                        <a:rPr lang="en-GB" dirty="0" smtClean="0"/>
                        <a:t>-1</a:t>
                      </a:r>
                      <a:endParaRPr lang="en-US" dirty="0"/>
                    </a:p>
                  </a:txBody>
                  <a:tcPr/>
                </a:tc>
              </a:tr>
              <a:tr h="370840">
                <a:tc>
                  <a:txBody>
                    <a:bodyPr/>
                    <a:lstStyle/>
                    <a:p>
                      <a:r>
                        <a:rPr lang="en-GB" dirty="0" smtClean="0"/>
                        <a:t>6</a:t>
                      </a:r>
                      <a:endParaRPr lang="en-US" dirty="0"/>
                    </a:p>
                  </a:txBody>
                  <a:tcPr/>
                </a:tc>
                <a:tc>
                  <a:txBody>
                    <a:bodyPr/>
                    <a:lstStyle/>
                    <a:p>
                      <a:r>
                        <a:rPr lang="en-GB" dirty="0" smtClean="0"/>
                        <a:t>3</a:t>
                      </a:r>
                      <a:endParaRPr lang="en-US" dirty="0"/>
                    </a:p>
                  </a:txBody>
                  <a:tcPr/>
                </a:tc>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7</a:t>
                      </a:r>
                      <a:endParaRPr lang="en-US" dirty="0"/>
                    </a:p>
                  </a:txBody>
                  <a:tcPr/>
                </a:tc>
                <a:tc>
                  <a:txBody>
                    <a:bodyPr/>
                    <a:lstStyle/>
                    <a:p>
                      <a:r>
                        <a:rPr lang="en-GB" dirty="0" smtClean="0"/>
                        <a:t>5</a:t>
                      </a:r>
                      <a:endParaRPr lang="en-US" dirty="0"/>
                    </a:p>
                  </a:txBody>
                  <a:tcPr/>
                </a:tc>
                <a:tc>
                  <a:txBody>
                    <a:bodyPr/>
                    <a:lstStyle/>
                    <a:p>
                      <a:r>
                        <a:rPr lang="en-GB" dirty="0" smtClean="0"/>
                        <a:t>4</a:t>
                      </a:r>
                      <a:endParaRPr lang="en-US" dirty="0"/>
                    </a:p>
                  </a:txBody>
                  <a:tcPr/>
                </a:tc>
                <a:tc>
                  <a:txBody>
                    <a:bodyPr/>
                    <a:lstStyle/>
                    <a:p>
                      <a:r>
                        <a:rPr lang="en-GB" dirty="0" smtClean="0"/>
                        <a:t>1</a:t>
                      </a:r>
                      <a:endParaRPr lang="en-US" dirty="0"/>
                    </a:p>
                  </a:txBody>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457200" y="1704975"/>
            <a:ext cx="4829175" cy="4314825"/>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5791200" y="1905000"/>
          <a:ext cx="2133600" cy="2966720"/>
        </p:xfrm>
        <a:graphic>
          <a:graphicData uri="http://schemas.openxmlformats.org/drawingml/2006/table">
            <a:tbl>
              <a:tblPr firstRow="1" bandRow="1">
                <a:tableStyleId>{5C22544A-7EE6-4342-B048-85BDC9FD1C3A}</a:tableStyleId>
              </a:tblPr>
              <a:tblGrid>
                <a:gridCol w="1066800"/>
                <a:gridCol w="1066800"/>
              </a:tblGrid>
              <a:tr h="370840">
                <a:tc>
                  <a:txBody>
                    <a:bodyPr/>
                    <a:lstStyle/>
                    <a:p>
                      <a:r>
                        <a:rPr lang="en-GB" dirty="0" smtClean="0"/>
                        <a:t>Node</a:t>
                      </a:r>
                      <a:endParaRPr lang="en-US" dirty="0"/>
                    </a:p>
                  </a:txBody>
                  <a:tcPr/>
                </a:tc>
                <a:tc>
                  <a:txBody>
                    <a:bodyPr/>
                    <a:lstStyle/>
                    <a:p>
                      <a:r>
                        <a:rPr lang="en-GB" dirty="0" smtClean="0"/>
                        <a:t>Label</a:t>
                      </a:r>
                      <a:endParaRPr lang="en-US" dirty="0"/>
                    </a:p>
                  </a:txBody>
                  <a:tcPr/>
                </a:tc>
              </a:tr>
              <a:tr h="370840">
                <a:tc>
                  <a:txBody>
                    <a:bodyPr/>
                    <a:lstStyle/>
                    <a:p>
                      <a:r>
                        <a:rPr lang="en-GB" dirty="0" smtClean="0"/>
                        <a:t>1</a:t>
                      </a:r>
                      <a:endParaRPr lang="en-US" dirty="0"/>
                    </a:p>
                  </a:txBody>
                  <a:tcPr/>
                </a:tc>
                <a:tc>
                  <a:txBody>
                    <a:bodyPr/>
                    <a:lstStyle/>
                    <a:p>
                      <a:r>
                        <a:rPr lang="en-GB" dirty="0" smtClean="0"/>
                        <a:t>1</a:t>
                      </a:r>
                      <a:endParaRPr lang="en-US" dirty="0"/>
                    </a:p>
                  </a:txBody>
                  <a:tcPr/>
                </a:tc>
              </a:tr>
              <a:tr h="370840">
                <a:tc>
                  <a:txBody>
                    <a:bodyPr/>
                    <a:lstStyle/>
                    <a:p>
                      <a:r>
                        <a:rPr lang="en-GB" dirty="0" smtClean="0"/>
                        <a:t>2</a:t>
                      </a:r>
                      <a:endParaRPr lang="en-US" dirty="0"/>
                    </a:p>
                  </a:txBody>
                  <a:tcPr/>
                </a:tc>
                <a:tc>
                  <a:txBody>
                    <a:bodyPr/>
                    <a:lstStyle/>
                    <a:p>
                      <a:r>
                        <a:rPr lang="en-GB" dirty="0" smtClean="0"/>
                        <a:t>2</a:t>
                      </a:r>
                      <a:endParaRPr lang="en-US" dirty="0"/>
                    </a:p>
                  </a:txBody>
                  <a:tcPr/>
                </a:tc>
              </a:tr>
              <a:tr h="370840">
                <a:tc>
                  <a:txBody>
                    <a:bodyPr/>
                    <a:lstStyle/>
                    <a:p>
                      <a:r>
                        <a:rPr lang="en-GB" dirty="0" smtClean="0"/>
                        <a:t>3</a:t>
                      </a:r>
                      <a:endParaRPr lang="en-US" dirty="0"/>
                    </a:p>
                  </a:txBody>
                  <a:tcPr/>
                </a:tc>
                <a:tc>
                  <a:txBody>
                    <a:bodyPr/>
                    <a:lstStyle/>
                    <a:p>
                      <a:r>
                        <a:rPr lang="en-GB" dirty="0" smtClean="0"/>
                        <a:t>2</a:t>
                      </a:r>
                      <a:endParaRPr lang="en-US" dirty="0"/>
                    </a:p>
                  </a:txBody>
                  <a:tcPr/>
                </a:tc>
              </a:tr>
              <a:tr h="370840">
                <a:tc>
                  <a:txBody>
                    <a:bodyPr/>
                    <a:lstStyle/>
                    <a:p>
                      <a:r>
                        <a:rPr lang="en-GB" dirty="0" smtClean="0"/>
                        <a:t>4</a:t>
                      </a:r>
                      <a:endParaRPr lang="en-US" dirty="0"/>
                    </a:p>
                  </a:txBody>
                  <a:tcPr/>
                </a:tc>
                <a:tc>
                  <a:txBody>
                    <a:bodyPr/>
                    <a:lstStyle/>
                    <a:p>
                      <a:r>
                        <a:rPr lang="en-GB" dirty="0" smtClean="0"/>
                        <a:t>3</a:t>
                      </a:r>
                      <a:endParaRPr lang="en-US" dirty="0"/>
                    </a:p>
                  </a:txBody>
                  <a:tcPr/>
                </a:tc>
              </a:tr>
              <a:tr h="370840">
                <a:tc>
                  <a:txBody>
                    <a:bodyPr/>
                    <a:lstStyle/>
                    <a:p>
                      <a:r>
                        <a:rPr lang="en-GB" dirty="0" smtClean="0"/>
                        <a:t>5</a:t>
                      </a:r>
                      <a:endParaRPr lang="en-US" dirty="0"/>
                    </a:p>
                  </a:txBody>
                  <a:tcPr/>
                </a:tc>
                <a:tc>
                  <a:txBody>
                    <a:bodyPr/>
                    <a:lstStyle/>
                    <a:p>
                      <a:r>
                        <a:rPr lang="en-GB" dirty="0" smtClean="0"/>
                        <a:t>4</a:t>
                      </a:r>
                      <a:endParaRPr lang="en-US" dirty="0"/>
                    </a:p>
                  </a:txBody>
                  <a:tcPr/>
                </a:tc>
              </a:tr>
              <a:tr h="370840">
                <a:tc>
                  <a:txBody>
                    <a:bodyPr/>
                    <a:lstStyle/>
                    <a:p>
                      <a:r>
                        <a:rPr lang="en-GB" dirty="0" smtClean="0"/>
                        <a:t>6</a:t>
                      </a:r>
                      <a:endParaRPr lang="en-US" dirty="0"/>
                    </a:p>
                  </a:txBody>
                  <a:tcPr/>
                </a:tc>
                <a:tc>
                  <a:txBody>
                    <a:bodyPr/>
                    <a:lstStyle/>
                    <a:p>
                      <a:r>
                        <a:rPr lang="en-GB" dirty="0" smtClean="0"/>
                        <a:t>3</a:t>
                      </a:r>
                      <a:endParaRPr lang="en-US" dirty="0"/>
                    </a:p>
                  </a:txBody>
                  <a:tcPr/>
                </a:tc>
              </a:tr>
              <a:tr h="370840">
                <a:tc>
                  <a:txBody>
                    <a:bodyPr/>
                    <a:lstStyle/>
                    <a:p>
                      <a:r>
                        <a:rPr lang="en-GB" dirty="0" smtClean="0"/>
                        <a:t>7</a:t>
                      </a:r>
                      <a:endParaRPr lang="en-US" dirty="0"/>
                    </a:p>
                  </a:txBody>
                  <a:tcPr/>
                </a:tc>
                <a:tc>
                  <a:txBody>
                    <a:bodyPr/>
                    <a:lstStyle/>
                    <a:p>
                      <a:r>
                        <a:rPr lang="en-GB" dirty="0" smtClean="0"/>
                        <a:t>5</a:t>
                      </a:r>
                      <a:endParaRPr lang="en-US"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a:p>
        </p:txBody>
      </p:sp>
      <p:pic>
        <p:nvPicPr>
          <p:cNvPr id="27650" name="Picture 2"/>
          <p:cNvPicPr>
            <a:picLocks noGrp="1" noChangeAspect="1" noChangeArrowheads="1"/>
          </p:cNvPicPr>
          <p:nvPr>
            <p:ph idx="1"/>
          </p:nvPr>
        </p:nvPicPr>
        <p:blipFill>
          <a:blip r:embed="rId2"/>
          <a:srcRect/>
          <a:stretch>
            <a:fillRect/>
          </a:stretch>
        </p:blipFill>
        <p:spPr bwMode="auto">
          <a:xfrm>
            <a:off x="2209800" y="1743869"/>
            <a:ext cx="4724400" cy="42386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lowest common ancestor</a:t>
            </a:r>
            <a:r>
              <a:rPr lang="en-GB" dirty="0" smtClean="0"/>
              <a:t> (</a:t>
            </a:r>
            <a:r>
              <a:rPr lang="en-GB" b="1" dirty="0" smtClean="0"/>
              <a:t>LCA</a:t>
            </a:r>
            <a:r>
              <a:rPr lang="en-GB" dirty="0" smtClean="0"/>
              <a:t>)</a:t>
            </a:r>
            <a:endParaRPr lang="en-US" dirty="0"/>
          </a:p>
        </p:txBody>
      </p:sp>
      <p:pic>
        <p:nvPicPr>
          <p:cNvPr id="28676" name="Picture 4"/>
          <p:cNvPicPr>
            <a:picLocks noGrp="1" noChangeAspect="1" noChangeArrowheads="1"/>
          </p:cNvPicPr>
          <p:nvPr>
            <p:ph idx="1"/>
          </p:nvPr>
        </p:nvPicPr>
        <p:blipFill>
          <a:blip r:embed="rId2"/>
          <a:srcRect/>
          <a:stretch>
            <a:fillRect/>
          </a:stretch>
        </p:blipFill>
        <p:spPr bwMode="auto">
          <a:xfrm>
            <a:off x="2133600" y="1739106"/>
            <a:ext cx="4876800" cy="42481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44562"/>
          </a:xfrm>
        </p:spPr>
        <p:txBody>
          <a:bodyPr/>
          <a:lstStyle/>
          <a:p>
            <a:r>
              <a:rPr lang="en-GB" dirty="0" smtClean="0"/>
              <a:t>Problem</a:t>
            </a:r>
            <a:endParaRPr lang="en-US" dirty="0"/>
          </a:p>
        </p:txBody>
      </p:sp>
      <p:sp>
        <p:nvSpPr>
          <p:cNvPr id="3" name="Content Placeholder 2"/>
          <p:cNvSpPr>
            <a:spLocks noGrp="1"/>
          </p:cNvSpPr>
          <p:nvPr>
            <p:ph idx="1"/>
          </p:nvPr>
        </p:nvSpPr>
        <p:spPr>
          <a:xfrm>
            <a:off x="152400" y="1066800"/>
            <a:ext cx="8534400" cy="5638800"/>
          </a:xfrm>
        </p:spPr>
        <p:txBody>
          <a:bodyPr>
            <a:normAutofit fontScale="70000" lnSpcReduction="20000"/>
          </a:bodyPr>
          <a:lstStyle/>
          <a:p>
            <a:pPr>
              <a:buNone/>
            </a:pPr>
            <a:r>
              <a:rPr lang="en-GB" dirty="0" smtClean="0"/>
              <a:t>	You live in a Big country where there are many bi-directional roads connecting the cities. Since the people of the country are quite intelligent, they designed the country such that there is exactly one path to go from one city to another. A path consists of one or more connected roads.</a:t>
            </a:r>
          </a:p>
          <a:p>
            <a:pPr>
              <a:buNone/>
            </a:pPr>
            <a:r>
              <a:rPr lang="en-GB" dirty="0" smtClean="0"/>
              <a:t>	Here cities are denoted by integers and each road has a cost of </a:t>
            </a:r>
            <a:r>
              <a:rPr lang="en-GB" dirty="0" err="1" smtClean="0"/>
              <a:t>traveling</a:t>
            </a:r>
            <a:r>
              <a:rPr lang="en-GB" dirty="0" smtClean="0"/>
              <a:t>. Now you are given the information about the Country. And you are given some queries, each consists of two cities. You have to find the longest road in the path from one city to another.</a:t>
            </a:r>
          </a:p>
          <a:p>
            <a:pPr>
              <a:buNone/>
            </a:pPr>
            <a:r>
              <a:rPr lang="en-GB" b="1" dirty="0" smtClean="0"/>
              <a:t>	Input:</a:t>
            </a:r>
          </a:p>
          <a:p>
            <a:pPr>
              <a:buNone/>
            </a:pPr>
            <a:r>
              <a:rPr lang="en-GB" b="1" dirty="0" smtClean="0"/>
              <a:t>	n (2 ≤ n ≤ 10</a:t>
            </a:r>
            <a:r>
              <a:rPr lang="en-GB" b="1" baseline="30000" dirty="0" smtClean="0"/>
              <a:t>5</a:t>
            </a:r>
            <a:r>
              <a:rPr lang="en-GB" b="1" dirty="0" smtClean="0"/>
              <a:t>)</a:t>
            </a:r>
            <a:r>
              <a:rPr lang="en-GB" dirty="0" smtClean="0"/>
              <a:t> denoting the number of cities. Then there will be </a:t>
            </a:r>
            <a:r>
              <a:rPr lang="en-GB" b="1" dirty="0" smtClean="0"/>
              <a:t>n-1</a:t>
            </a:r>
            <a:r>
              <a:rPr lang="en-GB" dirty="0" smtClean="0"/>
              <a:t> lines containing three integers each. They will be given in the form </a:t>
            </a:r>
            <a:r>
              <a:rPr lang="en-GB" b="1" dirty="0" smtClean="0"/>
              <a:t>u v w (1 ≤ u, v ≤ n, 0 &lt; w ≤ 10</a:t>
            </a:r>
            <a:r>
              <a:rPr lang="en-GB" b="1" baseline="30000" dirty="0" smtClean="0"/>
              <a:t>5</a:t>
            </a:r>
            <a:r>
              <a:rPr lang="en-GB" b="1" dirty="0" smtClean="0"/>
              <a:t>, u ≠ v)</a:t>
            </a:r>
            <a:r>
              <a:rPr lang="en-GB" dirty="0" smtClean="0"/>
              <a:t> meaning that there is a road between </a:t>
            </a:r>
            <a:r>
              <a:rPr lang="en-GB" b="1" dirty="0" smtClean="0"/>
              <a:t>u</a:t>
            </a:r>
            <a:r>
              <a:rPr lang="en-GB" dirty="0" smtClean="0"/>
              <a:t> and </a:t>
            </a:r>
            <a:r>
              <a:rPr lang="en-GB" b="1" dirty="0" smtClean="0"/>
              <a:t>v</a:t>
            </a:r>
            <a:r>
              <a:rPr lang="en-GB" dirty="0" smtClean="0"/>
              <a:t> and the cost of the road is </a:t>
            </a:r>
            <a:r>
              <a:rPr lang="en-GB" b="1" dirty="0" smtClean="0"/>
              <a:t>w</a:t>
            </a:r>
            <a:r>
              <a:rPr lang="en-GB" dirty="0" smtClean="0"/>
              <a:t>.</a:t>
            </a:r>
          </a:p>
          <a:p>
            <a:pPr>
              <a:buNone/>
            </a:pPr>
            <a:r>
              <a:rPr lang="en-GB" dirty="0" smtClean="0"/>
              <a:t>	The next line contains an integer </a:t>
            </a:r>
            <a:r>
              <a:rPr lang="en-GB" b="1" dirty="0" smtClean="0"/>
              <a:t>q (1 ≤ q ≤ 25000)</a:t>
            </a:r>
            <a:r>
              <a:rPr lang="en-GB" dirty="0" smtClean="0"/>
              <a:t> denoting the number of queries. Each of the next </a:t>
            </a:r>
            <a:r>
              <a:rPr lang="en-GB" b="1" dirty="0" smtClean="0"/>
              <a:t>q</a:t>
            </a:r>
            <a:r>
              <a:rPr lang="en-GB" dirty="0" smtClean="0"/>
              <a:t> lines contains two integers </a:t>
            </a:r>
            <a:r>
              <a:rPr lang="en-GB" b="1" dirty="0" smtClean="0"/>
              <a:t>x</a:t>
            </a:r>
            <a:r>
              <a:rPr lang="en-GB" dirty="0" smtClean="0"/>
              <a:t> and </a:t>
            </a:r>
            <a:r>
              <a:rPr lang="en-GB" b="1" dirty="0" smtClean="0"/>
              <a:t>y (1 ≤ x, y ≤ n, x ≠ y)</a:t>
            </a:r>
            <a:r>
              <a:rPr lang="en-GB" dirty="0" smtClean="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n-US" dirty="0"/>
          </a:p>
        </p:txBody>
      </p:sp>
      <p:sp>
        <p:nvSpPr>
          <p:cNvPr id="3" name="Content Placeholder 2"/>
          <p:cNvSpPr>
            <a:spLocks noGrp="1"/>
          </p:cNvSpPr>
          <p:nvPr>
            <p:ph idx="1"/>
          </p:nvPr>
        </p:nvSpPr>
        <p:spPr>
          <a:xfrm>
            <a:off x="4495800" y="1295400"/>
            <a:ext cx="3124200" cy="2590800"/>
          </a:xfrm>
        </p:spPr>
        <p:txBody>
          <a:bodyPr>
            <a:normAutofit/>
          </a:bodyPr>
          <a:lstStyle/>
          <a:p>
            <a:pPr>
              <a:buNone/>
            </a:pPr>
            <a:r>
              <a:rPr lang="en-GB" sz="2200" dirty="0" smtClean="0"/>
              <a:t>Output:</a:t>
            </a:r>
          </a:p>
          <a:p>
            <a:pPr>
              <a:buNone/>
            </a:pPr>
            <a:r>
              <a:rPr lang="en-GB" sz="2200" dirty="0" smtClean="0"/>
              <a:t>300</a:t>
            </a:r>
          </a:p>
          <a:p>
            <a:pPr>
              <a:buNone/>
            </a:pPr>
            <a:r>
              <a:rPr lang="en-GB" sz="2200" dirty="0" smtClean="0"/>
              <a:t>300</a:t>
            </a:r>
          </a:p>
          <a:p>
            <a:pPr>
              <a:buNone/>
            </a:pPr>
            <a:r>
              <a:rPr lang="en-GB" sz="2200" dirty="0" smtClean="0"/>
              <a:t>30</a:t>
            </a:r>
          </a:p>
          <a:p>
            <a:pPr>
              <a:buNone/>
            </a:pPr>
            <a:r>
              <a:rPr lang="en-GB" sz="2200" dirty="0" smtClean="0"/>
              <a:t>200</a:t>
            </a:r>
            <a:endParaRPr lang="en-US" sz="2200" dirty="0"/>
          </a:p>
        </p:txBody>
      </p:sp>
      <p:sp>
        <p:nvSpPr>
          <p:cNvPr id="4" name="Content Placeholder 2"/>
          <p:cNvSpPr txBox="1">
            <a:spLocks/>
          </p:cNvSpPr>
          <p:nvPr/>
        </p:nvSpPr>
        <p:spPr>
          <a:xfrm>
            <a:off x="609600" y="1295401"/>
            <a:ext cx="3124200" cy="3047999"/>
          </a:xfrm>
          <a:prstGeom prst="rect">
            <a:avLst/>
          </a:prstGeom>
        </p:spPr>
        <p:txBody>
          <a:bodyPr vert="horz" lIns="91440" tIns="45720" rIns="91440" bIns="45720" rtlCol="0">
            <a:normAutofit fontScale="4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Input: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3 6 50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2 5 30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2 4 300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1 2 100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1 3 200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1 4</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4 6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762000" y="4267200"/>
            <a:ext cx="7848600" cy="2590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Symbol"/>
              <a:buChar char="Þ"/>
              <a:tabLst/>
              <a:defRPr/>
            </a:pPr>
            <a:r>
              <a:rPr kumimoji="0" lang="en-GB" sz="2200" b="0" i="0" u="none" strike="noStrike" kern="1200" cap="none" spc="0" normalizeH="0" noProof="0" dirty="0" smtClean="0">
                <a:ln>
                  <a:noFill/>
                </a:ln>
                <a:solidFill>
                  <a:schemeClr val="tx1"/>
                </a:solidFill>
                <a:effectLst/>
                <a:uLnTx/>
                <a:uFillTx/>
                <a:latin typeface="+mn-lt"/>
                <a:ea typeface="+mn-ea"/>
                <a:cs typeface="+mn-cs"/>
              </a:rPr>
              <a:t>If we solve it only by parent up, then for easy query, we will need O(n) complexity.</a:t>
            </a:r>
          </a:p>
          <a:p>
            <a:pPr marL="342900" marR="0" lvl="0" indent="-342900" algn="l" defTabSz="914400" rtl="0" eaLnBrk="1" fontAlgn="auto" latinLnBrk="0" hangingPunct="1">
              <a:lnSpc>
                <a:spcPct val="100000"/>
              </a:lnSpc>
              <a:spcBef>
                <a:spcPct val="20000"/>
              </a:spcBef>
              <a:spcAft>
                <a:spcPts val="0"/>
              </a:spcAft>
              <a:buClrTx/>
              <a:buSzTx/>
              <a:buFont typeface="Symbol"/>
              <a:buChar char="Þ"/>
              <a:tabLst/>
              <a:defRPr/>
            </a:pPr>
            <a:r>
              <a:rPr lang="en-GB" sz="2200" baseline="0" dirty="0" smtClean="0"/>
              <a:t>If we solve it by LCA, then for each</a:t>
            </a:r>
            <a:r>
              <a:rPr lang="en-GB" sz="2200" dirty="0" smtClean="0"/>
              <a:t> query, we will need O(log n) complexity.</a:t>
            </a: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57200" y="609600"/>
            <a:ext cx="8229600" cy="6096000"/>
          </a:xfrm>
        </p:spPr>
        <p:txBody>
          <a:bodyPr>
            <a:normAutofit fontScale="92500" lnSpcReduction="10000"/>
          </a:bodyPr>
          <a:lstStyle/>
          <a:p>
            <a:pPr eaLnBrk="1" hangingPunct="1">
              <a:buFont typeface="Arial" charset="0"/>
              <a:buNone/>
            </a:pPr>
            <a:r>
              <a:rPr lang="en-US" b="1" dirty="0" smtClean="0"/>
              <a:t>Use:</a:t>
            </a:r>
          </a:p>
          <a:p>
            <a:pPr eaLnBrk="1" hangingPunct="1"/>
            <a:r>
              <a:rPr lang="en-US" b="1" dirty="0" smtClean="0"/>
              <a:t>Count Prefixes</a:t>
            </a:r>
            <a:r>
              <a:rPr lang="en-US" b="1" dirty="0"/>
              <a:t>:</a:t>
            </a:r>
            <a:r>
              <a:rPr lang="en-US" dirty="0" smtClean="0"/>
              <a:t> This function will count the number of words in the dictionary that have a string prefix as prefix.</a:t>
            </a:r>
          </a:p>
          <a:p>
            <a:pPr eaLnBrk="1" hangingPunct="1"/>
            <a:r>
              <a:rPr lang="en-US" b="1" dirty="0" smtClean="0"/>
              <a:t>Count Words</a:t>
            </a:r>
            <a:r>
              <a:rPr lang="en-US" dirty="0"/>
              <a:t>:</a:t>
            </a:r>
            <a:r>
              <a:rPr lang="en-US" dirty="0" smtClean="0"/>
              <a:t> This function will count the number of words in the dictionary that match exactly with a given string word.</a:t>
            </a:r>
          </a:p>
          <a:p>
            <a:r>
              <a:rPr lang="en-GB" b="1" dirty="0" smtClean="0"/>
              <a:t>Dictionary:</a:t>
            </a:r>
            <a:r>
              <a:rPr lang="en-GB" dirty="0" smtClean="0"/>
              <a:t> It could be a good data structure for building a memory-efficient dictionary with fast lookups.</a:t>
            </a:r>
            <a:endParaRPr lang="en-US" dirty="0" smtClean="0"/>
          </a:p>
          <a:p>
            <a:r>
              <a:rPr lang="en-GB" b="1" dirty="0" smtClean="0"/>
              <a:t>Faster Than Hash Table:</a:t>
            </a:r>
            <a:r>
              <a:rPr lang="en-GB" dirty="0" smtClean="0"/>
              <a:t> Looking up data in a </a:t>
            </a:r>
            <a:r>
              <a:rPr lang="en-GB" dirty="0" err="1" smtClean="0"/>
              <a:t>trie</a:t>
            </a:r>
            <a:r>
              <a:rPr lang="en-GB" dirty="0" smtClean="0"/>
              <a:t> is faster in the worst case, O(m) time, compared to an imperfect hash table.</a:t>
            </a:r>
            <a:endParaRPr lang="en-US" dirty="0" smtClean="0"/>
          </a:p>
        </p:txBody>
      </p:sp>
      <p:sp>
        <p:nvSpPr>
          <p:cNvPr id="3" name="Title 1"/>
          <p:cNvSpPr txBox="1">
            <a:spLocks/>
          </p:cNvSpPr>
          <p:nvPr/>
        </p:nvSpPr>
        <p:spPr>
          <a:xfrm>
            <a:off x="685800" y="76200"/>
            <a:ext cx="7772400" cy="47942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Trie</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Tree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914400"/>
            <a:ext cx="8229600" cy="5943600"/>
          </a:xfrm>
        </p:spPr>
        <p:txBody>
          <a:bodyPr>
            <a:noAutofit/>
          </a:bodyPr>
          <a:lstStyle/>
          <a:p>
            <a:pPr>
              <a:buNone/>
            </a:pPr>
            <a:r>
              <a:rPr lang="en-US" sz="1800" dirty="0" smtClean="0"/>
              <a:t>public class Edge</a:t>
            </a:r>
          </a:p>
          <a:p>
            <a:pPr>
              <a:buNone/>
            </a:pPr>
            <a:r>
              <a:rPr lang="en-US" sz="1800" dirty="0" smtClean="0"/>
              <a:t>        {   public </a:t>
            </a:r>
            <a:r>
              <a:rPr lang="en-US" sz="1800" dirty="0" err="1" smtClean="0"/>
              <a:t>int</a:t>
            </a:r>
            <a:r>
              <a:rPr lang="en-US" sz="1800" dirty="0" smtClean="0"/>
              <a:t> node;	public </a:t>
            </a:r>
            <a:r>
              <a:rPr lang="en-US" sz="1800" dirty="0" err="1" smtClean="0"/>
              <a:t>int</a:t>
            </a:r>
            <a:r>
              <a:rPr lang="en-US" sz="1800" dirty="0" smtClean="0"/>
              <a:t> cost;}</a:t>
            </a:r>
          </a:p>
          <a:p>
            <a:pPr>
              <a:buNone/>
            </a:pPr>
            <a:r>
              <a:rPr lang="en-US" sz="1800" dirty="0" smtClean="0"/>
              <a:t>        static List&lt;Edge&gt;[] _</a:t>
            </a:r>
            <a:r>
              <a:rPr lang="en-US" sz="1800" dirty="0" err="1" smtClean="0"/>
              <a:t>connectedNodes</a:t>
            </a:r>
            <a:r>
              <a:rPr lang="en-US" sz="1800" dirty="0" smtClean="0"/>
              <a:t> = null;</a:t>
            </a:r>
          </a:p>
          <a:p>
            <a:pPr>
              <a:buNone/>
            </a:pPr>
            <a:r>
              <a:rPr lang="en-US" sz="1800" dirty="0" smtClean="0"/>
              <a:t>        static </a:t>
            </a:r>
            <a:r>
              <a:rPr lang="en-US" sz="1800" dirty="0" err="1" smtClean="0"/>
              <a:t>int</a:t>
            </a:r>
            <a:r>
              <a:rPr lang="en-US" sz="1800" dirty="0" smtClean="0"/>
              <a:t>[] _</a:t>
            </a:r>
            <a:r>
              <a:rPr lang="en-US" sz="1800" dirty="0" err="1" smtClean="0"/>
              <a:t>dfsNumber</a:t>
            </a:r>
            <a:r>
              <a:rPr lang="en-US" sz="1800" dirty="0" smtClean="0"/>
              <a:t> = null;</a:t>
            </a:r>
          </a:p>
          <a:p>
            <a:pPr>
              <a:buNone/>
            </a:pPr>
            <a:r>
              <a:rPr lang="en-US" sz="1800" dirty="0" smtClean="0"/>
              <a:t>        static </a:t>
            </a:r>
            <a:r>
              <a:rPr lang="en-US" sz="1800" dirty="0" err="1" smtClean="0"/>
              <a:t>int</a:t>
            </a:r>
            <a:r>
              <a:rPr lang="en-US" sz="1800" dirty="0" smtClean="0"/>
              <a:t>[][] _parent = null;</a:t>
            </a:r>
          </a:p>
          <a:p>
            <a:pPr>
              <a:buNone/>
            </a:pPr>
            <a:r>
              <a:rPr lang="en-US" sz="1800" dirty="0" smtClean="0"/>
              <a:t>        static </a:t>
            </a:r>
            <a:r>
              <a:rPr lang="en-US" sz="1800" dirty="0" err="1" smtClean="0"/>
              <a:t>int</a:t>
            </a:r>
            <a:r>
              <a:rPr lang="en-US" sz="1800" dirty="0" smtClean="0"/>
              <a:t>[][] _</a:t>
            </a:r>
            <a:r>
              <a:rPr lang="en-US" sz="1800" dirty="0" err="1" smtClean="0"/>
              <a:t>maxCost</a:t>
            </a:r>
            <a:r>
              <a:rPr lang="en-US" sz="1800" dirty="0" smtClean="0"/>
              <a:t> = null;</a:t>
            </a:r>
          </a:p>
          <a:p>
            <a:pPr>
              <a:buNone/>
            </a:pPr>
            <a:endParaRPr lang="en-US" sz="1800" dirty="0" smtClean="0"/>
          </a:p>
          <a:p>
            <a:pPr>
              <a:buNone/>
            </a:pPr>
            <a:r>
              <a:rPr lang="en-US" sz="1800" dirty="0" smtClean="0"/>
              <a:t>        static void DFS(</a:t>
            </a:r>
            <a:r>
              <a:rPr lang="en-US" sz="1800" dirty="0" err="1" smtClean="0"/>
              <a:t>int</a:t>
            </a:r>
            <a:r>
              <a:rPr lang="en-US" sz="1800" dirty="0" smtClean="0"/>
              <a:t> node, </a:t>
            </a:r>
            <a:r>
              <a:rPr lang="en-US" sz="1800" dirty="0" err="1" smtClean="0"/>
              <a:t>int</a:t>
            </a:r>
            <a:r>
              <a:rPr lang="en-US" sz="1800" dirty="0" smtClean="0"/>
              <a:t> parent, </a:t>
            </a:r>
            <a:r>
              <a:rPr lang="en-US" sz="1800" dirty="0" err="1" smtClean="0"/>
              <a:t>int</a:t>
            </a:r>
            <a:r>
              <a:rPr lang="en-US" sz="1800" dirty="0" smtClean="0"/>
              <a:t> </a:t>
            </a:r>
            <a:r>
              <a:rPr lang="en-US" sz="1800" dirty="0" err="1" smtClean="0"/>
              <a:t>edgeCost</a:t>
            </a:r>
            <a:r>
              <a:rPr lang="en-US" sz="1800" dirty="0" smtClean="0"/>
              <a:t>, </a:t>
            </a:r>
            <a:r>
              <a:rPr lang="en-US" sz="1800" dirty="0" err="1" smtClean="0"/>
              <a:t>int</a:t>
            </a:r>
            <a:r>
              <a:rPr lang="en-US" sz="1800" dirty="0" smtClean="0"/>
              <a:t> </a:t>
            </a:r>
            <a:r>
              <a:rPr lang="en-US" sz="1800" dirty="0" err="1" smtClean="0"/>
              <a:t>dfsNumber</a:t>
            </a:r>
            <a:r>
              <a:rPr lang="en-US" sz="1800" dirty="0" smtClean="0"/>
              <a:t>)</a:t>
            </a:r>
          </a:p>
          <a:p>
            <a:pPr>
              <a:buNone/>
            </a:pPr>
            <a:r>
              <a:rPr lang="en-US" sz="1800" dirty="0" smtClean="0"/>
              <a:t>        {</a:t>
            </a:r>
          </a:p>
          <a:p>
            <a:pPr>
              <a:buNone/>
            </a:pPr>
            <a:r>
              <a:rPr lang="en-US" sz="1800" dirty="0" smtClean="0"/>
              <a:t>            _parent[node][0] = parent;</a:t>
            </a:r>
          </a:p>
          <a:p>
            <a:pPr>
              <a:buNone/>
            </a:pPr>
            <a:r>
              <a:rPr lang="en-US" sz="1800" dirty="0" smtClean="0"/>
              <a:t>            _</a:t>
            </a:r>
            <a:r>
              <a:rPr lang="en-US" sz="1800" dirty="0" err="1" smtClean="0"/>
              <a:t>maxCost</a:t>
            </a:r>
            <a:r>
              <a:rPr lang="en-US" sz="1800" dirty="0" smtClean="0"/>
              <a:t>[node][0] = </a:t>
            </a:r>
            <a:r>
              <a:rPr lang="en-US" sz="1800" dirty="0" err="1" smtClean="0"/>
              <a:t>edgeCost</a:t>
            </a:r>
            <a:r>
              <a:rPr lang="en-US" sz="1800" dirty="0" smtClean="0"/>
              <a:t>;</a:t>
            </a:r>
          </a:p>
          <a:p>
            <a:pPr>
              <a:buNone/>
            </a:pPr>
            <a:r>
              <a:rPr lang="en-US" sz="1800" dirty="0" smtClean="0"/>
              <a:t>            _</a:t>
            </a:r>
            <a:r>
              <a:rPr lang="en-US" sz="1800" dirty="0" err="1" smtClean="0"/>
              <a:t>dfsNumber</a:t>
            </a:r>
            <a:r>
              <a:rPr lang="en-US" sz="1800" dirty="0" smtClean="0"/>
              <a:t>[node] = </a:t>
            </a:r>
            <a:r>
              <a:rPr lang="en-US" sz="1800" dirty="0" err="1" smtClean="0"/>
              <a:t>dfsNumber</a:t>
            </a:r>
            <a:r>
              <a:rPr lang="en-US" sz="1800" dirty="0" smtClean="0"/>
              <a:t>;</a:t>
            </a:r>
          </a:p>
          <a:p>
            <a:pPr>
              <a:buNone/>
            </a:pPr>
            <a:endParaRPr lang="en-US" sz="1800" dirty="0" smtClean="0"/>
          </a:p>
          <a:p>
            <a:pPr>
              <a:buNone/>
            </a:pPr>
            <a:r>
              <a:rPr lang="en-GB" sz="1800" dirty="0" smtClean="0"/>
              <a:t>            for (</a:t>
            </a:r>
            <a:r>
              <a:rPr lang="en-GB" sz="1800" dirty="0" err="1" smtClean="0"/>
              <a:t>int</a:t>
            </a:r>
            <a:r>
              <a:rPr lang="en-GB" sz="1800" dirty="0" smtClean="0"/>
              <a:t> </a:t>
            </a:r>
            <a:r>
              <a:rPr lang="en-GB" sz="1800" dirty="0" err="1" smtClean="0"/>
              <a:t>i</a:t>
            </a:r>
            <a:r>
              <a:rPr lang="en-GB" sz="1800" dirty="0" smtClean="0"/>
              <a:t> = 0; </a:t>
            </a:r>
            <a:r>
              <a:rPr lang="en-GB" sz="1800" dirty="0" err="1" smtClean="0"/>
              <a:t>i</a:t>
            </a:r>
            <a:r>
              <a:rPr lang="en-GB" sz="1800" dirty="0" smtClean="0"/>
              <a:t> &lt; _</a:t>
            </a:r>
            <a:r>
              <a:rPr lang="en-GB" sz="1800" dirty="0" err="1" smtClean="0"/>
              <a:t>connectedNodes</a:t>
            </a:r>
            <a:r>
              <a:rPr lang="en-GB" sz="1800" dirty="0" smtClean="0"/>
              <a:t>[node].Count; </a:t>
            </a:r>
            <a:r>
              <a:rPr lang="en-GB" sz="1800" dirty="0" err="1" smtClean="0"/>
              <a:t>i</a:t>
            </a:r>
            <a:r>
              <a:rPr lang="en-GB" sz="1800" dirty="0" smtClean="0"/>
              <a:t>++)</a:t>
            </a:r>
          </a:p>
          <a:p>
            <a:pPr>
              <a:buNone/>
            </a:pPr>
            <a:r>
              <a:rPr lang="en-GB" sz="1800" dirty="0" smtClean="0"/>
              <a:t>                if (_</a:t>
            </a:r>
            <a:r>
              <a:rPr lang="en-GB" sz="1800" dirty="0" err="1" smtClean="0"/>
              <a:t>dfsNumber</a:t>
            </a:r>
            <a:r>
              <a:rPr lang="en-GB" sz="1800" dirty="0" smtClean="0"/>
              <a:t>[_</a:t>
            </a:r>
            <a:r>
              <a:rPr lang="en-GB" sz="1800" dirty="0" err="1" smtClean="0"/>
              <a:t>connectedNodes</a:t>
            </a:r>
            <a:r>
              <a:rPr lang="en-GB" sz="1800" dirty="0" smtClean="0"/>
              <a:t>[node][</a:t>
            </a:r>
            <a:r>
              <a:rPr lang="en-GB" sz="1800" dirty="0" err="1" smtClean="0"/>
              <a:t>i</a:t>
            </a:r>
            <a:r>
              <a:rPr lang="en-GB" sz="1800" dirty="0" smtClean="0"/>
              <a:t>].node] == -1)</a:t>
            </a:r>
          </a:p>
          <a:p>
            <a:pPr>
              <a:buNone/>
            </a:pPr>
            <a:r>
              <a:rPr lang="en-US" sz="1800" dirty="0" smtClean="0"/>
              <a:t>                    DFS(_</a:t>
            </a:r>
            <a:r>
              <a:rPr lang="en-US" sz="1800" dirty="0" err="1" smtClean="0"/>
              <a:t>connectedNodes</a:t>
            </a:r>
            <a:r>
              <a:rPr lang="en-US" sz="1800" dirty="0" smtClean="0"/>
              <a:t>[node][</a:t>
            </a:r>
            <a:r>
              <a:rPr lang="en-US" sz="1800" dirty="0" err="1" smtClean="0"/>
              <a:t>i</a:t>
            </a:r>
            <a:r>
              <a:rPr lang="en-US" sz="1800" dirty="0" smtClean="0"/>
              <a:t>].node, node, _</a:t>
            </a:r>
            <a:r>
              <a:rPr lang="en-US" sz="1800" dirty="0" err="1" smtClean="0"/>
              <a:t>connectedNodes</a:t>
            </a:r>
            <a:r>
              <a:rPr lang="en-US" sz="1800" dirty="0" smtClean="0"/>
              <a:t>[node][</a:t>
            </a:r>
            <a:r>
              <a:rPr lang="en-US" sz="1800" dirty="0" err="1" smtClean="0"/>
              <a:t>i</a:t>
            </a:r>
            <a:r>
              <a:rPr lang="en-US" sz="1800" dirty="0" smtClean="0"/>
              <a:t>].cost, </a:t>
            </a:r>
            <a:r>
              <a:rPr lang="en-US" sz="1800" dirty="0" err="1" smtClean="0"/>
              <a:t>dfsNumber</a:t>
            </a:r>
            <a:r>
              <a:rPr lang="en-US" sz="1800" dirty="0" smtClean="0"/>
              <a:t> + 1);</a:t>
            </a:r>
          </a:p>
          <a:p>
            <a:pPr>
              <a:buNone/>
            </a:pPr>
            <a:r>
              <a:rPr lang="en-US" sz="1800" dirty="0" smtClean="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76200" y="838200"/>
            <a:ext cx="4419600" cy="6019800"/>
          </a:xfrm>
        </p:spPr>
        <p:txBody>
          <a:bodyPr>
            <a:noAutofit/>
          </a:bodyPr>
          <a:lstStyle/>
          <a:p>
            <a:pPr>
              <a:buNone/>
            </a:pPr>
            <a:r>
              <a:rPr lang="en-US" sz="1800" dirty="0" smtClean="0"/>
              <a:t>static void Main(string[] </a:t>
            </a:r>
            <a:r>
              <a:rPr lang="en-US" sz="1800" dirty="0" err="1" smtClean="0"/>
              <a:t>args</a:t>
            </a:r>
            <a:r>
              <a:rPr lang="en-US" sz="1800" dirty="0" smtClean="0"/>
              <a:t>)</a:t>
            </a:r>
          </a:p>
          <a:p>
            <a:pPr>
              <a:buNone/>
            </a:pPr>
            <a:r>
              <a:rPr lang="en-US" sz="1800" dirty="0" smtClean="0"/>
              <a:t>{</a:t>
            </a:r>
          </a:p>
          <a:p>
            <a:pPr>
              <a:buNone/>
            </a:pPr>
            <a:r>
              <a:rPr lang="en-US" sz="1800" dirty="0" smtClean="0"/>
              <a:t>string input = </a:t>
            </a:r>
            <a:r>
              <a:rPr lang="en-US" sz="1800" dirty="0" err="1" smtClean="0"/>
              <a:t>Console.ReadLine</a:t>
            </a:r>
            <a:r>
              <a:rPr lang="en-US" sz="1800" dirty="0" smtClean="0"/>
              <a:t>();</a:t>
            </a:r>
          </a:p>
          <a:p>
            <a:pPr>
              <a:buNone/>
            </a:pPr>
            <a:endParaRPr lang="en-US" sz="1800" dirty="0" smtClean="0"/>
          </a:p>
          <a:p>
            <a:pPr>
              <a:buNone/>
            </a:pPr>
            <a:r>
              <a:rPr lang="en-US" sz="1800" dirty="0" err="1" smtClean="0"/>
              <a:t>int</a:t>
            </a:r>
            <a:r>
              <a:rPr lang="en-US" sz="1800" dirty="0" smtClean="0"/>
              <a:t> n = Convert.ToInt32(input);</a:t>
            </a:r>
          </a:p>
          <a:p>
            <a:pPr>
              <a:buNone/>
            </a:pPr>
            <a:r>
              <a:rPr lang="en-GB" sz="1800" dirty="0" smtClean="0"/>
              <a:t>_</a:t>
            </a:r>
            <a:r>
              <a:rPr lang="en-GB" sz="1800" dirty="0" err="1" smtClean="0"/>
              <a:t>connectedNodes</a:t>
            </a:r>
            <a:r>
              <a:rPr lang="en-GB" sz="1800" dirty="0" smtClean="0"/>
              <a:t> = new List&lt;Edge&gt;[n + 1];</a:t>
            </a:r>
          </a:p>
          <a:p>
            <a:pPr>
              <a:buNone/>
            </a:pPr>
            <a:r>
              <a:rPr lang="en-US" sz="1800" dirty="0" smtClean="0"/>
              <a:t>_</a:t>
            </a:r>
            <a:r>
              <a:rPr lang="en-US" sz="1800" dirty="0" err="1" smtClean="0"/>
              <a:t>dfsNumber</a:t>
            </a:r>
            <a:r>
              <a:rPr lang="en-US" sz="1800" dirty="0" smtClean="0"/>
              <a:t> = new </a:t>
            </a:r>
            <a:r>
              <a:rPr lang="en-US" sz="1800" dirty="0" err="1" smtClean="0"/>
              <a:t>int</a:t>
            </a:r>
            <a:r>
              <a:rPr lang="en-US" sz="1800" dirty="0" smtClean="0"/>
              <a:t>[n + 1];</a:t>
            </a:r>
          </a:p>
          <a:p>
            <a:pPr>
              <a:buNone/>
            </a:pPr>
            <a:r>
              <a:rPr lang="en-US" sz="1800" dirty="0" smtClean="0"/>
              <a:t>_parent = new </a:t>
            </a:r>
            <a:r>
              <a:rPr lang="en-US" sz="1800" dirty="0" err="1" smtClean="0"/>
              <a:t>int</a:t>
            </a:r>
            <a:r>
              <a:rPr lang="en-US" sz="1800" dirty="0" smtClean="0"/>
              <a:t>[n + 1][];</a:t>
            </a:r>
          </a:p>
          <a:p>
            <a:pPr>
              <a:buNone/>
            </a:pPr>
            <a:r>
              <a:rPr lang="en-US" sz="1800" dirty="0" smtClean="0"/>
              <a:t>_</a:t>
            </a:r>
            <a:r>
              <a:rPr lang="en-US" sz="1800" dirty="0" err="1" smtClean="0"/>
              <a:t>maxCost</a:t>
            </a:r>
            <a:r>
              <a:rPr lang="en-US" sz="1800" dirty="0" smtClean="0"/>
              <a:t> = new </a:t>
            </a:r>
            <a:r>
              <a:rPr lang="en-US" sz="1800" dirty="0" err="1" smtClean="0"/>
              <a:t>int</a:t>
            </a:r>
            <a:r>
              <a:rPr lang="en-US" sz="1800" dirty="0" smtClean="0"/>
              <a:t>[n + 1][];</a:t>
            </a:r>
          </a:p>
          <a:p>
            <a:pPr>
              <a:buNone/>
            </a:pPr>
            <a:endParaRPr lang="en-US" sz="1800" dirty="0" smtClean="0"/>
          </a:p>
          <a:p>
            <a:pPr>
              <a:buNone/>
            </a:pPr>
            <a:r>
              <a:rPr lang="nn-NO" sz="1800" dirty="0" smtClean="0"/>
              <a:t>for (int i = 1; i &lt;= n; i++)</a:t>
            </a:r>
          </a:p>
          <a:p>
            <a:pPr>
              <a:buNone/>
            </a:pPr>
            <a:r>
              <a:rPr lang="en-US" sz="1800" dirty="0" smtClean="0"/>
              <a:t>{</a:t>
            </a:r>
          </a:p>
          <a:p>
            <a:pPr>
              <a:buNone/>
            </a:pPr>
            <a:r>
              <a:rPr lang="en-US" sz="1800" dirty="0" smtClean="0"/>
              <a:t>_</a:t>
            </a:r>
            <a:r>
              <a:rPr lang="en-US" sz="1800" dirty="0" err="1" smtClean="0"/>
              <a:t>dfsNumber</a:t>
            </a:r>
            <a:r>
              <a:rPr lang="en-US" sz="1800" dirty="0" smtClean="0"/>
              <a:t>[</a:t>
            </a:r>
            <a:r>
              <a:rPr lang="en-US" sz="1800" dirty="0" err="1" smtClean="0"/>
              <a:t>i</a:t>
            </a:r>
            <a:r>
              <a:rPr lang="en-US" sz="1800" dirty="0" smtClean="0"/>
              <a:t>] = -1;</a:t>
            </a:r>
          </a:p>
          <a:p>
            <a:pPr>
              <a:buNone/>
            </a:pPr>
            <a:r>
              <a:rPr lang="en-US" sz="1800" dirty="0" smtClean="0"/>
              <a:t>_parent[</a:t>
            </a:r>
            <a:r>
              <a:rPr lang="en-US" sz="1800" dirty="0" err="1" smtClean="0"/>
              <a:t>i</a:t>
            </a:r>
            <a:r>
              <a:rPr lang="en-US" sz="1800" dirty="0" smtClean="0"/>
              <a:t>] = new </a:t>
            </a:r>
            <a:r>
              <a:rPr lang="en-US" sz="1800" dirty="0" err="1" smtClean="0"/>
              <a:t>int</a:t>
            </a:r>
            <a:r>
              <a:rPr lang="en-US" sz="1800" dirty="0" smtClean="0"/>
              <a:t>[18];</a:t>
            </a:r>
          </a:p>
          <a:p>
            <a:pPr>
              <a:buNone/>
            </a:pPr>
            <a:r>
              <a:rPr lang="en-US" sz="1800" dirty="0" smtClean="0"/>
              <a:t>_</a:t>
            </a:r>
            <a:r>
              <a:rPr lang="en-US" sz="1800" dirty="0" err="1" smtClean="0"/>
              <a:t>maxCost</a:t>
            </a:r>
            <a:r>
              <a:rPr lang="en-US" sz="1800" dirty="0" smtClean="0"/>
              <a:t>[</a:t>
            </a:r>
            <a:r>
              <a:rPr lang="en-US" sz="1800" dirty="0" err="1" smtClean="0"/>
              <a:t>i</a:t>
            </a:r>
            <a:r>
              <a:rPr lang="en-US" sz="1800" dirty="0" smtClean="0"/>
              <a:t>] = new </a:t>
            </a:r>
            <a:r>
              <a:rPr lang="en-US" sz="1800" dirty="0" err="1" smtClean="0"/>
              <a:t>int</a:t>
            </a:r>
            <a:r>
              <a:rPr lang="en-US" sz="1800" dirty="0" smtClean="0"/>
              <a:t>[18];</a:t>
            </a:r>
          </a:p>
          <a:p>
            <a:pPr>
              <a:buNone/>
            </a:pPr>
            <a:r>
              <a:rPr lang="en-US" sz="1800" dirty="0" smtClean="0"/>
              <a:t>_</a:t>
            </a:r>
            <a:r>
              <a:rPr lang="en-US" sz="1800" dirty="0" err="1" smtClean="0"/>
              <a:t>connectedNodes</a:t>
            </a:r>
            <a:r>
              <a:rPr lang="en-US" sz="1800" dirty="0" smtClean="0"/>
              <a:t>[</a:t>
            </a:r>
            <a:r>
              <a:rPr lang="en-US" sz="1800" dirty="0" err="1" smtClean="0"/>
              <a:t>i</a:t>
            </a:r>
            <a:r>
              <a:rPr lang="en-US" sz="1800" dirty="0" smtClean="0"/>
              <a:t>] = new List&lt;Edge&gt;();</a:t>
            </a:r>
          </a:p>
          <a:p>
            <a:pPr>
              <a:buNone/>
            </a:pPr>
            <a:r>
              <a:rPr lang="en-US" sz="1800" dirty="0" smtClean="0"/>
              <a:t>}</a:t>
            </a:r>
          </a:p>
          <a:p>
            <a:pPr>
              <a:buNone/>
            </a:pPr>
            <a:endParaRPr lang="en-US" sz="1800" dirty="0" smtClean="0"/>
          </a:p>
          <a:p>
            <a:pPr>
              <a:buNone/>
            </a:pPr>
            <a:r>
              <a:rPr lang="nn-NO" sz="1800" dirty="0" smtClean="0"/>
              <a:t>            </a:t>
            </a:r>
            <a:endParaRPr lang="en-US" sz="1800" dirty="0"/>
          </a:p>
        </p:txBody>
      </p:sp>
      <p:sp>
        <p:nvSpPr>
          <p:cNvPr id="4" name="Rectangle 3"/>
          <p:cNvSpPr/>
          <p:nvPr/>
        </p:nvSpPr>
        <p:spPr>
          <a:xfrm>
            <a:off x="4495800" y="1443841"/>
            <a:ext cx="4572000" cy="4801314"/>
          </a:xfrm>
          <a:prstGeom prst="rect">
            <a:avLst/>
          </a:prstGeom>
        </p:spPr>
        <p:txBody>
          <a:bodyPr>
            <a:spAutoFit/>
          </a:bodyPr>
          <a:lstStyle/>
          <a:p>
            <a:pPr>
              <a:buNone/>
            </a:pPr>
            <a:r>
              <a:rPr lang="nn-NO" dirty="0" smtClean="0"/>
              <a:t>for (int i = 1; i &lt; n; i++)</a:t>
            </a:r>
          </a:p>
          <a:p>
            <a:pPr>
              <a:buNone/>
            </a:pPr>
            <a:r>
              <a:rPr lang="en-US" dirty="0" smtClean="0"/>
              <a:t>            {</a:t>
            </a:r>
          </a:p>
          <a:p>
            <a:pPr>
              <a:buNone/>
            </a:pPr>
            <a:r>
              <a:rPr lang="en-US" dirty="0" smtClean="0"/>
              <a:t>                input = </a:t>
            </a:r>
            <a:r>
              <a:rPr lang="en-US" dirty="0" err="1" smtClean="0"/>
              <a:t>Console.ReadLine</a:t>
            </a:r>
            <a:r>
              <a:rPr lang="en-US" dirty="0" smtClean="0"/>
              <a:t>();</a:t>
            </a:r>
          </a:p>
          <a:p>
            <a:pPr>
              <a:buNone/>
            </a:pPr>
            <a:r>
              <a:rPr lang="en-US" dirty="0" smtClean="0"/>
              <a:t>                string[] inputs = </a:t>
            </a:r>
            <a:r>
              <a:rPr lang="en-US" dirty="0" err="1" smtClean="0"/>
              <a:t>input.Split</a:t>
            </a:r>
            <a:r>
              <a:rPr lang="en-US" dirty="0" smtClean="0"/>
              <a:t>(' ');</a:t>
            </a:r>
          </a:p>
          <a:p>
            <a:pPr>
              <a:buNone/>
            </a:pPr>
            <a:r>
              <a:rPr lang="en-US" dirty="0" smtClean="0"/>
              <a:t>                </a:t>
            </a:r>
            <a:r>
              <a:rPr lang="en-US" dirty="0" err="1" smtClean="0"/>
              <a:t>int</a:t>
            </a:r>
            <a:r>
              <a:rPr lang="en-US" dirty="0" smtClean="0"/>
              <a:t> x = Convert.ToInt32(inputs[0]);</a:t>
            </a:r>
          </a:p>
          <a:p>
            <a:pPr>
              <a:buNone/>
            </a:pPr>
            <a:r>
              <a:rPr lang="en-US" dirty="0" smtClean="0"/>
              <a:t>                </a:t>
            </a:r>
            <a:r>
              <a:rPr lang="en-US" dirty="0" err="1" smtClean="0"/>
              <a:t>int</a:t>
            </a:r>
            <a:r>
              <a:rPr lang="en-US" dirty="0" smtClean="0"/>
              <a:t> y = Convert.ToInt32(inputs[1]);</a:t>
            </a:r>
          </a:p>
          <a:p>
            <a:pPr>
              <a:buNone/>
            </a:pPr>
            <a:r>
              <a:rPr lang="en-US" dirty="0" smtClean="0"/>
              <a:t>                </a:t>
            </a:r>
            <a:r>
              <a:rPr lang="en-US" dirty="0" err="1" smtClean="0"/>
              <a:t>int</a:t>
            </a:r>
            <a:r>
              <a:rPr lang="en-US" dirty="0" smtClean="0"/>
              <a:t> z = Convert.ToInt32(inputs[2]);</a:t>
            </a:r>
          </a:p>
          <a:p>
            <a:pPr>
              <a:buNone/>
            </a:pPr>
            <a:endParaRPr lang="en-US" dirty="0" smtClean="0"/>
          </a:p>
          <a:p>
            <a:pPr>
              <a:buNone/>
            </a:pPr>
            <a:r>
              <a:rPr lang="en-GB" dirty="0" smtClean="0"/>
              <a:t>                _</a:t>
            </a:r>
            <a:r>
              <a:rPr lang="en-GB" dirty="0" err="1" smtClean="0"/>
              <a:t>connectedNodes</a:t>
            </a:r>
            <a:r>
              <a:rPr lang="en-GB" dirty="0" smtClean="0"/>
              <a:t>[x].Add(new Edge { node = y, cost = z });</a:t>
            </a:r>
          </a:p>
          <a:p>
            <a:pPr>
              <a:buNone/>
            </a:pPr>
            <a:r>
              <a:rPr lang="en-GB" dirty="0" smtClean="0"/>
              <a:t>                _</a:t>
            </a:r>
            <a:r>
              <a:rPr lang="en-GB" dirty="0" err="1" smtClean="0"/>
              <a:t>connectedNodes</a:t>
            </a:r>
            <a:r>
              <a:rPr lang="en-GB" dirty="0" smtClean="0"/>
              <a:t>[y].Add(new Edge { node = x, cost = z });</a:t>
            </a:r>
          </a:p>
          <a:p>
            <a:pPr>
              <a:buNone/>
            </a:pPr>
            <a:r>
              <a:rPr lang="en-US" dirty="0" smtClean="0"/>
              <a:t>            }</a:t>
            </a:r>
          </a:p>
          <a:p>
            <a:pPr>
              <a:buNone/>
            </a:pPr>
            <a:endParaRPr lang="en-GB" dirty="0" smtClean="0"/>
          </a:p>
          <a:p>
            <a:r>
              <a:rPr lang="en-US" dirty="0" smtClean="0"/>
              <a:t>DFS(1, -1, 0, 1);</a:t>
            </a:r>
          </a:p>
          <a:p>
            <a:pPr>
              <a:buNone/>
            </a:pPr>
            <a:endParaRPr lang="en-US" dirty="0" smtClean="0"/>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990600"/>
            <a:ext cx="8229600" cy="5867400"/>
          </a:xfrm>
        </p:spPr>
        <p:txBody>
          <a:bodyPr>
            <a:normAutofit fontScale="62500" lnSpcReduction="20000"/>
          </a:bodyPr>
          <a:lstStyle/>
          <a:p>
            <a:pPr>
              <a:buNone/>
            </a:pPr>
            <a:r>
              <a:rPr lang="en-US" dirty="0" smtClean="0"/>
              <a:t>for (</a:t>
            </a:r>
            <a:r>
              <a:rPr lang="en-US" dirty="0" err="1" smtClean="0"/>
              <a:t>int</a:t>
            </a:r>
            <a:r>
              <a:rPr lang="en-US" dirty="0" smtClean="0"/>
              <a:t> j = 1; ; j++)</a:t>
            </a:r>
          </a:p>
          <a:p>
            <a:pPr>
              <a:buNone/>
            </a:pPr>
            <a:r>
              <a:rPr lang="en-US" dirty="0" smtClean="0"/>
              <a:t>            {</a:t>
            </a:r>
          </a:p>
          <a:p>
            <a:pPr>
              <a:buNone/>
            </a:pPr>
            <a:r>
              <a:rPr lang="en-US" dirty="0" smtClean="0"/>
              <a:t>                </a:t>
            </a:r>
            <a:r>
              <a:rPr lang="en-US" dirty="0" err="1" smtClean="0"/>
              <a:t>bool</a:t>
            </a:r>
            <a:r>
              <a:rPr lang="en-US" dirty="0" smtClean="0"/>
              <a:t> flag = false;</a:t>
            </a:r>
          </a:p>
          <a:p>
            <a:pPr>
              <a:buNone/>
            </a:pPr>
            <a:r>
              <a:rPr lang="nn-NO" dirty="0" smtClean="0"/>
              <a:t>                for (int i = 1; i &lt;= n; i++)</a:t>
            </a:r>
          </a:p>
          <a:p>
            <a:pPr>
              <a:buNone/>
            </a:pPr>
            <a:r>
              <a:rPr lang="en-US" dirty="0" smtClean="0"/>
              <a:t>                {</a:t>
            </a:r>
          </a:p>
          <a:p>
            <a:pPr>
              <a:buNone/>
            </a:pPr>
            <a:r>
              <a:rPr lang="en-US" dirty="0" smtClean="0"/>
              <a:t>                    if (_parent[</a:t>
            </a:r>
            <a:r>
              <a:rPr lang="en-US" dirty="0" err="1" smtClean="0"/>
              <a:t>i</a:t>
            </a:r>
            <a:r>
              <a:rPr lang="en-US" dirty="0" smtClean="0"/>
              <a:t>][j - 1] != -1 &amp;&amp; _parent[_parent[</a:t>
            </a:r>
            <a:r>
              <a:rPr lang="en-US" dirty="0" err="1" smtClean="0"/>
              <a:t>i</a:t>
            </a:r>
            <a:r>
              <a:rPr lang="en-US" dirty="0" smtClean="0"/>
              <a:t>][j - 1]][j - 1] != -1)</a:t>
            </a:r>
          </a:p>
          <a:p>
            <a:pPr>
              <a:buNone/>
            </a:pPr>
            <a:r>
              <a:rPr lang="en-US" dirty="0" smtClean="0"/>
              <a:t>                    {</a:t>
            </a:r>
          </a:p>
          <a:p>
            <a:pPr>
              <a:buNone/>
            </a:pPr>
            <a:r>
              <a:rPr lang="sv-SE" dirty="0" smtClean="0"/>
              <a:t>                        _parent[i][j] = _parent[_parent[i][j - 1]][j - 1];</a:t>
            </a:r>
            <a:endParaRPr lang="en-US" dirty="0" smtClean="0"/>
          </a:p>
          <a:p>
            <a:pPr>
              <a:buNone/>
            </a:pPr>
            <a:r>
              <a:rPr lang="en-US" dirty="0" smtClean="0"/>
              <a:t>                        _</a:t>
            </a:r>
            <a:r>
              <a:rPr lang="en-US" dirty="0" err="1" smtClean="0"/>
              <a:t>maxCost</a:t>
            </a:r>
            <a:r>
              <a:rPr lang="en-US" dirty="0" smtClean="0"/>
              <a:t>[</a:t>
            </a:r>
            <a:r>
              <a:rPr lang="en-US" dirty="0" err="1" smtClean="0"/>
              <a:t>i</a:t>
            </a:r>
            <a:r>
              <a:rPr lang="en-US" dirty="0" smtClean="0"/>
              <a:t>][j] = _</a:t>
            </a:r>
            <a:r>
              <a:rPr lang="en-US" dirty="0" err="1" smtClean="0"/>
              <a:t>maxCost</a:t>
            </a:r>
            <a:r>
              <a:rPr lang="en-US" dirty="0" smtClean="0"/>
              <a:t>[</a:t>
            </a:r>
            <a:r>
              <a:rPr lang="en-US" dirty="0" err="1" smtClean="0"/>
              <a:t>i</a:t>
            </a:r>
            <a:r>
              <a:rPr lang="en-US" dirty="0" smtClean="0"/>
              <a:t>][j - 1];</a:t>
            </a:r>
          </a:p>
          <a:p>
            <a:pPr>
              <a:buNone/>
            </a:pPr>
            <a:r>
              <a:rPr lang="en-GB" dirty="0" smtClean="0"/>
              <a:t>                        if (_</a:t>
            </a:r>
            <a:r>
              <a:rPr lang="en-GB" dirty="0" err="1" smtClean="0"/>
              <a:t>maxCost</a:t>
            </a:r>
            <a:r>
              <a:rPr lang="en-GB" dirty="0" smtClean="0"/>
              <a:t>[</a:t>
            </a:r>
            <a:r>
              <a:rPr lang="en-GB" dirty="0" err="1" smtClean="0"/>
              <a:t>i</a:t>
            </a:r>
            <a:r>
              <a:rPr lang="en-GB" dirty="0" smtClean="0"/>
              <a:t>][j] &lt; _</a:t>
            </a:r>
            <a:r>
              <a:rPr lang="en-GB" dirty="0" err="1" smtClean="0"/>
              <a:t>maxCost</a:t>
            </a:r>
            <a:r>
              <a:rPr lang="en-GB" dirty="0" smtClean="0"/>
              <a:t>[_parent[</a:t>
            </a:r>
            <a:r>
              <a:rPr lang="en-GB" dirty="0" err="1" smtClean="0"/>
              <a:t>i</a:t>
            </a:r>
            <a:r>
              <a:rPr lang="en-GB" dirty="0" smtClean="0"/>
              <a:t>][j - 1]][j - 1])</a:t>
            </a:r>
          </a:p>
          <a:p>
            <a:pPr>
              <a:buNone/>
            </a:pPr>
            <a:r>
              <a:rPr lang="en-US" dirty="0" smtClean="0"/>
              <a:t>                            _</a:t>
            </a:r>
            <a:r>
              <a:rPr lang="en-US" dirty="0" err="1" smtClean="0"/>
              <a:t>maxCost</a:t>
            </a:r>
            <a:r>
              <a:rPr lang="en-US" dirty="0" smtClean="0"/>
              <a:t>[</a:t>
            </a:r>
            <a:r>
              <a:rPr lang="en-US" dirty="0" err="1" smtClean="0"/>
              <a:t>i</a:t>
            </a:r>
            <a:r>
              <a:rPr lang="en-US" dirty="0" smtClean="0"/>
              <a:t>][j] = _</a:t>
            </a:r>
            <a:r>
              <a:rPr lang="en-US" dirty="0" err="1" smtClean="0"/>
              <a:t>maxCost</a:t>
            </a:r>
            <a:r>
              <a:rPr lang="en-US" dirty="0" smtClean="0"/>
              <a:t>[_parent[</a:t>
            </a:r>
            <a:r>
              <a:rPr lang="en-US" dirty="0" err="1" smtClean="0"/>
              <a:t>i</a:t>
            </a:r>
            <a:r>
              <a:rPr lang="en-US" dirty="0" smtClean="0"/>
              <a:t>][j - 1]][j - 1];</a:t>
            </a:r>
          </a:p>
          <a:p>
            <a:pPr>
              <a:buNone/>
            </a:pPr>
            <a:r>
              <a:rPr lang="en-US" dirty="0" smtClean="0"/>
              <a:t>                        flag = true;</a:t>
            </a:r>
          </a:p>
          <a:p>
            <a:pPr>
              <a:buNone/>
            </a:pPr>
            <a:r>
              <a:rPr lang="en-US" dirty="0" smtClean="0"/>
              <a:t>                    }</a:t>
            </a:r>
          </a:p>
          <a:p>
            <a:pPr>
              <a:buNone/>
            </a:pPr>
            <a:r>
              <a:rPr lang="en-US" dirty="0" smtClean="0"/>
              <a:t>                    else</a:t>
            </a:r>
          </a:p>
          <a:p>
            <a:pPr>
              <a:buNone/>
            </a:pPr>
            <a:r>
              <a:rPr lang="en-US" dirty="0" smtClean="0"/>
              <a:t>                        _parent[</a:t>
            </a:r>
            <a:r>
              <a:rPr lang="en-US" dirty="0" err="1" smtClean="0"/>
              <a:t>i</a:t>
            </a:r>
            <a:r>
              <a:rPr lang="en-US" dirty="0" smtClean="0"/>
              <a:t>][j] = -1;</a:t>
            </a:r>
          </a:p>
          <a:p>
            <a:pPr>
              <a:buNone/>
            </a:pPr>
            <a:r>
              <a:rPr lang="en-US" dirty="0" smtClean="0"/>
              <a:t>                }</a:t>
            </a:r>
          </a:p>
          <a:p>
            <a:pPr>
              <a:buNone/>
            </a:pPr>
            <a:endParaRPr lang="en-US" dirty="0" smtClean="0"/>
          </a:p>
          <a:p>
            <a:pPr>
              <a:buNone/>
            </a:pPr>
            <a:r>
              <a:rPr lang="en-US" dirty="0" smtClean="0"/>
              <a:t>                if (!flag)break;</a:t>
            </a:r>
          </a:p>
          <a:p>
            <a:pPr>
              <a:buNone/>
            </a:pPr>
            <a:r>
              <a:rPr lang="en-US" dirty="0" smtClean="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762000"/>
            <a:ext cx="8229600" cy="5791200"/>
          </a:xfrm>
        </p:spPr>
        <p:txBody>
          <a:bodyPr>
            <a:normAutofit fontScale="62500" lnSpcReduction="20000"/>
          </a:bodyPr>
          <a:lstStyle/>
          <a:p>
            <a:pPr>
              <a:buNone/>
            </a:pPr>
            <a:r>
              <a:rPr lang="en-US" dirty="0" smtClean="0"/>
              <a:t>input = </a:t>
            </a:r>
            <a:r>
              <a:rPr lang="en-US" dirty="0" err="1" smtClean="0"/>
              <a:t>Console.ReadLine</a:t>
            </a:r>
            <a:r>
              <a:rPr lang="en-US" dirty="0" smtClean="0"/>
              <a:t>();</a:t>
            </a:r>
          </a:p>
          <a:p>
            <a:pPr>
              <a:buNone/>
            </a:pPr>
            <a:r>
              <a:rPr lang="en-US" dirty="0" smtClean="0"/>
              <a:t>            </a:t>
            </a:r>
            <a:r>
              <a:rPr lang="en-US" dirty="0" err="1" smtClean="0"/>
              <a:t>int</a:t>
            </a:r>
            <a:r>
              <a:rPr lang="en-US" dirty="0" smtClean="0"/>
              <a:t> q = Convert.ToInt32(input);</a:t>
            </a:r>
          </a:p>
          <a:p>
            <a:pPr>
              <a:buNone/>
            </a:pPr>
            <a:endParaRPr lang="en-US" dirty="0" smtClean="0"/>
          </a:p>
          <a:p>
            <a:pPr>
              <a:buNone/>
            </a:pPr>
            <a:r>
              <a:rPr lang="en-US" dirty="0" smtClean="0"/>
              <a:t>            for (</a:t>
            </a:r>
            <a:r>
              <a:rPr lang="en-US" dirty="0" err="1" smtClean="0"/>
              <a:t>int</a:t>
            </a:r>
            <a:r>
              <a:rPr lang="en-US" dirty="0" smtClean="0"/>
              <a:t> q1 = 1; q1 &lt;= q; q1++)</a:t>
            </a:r>
          </a:p>
          <a:p>
            <a:pPr>
              <a:buNone/>
            </a:pPr>
            <a:r>
              <a:rPr lang="en-US" dirty="0" smtClean="0"/>
              <a:t>            {</a:t>
            </a:r>
          </a:p>
          <a:p>
            <a:pPr>
              <a:buNone/>
            </a:pPr>
            <a:r>
              <a:rPr lang="en-US" dirty="0" smtClean="0"/>
              <a:t>                input = </a:t>
            </a:r>
            <a:r>
              <a:rPr lang="en-US" dirty="0" err="1" smtClean="0"/>
              <a:t>Console.ReadLine</a:t>
            </a:r>
            <a:r>
              <a:rPr lang="en-US" dirty="0" smtClean="0"/>
              <a:t>();</a:t>
            </a:r>
          </a:p>
          <a:p>
            <a:pPr>
              <a:buNone/>
            </a:pPr>
            <a:r>
              <a:rPr lang="en-US" dirty="0" smtClean="0"/>
              <a:t>                string[] inputs = </a:t>
            </a:r>
            <a:r>
              <a:rPr lang="en-US" dirty="0" err="1" smtClean="0"/>
              <a:t>input.Split</a:t>
            </a:r>
            <a:r>
              <a:rPr lang="en-US" dirty="0" smtClean="0"/>
              <a:t>(' ');</a:t>
            </a:r>
          </a:p>
          <a:p>
            <a:pPr>
              <a:buNone/>
            </a:pPr>
            <a:r>
              <a:rPr lang="en-US" dirty="0" smtClean="0"/>
              <a:t>                </a:t>
            </a:r>
            <a:r>
              <a:rPr lang="en-US" dirty="0" err="1" smtClean="0"/>
              <a:t>int</a:t>
            </a:r>
            <a:r>
              <a:rPr lang="en-US" dirty="0" smtClean="0"/>
              <a:t> x = Convert.ToInt32(inputs[0]);</a:t>
            </a:r>
          </a:p>
          <a:p>
            <a:pPr>
              <a:buNone/>
            </a:pPr>
            <a:r>
              <a:rPr lang="en-US" dirty="0" smtClean="0"/>
              <a:t>                </a:t>
            </a:r>
            <a:r>
              <a:rPr lang="en-US" dirty="0" err="1" smtClean="0"/>
              <a:t>int</a:t>
            </a:r>
            <a:r>
              <a:rPr lang="en-US" dirty="0" smtClean="0"/>
              <a:t> y = Convert.ToInt32(inputs[1]);</a:t>
            </a:r>
          </a:p>
          <a:p>
            <a:pPr>
              <a:buNone/>
            </a:pPr>
            <a:endParaRPr lang="en-US" dirty="0" smtClean="0"/>
          </a:p>
          <a:p>
            <a:pPr>
              <a:buNone/>
            </a:pPr>
            <a:r>
              <a:rPr lang="en-US" dirty="0" smtClean="0"/>
              <a:t>                </a:t>
            </a:r>
            <a:r>
              <a:rPr lang="en-US" dirty="0" err="1" smtClean="0"/>
              <a:t>int</a:t>
            </a:r>
            <a:r>
              <a:rPr lang="en-US" dirty="0" smtClean="0"/>
              <a:t> max = 0;</a:t>
            </a:r>
          </a:p>
          <a:p>
            <a:pPr>
              <a:buNone/>
            </a:pPr>
            <a:endParaRPr lang="en-US" dirty="0" smtClean="0"/>
          </a:p>
          <a:p>
            <a:pPr>
              <a:buNone/>
            </a:pPr>
            <a:r>
              <a:rPr lang="en-US" dirty="0" smtClean="0"/>
              <a:t>                if (_</a:t>
            </a:r>
            <a:r>
              <a:rPr lang="en-US" dirty="0" err="1" smtClean="0"/>
              <a:t>dfsNumber</a:t>
            </a:r>
            <a:r>
              <a:rPr lang="en-US" dirty="0" smtClean="0"/>
              <a:t>[x] &gt; _</a:t>
            </a:r>
            <a:r>
              <a:rPr lang="en-US" dirty="0" err="1" smtClean="0"/>
              <a:t>dfsNumber</a:t>
            </a:r>
            <a:r>
              <a:rPr lang="en-US" dirty="0" smtClean="0"/>
              <a:t>[y])</a:t>
            </a:r>
          </a:p>
          <a:p>
            <a:pPr>
              <a:buNone/>
            </a:pPr>
            <a:r>
              <a:rPr lang="en-US" dirty="0" smtClean="0"/>
              <a:t>                {</a:t>
            </a:r>
          </a:p>
          <a:p>
            <a:pPr>
              <a:buNone/>
            </a:pPr>
            <a:r>
              <a:rPr lang="en-US" dirty="0" smtClean="0"/>
              <a:t>                    </a:t>
            </a:r>
            <a:r>
              <a:rPr lang="en-US" dirty="0" err="1" smtClean="0"/>
              <a:t>int</a:t>
            </a:r>
            <a:r>
              <a:rPr lang="en-US" dirty="0" smtClean="0"/>
              <a:t> z = x;</a:t>
            </a:r>
          </a:p>
          <a:p>
            <a:pPr>
              <a:buNone/>
            </a:pPr>
            <a:r>
              <a:rPr lang="en-US" dirty="0" smtClean="0"/>
              <a:t>                    x = y;</a:t>
            </a:r>
          </a:p>
          <a:p>
            <a:pPr>
              <a:buNone/>
            </a:pPr>
            <a:r>
              <a:rPr lang="en-US" dirty="0" smtClean="0"/>
              <a:t>                    y = z;</a:t>
            </a:r>
          </a:p>
          <a:p>
            <a:pPr>
              <a:buNone/>
            </a:pPr>
            <a:r>
              <a:rPr lang="en-US" dirty="0" smtClean="0"/>
              <a:t>                }</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990600"/>
            <a:ext cx="8229600" cy="5638800"/>
          </a:xfrm>
        </p:spPr>
        <p:txBody>
          <a:bodyPr>
            <a:normAutofit fontScale="62500" lnSpcReduction="20000"/>
          </a:bodyPr>
          <a:lstStyle/>
          <a:p>
            <a:pPr>
              <a:buNone/>
            </a:pPr>
            <a:r>
              <a:rPr lang="en-US" dirty="0" smtClean="0"/>
              <a:t>while (_</a:t>
            </a:r>
            <a:r>
              <a:rPr lang="en-US" dirty="0" err="1" smtClean="0"/>
              <a:t>dfsNumber</a:t>
            </a:r>
            <a:r>
              <a:rPr lang="en-US" dirty="0" smtClean="0"/>
              <a:t>[x] != _</a:t>
            </a:r>
            <a:r>
              <a:rPr lang="en-US" dirty="0" err="1" smtClean="0"/>
              <a:t>dfsNumber</a:t>
            </a:r>
            <a:r>
              <a:rPr lang="en-US" dirty="0" smtClean="0"/>
              <a:t>[y])</a:t>
            </a:r>
          </a:p>
          <a:p>
            <a:pPr>
              <a:buNone/>
            </a:pPr>
            <a:r>
              <a:rPr lang="en-US" dirty="0" smtClean="0"/>
              <a:t>                {</a:t>
            </a:r>
          </a:p>
          <a:p>
            <a:pPr>
              <a:buNone/>
            </a:pPr>
            <a:r>
              <a:rPr lang="nn-NO" dirty="0" smtClean="0"/>
              <a:t>                    for (int i = 0; ; i++)</a:t>
            </a:r>
          </a:p>
          <a:p>
            <a:pPr>
              <a:buNone/>
            </a:pPr>
            <a:r>
              <a:rPr lang="en-US" dirty="0" smtClean="0"/>
              <a:t>                    {</a:t>
            </a:r>
          </a:p>
          <a:p>
            <a:pPr>
              <a:buNone/>
            </a:pPr>
            <a:r>
              <a:rPr lang="en-GB" dirty="0" smtClean="0"/>
              <a:t>                        if (_parent[y][</a:t>
            </a:r>
            <a:r>
              <a:rPr lang="en-GB" dirty="0" err="1" smtClean="0"/>
              <a:t>i</a:t>
            </a:r>
            <a:r>
              <a:rPr lang="en-GB" dirty="0" smtClean="0"/>
              <a:t>] == -1 || _</a:t>
            </a:r>
            <a:r>
              <a:rPr lang="en-GB" dirty="0" err="1" smtClean="0"/>
              <a:t>dfsNumber</a:t>
            </a:r>
            <a:r>
              <a:rPr lang="en-GB" dirty="0" smtClean="0"/>
              <a:t>[_parent[y][</a:t>
            </a:r>
            <a:r>
              <a:rPr lang="en-GB" dirty="0" err="1" smtClean="0"/>
              <a:t>i</a:t>
            </a:r>
            <a:r>
              <a:rPr lang="en-GB" dirty="0" smtClean="0"/>
              <a:t>]] &lt; _</a:t>
            </a:r>
            <a:r>
              <a:rPr lang="en-GB" dirty="0" err="1" smtClean="0"/>
              <a:t>dfsNumber</a:t>
            </a:r>
            <a:r>
              <a:rPr lang="en-GB" dirty="0" smtClean="0"/>
              <a:t>[x])</a:t>
            </a:r>
          </a:p>
          <a:p>
            <a:pPr>
              <a:buNone/>
            </a:pPr>
            <a:r>
              <a:rPr lang="en-US" dirty="0" smtClean="0"/>
              <a:t>                        {</a:t>
            </a:r>
          </a:p>
          <a:p>
            <a:pPr>
              <a:buNone/>
            </a:pPr>
            <a:r>
              <a:rPr lang="en-US" dirty="0" smtClean="0"/>
              <a:t>                            y = _parent[y][</a:t>
            </a:r>
            <a:r>
              <a:rPr lang="en-US" dirty="0" err="1" smtClean="0"/>
              <a:t>i</a:t>
            </a:r>
            <a:r>
              <a:rPr lang="en-US" dirty="0" smtClean="0"/>
              <a:t> - 1];</a:t>
            </a:r>
          </a:p>
          <a:p>
            <a:pPr>
              <a:buNone/>
            </a:pPr>
            <a:r>
              <a:rPr lang="en-US" dirty="0" smtClean="0"/>
              <a:t>                            break;</a:t>
            </a:r>
          </a:p>
          <a:p>
            <a:pPr>
              <a:buNone/>
            </a:pPr>
            <a:r>
              <a:rPr lang="en-US" dirty="0" smtClean="0"/>
              <a:t>                        }</a:t>
            </a:r>
          </a:p>
          <a:p>
            <a:pPr>
              <a:buNone/>
            </a:pPr>
            <a:r>
              <a:rPr lang="en-US" dirty="0" smtClean="0"/>
              <a:t>                        else</a:t>
            </a:r>
          </a:p>
          <a:p>
            <a:pPr>
              <a:buNone/>
            </a:pPr>
            <a:r>
              <a:rPr lang="en-US" dirty="0" smtClean="0"/>
              <a:t>                        {</a:t>
            </a:r>
          </a:p>
          <a:p>
            <a:pPr>
              <a:buNone/>
            </a:pPr>
            <a:r>
              <a:rPr lang="en-US" dirty="0" smtClean="0"/>
              <a:t>                            if (_</a:t>
            </a:r>
            <a:r>
              <a:rPr lang="en-US" dirty="0" err="1" smtClean="0"/>
              <a:t>maxCost</a:t>
            </a:r>
            <a:r>
              <a:rPr lang="en-US" dirty="0" smtClean="0"/>
              <a:t>[y][</a:t>
            </a:r>
            <a:r>
              <a:rPr lang="en-US" dirty="0" err="1" smtClean="0"/>
              <a:t>i</a:t>
            </a:r>
            <a:r>
              <a:rPr lang="en-US" dirty="0" smtClean="0"/>
              <a:t>] &gt; max)</a:t>
            </a:r>
          </a:p>
          <a:p>
            <a:pPr>
              <a:buNone/>
            </a:pPr>
            <a:r>
              <a:rPr lang="en-US" dirty="0" smtClean="0"/>
              <a:t>                                max = _</a:t>
            </a:r>
            <a:r>
              <a:rPr lang="en-US" dirty="0" err="1" smtClean="0"/>
              <a:t>maxCost</a:t>
            </a:r>
            <a:r>
              <a:rPr lang="en-US" dirty="0" smtClean="0"/>
              <a:t>[y][</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GB" dirty="0" smtClean="0"/>
              <a:t>Solution</a:t>
            </a:r>
            <a:endParaRPr lang="en-US" dirty="0"/>
          </a:p>
        </p:txBody>
      </p:sp>
      <p:sp>
        <p:nvSpPr>
          <p:cNvPr id="3" name="Content Placeholder 2"/>
          <p:cNvSpPr>
            <a:spLocks noGrp="1"/>
          </p:cNvSpPr>
          <p:nvPr>
            <p:ph idx="1"/>
          </p:nvPr>
        </p:nvSpPr>
        <p:spPr>
          <a:xfrm>
            <a:off x="457200" y="990600"/>
            <a:ext cx="3733800" cy="5562600"/>
          </a:xfrm>
        </p:spPr>
        <p:txBody>
          <a:bodyPr>
            <a:normAutofit fontScale="47500" lnSpcReduction="20000"/>
          </a:bodyPr>
          <a:lstStyle/>
          <a:p>
            <a:pPr>
              <a:buNone/>
            </a:pPr>
            <a:r>
              <a:rPr lang="en-US" dirty="0" smtClean="0"/>
              <a:t>while (x != y)</a:t>
            </a:r>
          </a:p>
          <a:p>
            <a:pPr>
              <a:buNone/>
            </a:pPr>
            <a:r>
              <a:rPr lang="en-US" dirty="0" smtClean="0"/>
              <a:t>                {</a:t>
            </a:r>
          </a:p>
          <a:p>
            <a:pPr>
              <a:buNone/>
            </a:pPr>
            <a:r>
              <a:rPr lang="nn-NO" dirty="0" smtClean="0"/>
              <a:t>                    for (int i = 0; i &lt; 18; i++)</a:t>
            </a:r>
          </a:p>
          <a:p>
            <a:pPr>
              <a:buNone/>
            </a:pPr>
            <a:r>
              <a:rPr lang="en-US" dirty="0" smtClean="0"/>
              <a:t>                    {</a:t>
            </a:r>
          </a:p>
          <a:p>
            <a:pPr>
              <a:buNone/>
            </a:pPr>
            <a:r>
              <a:rPr lang="en-US" dirty="0" smtClean="0"/>
              <a:t>                        if (_parent[x][</a:t>
            </a:r>
            <a:r>
              <a:rPr lang="en-US" dirty="0" err="1" smtClean="0"/>
              <a:t>i</a:t>
            </a:r>
            <a:r>
              <a:rPr lang="en-US" dirty="0" smtClean="0"/>
              <a:t>] == _parent[y][</a:t>
            </a:r>
            <a:r>
              <a:rPr lang="en-US" dirty="0" err="1" smtClean="0"/>
              <a:t>i</a:t>
            </a:r>
            <a:r>
              <a:rPr lang="en-US" dirty="0" smtClean="0"/>
              <a:t>])</a:t>
            </a:r>
          </a:p>
          <a:p>
            <a:pPr>
              <a:buNone/>
            </a:pPr>
            <a:r>
              <a:rPr lang="en-US" dirty="0" smtClean="0"/>
              <a:t>                        {</a:t>
            </a:r>
          </a:p>
          <a:p>
            <a:pPr>
              <a:buNone/>
            </a:pPr>
            <a:r>
              <a:rPr lang="en-US" dirty="0" smtClean="0"/>
              <a:t>                            if (</a:t>
            </a:r>
            <a:r>
              <a:rPr lang="en-US" dirty="0" err="1" smtClean="0"/>
              <a:t>i</a:t>
            </a:r>
            <a:r>
              <a:rPr lang="en-US" dirty="0" smtClean="0"/>
              <a:t> == 0)</a:t>
            </a:r>
          </a:p>
          <a:p>
            <a:pPr>
              <a:buNone/>
            </a:pPr>
            <a:r>
              <a:rPr lang="en-US" dirty="0" smtClean="0"/>
              <a:t>                            {</a:t>
            </a:r>
          </a:p>
          <a:p>
            <a:pPr>
              <a:buNone/>
            </a:pPr>
            <a:r>
              <a:rPr lang="en-US" dirty="0" smtClean="0"/>
              <a:t>                                if (_</a:t>
            </a:r>
            <a:r>
              <a:rPr lang="en-US" dirty="0" err="1" smtClean="0"/>
              <a:t>maxCost</a:t>
            </a:r>
            <a:r>
              <a:rPr lang="en-US" dirty="0" smtClean="0"/>
              <a:t>[x][</a:t>
            </a:r>
            <a:r>
              <a:rPr lang="en-US" dirty="0" err="1" smtClean="0"/>
              <a:t>i</a:t>
            </a:r>
            <a:r>
              <a:rPr lang="en-US" dirty="0" smtClean="0"/>
              <a:t>] &gt; max)</a:t>
            </a:r>
          </a:p>
          <a:p>
            <a:pPr>
              <a:buNone/>
            </a:pPr>
            <a:r>
              <a:rPr lang="en-US" dirty="0" smtClean="0"/>
              <a:t>                                    max = _</a:t>
            </a:r>
            <a:r>
              <a:rPr lang="en-US" dirty="0" err="1" smtClean="0"/>
              <a:t>maxCost</a:t>
            </a:r>
            <a:r>
              <a:rPr lang="en-US" dirty="0" smtClean="0"/>
              <a:t>[x][</a:t>
            </a:r>
            <a:r>
              <a:rPr lang="en-US" dirty="0" err="1" smtClean="0"/>
              <a:t>i</a:t>
            </a:r>
            <a:r>
              <a:rPr lang="en-US" dirty="0" smtClean="0"/>
              <a:t>];</a:t>
            </a:r>
          </a:p>
          <a:p>
            <a:pPr>
              <a:buNone/>
            </a:pPr>
            <a:r>
              <a:rPr lang="en-US" dirty="0" smtClean="0"/>
              <a:t>                                if (_</a:t>
            </a:r>
            <a:r>
              <a:rPr lang="en-US" dirty="0" err="1" smtClean="0"/>
              <a:t>maxCost</a:t>
            </a:r>
            <a:r>
              <a:rPr lang="en-US" dirty="0" smtClean="0"/>
              <a:t>[y][</a:t>
            </a:r>
            <a:r>
              <a:rPr lang="en-US" dirty="0" err="1" smtClean="0"/>
              <a:t>i</a:t>
            </a:r>
            <a:r>
              <a:rPr lang="en-US" dirty="0" smtClean="0"/>
              <a:t>] &gt; max)</a:t>
            </a:r>
          </a:p>
          <a:p>
            <a:pPr>
              <a:buNone/>
            </a:pPr>
            <a:r>
              <a:rPr lang="en-US" dirty="0" smtClean="0"/>
              <a:t>                                    max = _</a:t>
            </a:r>
            <a:r>
              <a:rPr lang="en-US" dirty="0" err="1" smtClean="0"/>
              <a:t>maxCost</a:t>
            </a:r>
            <a:r>
              <a:rPr lang="en-US" dirty="0" smtClean="0"/>
              <a:t>[y][</a:t>
            </a:r>
            <a:r>
              <a:rPr lang="en-US" dirty="0" err="1" smtClean="0"/>
              <a:t>i</a:t>
            </a:r>
            <a:r>
              <a:rPr lang="en-US" dirty="0" smtClean="0"/>
              <a:t>];</a:t>
            </a:r>
          </a:p>
          <a:p>
            <a:pPr>
              <a:buNone/>
            </a:pPr>
            <a:endParaRPr lang="en-US" dirty="0" smtClean="0"/>
          </a:p>
          <a:p>
            <a:pPr>
              <a:buNone/>
            </a:pPr>
            <a:r>
              <a:rPr lang="en-US" dirty="0" smtClean="0"/>
              <a:t>                                x = _parent[x][</a:t>
            </a:r>
            <a:r>
              <a:rPr lang="en-US" dirty="0" err="1" smtClean="0"/>
              <a:t>i</a:t>
            </a:r>
            <a:r>
              <a:rPr lang="en-US" dirty="0" smtClean="0"/>
              <a:t>];</a:t>
            </a:r>
          </a:p>
          <a:p>
            <a:pPr>
              <a:buNone/>
            </a:pPr>
            <a:r>
              <a:rPr lang="en-US" dirty="0" smtClean="0"/>
              <a:t>                                y = _parent[y][</a:t>
            </a:r>
            <a:r>
              <a:rPr lang="en-US" dirty="0" err="1" smtClean="0"/>
              <a:t>i</a:t>
            </a:r>
            <a:r>
              <a:rPr lang="en-US" dirty="0" smtClean="0"/>
              <a:t>];</a:t>
            </a:r>
          </a:p>
          <a:p>
            <a:pPr>
              <a:buNone/>
            </a:pPr>
            <a:r>
              <a:rPr lang="en-US" dirty="0" smtClean="0"/>
              <a:t>                            }</a:t>
            </a:r>
          </a:p>
          <a:p>
            <a:pPr>
              <a:buNone/>
            </a:pPr>
            <a:r>
              <a:rPr lang="en-US" dirty="0" smtClean="0"/>
              <a:t>                            else</a:t>
            </a:r>
          </a:p>
          <a:p>
            <a:pPr>
              <a:buNone/>
            </a:pPr>
            <a:r>
              <a:rPr lang="en-US" dirty="0" smtClean="0"/>
              <a:t>                            {</a:t>
            </a:r>
          </a:p>
          <a:p>
            <a:pPr>
              <a:buNone/>
            </a:pPr>
            <a:r>
              <a:rPr lang="en-US" dirty="0" smtClean="0"/>
              <a:t>                                x = _parent[x][</a:t>
            </a:r>
            <a:r>
              <a:rPr lang="en-US" dirty="0" err="1" smtClean="0"/>
              <a:t>i</a:t>
            </a:r>
            <a:r>
              <a:rPr lang="en-US" dirty="0" smtClean="0"/>
              <a:t> - 1];</a:t>
            </a:r>
          </a:p>
          <a:p>
            <a:pPr>
              <a:buNone/>
            </a:pPr>
            <a:r>
              <a:rPr lang="en-US" dirty="0" smtClean="0"/>
              <a:t>                                y = _parent[y][</a:t>
            </a:r>
            <a:r>
              <a:rPr lang="en-US" dirty="0" err="1" smtClean="0"/>
              <a:t>i</a:t>
            </a:r>
            <a:r>
              <a:rPr lang="en-US" dirty="0" smtClean="0"/>
              <a:t> - 1];</a:t>
            </a:r>
          </a:p>
          <a:p>
            <a:pPr>
              <a:buNone/>
            </a:pPr>
            <a:r>
              <a:rPr lang="en-US" dirty="0" smtClean="0"/>
              <a:t>                            }</a:t>
            </a:r>
          </a:p>
          <a:p>
            <a:pPr>
              <a:buNone/>
            </a:pPr>
            <a:r>
              <a:rPr lang="en-US" dirty="0" smtClean="0"/>
              <a:t>                            break;</a:t>
            </a:r>
          </a:p>
          <a:p>
            <a:pPr>
              <a:buNone/>
            </a:pPr>
            <a:r>
              <a:rPr lang="en-US" dirty="0" smtClean="0"/>
              <a:t>                        }</a:t>
            </a:r>
          </a:p>
          <a:p>
            <a:pPr>
              <a:buNone/>
            </a:pPr>
            <a:r>
              <a:rPr lang="en-US" dirty="0" smtClean="0"/>
              <a:t>                        </a:t>
            </a:r>
            <a:endParaRPr lang="en-US" dirty="0"/>
          </a:p>
        </p:txBody>
      </p:sp>
      <p:sp>
        <p:nvSpPr>
          <p:cNvPr id="4" name="Rectangle 3"/>
          <p:cNvSpPr/>
          <p:nvPr/>
        </p:nvSpPr>
        <p:spPr>
          <a:xfrm>
            <a:off x="4495800" y="1135082"/>
            <a:ext cx="4572000" cy="3970318"/>
          </a:xfrm>
          <a:prstGeom prst="rect">
            <a:avLst/>
          </a:prstGeom>
        </p:spPr>
        <p:txBody>
          <a:bodyPr>
            <a:spAutoFit/>
          </a:bodyPr>
          <a:lstStyle/>
          <a:p>
            <a:pPr>
              <a:buNone/>
            </a:pPr>
            <a:r>
              <a:rPr lang="en-US" dirty="0" smtClean="0"/>
              <a:t>else</a:t>
            </a:r>
          </a:p>
          <a:p>
            <a:pPr>
              <a:buNone/>
            </a:pPr>
            <a:r>
              <a:rPr lang="en-US" dirty="0" smtClean="0"/>
              <a:t>                        {</a:t>
            </a:r>
          </a:p>
          <a:p>
            <a:pPr>
              <a:buNone/>
            </a:pPr>
            <a:r>
              <a:rPr lang="en-US" dirty="0" smtClean="0"/>
              <a:t>                            if (_</a:t>
            </a:r>
            <a:r>
              <a:rPr lang="en-US" dirty="0" err="1" smtClean="0"/>
              <a:t>maxCost</a:t>
            </a:r>
            <a:r>
              <a:rPr lang="en-US" dirty="0" smtClean="0"/>
              <a:t>[x][</a:t>
            </a:r>
            <a:r>
              <a:rPr lang="en-US" dirty="0" err="1" smtClean="0"/>
              <a:t>i</a:t>
            </a:r>
            <a:r>
              <a:rPr lang="en-US" dirty="0" smtClean="0"/>
              <a:t>] &gt; max)</a:t>
            </a:r>
          </a:p>
          <a:p>
            <a:pPr>
              <a:buNone/>
            </a:pPr>
            <a:r>
              <a:rPr lang="en-US" dirty="0" smtClean="0"/>
              <a:t>                                max = _</a:t>
            </a:r>
            <a:r>
              <a:rPr lang="en-US" dirty="0" err="1" smtClean="0"/>
              <a:t>maxCost</a:t>
            </a:r>
            <a:r>
              <a:rPr lang="en-US" dirty="0" smtClean="0"/>
              <a:t>[x][</a:t>
            </a:r>
            <a:r>
              <a:rPr lang="en-US" dirty="0" err="1" smtClean="0"/>
              <a:t>i</a:t>
            </a:r>
            <a:r>
              <a:rPr lang="en-US" dirty="0" smtClean="0"/>
              <a:t>];</a:t>
            </a:r>
          </a:p>
          <a:p>
            <a:pPr>
              <a:buNone/>
            </a:pPr>
            <a:r>
              <a:rPr lang="en-US" dirty="0" smtClean="0"/>
              <a:t>                            if (_</a:t>
            </a:r>
            <a:r>
              <a:rPr lang="en-US" dirty="0" err="1" smtClean="0"/>
              <a:t>maxCost</a:t>
            </a:r>
            <a:r>
              <a:rPr lang="en-US" dirty="0" smtClean="0"/>
              <a:t>[y][</a:t>
            </a:r>
            <a:r>
              <a:rPr lang="en-US" dirty="0" err="1" smtClean="0"/>
              <a:t>i</a:t>
            </a:r>
            <a:r>
              <a:rPr lang="en-US" dirty="0" smtClean="0"/>
              <a:t>] &gt; max)</a:t>
            </a:r>
          </a:p>
          <a:p>
            <a:pPr>
              <a:buNone/>
            </a:pPr>
            <a:r>
              <a:rPr lang="en-US" dirty="0" smtClean="0"/>
              <a:t>                                max = _</a:t>
            </a:r>
            <a:r>
              <a:rPr lang="en-US" dirty="0" err="1" smtClean="0"/>
              <a:t>maxCost</a:t>
            </a:r>
            <a:r>
              <a:rPr lang="en-US" dirty="0" smtClean="0"/>
              <a:t>[y][</a:t>
            </a:r>
            <a:r>
              <a:rPr lang="en-US" dirty="0" err="1" smtClean="0"/>
              <a:t>i</a:t>
            </a:r>
            <a:r>
              <a:rPr lang="en-US" dirty="0" smtClean="0"/>
              <a:t>];</a:t>
            </a:r>
          </a:p>
          <a:p>
            <a:pPr>
              <a:buNone/>
            </a:pPr>
            <a:r>
              <a:rPr lang="en-US" dirty="0" smtClean="0"/>
              <a:t>                        }</a:t>
            </a:r>
          </a:p>
          <a:p>
            <a:pPr>
              <a:buNone/>
            </a:pPr>
            <a:r>
              <a:rPr lang="en-US" dirty="0" smtClean="0"/>
              <a:t>                    }</a:t>
            </a:r>
          </a:p>
          <a:p>
            <a:pPr>
              <a:buNone/>
            </a:pPr>
            <a:r>
              <a:rPr lang="en-US" dirty="0" smtClean="0"/>
              <a:t>                }</a:t>
            </a:r>
          </a:p>
          <a:p>
            <a:pPr>
              <a:buNone/>
            </a:pPr>
            <a:endParaRPr lang="en-US" dirty="0" smtClean="0"/>
          </a:p>
          <a:p>
            <a:pPr>
              <a:buNone/>
            </a:pPr>
            <a:r>
              <a:rPr lang="en-US" dirty="0" smtClean="0"/>
              <a:t>                </a:t>
            </a:r>
            <a:r>
              <a:rPr lang="en-US" dirty="0" err="1" smtClean="0"/>
              <a:t>Console.WriteLine</a:t>
            </a:r>
            <a:r>
              <a:rPr lang="en-US" dirty="0" smtClean="0"/>
              <a:t>(max);</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2590800"/>
            <a:ext cx="8229600" cy="1143000"/>
          </a:xfrm>
        </p:spPr>
        <p:txBody>
          <a:bodyPr/>
          <a:lstStyle/>
          <a:p>
            <a:r>
              <a:rPr lang="en-US" smtClean="0"/>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752600"/>
          </a:xfrm>
        </p:spPr>
        <p:txBody>
          <a:bodyPr rtlCol="0">
            <a:normAutofit fontScale="90000"/>
          </a:bodyPr>
          <a:lstStyle/>
          <a:p>
            <a:pPr algn="l" eaLnBrk="1" fontAlgn="auto" hangingPunct="1">
              <a:spcAft>
                <a:spcPts val="0"/>
              </a:spcAft>
              <a:defRPr/>
            </a:pPr>
            <a:r>
              <a:rPr lang="en-US" dirty="0" smtClean="0"/>
              <a:t>The next figure shows a </a:t>
            </a:r>
            <a:r>
              <a:rPr lang="en-US" dirty="0" err="1" smtClean="0"/>
              <a:t>trie</a:t>
            </a:r>
            <a:r>
              <a:rPr lang="en-US" dirty="0" smtClean="0"/>
              <a:t> with the words "tree", "</a:t>
            </a:r>
            <a:r>
              <a:rPr lang="en-US" dirty="0" err="1" smtClean="0"/>
              <a:t>trie</a:t>
            </a:r>
            <a:r>
              <a:rPr lang="en-US" dirty="0" smtClean="0"/>
              <a:t>", "</a:t>
            </a:r>
            <a:r>
              <a:rPr lang="en-US" dirty="0" err="1" smtClean="0"/>
              <a:t>algo</a:t>
            </a:r>
            <a:r>
              <a:rPr lang="en-US" dirty="0" smtClean="0"/>
              <a:t>", "assoc", "all", and "also."</a:t>
            </a:r>
          </a:p>
        </p:txBody>
      </p:sp>
      <p:pic>
        <p:nvPicPr>
          <p:cNvPr id="4099" name="Picture 2"/>
          <p:cNvPicPr>
            <a:picLocks noGrp="1" noChangeAspect="1" noChangeArrowheads="1"/>
          </p:cNvPicPr>
          <p:nvPr>
            <p:ph idx="1"/>
          </p:nvPr>
        </p:nvPicPr>
        <p:blipFill>
          <a:blip r:embed="rId2"/>
          <a:srcRect/>
          <a:stretch>
            <a:fillRect/>
          </a:stretch>
        </p:blipFill>
        <p:spPr>
          <a:xfrm>
            <a:off x="2362200" y="2681288"/>
            <a:ext cx="4343400" cy="3567112"/>
          </a:xfrm>
          <a:noFill/>
        </p:spPr>
      </p:pic>
      <p:sp>
        <p:nvSpPr>
          <p:cNvPr id="4" name="Title 1"/>
          <p:cNvSpPr txBox="1">
            <a:spLocks/>
          </p:cNvSpPr>
          <p:nvPr/>
        </p:nvSpPr>
        <p:spPr>
          <a:xfrm>
            <a:off x="685800" y="53975"/>
            <a:ext cx="7772400" cy="479425"/>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Trie</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533399"/>
          </a:xfrm>
        </p:spPr>
        <p:txBody>
          <a:bodyPr>
            <a:normAutofit lnSpcReduction="10000"/>
          </a:bodyPr>
          <a:lstStyle/>
          <a:p>
            <a:r>
              <a:rPr lang="en-US" dirty="0" smtClean="0"/>
              <a:t>1</a:t>
            </a:r>
            <a:r>
              <a:rPr lang="en-US" baseline="30000" dirty="0" smtClean="0"/>
              <a:t>st</a:t>
            </a:r>
            <a:r>
              <a:rPr lang="en-US" dirty="0" smtClean="0"/>
              <a:t> word =&gt; tree</a:t>
            </a:r>
            <a:endParaRPr lang="en-US" dirty="0"/>
          </a:p>
        </p:txBody>
      </p:sp>
      <p:pic>
        <p:nvPicPr>
          <p:cNvPr id="29698" name="Picture 2"/>
          <p:cNvPicPr>
            <a:picLocks noChangeAspect="1" noChangeArrowheads="1"/>
          </p:cNvPicPr>
          <p:nvPr/>
        </p:nvPicPr>
        <p:blipFill>
          <a:blip r:embed="rId2"/>
          <a:srcRect/>
          <a:stretch>
            <a:fillRect/>
          </a:stretch>
        </p:blipFill>
        <p:spPr bwMode="auto">
          <a:xfrm>
            <a:off x="638175" y="2581275"/>
            <a:ext cx="1571625" cy="84772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819650" y="2286000"/>
            <a:ext cx="2495550" cy="3124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838200"/>
          </a:xfrm>
        </p:spPr>
        <p:txBody>
          <a:bodyPr/>
          <a:lstStyle/>
          <a:p>
            <a:r>
              <a:rPr lang="en-GB" dirty="0" smtClean="0"/>
              <a:t>2</a:t>
            </a:r>
            <a:r>
              <a:rPr lang="en-GB" baseline="30000" dirty="0" smtClean="0"/>
              <a:t>nd</a:t>
            </a:r>
            <a:r>
              <a:rPr lang="en-GB" dirty="0" smtClean="0"/>
              <a:t> word =&gt; </a:t>
            </a:r>
            <a:r>
              <a:rPr lang="en-US" dirty="0" err="1" smtClean="0"/>
              <a:t>trie</a:t>
            </a:r>
            <a:endParaRPr lang="en-US" dirty="0"/>
          </a:p>
        </p:txBody>
      </p:sp>
      <p:pic>
        <p:nvPicPr>
          <p:cNvPr id="4" name="Picture 3"/>
          <p:cNvPicPr>
            <a:picLocks noChangeAspect="1" noChangeArrowheads="1"/>
          </p:cNvPicPr>
          <p:nvPr/>
        </p:nvPicPr>
        <p:blipFill>
          <a:blip r:embed="rId2"/>
          <a:srcRect/>
          <a:stretch>
            <a:fillRect/>
          </a:stretch>
        </p:blipFill>
        <p:spPr bwMode="auto">
          <a:xfrm>
            <a:off x="781050" y="2438400"/>
            <a:ext cx="2495550" cy="3124200"/>
          </a:xfrm>
          <a:prstGeom prst="rect">
            <a:avLst/>
          </a:prstGeom>
          <a:noFill/>
          <a:ln w="9525">
            <a:noFill/>
            <a:miter lim="800000"/>
            <a:headEnd/>
            <a:tailEnd/>
          </a:ln>
          <a:effectLst/>
        </p:spPr>
      </p:pic>
      <p:pic>
        <p:nvPicPr>
          <p:cNvPr id="30722" name="Picture 2"/>
          <p:cNvPicPr>
            <a:picLocks noChangeAspect="1" noChangeArrowheads="1"/>
          </p:cNvPicPr>
          <p:nvPr/>
        </p:nvPicPr>
        <p:blipFill>
          <a:blip r:embed="rId3"/>
          <a:srcRect/>
          <a:stretch>
            <a:fillRect/>
          </a:stretch>
        </p:blipFill>
        <p:spPr bwMode="auto">
          <a:xfrm>
            <a:off x="5619750" y="2324100"/>
            <a:ext cx="2305050" cy="30861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838200"/>
          </a:xfrm>
        </p:spPr>
        <p:txBody>
          <a:bodyPr/>
          <a:lstStyle/>
          <a:p>
            <a:r>
              <a:rPr lang="en-GB" dirty="0" smtClean="0"/>
              <a:t>3</a:t>
            </a:r>
            <a:r>
              <a:rPr lang="en-GB" baseline="30000" dirty="0" smtClean="0"/>
              <a:t>rd</a:t>
            </a:r>
            <a:r>
              <a:rPr lang="en-GB" dirty="0" smtClean="0"/>
              <a:t> word =&gt; </a:t>
            </a:r>
            <a:r>
              <a:rPr lang="en-US" dirty="0" err="1" smtClean="0"/>
              <a:t>algo</a:t>
            </a:r>
            <a:endParaRPr lang="en-US" dirty="0"/>
          </a:p>
        </p:txBody>
      </p:sp>
      <p:pic>
        <p:nvPicPr>
          <p:cNvPr id="30722" name="Picture 2"/>
          <p:cNvPicPr>
            <a:picLocks noChangeAspect="1" noChangeArrowheads="1"/>
          </p:cNvPicPr>
          <p:nvPr/>
        </p:nvPicPr>
        <p:blipFill>
          <a:blip r:embed="rId2"/>
          <a:srcRect/>
          <a:stretch>
            <a:fillRect/>
          </a:stretch>
        </p:blipFill>
        <p:spPr bwMode="auto">
          <a:xfrm>
            <a:off x="666750" y="2400300"/>
            <a:ext cx="2305050" cy="3086100"/>
          </a:xfrm>
          <a:prstGeom prst="rect">
            <a:avLst/>
          </a:prstGeom>
          <a:noFill/>
          <a:ln w="9525">
            <a:noFill/>
            <a:miter lim="800000"/>
            <a:headEnd/>
            <a:tailEnd/>
          </a:ln>
          <a:effectLst/>
        </p:spPr>
      </p:pic>
      <p:pic>
        <p:nvPicPr>
          <p:cNvPr id="31746" name="Picture 2"/>
          <p:cNvPicPr>
            <a:picLocks noChangeAspect="1" noChangeArrowheads="1"/>
          </p:cNvPicPr>
          <p:nvPr/>
        </p:nvPicPr>
        <p:blipFill>
          <a:blip r:embed="rId3"/>
          <a:srcRect/>
          <a:stretch>
            <a:fillRect/>
          </a:stretch>
        </p:blipFill>
        <p:spPr bwMode="auto">
          <a:xfrm>
            <a:off x="4495800" y="2286000"/>
            <a:ext cx="3562350" cy="322897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Trie</a:t>
            </a:r>
            <a:r>
              <a:rPr lang="en-US" dirty="0" smtClean="0"/>
              <a:t> Tree</a:t>
            </a:r>
            <a:endParaRPr lang="en-US" dirty="0"/>
          </a:p>
        </p:txBody>
      </p:sp>
      <p:sp>
        <p:nvSpPr>
          <p:cNvPr id="3" name="Content Placeholder 2"/>
          <p:cNvSpPr>
            <a:spLocks noGrp="1"/>
          </p:cNvSpPr>
          <p:nvPr>
            <p:ph idx="1"/>
          </p:nvPr>
        </p:nvSpPr>
        <p:spPr>
          <a:xfrm>
            <a:off x="457200" y="1600201"/>
            <a:ext cx="8229600" cy="838200"/>
          </a:xfrm>
        </p:spPr>
        <p:txBody>
          <a:bodyPr/>
          <a:lstStyle/>
          <a:p>
            <a:r>
              <a:rPr lang="en-GB" dirty="0" smtClean="0"/>
              <a:t>4</a:t>
            </a:r>
            <a:r>
              <a:rPr lang="en-GB" baseline="30000" dirty="0" smtClean="0"/>
              <a:t>th</a:t>
            </a:r>
            <a:r>
              <a:rPr lang="en-GB" dirty="0" smtClean="0"/>
              <a:t> word =&gt; </a:t>
            </a:r>
            <a:r>
              <a:rPr lang="en-US" dirty="0" smtClean="0"/>
              <a:t>assoc</a:t>
            </a:r>
            <a:endParaRPr lang="en-US" dirty="0"/>
          </a:p>
        </p:txBody>
      </p:sp>
      <p:pic>
        <p:nvPicPr>
          <p:cNvPr id="31746" name="Picture 2"/>
          <p:cNvPicPr>
            <a:picLocks noChangeAspect="1" noChangeArrowheads="1"/>
          </p:cNvPicPr>
          <p:nvPr/>
        </p:nvPicPr>
        <p:blipFill>
          <a:blip r:embed="rId2"/>
          <a:srcRect/>
          <a:stretch>
            <a:fillRect/>
          </a:stretch>
        </p:blipFill>
        <p:spPr bwMode="auto">
          <a:xfrm>
            <a:off x="552450" y="2333625"/>
            <a:ext cx="3562350" cy="3228975"/>
          </a:xfrm>
          <a:prstGeom prst="rect">
            <a:avLst/>
          </a:prstGeom>
          <a:noFill/>
          <a:ln w="9525">
            <a:noFill/>
            <a:miter lim="800000"/>
            <a:headEnd/>
            <a:tailEnd/>
          </a:ln>
          <a:effectLst/>
        </p:spPr>
      </p:pic>
      <p:pic>
        <p:nvPicPr>
          <p:cNvPr id="32770" name="Picture 2"/>
          <p:cNvPicPr>
            <a:picLocks noChangeAspect="1" noChangeArrowheads="1"/>
          </p:cNvPicPr>
          <p:nvPr/>
        </p:nvPicPr>
        <p:blipFill>
          <a:blip r:embed="rId3"/>
          <a:srcRect/>
          <a:stretch>
            <a:fillRect/>
          </a:stretch>
        </p:blipFill>
        <p:spPr bwMode="auto">
          <a:xfrm>
            <a:off x="4781550" y="2286000"/>
            <a:ext cx="3905250" cy="34766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1914</Words>
  <Application>Microsoft Office PowerPoint</Application>
  <PresentationFormat>On-screen Show (4:3)</PresentationFormat>
  <Paragraphs>416</Paragraphs>
  <Slides>46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Equation</vt:lpstr>
      <vt:lpstr>Advanced Data Structure (using c#)</vt:lpstr>
      <vt:lpstr>Introduction</vt:lpstr>
      <vt:lpstr>Trie Tree</vt:lpstr>
      <vt:lpstr>Slide 4</vt:lpstr>
      <vt:lpstr>The next figure shows a trie with the words "tree", "trie", "algo", "assoc", "all", and "also."</vt:lpstr>
      <vt:lpstr>Trie Tree</vt:lpstr>
      <vt:lpstr>Trie Tree</vt:lpstr>
      <vt:lpstr>Trie Tree</vt:lpstr>
      <vt:lpstr>Trie Tree</vt:lpstr>
      <vt:lpstr>Trie Tree</vt:lpstr>
      <vt:lpstr>Trie Tree</vt:lpstr>
      <vt:lpstr>Slide 12</vt:lpstr>
      <vt:lpstr>Problem</vt:lpstr>
      <vt:lpstr>Solution</vt:lpstr>
      <vt:lpstr>Solution</vt:lpstr>
      <vt:lpstr>Segment Tree</vt:lpstr>
      <vt:lpstr>Slide 17</vt:lpstr>
      <vt:lpstr>Slide 18</vt:lpstr>
      <vt:lpstr>Slide 19</vt:lpstr>
      <vt:lpstr>Slide 20</vt:lpstr>
      <vt:lpstr>Slide 21</vt:lpstr>
      <vt:lpstr>Slide 22</vt:lpstr>
      <vt:lpstr>Slide 23</vt:lpstr>
      <vt:lpstr>Slide 24</vt:lpstr>
      <vt:lpstr>Problem</vt:lpstr>
      <vt:lpstr>Solution</vt:lpstr>
      <vt:lpstr>Solution</vt:lpstr>
      <vt:lpstr>Solution</vt:lpstr>
      <vt:lpstr>Solution</vt:lpstr>
      <vt:lpstr>Slide 30</vt:lpstr>
      <vt:lpstr>lowest common ancestor (LCA)</vt:lpstr>
      <vt:lpstr>lowest common ancestor (LCA)</vt:lpstr>
      <vt:lpstr>lowest common ancestor (LCA)</vt:lpstr>
      <vt:lpstr>lowest common ancestor (LCA)</vt:lpstr>
      <vt:lpstr>lowest common ancestor (LCA)</vt:lpstr>
      <vt:lpstr>lowest common ancestor (LCA)</vt:lpstr>
      <vt:lpstr>lowest common ancestor (LCA)</vt:lpstr>
      <vt:lpstr>Problem</vt:lpstr>
      <vt:lpstr>Problem</vt:lpstr>
      <vt:lpstr>Solution</vt:lpstr>
      <vt:lpstr>Solution</vt:lpstr>
      <vt:lpstr>Solution</vt:lpstr>
      <vt:lpstr>Solution</vt:lpstr>
      <vt:lpstr>Solution</vt:lpstr>
      <vt:lpstr>Solution</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Data Structure</dc:title>
  <dc:creator>ASUS</dc:creator>
  <cp:lastModifiedBy>ASUS</cp:lastModifiedBy>
  <cp:revision>140</cp:revision>
  <dcterms:created xsi:type="dcterms:W3CDTF">2012-12-14T04:56:50Z</dcterms:created>
  <dcterms:modified xsi:type="dcterms:W3CDTF">2012-12-17T16:45:17Z</dcterms:modified>
</cp:coreProperties>
</file>