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23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CB4AF-B401-48CB-AA12-02D47380707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78004-5B73-4442-9281-97AE39B2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Stanford Question Answering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78004-5B73-4442-9281-97AE39B27B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78004-5B73-4442-9281-97AE39B27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 marL="512763" indent="-238125">
              <a:buFont typeface="Courier New" panose="02070309020205020404" pitchFamily="49" charset="0"/>
              <a:buChar char="o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30B748E-EAB5-4210-8DB4-FB142B9676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4332A-1302-4525-9901-D000E441D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Mr.C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E31252-29F4-4FA3-BA9A-A313989D2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and created by:</a:t>
            </a:r>
          </a:p>
          <a:p>
            <a:r>
              <a:rPr lang="en-US" dirty="0" err="1"/>
              <a:t>Stuti</a:t>
            </a:r>
            <a:r>
              <a:rPr lang="en-US" dirty="0"/>
              <a:t> </a:t>
            </a:r>
            <a:r>
              <a:rPr lang="en-US" dirty="0" err="1"/>
              <a:t>Sakhi</a:t>
            </a:r>
            <a:r>
              <a:rPr lang="en-US" dirty="0"/>
              <a:t> and Yerania Hernandez</a:t>
            </a:r>
          </a:p>
        </p:txBody>
      </p:sp>
    </p:spTree>
    <p:extLst>
      <p:ext uri="{BB962C8B-B14F-4D97-AF65-F5344CB8AC3E}">
        <p14:creationId xmlns:p14="http://schemas.microsoft.com/office/powerpoint/2010/main" val="30913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190BC-EA97-49CE-B443-B96DE49A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4" y="0"/>
            <a:ext cx="9875520" cy="13563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EFF6389A-2E5F-4AC9-8ADA-A1766FDD8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48" y="867710"/>
            <a:ext cx="8840702" cy="5735313"/>
          </a:xfrm>
        </p:spPr>
      </p:pic>
    </p:spTree>
    <p:extLst>
      <p:ext uri="{BB962C8B-B14F-4D97-AF65-F5344CB8AC3E}">
        <p14:creationId xmlns:p14="http://schemas.microsoft.com/office/powerpoint/2010/main" val="8762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19600A-8033-4857-A16B-9C90A35B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DB34FD9-F1D9-4BAD-856E-CE06D0BC7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37814"/>
              </p:ext>
            </p:extLst>
          </p:nvPr>
        </p:nvGraphicFramePr>
        <p:xfrm>
          <a:off x="337039" y="2420703"/>
          <a:ext cx="11517922" cy="24051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40169">
                  <a:extLst>
                    <a:ext uri="{9D8B030D-6E8A-4147-A177-3AD203B41FA5}">
                      <a16:colId xmlns:a16="http://schemas.microsoft.com/office/drawing/2014/main" xmlns="" val="2521006642"/>
                    </a:ext>
                  </a:extLst>
                </a:gridCol>
                <a:gridCol w="1934307">
                  <a:extLst>
                    <a:ext uri="{9D8B030D-6E8A-4147-A177-3AD203B41FA5}">
                      <a16:colId xmlns:a16="http://schemas.microsoft.com/office/drawing/2014/main" xmlns="" val="1240377233"/>
                    </a:ext>
                  </a:extLst>
                </a:gridCol>
                <a:gridCol w="1767254">
                  <a:extLst>
                    <a:ext uri="{9D8B030D-6E8A-4147-A177-3AD203B41FA5}">
                      <a16:colId xmlns:a16="http://schemas.microsoft.com/office/drawing/2014/main" xmlns="" val="4195063159"/>
                    </a:ext>
                  </a:extLst>
                </a:gridCol>
                <a:gridCol w="1580942">
                  <a:extLst>
                    <a:ext uri="{9D8B030D-6E8A-4147-A177-3AD203B41FA5}">
                      <a16:colId xmlns:a16="http://schemas.microsoft.com/office/drawing/2014/main" xmlns="" val="79588461"/>
                    </a:ext>
                  </a:extLst>
                </a:gridCol>
                <a:gridCol w="1022678">
                  <a:extLst>
                    <a:ext uri="{9D8B030D-6E8A-4147-A177-3AD203B41FA5}">
                      <a16:colId xmlns:a16="http://schemas.microsoft.com/office/drawing/2014/main" xmlns="" val="2595927202"/>
                    </a:ext>
                  </a:extLst>
                </a:gridCol>
                <a:gridCol w="818143">
                  <a:extLst>
                    <a:ext uri="{9D8B030D-6E8A-4147-A177-3AD203B41FA5}">
                      <a16:colId xmlns:a16="http://schemas.microsoft.com/office/drawing/2014/main" xmlns="" val="3955288651"/>
                    </a:ext>
                  </a:extLst>
                </a:gridCol>
                <a:gridCol w="818143">
                  <a:extLst>
                    <a:ext uri="{9D8B030D-6E8A-4147-A177-3AD203B41FA5}">
                      <a16:colId xmlns:a16="http://schemas.microsoft.com/office/drawing/2014/main" xmlns="" val="2087776079"/>
                    </a:ext>
                  </a:extLst>
                </a:gridCol>
                <a:gridCol w="818143">
                  <a:extLst>
                    <a:ext uri="{9D8B030D-6E8A-4147-A177-3AD203B41FA5}">
                      <a16:colId xmlns:a16="http://schemas.microsoft.com/office/drawing/2014/main" xmlns="" val="2944910810"/>
                    </a:ext>
                  </a:extLst>
                </a:gridCol>
                <a:gridCol w="818143">
                  <a:extLst>
                    <a:ext uri="{9D8B030D-6E8A-4147-A177-3AD203B41FA5}">
                      <a16:colId xmlns:a16="http://schemas.microsoft.com/office/drawing/2014/main" xmlns="" val="115085838"/>
                    </a:ext>
                  </a:extLst>
                </a:gridCol>
              </a:tblGrid>
              <a:tr h="399996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dirty="0">
                          <a:effectLst/>
                        </a:rPr>
                        <a:t>Embedding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Encoding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Attention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Output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Dropout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F1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EM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5661117"/>
                  </a:ext>
                </a:extLst>
              </a:tr>
              <a:tr h="286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Train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Test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Train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Test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xmlns="" val="3315608112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GRU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Dot Product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Softmax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57.41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45.30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xmlns="" val="1887371416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Softmax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72.70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49.11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xmlns="" val="2233318128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GRU + Highway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Softmax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89.41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65.47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77.30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50.46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xmlns="" val="2115197999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LSTM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Softmax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81.29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66.70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50.18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xmlns="" val="3711166104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 + Char CNN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LSTM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Softmax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69.07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46.89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xmlns="" val="919891605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LSTM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Smart Span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77.66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66.43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50.56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300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4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C7BC9-E748-405E-AA16-0BACE96E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0" y="327669"/>
            <a:ext cx="9875520" cy="1356360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5D0C490-1CAC-4BA6-92F1-4913D54A6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0" y="1965960"/>
            <a:ext cx="11395000" cy="3886191"/>
          </a:xfr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EC015987-BE43-4035-97DC-444C1909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62" y="1474251"/>
            <a:ext cx="7219275" cy="478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8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0A171-C8C6-4F6D-9419-6193B2BE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52561D-AB6F-45E5-B75C-250DA780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Google Collab GPU</a:t>
            </a:r>
          </a:p>
          <a:p>
            <a:pPr lvl="1"/>
            <a:r>
              <a:rPr lang="en-US" dirty="0"/>
              <a:t>Running Time</a:t>
            </a:r>
          </a:p>
          <a:p>
            <a:pPr lvl="1"/>
            <a:r>
              <a:rPr lang="en-US" dirty="0"/>
              <a:t>Various feature combinations</a:t>
            </a:r>
          </a:p>
          <a:p>
            <a:r>
              <a:rPr lang="en-US" dirty="0"/>
              <a:t>Best Model Results</a:t>
            </a:r>
          </a:p>
          <a:p>
            <a:pPr lvl="1"/>
            <a:r>
              <a:rPr lang="en-US" dirty="0"/>
              <a:t>Test F1 Score: 66.43</a:t>
            </a:r>
          </a:p>
          <a:p>
            <a:pPr lvl="1"/>
            <a:r>
              <a:rPr lang="en-US" dirty="0"/>
              <a:t>Test EM Score: 50.56</a:t>
            </a:r>
          </a:p>
        </p:txBody>
      </p:sp>
      <p:pic>
        <p:nvPicPr>
          <p:cNvPr id="7172" name="Picture 4" descr="Image result for natural language processing">
            <a:extLst>
              <a:ext uri="{FF2B5EF4-FFF2-40B4-BE49-F238E27FC236}">
                <a16:creationId xmlns:a16="http://schemas.microsoft.com/office/drawing/2014/main" xmlns="" id="{912CB87F-285E-47C0-A85F-9DA2CE3E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r="14549"/>
          <a:stretch/>
        </p:blipFill>
        <p:spPr bwMode="auto">
          <a:xfrm>
            <a:off x="6096000" y="1965960"/>
            <a:ext cx="5340301" cy="334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DF4C1D-58DE-4C57-A83C-44D8B88C4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224ED826-C690-435F-A842-123FFAAE4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19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CBFEA-B2B4-4EAC-A85F-2BA074B3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EEFC2-4B9B-455D-80E3-38D5733E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Challenge: Machine Reading Comprehension</a:t>
            </a:r>
          </a:p>
          <a:p>
            <a:pPr lvl="1"/>
            <a:r>
              <a:rPr lang="en-US" sz="2200" dirty="0"/>
              <a:t>Read, process, and understand natural language text</a:t>
            </a:r>
          </a:p>
          <a:p>
            <a:pPr lvl="1"/>
            <a:r>
              <a:rPr lang="en-US" sz="2200" dirty="0"/>
              <a:t>Complex model necessary for interactions between query and context</a:t>
            </a:r>
          </a:p>
          <a:p>
            <a:r>
              <a:rPr lang="en-US" sz="2400" dirty="0"/>
              <a:t>Multiple approaches, promising results?</a:t>
            </a:r>
          </a:p>
          <a:p>
            <a:pPr lvl="1"/>
            <a:r>
              <a:rPr lang="en-US" sz="2200" dirty="0"/>
              <a:t>Used attention weights on summarized context</a:t>
            </a:r>
          </a:p>
          <a:p>
            <a:pPr lvl="1"/>
            <a:r>
              <a:rPr lang="en-US" sz="2200" dirty="0"/>
              <a:t>Computed weights from query to context (unidirectional)</a:t>
            </a:r>
          </a:p>
          <a:p>
            <a:pPr lvl="1"/>
            <a:r>
              <a:rPr lang="en-US" sz="2200" dirty="0"/>
              <a:t>Used word embeddings compared to character embeddings</a:t>
            </a:r>
          </a:p>
          <a:p>
            <a:pPr lvl="1"/>
            <a:r>
              <a:rPr lang="en-US" sz="2200" dirty="0"/>
              <a:t>Different networks: LSTM vs. GRU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xmlns="" id="{6AF44CAB-AF5A-40D3-8DF1-82B29F906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67250" l="29351" r="92468">
                        <a14:foregroundMark x1="56753" y1="33250" x2="32987" y2="17750"/>
                        <a14:foregroundMark x1="37922" y1="7500" x2="32727" y2="17750"/>
                        <a14:foregroundMark x1="32727" y1="17750" x2="32468" y2="32750"/>
                        <a14:foregroundMark x1="32468" y1="32750" x2="34675" y2="46000"/>
                        <a14:foregroundMark x1="34675" y1="46000" x2="48961" y2="42500"/>
                        <a14:foregroundMark x1="48961" y1="42500" x2="55584" y2="36500"/>
                        <a14:foregroundMark x1="55584" y1="36500" x2="58571" y2="24250"/>
                        <a14:foregroundMark x1="58571" y1="24250" x2="53247" y2="9000"/>
                        <a14:foregroundMark x1="47580" y1="1000" x2="47403" y2="750"/>
                        <a14:foregroundMark x1="47757" y1="1250" x2="47580" y2="1000"/>
                        <a14:foregroundMark x1="53247" y1="9000" x2="47757" y2="1250"/>
                        <a14:foregroundMark x1="44857" y1="1250" x2="41039" y2="2000"/>
                        <a14:foregroundMark x1="46130" y1="1000" x2="44857" y2="1250"/>
                        <a14:foregroundMark x1="47403" y1="750" x2="46130" y2="1000"/>
                        <a14:foregroundMark x1="41039" y1="2000" x2="37922" y2="6750"/>
                        <a14:foregroundMark x1="52468" y1="32500" x2="44545" y2="22500"/>
                        <a14:foregroundMark x1="44545" y1="22500" x2="37792" y2="19000"/>
                        <a14:foregroundMark x1="37792" y1="19000" x2="32727" y2="29000"/>
                        <a14:foregroundMark x1="32727" y1="29000" x2="42078" y2="34500"/>
                        <a14:foregroundMark x1="42078" y1="34500" x2="51818" y2="34000"/>
                        <a14:foregroundMark x1="51818" y1="34000" x2="54286" y2="32500"/>
                        <a14:foregroundMark x1="49221" y1="13250" x2="40130" y2="21500"/>
                        <a14:foregroundMark x1="40130" y1="21500" x2="36234" y2="34250"/>
                        <a14:foregroundMark x1="36234" y1="34250" x2="36104" y2="36250"/>
                        <a14:foregroundMark x1="48831" y1="10250" x2="42078" y2="10500"/>
                        <a14:foregroundMark x1="42078" y1="10500" x2="37143" y2="23250"/>
                        <a14:foregroundMark x1="37143" y1="23250" x2="36494" y2="37000"/>
                        <a14:foregroundMark x1="36494" y1="37000" x2="40519" y2="46750"/>
                        <a14:foregroundMark x1="40519" y1="46750" x2="47273" y2="49000"/>
                        <a14:foregroundMark x1="47273" y1="49000" x2="51948" y2="38250"/>
                        <a14:foregroundMark x1="51948" y1="38250" x2="52338" y2="21750"/>
                        <a14:foregroundMark x1="52338" y1="21750" x2="48831" y2="11500"/>
                        <a14:foregroundMark x1="48831" y1="11500" x2="48312" y2="10750"/>
                        <a14:foregroundMark x1="54416" y1="23250" x2="44026" y2="25000"/>
                        <a14:foregroundMark x1="79481" y1="34500" x2="75065" y2="25500"/>
                        <a14:foregroundMark x1="75065" y1="25500" x2="68442" y2="25000"/>
                        <a14:foregroundMark x1="68442" y1="25000" x2="62078" y2="28500"/>
                        <a14:foregroundMark x1="62078" y1="28500" x2="58312" y2="39500"/>
                        <a14:foregroundMark x1="58312" y1="39500" x2="63117" y2="50750"/>
                        <a14:foregroundMark x1="63117" y1="50750" x2="71688" y2="51750"/>
                        <a14:foregroundMark x1="71688" y1="51750" x2="78052" y2="47750"/>
                        <a14:foregroundMark x1="78052" y1="47750" x2="78052" y2="47750"/>
                        <a14:foregroundMark x1="73896" y1="34250" x2="66104" y2="38500"/>
                        <a14:foregroundMark x1="66104" y1="38500" x2="65584" y2="48750"/>
                        <a14:foregroundMark x1="75584" y1="25000" x2="66623" y2="23750"/>
                        <a14:foregroundMark x1="66623" y1="23750" x2="61169" y2="36750"/>
                        <a14:foregroundMark x1="61169" y1="36750" x2="62727" y2="50750"/>
                        <a14:foregroundMark x1="62727" y1="50750" x2="70779" y2="57500"/>
                        <a14:foregroundMark x1="70779" y1="57500" x2="77662" y2="53750"/>
                        <a14:foregroundMark x1="77662" y1="53750" x2="79870" y2="41500"/>
                        <a14:foregroundMark x1="79870" y1="41500" x2="75455" y2="25000"/>
                        <a14:foregroundMark x1="73766" y1="26250" x2="69481" y2="38250"/>
                        <a14:foregroundMark x1="69481" y1="38250" x2="67662" y2="51000"/>
                        <a14:foregroundMark x1="72338" y1="35750" x2="74545" y2="53250"/>
                        <a14:foregroundMark x1="83766" y1="67250" x2="83766" y2="67250"/>
                        <a14:foregroundMark x1="29351" y1="35000" x2="29351" y2="33250"/>
                        <a14:backgroundMark x1="47532" y1="0" x2="47532" y2="0"/>
                        <a14:backgroundMark x1="47143" y1="250" x2="47143" y2="250"/>
                        <a14:backgroundMark x1="47143" y1="250" x2="47143" y2="250"/>
                        <a14:backgroundMark x1="47532" y1="1250" x2="47532" y2="1250"/>
                        <a14:backgroundMark x1="46364" y1="1000" x2="46364" y2="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92" b="26158"/>
          <a:stretch/>
        </p:blipFill>
        <p:spPr bwMode="auto">
          <a:xfrm>
            <a:off x="8745730" y="342900"/>
            <a:ext cx="3650864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8B59D-3BB8-403E-8D30-151A37C5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3186C9-69FF-45C0-AC8C-2430F60B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400" dirty="0"/>
              <a:t>Over 100,000 question and answer pairs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Created with crowd workers on Wikipedia articles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Answers always found within context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Diversity of questions and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EE608E-08AA-4634-919B-FA683B5B6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6" r="4084" b="3675"/>
          <a:stretch/>
        </p:blipFill>
        <p:spPr>
          <a:xfrm>
            <a:off x="381000" y="4378960"/>
            <a:ext cx="114300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DEA21-00FD-49B4-B5E0-5BE3E4BB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8" y="331251"/>
            <a:ext cx="9875520" cy="1356360"/>
          </a:xfrm>
        </p:spPr>
        <p:txBody>
          <a:bodyPr/>
          <a:lstStyle/>
          <a:p>
            <a:r>
              <a:rPr lang="en-US" dirty="0"/>
              <a:t>Approach Overview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A5E8C29-2168-47B5-8335-3791D1B8D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8" y="2185451"/>
            <a:ext cx="11526004" cy="3930869"/>
          </a:xfrm>
        </p:spPr>
      </p:pic>
    </p:spTree>
    <p:extLst>
      <p:ext uri="{BB962C8B-B14F-4D97-AF65-F5344CB8AC3E}">
        <p14:creationId xmlns:p14="http://schemas.microsoft.com/office/powerpoint/2010/main" val="23001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CEBFD-1426-4D49-9020-9BA119EC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Embedding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C69158-3581-48AD-B325-2A60D5C6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Purpose : To convert data to numerical vectors</a:t>
            </a:r>
          </a:p>
          <a:p>
            <a:r>
              <a:rPr lang="en-US" sz="2400" dirty="0" smtClean="0"/>
              <a:t>Two Embedding Methods: </a:t>
            </a:r>
          </a:p>
          <a:p>
            <a:pPr lvl="1"/>
            <a:r>
              <a:rPr lang="en-US" sz="2400" dirty="0" smtClean="0"/>
              <a:t>Word Embedding : Pre-trained </a:t>
            </a:r>
            <a:r>
              <a:rPr lang="en-US" sz="2400" dirty="0" err="1" smtClean="0"/>
              <a:t>GloVe</a:t>
            </a:r>
            <a:r>
              <a:rPr lang="en-US" sz="2400" dirty="0" smtClean="0"/>
              <a:t> Vectors</a:t>
            </a:r>
          </a:p>
          <a:p>
            <a:pPr lvl="1"/>
            <a:r>
              <a:rPr lang="en-US" sz="2400" dirty="0" smtClean="0"/>
              <a:t>Character Embedding : Char level CNN was trained</a:t>
            </a:r>
          </a:p>
          <a:p>
            <a:r>
              <a:rPr lang="en-US" sz="2400" dirty="0" smtClean="0"/>
              <a:t>Used concatenation of both th</a:t>
            </a:r>
            <a:r>
              <a:rPr lang="en-US" sz="2400" dirty="0" smtClean="0"/>
              <a:t>e embedding</a:t>
            </a:r>
            <a:endParaRPr lang="en-US" sz="2400" dirty="0"/>
          </a:p>
        </p:txBody>
      </p:sp>
      <p:pic>
        <p:nvPicPr>
          <p:cNvPr id="9218" name="Picture 2" descr="Image result for stick together clipart">
            <a:extLst>
              <a:ext uri="{FF2B5EF4-FFF2-40B4-BE49-F238E27FC236}">
                <a16:creationId xmlns:a16="http://schemas.microsoft.com/office/drawing/2014/main" xmlns="" id="{AC53157A-71A9-49D6-A9F9-A55F2EC44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866" r="1408" b="5891"/>
          <a:stretch/>
        </p:blipFill>
        <p:spPr bwMode="auto">
          <a:xfrm>
            <a:off x="7938111" y="3843338"/>
            <a:ext cx="4020209" cy="277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9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0BF01-D2D8-4456-8395-CDBA61F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7E574C-FFE6-4E12-BFA9-94E0CCDD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Purpose : Generate encoding of the context embedding and answer embedding so that each word in them is aware of the words before it and after it.</a:t>
            </a:r>
          </a:p>
          <a:p>
            <a:r>
              <a:rPr lang="en-US" sz="2400" dirty="0" smtClean="0"/>
              <a:t>Compared the performance of 2 Recurrent Neural Networks</a:t>
            </a:r>
          </a:p>
          <a:p>
            <a:pPr lvl="1"/>
            <a:r>
              <a:rPr lang="en-US" sz="2400" dirty="0" smtClean="0"/>
              <a:t>Long Short Term Memory (LSTM)</a:t>
            </a:r>
          </a:p>
          <a:p>
            <a:pPr lvl="1"/>
            <a:r>
              <a:rPr lang="en-US" sz="2400" dirty="0" smtClean="0"/>
              <a:t>Gated Recurrent Unit (GRU)</a:t>
            </a:r>
            <a:endParaRPr lang="en-US" sz="2400" dirty="0"/>
          </a:p>
          <a:p>
            <a:r>
              <a:rPr lang="en-US" sz="2400" dirty="0" smtClean="0"/>
              <a:t>Also tested by adding a Highway Layer to increase the complexity of model.</a:t>
            </a:r>
          </a:p>
        </p:txBody>
      </p:sp>
      <p:pic>
        <p:nvPicPr>
          <p:cNvPr id="5126" name="Picture 6" descr="Image result for boxing mitts cartoon">
            <a:extLst>
              <a:ext uri="{FF2B5EF4-FFF2-40B4-BE49-F238E27FC236}">
                <a16:creationId xmlns:a16="http://schemas.microsoft.com/office/drawing/2014/main" xmlns="" id="{5F6EB1C7-61C0-4E64-A7F9-45FA3CC3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5" b="94231" l="5000" r="96154">
                        <a14:foregroundMark x1="8846" y1="44231" x2="6538" y2="23846"/>
                        <a14:foregroundMark x1="6538" y1="23846" x2="19615" y2="8846"/>
                        <a14:foregroundMark x1="19615" y1="8846" x2="38077" y2="9615"/>
                        <a14:foregroundMark x1="20769" y1="13846" x2="15385" y2="15769"/>
                        <a14:foregroundMark x1="11538" y1="12308" x2="5000" y2="32308"/>
                        <a14:foregroundMark x1="5000" y1="32308" x2="5385" y2="41923"/>
                        <a14:foregroundMark x1="36538" y1="49231" x2="30000" y2="43462"/>
                        <a14:foregroundMark x1="30000" y1="43462" x2="33077" y2="58462"/>
                        <a14:foregroundMark x1="59615" y1="43077" x2="79615" y2="40769"/>
                        <a14:foregroundMark x1="79615" y1="40769" x2="93462" y2="55769"/>
                        <a14:foregroundMark x1="93462" y1="55769" x2="91154" y2="70385"/>
                        <a14:foregroundMark x1="92308" y1="54615" x2="87308" y2="46538"/>
                        <a14:foregroundMark x1="86538" y1="49231" x2="69615" y2="36154"/>
                        <a14:foregroundMark x1="74615" y1="36154" x2="81154" y2="34231"/>
                        <a14:foregroundMark x1="85000" y1="36923" x2="96538" y2="53462"/>
                        <a14:foregroundMark x1="96538" y1="53462" x2="94615" y2="61154"/>
                        <a14:foregroundMark x1="49231" y1="86538" x2="67692" y2="94231"/>
                        <a14:foregroundMark x1="67692" y1="94231" x2="72308" y2="91154"/>
                        <a14:foregroundMark x1="24231" y1="4615" x2="33846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962" y="300990"/>
            <a:ext cx="1949767" cy="194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39884-CCC8-42F8-A644-B255D17C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35EC3C-9B21-49F7-9E39-CE92A048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358438" cy="4038600"/>
          </a:xfrm>
        </p:spPr>
        <p:txBody>
          <a:bodyPr/>
          <a:lstStyle/>
          <a:p>
            <a:r>
              <a:rPr lang="en-US" sz="2400" dirty="0" smtClean="0"/>
              <a:t>Purpose: To blen</a:t>
            </a:r>
            <a:r>
              <a:rPr lang="en-US" sz="2400" dirty="0" smtClean="0"/>
              <a:t>d the  context and question embedding in order to find the words relevant to the question in the context.</a:t>
            </a:r>
          </a:p>
          <a:p>
            <a:r>
              <a:rPr lang="en-US" sz="2400" dirty="0" smtClean="0"/>
              <a:t>Compared Performance of two Attention Mechanisms:</a:t>
            </a:r>
          </a:p>
          <a:p>
            <a:pPr lvl="1"/>
            <a:r>
              <a:rPr lang="en-US" sz="2400" dirty="0" smtClean="0"/>
              <a:t>Dot Product Attention : Primitive context to question attention</a:t>
            </a:r>
          </a:p>
          <a:p>
            <a:pPr lvl="1"/>
            <a:r>
              <a:rPr lang="en-US" sz="2400" dirty="0" smtClean="0"/>
              <a:t>Bidirectional Attention Flow : Both context to question and question to context learning based attention</a:t>
            </a:r>
          </a:p>
          <a:p>
            <a:pPr marL="274638" lvl="1" indent="0">
              <a:buNone/>
            </a:pPr>
            <a:r>
              <a:rPr lang="en-US" dirty="0" smtClean="0"/>
              <a:t>                                                                  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xmlns="" id="{B092408B-90A4-4B12-89C1-E90C0BB19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611" b="96806" l="625" r="49688">
                        <a14:foregroundMark x1="16406" y1="69028" x2="5391" y2="70556"/>
                        <a14:foregroundMark x1="5391" y1="70556" x2="14766" y2="61250"/>
                        <a14:foregroundMark x1="14766" y1="61250" x2="15703" y2="60972"/>
                        <a14:foregroundMark x1="7969" y1="63750" x2="6172" y2="72778"/>
                        <a14:foregroundMark x1="5234" y1="70694" x2="7969" y2="60972"/>
                        <a14:foregroundMark x1="2734" y1="71111" x2="7969" y2="64167"/>
                        <a14:foregroundMark x1="4766" y1="90972" x2="2969" y2="89306"/>
                        <a14:foregroundMark x1="20703" y1="90694" x2="9609" y2="92361"/>
                        <a14:foregroundMark x1="9609" y1="92361" x2="3672" y2="86528"/>
                        <a14:foregroundMark x1="2891" y1="86528" x2="1875" y2="92917"/>
                        <a14:foregroundMark x1="2813" y1="95000" x2="703" y2="97222"/>
                        <a14:backgroundMark x1="2500" y1="70972" x2="2656" y2="71389"/>
                        <a14:backgroundMark x1="31250" y1="35139" x2="40859" y2="46528"/>
                        <a14:backgroundMark x1="40859" y1="46528" x2="43594" y2="66111"/>
                        <a14:backgroundMark x1="43594" y1="66111" x2="42813" y2="78750"/>
                        <a14:backgroundMark x1="42578" y1="81667" x2="47813" y2="44028"/>
                        <a14:backgroundMark x1="44688" y1="78750" x2="40313" y2="72361"/>
                        <a14:backgroundMark x1="43516" y1="68333" x2="49453" y2="69861"/>
                        <a14:backgroundMark x1="49922" y1="67917" x2="41484" y2="64583"/>
                        <a14:backgroundMark x1="42344" y1="64583" x2="47188" y2="67917"/>
                        <a14:backgroundMark x1="41250" y1="56528" x2="49922" y2="52917"/>
                        <a14:backgroundMark x1="49453" y1="52917" x2="40313" y2="56944"/>
                        <a14:backgroundMark x1="36719" y1="47222" x2="42813" y2="40000"/>
                        <a14:backgroundMark x1="38516" y1="44444" x2="46250" y2="39167"/>
                        <a14:backgroundMark x1="41484" y1="47222" x2="31797" y2="36944"/>
                        <a14:backgroundMark x1="31797" y1="36944" x2="28750" y2="35417"/>
                        <a14:backgroundMark x1="36016" y1="35833" x2="34609" y2="34722"/>
                        <a14:backgroundMark x1="36250" y1="35139" x2="33750" y2="40278"/>
                        <a14:backgroundMark x1="36953" y1="34722" x2="33750" y2="34306"/>
                        <a14:backgroundMark x1="40313" y1="37917" x2="46953" y2="43611"/>
                        <a14:backgroundMark x1="47813" y1="72361" x2="43281" y2="83611"/>
                        <a14:backgroundMark x1="41016" y1="70694" x2="41953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" t="32445" r="61263" b="2517"/>
          <a:stretch/>
        </p:blipFill>
        <p:spPr bwMode="auto">
          <a:xfrm>
            <a:off x="224372" y="4836334"/>
            <a:ext cx="1837256" cy="176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8267B-08A9-4903-8152-8BEDEA5F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5E7A57-EDA8-4A94-959F-EA21575B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Purpose: Predict span of answer, start and end index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Uses </a:t>
            </a:r>
            <a:r>
              <a:rPr lang="en-US" sz="2400" dirty="0" err="1"/>
              <a:t>softmax</a:t>
            </a:r>
            <a:r>
              <a:rPr lang="en-US" sz="2400" dirty="0"/>
              <a:t> to calculate probability distribution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Two span 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Maximum Span: Highest probability for each vector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Smart Span: Maximum probability between span of 15 words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xmlns="" id="{1B02F19E-134F-40A7-B800-04489E939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72" b="78487" l="13875" r="84438">
                        <a14:foregroundMark x1="16938" y1="51407" x2="18750" y2="51157"/>
                        <a14:foregroundMark x1="21063" y1="50907" x2="16688" y2="50657"/>
                        <a14:foregroundMark x1="41188" y1="17886" x2="41438" y2="22264"/>
                        <a14:foregroundMark x1="34250" y1="15072" x2="38063" y2="21513"/>
                        <a14:foregroundMark x1="83438" y1="26892" x2="79563" y2="27455"/>
                        <a14:foregroundMark x1="82375" y1="24328" x2="81375" y2="25141"/>
                        <a14:foregroundMark x1="83938" y1="29268" x2="83188" y2="29518"/>
                        <a14:foregroundMark x1="65625" y1="73046" x2="77000" y2="76173"/>
                        <a14:foregroundMark x1="61500" y1="77986" x2="73625" y2="78487"/>
                        <a14:foregroundMark x1="13875" y1="49844" x2="13875" y2="49844"/>
                        <a14:foregroundMark x1="77500" y1="23327" x2="79063" y2="22014"/>
                        <a14:foregroundMark x1="78250" y1="29769" x2="84438" y2="27955"/>
                        <a14:foregroundMark x1="77750" y1="28705" x2="81875" y2="25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04" t="12741" r="11941" b="16889"/>
          <a:stretch/>
        </p:blipFill>
        <p:spPr bwMode="auto">
          <a:xfrm>
            <a:off x="9128342" y="3931920"/>
            <a:ext cx="2972217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190BC-EA97-49CE-B443-B96DE49A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4" y="0"/>
            <a:ext cx="9875520" cy="13563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Content Placeholder 14" descr="A screenshot of a map&#10;&#10;Description generated with very high confidence">
            <a:extLst>
              <a:ext uri="{FF2B5EF4-FFF2-40B4-BE49-F238E27FC236}">
                <a16:creationId xmlns:a16="http://schemas.microsoft.com/office/drawing/2014/main" xmlns="" id="{EFF6389A-2E5F-4AC9-8ADA-A1766FDD8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6840" r="9042" b="3992"/>
          <a:stretch/>
        </p:blipFill>
        <p:spPr>
          <a:xfrm>
            <a:off x="1562594" y="867710"/>
            <a:ext cx="9066811" cy="5735313"/>
          </a:xfrm>
        </p:spPr>
      </p:pic>
    </p:spTree>
    <p:extLst>
      <p:ext uri="{BB962C8B-B14F-4D97-AF65-F5344CB8AC3E}">
        <p14:creationId xmlns:p14="http://schemas.microsoft.com/office/powerpoint/2010/main" val="22728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131</TotalTime>
  <Words>411</Words>
  <Application>Microsoft Office PowerPoint</Application>
  <PresentationFormat>Widescreen</PresentationFormat>
  <Paragraphs>124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 New</vt:lpstr>
      <vt:lpstr>Wingdings</vt:lpstr>
      <vt:lpstr>Basis</vt:lpstr>
      <vt:lpstr>Mr.C</vt:lpstr>
      <vt:lpstr>Problem</vt:lpstr>
      <vt:lpstr>SQuAD Dataset</vt:lpstr>
      <vt:lpstr>Approach Overview</vt:lpstr>
      <vt:lpstr>Embedding Layer</vt:lpstr>
      <vt:lpstr>Encoding Layer</vt:lpstr>
      <vt:lpstr>Attention Layer</vt:lpstr>
      <vt:lpstr>Output Layer</vt:lpstr>
      <vt:lpstr>Results</vt:lpstr>
      <vt:lpstr>Results</vt:lpstr>
      <vt:lpstr>Results</vt:lpstr>
      <vt:lpstr>Final Model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Mr.C</dc:title>
  <dc:creator>Yerania Hernandez</dc:creator>
  <cp:lastModifiedBy>Stuti Sakhi</cp:lastModifiedBy>
  <cp:revision>18</cp:revision>
  <dcterms:created xsi:type="dcterms:W3CDTF">2018-11-27T00:04:10Z</dcterms:created>
  <dcterms:modified xsi:type="dcterms:W3CDTF">2018-11-27T08:14:17Z</dcterms:modified>
</cp:coreProperties>
</file>