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72" r:id="rId4"/>
    <p:sldId id="275" r:id="rId5"/>
    <p:sldId id="278" r:id="rId6"/>
    <p:sldId id="276" r:id="rId7"/>
    <p:sldId id="263" r:id="rId8"/>
    <p:sldId id="277" r:id="rId9"/>
    <p:sldId id="279" r:id="rId10"/>
    <p:sldId id="28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>
        <p:scale>
          <a:sx n="50" d="100"/>
          <a:sy n="50" d="100"/>
        </p:scale>
        <p:origin x="1244" y="4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0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9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bingmaps/v8-web-control/map-control-api/location-clas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cs.microsoft.com/en-us/bingmaps/v8-web-control/map-control-api/polygon-cla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uwp/api/windows.ui.xaml.controls.maps.mappolygon" TargetMode="External"/><Relationship Id="rId5" Type="http://schemas.openxmlformats.org/officeDocument/2006/relationships/hyperlink" Target="https://docs.microsoft.com/en-us/bingmaps/v8-web-control/map-control-api/?toc=https%3A%2F%2Fdocs.microsoft.com%2Fen-us%2Fbingmaps%2Fv8-web-control%2FTOC.json&amp;bc=https%3A%2F%2Fdocs.microsoft.com%2Fen-us%2FBingMaps%2Fbreadcrumb%2Ftoc.json" TargetMode="External"/><Relationship Id="rId4" Type="http://schemas.openxmlformats.org/officeDocument/2006/relationships/hyperlink" Target="https://docs.microsoft.com/en-us/bingmaps/v8-web-control/map-control-concepts/configuration-driven-maps-framework/inde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geofencing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Results (so far) of tool Exploration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781C95-684C-41FB-AB9D-8B8D5D1C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730381"/>
            <a:ext cx="1856773" cy="1522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1CB031-2475-4908-B63F-BBC12152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665" y="788514"/>
            <a:ext cx="1272713" cy="12241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EA994D-D8FD-4201-9607-121609E13F78}"/>
              </a:ext>
            </a:extLst>
          </p:cNvPr>
          <p:cNvSpPr/>
          <p:nvPr/>
        </p:nvSpPr>
        <p:spPr>
          <a:xfrm>
            <a:off x="1247799" y="692696"/>
            <a:ext cx="10175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/>
              <a:t>Python-based tools </a:t>
            </a:r>
            <a:endParaRPr lang="en-CA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8B1B9-94B7-4DFF-8C6A-5974348E226C}"/>
              </a:ext>
            </a:extLst>
          </p:cNvPr>
          <p:cNvSpPr txBox="1"/>
          <p:nvPr/>
        </p:nvSpPr>
        <p:spPr>
          <a:xfrm>
            <a:off x="1269131" y="1582340"/>
            <a:ext cx="10081120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2800" b="1" dirty="0"/>
              <a:t>Shapely</a:t>
            </a:r>
          </a:p>
          <a:p>
            <a:pPr>
              <a:lnSpc>
                <a:spcPct val="90000"/>
              </a:lnSpc>
            </a:pPr>
            <a:r>
              <a:rPr lang="en-CA" sz="2800" b="1" dirty="0"/>
              <a:t>Matplotlib</a:t>
            </a:r>
          </a:p>
          <a:p>
            <a:pPr>
              <a:lnSpc>
                <a:spcPct val="90000"/>
              </a:lnSpc>
            </a:pPr>
            <a:r>
              <a:rPr lang="en-CA" sz="2800" b="1" dirty="0" err="1"/>
              <a:t>Basemap</a:t>
            </a:r>
            <a:endParaRPr lang="en-CA" sz="2800" b="1" dirty="0"/>
          </a:p>
          <a:p>
            <a:pPr>
              <a:lnSpc>
                <a:spcPct val="90000"/>
              </a:lnSpc>
            </a:pPr>
            <a:endParaRPr lang="en-CA" sz="2800" b="1" dirty="0"/>
          </a:p>
          <a:p>
            <a:pPr>
              <a:lnSpc>
                <a:spcPct val="90000"/>
              </a:lnSpc>
            </a:pPr>
            <a:r>
              <a:rPr lang="en-CA" sz="4000" b="1" dirty="0"/>
              <a:t>ArcGIS software</a:t>
            </a:r>
          </a:p>
          <a:p>
            <a:pPr>
              <a:lnSpc>
                <a:spcPct val="90000"/>
              </a:lnSpc>
            </a:pPr>
            <a:endParaRPr lang="en-CA" sz="2800" b="1" dirty="0"/>
          </a:p>
          <a:p>
            <a:pPr>
              <a:lnSpc>
                <a:spcPct val="90000"/>
              </a:lnSpc>
            </a:pPr>
            <a:r>
              <a:rPr lang="en-CA" sz="2800" b="1" dirty="0"/>
              <a:t>Ran into some challenges: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Less detailed maps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Libraries have a lot of built in methods for plotting, and checking points within a shape</a:t>
            </a:r>
          </a:p>
          <a:p>
            <a:pPr>
              <a:lnSpc>
                <a:spcPct val="90000"/>
              </a:lnSpc>
            </a:pPr>
            <a:endParaRPr lang="en-CA" sz="2400" dirty="0"/>
          </a:p>
          <a:p>
            <a:pPr>
              <a:lnSpc>
                <a:spcPct val="90000"/>
              </a:lnSpc>
            </a:pPr>
            <a:r>
              <a:rPr lang="en-CA" sz="2800" b="1" dirty="0"/>
              <a:t>ArcGIS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More research needed for using ArcGIS technology</a:t>
            </a:r>
          </a:p>
          <a:p>
            <a:pPr>
              <a:lnSpc>
                <a:spcPct val="90000"/>
              </a:lnSpc>
            </a:pPr>
            <a:endParaRPr lang="en-CA" sz="28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311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of exploring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polygons on map to identify key markets</a:t>
            </a:r>
          </a:p>
          <a:p>
            <a:r>
              <a:rPr lang="en-US" dirty="0"/>
              <a:t>Determine constituents in or out of that market	</a:t>
            </a:r>
          </a:p>
          <a:p>
            <a:r>
              <a:rPr lang="en-US" dirty="0"/>
              <a:t>Save polygons : shapefile? Lat/long?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I looked at: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B933F5-E13E-4562-AE69-3103B7FE73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3865" y="1626352"/>
            <a:ext cx="2627132" cy="21237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81C95-684C-41FB-AB9D-8B8D5D1CC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708" y="3924623"/>
            <a:ext cx="2695575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FBF4F-1650-4F37-89E0-D1190514E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28" y="2131595"/>
            <a:ext cx="2808313" cy="187220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212E00-4C35-476B-8CEB-0A13A4153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616" y="2131595"/>
            <a:ext cx="3149761" cy="101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1CB031-2475-4908-B63F-BBC12152C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8266" y="5167184"/>
            <a:ext cx="1272713" cy="1224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763DED-4CBC-4D43-8696-FAC75C408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3932" y="4797152"/>
            <a:ext cx="1373202" cy="1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9876" y="-171400"/>
            <a:ext cx="11233248" cy="22322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b="1" dirty="0"/>
              <a:t>Google Maps API (JS):</a:t>
            </a:r>
            <a:br>
              <a:rPr lang="en-CA" dirty="0"/>
            </a:br>
            <a:r>
              <a:rPr lang="en-US" sz="2200" i="1" dirty="0"/>
              <a:t>Set of API’s managed from Google Cloud Platform Console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63DED-4CBC-4D43-8696-FAC75C408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4797152"/>
            <a:ext cx="1373202" cy="13681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A2C7-7433-4FF4-8DCE-AA6E78CC1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4132" y="4365104"/>
            <a:ext cx="7445038" cy="265090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Things to keep in mind…</a:t>
            </a:r>
          </a:p>
          <a:p>
            <a:r>
              <a:rPr lang="en-US" sz="1800" b="1" dirty="0"/>
              <a:t>Developer tools are written in </a:t>
            </a:r>
            <a:r>
              <a:rPr lang="en-US" sz="1800" b="1" dirty="0" err="1"/>
              <a:t>Javascript</a:t>
            </a:r>
            <a:r>
              <a:rPr lang="en-US" sz="1800" b="1" dirty="0"/>
              <a:t> and require a key</a:t>
            </a:r>
            <a:endParaRPr lang="en-US" sz="1800" dirty="0"/>
          </a:p>
          <a:p>
            <a:r>
              <a:rPr lang="en-US" sz="1800" b="1" dirty="0"/>
              <a:t>Cost</a:t>
            </a:r>
            <a:endParaRPr lang="en-US" sz="1800" dirty="0"/>
          </a:p>
          <a:p>
            <a:r>
              <a:rPr lang="en-CA" sz="1800" b="1" dirty="0"/>
              <a:t>Potential data concerns (?)</a:t>
            </a:r>
          </a:p>
          <a:p>
            <a:pPr marL="45720" indent="0">
              <a:buNone/>
            </a:pPr>
            <a:endParaRPr lang="en-CA" sz="1100" dirty="0"/>
          </a:p>
          <a:p>
            <a:pPr marL="45720" indent="0">
              <a:buNone/>
            </a:pPr>
            <a:endParaRPr lang="en-CA" sz="1100" dirty="0"/>
          </a:p>
          <a:p>
            <a:pPr marL="45720" indent="0">
              <a:buNone/>
            </a:pPr>
            <a:endParaRPr lang="en-CA" sz="1100" dirty="0"/>
          </a:p>
          <a:p>
            <a:pPr marL="45720" indent="0">
              <a:buNone/>
            </a:pPr>
            <a:endParaRPr lang="en-CA" sz="11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34B5B2-E83F-40DB-BD97-5C44FA2FB7C6}"/>
              </a:ext>
            </a:extLst>
          </p:cNvPr>
          <p:cNvSpPr txBox="1">
            <a:spLocks/>
          </p:cNvSpPr>
          <p:nvPr/>
        </p:nvSpPr>
        <p:spPr>
          <a:xfrm>
            <a:off x="1413892" y="1808523"/>
            <a:ext cx="7445038" cy="2650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How we might use the tool:</a:t>
            </a:r>
          </a:p>
          <a:p>
            <a:r>
              <a:rPr lang="en-US" sz="1800" b="1" dirty="0"/>
              <a:t>Drawing tools library – </a:t>
            </a:r>
            <a:r>
              <a:rPr lang="en-US" sz="1800" dirty="0"/>
              <a:t>allows users to draw polygons</a:t>
            </a:r>
          </a:p>
          <a:p>
            <a:r>
              <a:rPr lang="en-US" sz="1800" b="1" dirty="0"/>
              <a:t>Geocoding – </a:t>
            </a:r>
            <a:r>
              <a:rPr lang="en-US" sz="1800" dirty="0"/>
              <a:t>allows to create and determine arrays of latitude longitude</a:t>
            </a:r>
          </a:p>
          <a:p>
            <a:r>
              <a:rPr lang="en-US" sz="1800" b="1" dirty="0"/>
              <a:t>GEOJSON – </a:t>
            </a:r>
            <a:r>
              <a:rPr lang="en-US" sz="1800" dirty="0"/>
              <a:t>Easy to add GEOJSON data, KML files</a:t>
            </a:r>
            <a:endParaRPr lang="en-CA" sz="1800" b="1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7058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9876" y="-171400"/>
            <a:ext cx="11233248" cy="22322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b="1" dirty="0"/>
              <a:t>Google Maps API (JS):</a:t>
            </a:r>
            <a:br>
              <a:rPr lang="en-CA" dirty="0"/>
            </a:br>
            <a:r>
              <a:rPr lang="en-US" sz="2200" i="1" dirty="0"/>
              <a:t>Set of API’s managed from Google Cloud Platform Console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63DED-4CBC-4D43-8696-FAC75C408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4797152"/>
            <a:ext cx="1373202" cy="136815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34B5B2-E83F-40DB-BD97-5C44FA2FB7C6}"/>
              </a:ext>
            </a:extLst>
          </p:cNvPr>
          <p:cNvSpPr txBox="1">
            <a:spLocks/>
          </p:cNvSpPr>
          <p:nvPr/>
        </p:nvSpPr>
        <p:spPr>
          <a:xfrm>
            <a:off x="1413892" y="1808523"/>
            <a:ext cx="7445038" cy="2650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CA" dirty="0"/>
              <a:t>DEMO</a:t>
            </a:r>
            <a:endParaRPr lang="en-CA" sz="1800" b="1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5780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0FBF4F-1650-4F37-89E0-D1190514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2131595"/>
            <a:ext cx="2808313" cy="187220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E8F0-FF9E-4A8F-8807-95324FA0E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6179" y="1832104"/>
            <a:ext cx="7344817" cy="4343400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CA" dirty="0"/>
              <a:t>How we might use the tool:</a:t>
            </a:r>
          </a:p>
          <a:p>
            <a:r>
              <a:rPr lang="en-CA" dirty="0"/>
              <a:t>Similar to Google Maps API in use</a:t>
            </a:r>
          </a:p>
          <a:p>
            <a:r>
              <a:rPr lang="en-CA" dirty="0">
                <a:hlinkClick r:id="rId4"/>
              </a:rPr>
              <a:t>https://docs.microsoft.com/en-us/bingmaps/v8-web-control/map-control-concepts/configuration-driven-maps-framework/index</a:t>
            </a:r>
            <a:endParaRPr lang="en-CA" dirty="0"/>
          </a:p>
          <a:p>
            <a:r>
              <a:rPr lang="en-CA" dirty="0">
                <a:hlinkClick r:id="rId5"/>
              </a:rPr>
              <a:t>https://docs.microsoft.com/en-us/bingmaps/v8-web-control/map-control-api/?toc=https%3A%2F%2Fdocs.microsoft.com%2Fen-us%2Fbingmaps%2Fv8-web-control%2FTOC.json&amp;bc=https%3A%2F%2Fdocs.microsoft.com%2Fen-us%2FBingMaps%2Fbreadcrumb%2Ftoc.json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6"/>
              </a:rPr>
              <a:t>https://docs.microsoft.com/en-us/uwp/api/windows.ui.xaml.controls.maps.mappolygon</a:t>
            </a:r>
            <a:endParaRPr lang="en-CA" dirty="0"/>
          </a:p>
          <a:p>
            <a:r>
              <a:rPr lang="en-CA" dirty="0">
                <a:hlinkClick r:id="rId7"/>
              </a:rPr>
              <a:t>https://docs.microsoft.com/en-us/bingmaps/v8-web-control/map-control-api/polygon-class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8"/>
              </a:rPr>
              <a:t>https://docs.microsoft.com/en-us/bingmaps/v8-web-control/map-control-api/location-class</a:t>
            </a:r>
            <a:endParaRPr lang="en-CA" dirty="0"/>
          </a:p>
          <a:p>
            <a:pPr marL="45720" indent="0">
              <a:buNone/>
            </a:pP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2AB33A-A278-4D3B-ADDC-49A71D8EB251}"/>
              </a:ext>
            </a:extLst>
          </p:cNvPr>
          <p:cNvSpPr/>
          <p:nvPr/>
        </p:nvSpPr>
        <p:spPr>
          <a:xfrm>
            <a:off x="959766" y="836712"/>
            <a:ext cx="98151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Font typeface="Arial" pitchFamily="34" charset="0"/>
              <a:buNone/>
            </a:pPr>
            <a:r>
              <a:rPr lang="en-US" sz="3200" b="1" dirty="0"/>
              <a:t>Bing Maps API</a:t>
            </a:r>
            <a:endParaRPr lang="en-US" b="1" dirty="0"/>
          </a:p>
          <a:p>
            <a:pPr marL="45720" indent="0">
              <a:buFont typeface="Arial" pitchFamily="34" charset="0"/>
              <a:buNone/>
            </a:pPr>
            <a:r>
              <a:rPr lang="en-US" dirty="0"/>
              <a:t>Map Control API reference </a:t>
            </a:r>
          </a:p>
        </p:txBody>
      </p:sp>
    </p:spTree>
    <p:extLst>
      <p:ext uri="{BB962C8B-B14F-4D97-AF65-F5344CB8AC3E}">
        <p14:creationId xmlns:p14="http://schemas.microsoft.com/office/powerpoint/2010/main" val="17567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EEE8FA-E3F5-450E-802E-16ACD9D1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988840"/>
            <a:ext cx="3149761" cy="10166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5F506B-75E0-45AB-899D-11804B28C293}"/>
              </a:ext>
            </a:extLst>
          </p:cNvPr>
          <p:cNvSpPr/>
          <p:nvPr/>
        </p:nvSpPr>
        <p:spPr>
          <a:xfrm>
            <a:off x="1247799" y="692696"/>
            <a:ext cx="101752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/>
              <a:t>Leaflet</a:t>
            </a:r>
            <a:br>
              <a:rPr lang="en-CA" dirty="0"/>
            </a:br>
            <a:r>
              <a:rPr lang="en-US" sz="2200" i="1" dirty="0"/>
              <a:t>Open Source </a:t>
            </a:r>
            <a:r>
              <a:rPr lang="en-US" sz="2200" i="1" dirty="0" err="1"/>
              <a:t>Javascript</a:t>
            </a:r>
            <a:r>
              <a:rPr lang="en-US" sz="2200" i="1" dirty="0"/>
              <a:t> library used to build web mapping applications</a:t>
            </a:r>
            <a:endParaRPr lang="en-CA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C82278-623D-4432-854F-ED48EAE342AD}"/>
              </a:ext>
            </a:extLst>
          </p:cNvPr>
          <p:cNvSpPr txBox="1">
            <a:spLocks/>
          </p:cNvSpPr>
          <p:nvPr/>
        </p:nvSpPr>
        <p:spPr>
          <a:xfrm>
            <a:off x="1247798" y="3429000"/>
            <a:ext cx="9815165" cy="2650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Leaflet uses Open Streets maps. Users can easily create polygons and other shapes using vector layers</a:t>
            </a:r>
          </a:p>
          <a:p>
            <a:pPr marL="45720" indent="0">
              <a:buFont typeface="Arial" pitchFamily="34" charset="0"/>
              <a:buNone/>
            </a:pPr>
            <a:r>
              <a:rPr lang="en-US" dirty="0"/>
              <a:t>How we might use the tool:</a:t>
            </a:r>
          </a:p>
          <a:p>
            <a:r>
              <a:rPr lang="en-US" sz="1800" b="1" dirty="0"/>
              <a:t>Ability to draw on maps to extract </a:t>
            </a:r>
            <a:r>
              <a:rPr lang="en-US" sz="1800" b="1" dirty="0" err="1"/>
              <a:t>lat</a:t>
            </a:r>
            <a:r>
              <a:rPr lang="en-US" sz="1800" b="1" dirty="0"/>
              <a:t>/long arrays</a:t>
            </a:r>
            <a:endParaRPr lang="en-US" sz="1800" dirty="0"/>
          </a:p>
          <a:p>
            <a:r>
              <a:rPr lang="en-US" sz="1800" b="1" dirty="0"/>
              <a:t>Can check whether a given </a:t>
            </a:r>
            <a:r>
              <a:rPr lang="en-US" sz="1800" b="1" dirty="0" err="1"/>
              <a:t>lat</a:t>
            </a:r>
            <a:r>
              <a:rPr lang="en-US" sz="1800" b="1" dirty="0"/>
              <a:t>/long is in polygon</a:t>
            </a:r>
            <a:endParaRPr lang="en-US" sz="1800" dirty="0"/>
          </a:p>
          <a:p>
            <a:r>
              <a:rPr lang="en-US" sz="1800" b="1" dirty="0"/>
              <a:t>GEOJSON – </a:t>
            </a:r>
            <a:r>
              <a:rPr lang="en-CA" sz="1800" dirty="0" err="1"/>
              <a:t>Compatibilty</a:t>
            </a:r>
            <a:r>
              <a:rPr lang="en-CA" sz="1800" dirty="0"/>
              <a:t> to converting files into GEOJSON files. Still need to look into Shapefiles</a:t>
            </a:r>
            <a:endParaRPr lang="en-CA" sz="1800" b="1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EEE8FA-E3F5-450E-802E-16ACD9D1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988840"/>
            <a:ext cx="3149761" cy="10166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5F506B-75E0-45AB-899D-11804B28C293}"/>
              </a:ext>
            </a:extLst>
          </p:cNvPr>
          <p:cNvSpPr/>
          <p:nvPr/>
        </p:nvSpPr>
        <p:spPr>
          <a:xfrm>
            <a:off x="1247799" y="692696"/>
            <a:ext cx="101752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/>
              <a:t>Leaflet</a:t>
            </a:r>
            <a:br>
              <a:rPr lang="en-CA" dirty="0"/>
            </a:br>
            <a:r>
              <a:rPr lang="en-US" sz="2200" i="1" dirty="0"/>
              <a:t>Open Source </a:t>
            </a:r>
            <a:r>
              <a:rPr lang="en-US" sz="2200" i="1" dirty="0" err="1"/>
              <a:t>Javascript</a:t>
            </a:r>
            <a:r>
              <a:rPr lang="en-US" sz="2200" i="1" dirty="0"/>
              <a:t> library used to build web mapping applications</a:t>
            </a:r>
            <a:endParaRPr lang="en-CA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C82278-623D-4432-854F-ED48EAE342AD}"/>
              </a:ext>
            </a:extLst>
          </p:cNvPr>
          <p:cNvSpPr txBox="1">
            <a:spLocks/>
          </p:cNvSpPr>
          <p:nvPr/>
        </p:nvSpPr>
        <p:spPr>
          <a:xfrm>
            <a:off x="1247798" y="3429000"/>
            <a:ext cx="9815165" cy="2650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CA" dirty="0"/>
              <a:t>DEMO</a:t>
            </a:r>
            <a:endParaRPr lang="en-CA" sz="1800" b="1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  <a:p>
            <a:pPr marL="45720" indent="0">
              <a:buFont typeface="Arial" pitchFamily="34" charset="0"/>
              <a:buNone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6358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I looked at: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B933F5-E13E-4562-AE69-3103B7FE73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3865" y="1626352"/>
            <a:ext cx="2627132" cy="2123773"/>
          </a:xfrm>
        </p:spPr>
      </p:pic>
    </p:spTree>
    <p:extLst>
      <p:ext uri="{BB962C8B-B14F-4D97-AF65-F5344CB8AC3E}">
        <p14:creationId xmlns:p14="http://schemas.microsoft.com/office/powerpoint/2010/main" val="425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251</TotalTime>
  <Words>384</Words>
  <Application>Microsoft Office PowerPoint</Application>
  <PresentationFormat>Custom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Continental North America 16x9</vt:lpstr>
      <vt:lpstr>geofencing</vt:lpstr>
      <vt:lpstr>Goal of exploring</vt:lpstr>
      <vt:lpstr>tools I looked at:</vt:lpstr>
      <vt:lpstr>Google Maps API (JS): Set of API’s managed from Google Cloud Platform Console  </vt:lpstr>
      <vt:lpstr>Google Maps API (JS): Set of API’s managed from Google Cloud Platform Console  </vt:lpstr>
      <vt:lpstr>PowerPoint Presentation</vt:lpstr>
      <vt:lpstr>PowerPoint Presentation</vt:lpstr>
      <vt:lpstr>PowerPoint Presentation</vt:lpstr>
      <vt:lpstr>tools I looked at: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geofencing</dc:title>
  <dc:creator>Saki Serizawa</dc:creator>
  <cp:lastModifiedBy>Saki Serizawa</cp:lastModifiedBy>
  <cp:revision>10</cp:revision>
  <dcterms:created xsi:type="dcterms:W3CDTF">2019-07-21T21:51:18Z</dcterms:created>
  <dcterms:modified xsi:type="dcterms:W3CDTF">2019-07-22T02:02:39Z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