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8" r:id="rId3"/>
    <p:sldId id="259" r:id="rId4"/>
    <p:sldId id="260" r:id="rId5"/>
    <p:sldId id="261" r:id="rId6"/>
    <p:sldId id="263" r:id="rId7"/>
    <p:sldId id="264" r:id="rId8"/>
    <p:sldId id="267" r:id="rId9"/>
    <p:sldId id="269" r:id="rId10"/>
    <p:sldId id="271" r:id="rId11"/>
    <p:sldId id="272" r:id="rId12"/>
    <p:sldId id="273" r:id="rId13"/>
    <p:sldId id="277" r:id="rId14"/>
    <p:sldId id="278" r:id="rId15"/>
    <p:sldId id="279" r:id="rId16"/>
    <p:sldId id="280" r:id="rId17"/>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192" userDrawn="1">
          <p15:clr>
            <a:srgbClr val="A4A3A4"/>
          </p15:clr>
        </p15:guide>
        <p15:guide id="3" pos="4128" userDrawn="1">
          <p15:clr>
            <a:srgbClr val="A4A3A4"/>
          </p15:clr>
        </p15:guide>
        <p15:guide id="4" orient="horz" pos="55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1634"/>
    <a:srgbClr val="333F50"/>
    <a:srgbClr val="2F5597"/>
    <a:srgbClr val="272822"/>
    <a:srgbClr val="C41E46"/>
    <a:srgbClr val="C0536A"/>
    <a:srgbClr val="924962"/>
    <a:srgbClr val="7E4A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4660"/>
  </p:normalViewPr>
  <p:slideViewPr>
    <p:cSldViewPr snapToGrid="0" showGuides="1">
      <p:cViewPr varScale="1">
        <p:scale>
          <a:sx n="63" d="100"/>
          <a:sy n="63" d="100"/>
        </p:scale>
        <p:origin x="2405" y="58"/>
      </p:cViewPr>
      <p:guideLst>
        <p:guide orient="horz" pos="168"/>
        <p:guide pos="192"/>
        <p:guide pos="4128"/>
        <p:guide orient="horz" pos="5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a:prstGeom prst="rect">
            <a:avLst/>
          </a:prstGeo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411199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71488" y="486836"/>
            <a:ext cx="5915025" cy="1767417"/>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2434167"/>
            <a:ext cx="5915025" cy="5801784"/>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251516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248044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88" y="486836"/>
            <a:ext cx="5915025" cy="176741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71488" y="2434167"/>
            <a:ext cx="5915025" cy="5801784"/>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189725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a:prstGeom prst="rect">
            <a:avLst/>
          </a:prstGeo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a:prstGeom prst="rect">
            <a:avLst/>
          </a:prstGeo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97908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88" y="486836"/>
            <a:ext cx="5915025" cy="176741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241641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8" name="Footer Placeholder 7"/>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9" name="Slide Number Placeholder 8"/>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285540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488" y="486836"/>
            <a:ext cx="5915025" cy="1767417"/>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4" name="Footer Placeholder 3"/>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5" name="Slide Number Placeholder 4"/>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382375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3" name="Footer Placeholder 2"/>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4" name="Slide Number Placeholder 3"/>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339122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a:prstGeom prst="rect">
            <a:avLst/>
          </a:prstGeo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213362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a:prstGeom prst="rect">
            <a:avLst/>
          </a:prstGeo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381" y="2743200"/>
            <a:ext cx="2211884" cy="5082117"/>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471488" y="8475136"/>
            <a:ext cx="1543050" cy="486833"/>
          </a:xfrm>
          <a:prstGeom prst="rect">
            <a:avLst/>
          </a:prstGeom>
        </p:spPr>
        <p:txBody>
          <a:bodyPr/>
          <a:lstStyle/>
          <a:p>
            <a:fld id="{60DCDD81-C543-4E99-889B-3735916881EE}" type="datetimeFigureOut">
              <a:rPr lang="en-US" smtClean="0"/>
              <a:t>6/6/2023</a:t>
            </a:fld>
            <a:endParaRPr lang="en-US" dirty="0"/>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A94CAE5E-189E-46E3-9938-1095A0B1B6A0}" type="slidenum">
              <a:rPr lang="en-US" smtClean="0"/>
              <a:t>‹#›</a:t>
            </a:fld>
            <a:endParaRPr lang="en-US" dirty="0"/>
          </a:p>
        </p:txBody>
      </p:sp>
    </p:spTree>
    <p:extLst>
      <p:ext uri="{BB962C8B-B14F-4D97-AF65-F5344CB8AC3E}">
        <p14:creationId xmlns:p14="http://schemas.microsoft.com/office/powerpoint/2010/main" val="64016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208344" y="278138"/>
            <a:ext cx="6458674" cy="85991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2600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92" userDrawn="1">
          <p15:clr>
            <a:srgbClr val="F26B43"/>
          </p15:clr>
        </p15:guide>
        <p15:guide id="2" pos="4128" userDrawn="1">
          <p15:clr>
            <a:srgbClr val="F26B43"/>
          </p15:clr>
        </p15:guide>
        <p15:guide id="3" pos="192" userDrawn="1">
          <p15:clr>
            <a:srgbClr val="F26B43"/>
          </p15:clr>
        </p15:guide>
        <p15:guide id="4"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2950" y="457200"/>
            <a:ext cx="2063750" cy="2063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p:cNvSpPr txBox="1">
            <a:spLocks noChangeArrowheads="1"/>
          </p:cNvSpPr>
          <p:nvPr/>
        </p:nvSpPr>
        <p:spPr bwMode="auto">
          <a:xfrm>
            <a:off x="412750" y="2293938"/>
            <a:ext cx="52673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Course Title : Database System</a:t>
            </a:r>
            <a:endParaRPr kumimoji="0" lang="en-US" alt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Course Code : CCE - 223</a:t>
            </a:r>
            <a:endParaRPr kumimoji="0" lang="en-US" alt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Box 5"/>
          <p:cNvSpPr txBox="1">
            <a:spLocks noChangeArrowheads="1"/>
          </p:cNvSpPr>
          <p:nvPr/>
        </p:nvSpPr>
        <p:spPr bwMode="auto">
          <a:xfrm>
            <a:off x="367910" y="2983609"/>
            <a:ext cx="5987603" cy="338554"/>
          </a:xfrm>
          <a:prstGeom prst="rect">
            <a:avLst/>
          </a:prstGeom>
          <a:solidFill>
            <a:srgbClr val="00B050"/>
          </a:solidFill>
          <a:ln>
            <a:noFill/>
          </a:ln>
          <a:effectLst>
            <a:outerShdw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Assignment : 04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042"/>
          <p:cNvSpPr>
            <a:spLocks noChangeArrowheads="1"/>
          </p:cNvSpPr>
          <p:nvPr/>
        </p:nvSpPr>
        <p:spPr bwMode="auto">
          <a:xfrm>
            <a:off x="295275" y="8029575"/>
            <a:ext cx="5384800" cy="534988"/>
          </a:xfrm>
          <a:prstGeom prst="rect">
            <a:avLst/>
          </a:prstGeom>
          <a:noFill/>
          <a:ln w="9525">
            <a:solidFill>
              <a:srgbClr val="76923C"/>
            </a:solidFill>
            <a:miter lim="800000"/>
            <a:headEnd/>
            <a:tailEnd/>
          </a:ln>
          <a:effectLst>
            <a:outerShdw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Patuakhali Science &amp; Technology University </a:t>
            </a:r>
            <a:endParaRPr kumimoji="0" lang="en-US" alt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Dumki, Patuakhali - 8602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8" name="Group 7"/>
          <p:cNvGrpSpPr/>
          <p:nvPr/>
        </p:nvGrpSpPr>
        <p:grpSpPr>
          <a:xfrm>
            <a:off x="2171065" y="5156200"/>
            <a:ext cx="4085590" cy="1852930"/>
            <a:chOff x="2006494" y="5010821"/>
            <a:chExt cx="4085863" cy="1853552"/>
          </a:xfrm>
        </p:grpSpPr>
        <p:sp>
          <p:nvSpPr>
            <p:cNvPr id="9" name="Rectangle 8"/>
            <p:cNvSpPr/>
            <p:nvPr/>
          </p:nvSpPr>
          <p:spPr>
            <a:xfrm>
              <a:off x="2006494" y="5010821"/>
              <a:ext cx="4085863" cy="1853552"/>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0" name="Group 9"/>
            <p:cNvGrpSpPr/>
            <p:nvPr/>
          </p:nvGrpSpPr>
          <p:grpSpPr>
            <a:xfrm>
              <a:off x="2006494" y="5236633"/>
              <a:ext cx="3615717" cy="1559133"/>
              <a:chOff x="2006494" y="5236633"/>
              <a:chExt cx="3615717" cy="1559133"/>
            </a:xfrm>
          </p:grpSpPr>
          <p:grpSp>
            <p:nvGrpSpPr>
              <p:cNvPr id="11" name="Group 10"/>
              <p:cNvGrpSpPr/>
              <p:nvPr/>
            </p:nvGrpSpPr>
            <p:grpSpPr>
              <a:xfrm>
                <a:off x="2006494" y="5236633"/>
                <a:ext cx="3609448" cy="1559133"/>
                <a:chOff x="2006494" y="5236630"/>
                <a:chExt cx="3743518" cy="1689060"/>
              </a:xfrm>
            </p:grpSpPr>
            <p:sp>
              <p:nvSpPr>
                <p:cNvPr id="16" name="TextBox 19"/>
                <p:cNvSpPr txBox="1"/>
                <p:nvPr/>
              </p:nvSpPr>
              <p:spPr>
                <a:xfrm>
                  <a:off x="2006494" y="5236630"/>
                  <a:ext cx="1928919" cy="333425"/>
                </a:xfrm>
                <a:prstGeom prst="rect">
                  <a:avLst/>
                </a:prstGeom>
                <a:noFill/>
                <a:ln>
                  <a:noFill/>
                </a:ln>
              </p:spPr>
              <p:txBody>
                <a:bodyPr wrap="square" rtlCol="0">
                  <a:spAutoFit/>
                </a:bodyPr>
                <a:lstStyle/>
                <a:p>
                  <a:pPr marL="0" marR="0" algn="ctr">
                    <a:spcBef>
                      <a:spcPts val="0"/>
                    </a:spcBef>
                    <a:spcAft>
                      <a:spcPts val="0"/>
                    </a:spcAft>
                  </a:pPr>
                  <a:r>
                    <a:rPr lang="en-US" sz="1400" b="1" kern="120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Submitted By</a:t>
                  </a:r>
                  <a:endParaRPr lang="en-US" sz="1200">
                    <a:effectLst/>
                    <a:latin typeface="Times New Roman" panose="02020603050405020304" pitchFamily="18" charset="0"/>
                    <a:ea typeface="Times New Roman" panose="02020603050405020304" pitchFamily="18" charset="0"/>
                  </a:endParaRPr>
                </a:p>
              </p:txBody>
            </p:sp>
            <p:grpSp>
              <p:nvGrpSpPr>
                <p:cNvPr id="17" name="Group 16"/>
                <p:cNvGrpSpPr/>
                <p:nvPr/>
              </p:nvGrpSpPr>
              <p:grpSpPr>
                <a:xfrm>
                  <a:off x="2375035" y="5559102"/>
                  <a:ext cx="3344961" cy="357185"/>
                  <a:chOff x="2375035" y="5559102"/>
                  <a:chExt cx="2525258" cy="357185"/>
                </a:xfrm>
              </p:grpSpPr>
              <p:sp>
                <p:nvSpPr>
                  <p:cNvPr id="27" name="TextBox 20"/>
                  <p:cNvSpPr txBox="1"/>
                  <p:nvPr/>
                </p:nvSpPr>
                <p:spPr>
                  <a:xfrm>
                    <a:off x="2375035" y="5559102"/>
                    <a:ext cx="1225797" cy="333425"/>
                  </a:xfrm>
                  <a:prstGeom prst="rect">
                    <a:avLst/>
                  </a:prstGeom>
                  <a:noFill/>
                </p:spPr>
                <p:txBody>
                  <a:bodyPr wrap="square" rtlCol="0">
                    <a:spAutoFit/>
                  </a:bodyPr>
                  <a:lstStyle/>
                  <a:p>
                    <a:pPr marL="0" marR="0">
                      <a:spcBef>
                        <a:spcPts val="0"/>
                      </a:spcBef>
                      <a:spcAft>
                        <a:spcPts val="0"/>
                      </a:spcAft>
                    </a:pPr>
                    <a:r>
                      <a:rPr lang="en-US" sz="14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Name      :       </a:t>
                    </a:r>
                    <a:endParaRPr lang="en-US" sz="1200">
                      <a:effectLst/>
                      <a:latin typeface="Times New Roman" panose="02020603050405020304" pitchFamily="18" charset="0"/>
                      <a:ea typeface="Times New Roman" panose="02020603050405020304" pitchFamily="18" charset="0"/>
                    </a:endParaRPr>
                  </a:p>
                </p:txBody>
              </p:sp>
              <p:cxnSp>
                <p:nvCxnSpPr>
                  <p:cNvPr id="28" name="Straight Connector 27"/>
                  <p:cNvCxnSpPr/>
                  <p:nvPr/>
                </p:nvCxnSpPr>
                <p:spPr>
                  <a:xfrm flipV="1">
                    <a:off x="3225698" y="5910199"/>
                    <a:ext cx="1674595" cy="60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353000" y="5879540"/>
                  <a:ext cx="3366997" cy="333425"/>
                  <a:chOff x="2353000" y="5879540"/>
                  <a:chExt cx="3366997" cy="273500"/>
                </a:xfrm>
              </p:grpSpPr>
              <p:sp>
                <p:nvSpPr>
                  <p:cNvPr id="25" name="TextBox 25"/>
                  <p:cNvSpPr txBox="1"/>
                  <p:nvPr/>
                </p:nvSpPr>
                <p:spPr>
                  <a:xfrm>
                    <a:off x="2353000" y="5879540"/>
                    <a:ext cx="1747379" cy="273500"/>
                  </a:xfrm>
                  <a:prstGeom prst="rect">
                    <a:avLst/>
                  </a:prstGeom>
                  <a:noFill/>
                </p:spPr>
                <p:txBody>
                  <a:bodyPr wrap="square" rtlCol="0">
                    <a:spAutoFit/>
                  </a:bodyPr>
                  <a:lstStyle/>
                  <a:p>
                    <a:pPr marL="0" marR="0">
                      <a:spcBef>
                        <a:spcPts val="0"/>
                      </a:spcBef>
                      <a:spcAft>
                        <a:spcPts val="0"/>
                      </a:spcAft>
                    </a:pPr>
                    <a:r>
                      <a:rPr lang="en-US" sz="14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Id             :  </a:t>
                    </a:r>
                    <a:endParaRPr lang="en-US" sz="1200">
                      <a:effectLst/>
                      <a:latin typeface="Times New Roman" panose="02020603050405020304" pitchFamily="18" charset="0"/>
                      <a:ea typeface="Times New Roman" panose="02020603050405020304" pitchFamily="18" charset="0"/>
                    </a:endParaRPr>
                  </a:p>
                </p:txBody>
              </p:sp>
              <p:cxnSp>
                <p:nvCxnSpPr>
                  <p:cNvPr id="26" name="Straight Connector 25"/>
                  <p:cNvCxnSpPr/>
                  <p:nvPr/>
                </p:nvCxnSpPr>
                <p:spPr>
                  <a:xfrm flipV="1">
                    <a:off x="3501825" y="6136847"/>
                    <a:ext cx="2218172" cy="840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315001" y="6211796"/>
                  <a:ext cx="3404995" cy="333425"/>
                  <a:chOff x="2315001" y="6211796"/>
                  <a:chExt cx="3404995" cy="333425"/>
                </a:xfrm>
              </p:grpSpPr>
              <p:sp>
                <p:nvSpPr>
                  <p:cNvPr id="23" name="TextBox 28"/>
                  <p:cNvSpPr txBox="1"/>
                  <p:nvPr/>
                </p:nvSpPr>
                <p:spPr>
                  <a:xfrm>
                    <a:off x="2315001" y="6211796"/>
                    <a:ext cx="1777395" cy="333425"/>
                  </a:xfrm>
                  <a:prstGeom prst="rect">
                    <a:avLst/>
                  </a:prstGeom>
                  <a:noFill/>
                </p:spPr>
                <p:txBody>
                  <a:bodyPr wrap="square" rtlCol="0">
                    <a:spAutoFit/>
                  </a:bodyPr>
                  <a:lstStyle/>
                  <a:p>
                    <a:pPr marL="0" marR="0">
                      <a:spcBef>
                        <a:spcPts val="0"/>
                      </a:spcBef>
                      <a:spcAft>
                        <a:spcPts val="0"/>
                      </a:spcAft>
                    </a:pPr>
                    <a:r>
                      <a:rPr lang="en-US" sz="14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Reg. No    :  </a:t>
                    </a:r>
                    <a:endParaRPr lang="en-US" sz="1200">
                      <a:effectLst/>
                      <a:latin typeface="Times New Roman" panose="02020603050405020304" pitchFamily="18" charset="0"/>
                      <a:ea typeface="Times New Roman" panose="02020603050405020304" pitchFamily="18" charset="0"/>
                    </a:endParaRPr>
                  </a:p>
                </p:txBody>
              </p:sp>
              <p:cxnSp>
                <p:nvCxnSpPr>
                  <p:cNvPr id="24" name="Straight Connector 23"/>
                  <p:cNvCxnSpPr/>
                  <p:nvPr/>
                </p:nvCxnSpPr>
                <p:spPr>
                  <a:xfrm flipV="1">
                    <a:off x="3531840" y="6506810"/>
                    <a:ext cx="2188156" cy="110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345017" y="6592265"/>
                  <a:ext cx="3404995" cy="333425"/>
                  <a:chOff x="2345017" y="6592265"/>
                  <a:chExt cx="3404995" cy="333425"/>
                </a:xfrm>
              </p:grpSpPr>
              <p:sp>
                <p:nvSpPr>
                  <p:cNvPr id="21" name="TextBox 36"/>
                  <p:cNvSpPr txBox="1"/>
                  <p:nvPr/>
                </p:nvSpPr>
                <p:spPr>
                  <a:xfrm>
                    <a:off x="2345017" y="6592265"/>
                    <a:ext cx="1747378" cy="333425"/>
                  </a:xfrm>
                  <a:prstGeom prst="rect">
                    <a:avLst/>
                  </a:prstGeom>
                  <a:noFill/>
                </p:spPr>
                <p:txBody>
                  <a:bodyPr wrap="square" rtlCol="0">
                    <a:spAutoFit/>
                  </a:bodyPr>
                  <a:lstStyle/>
                  <a:p>
                    <a:pPr marL="0" marR="0">
                      <a:spcBef>
                        <a:spcPts val="0"/>
                      </a:spcBef>
                      <a:spcAft>
                        <a:spcPts val="0"/>
                      </a:spcAft>
                    </a:pPr>
                    <a:r>
                      <a:rPr lang="en-US" sz="14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Session    : </a:t>
                    </a:r>
                    <a:endParaRPr lang="en-US" sz="1200">
                      <a:effectLst/>
                      <a:latin typeface="Times New Roman" panose="02020603050405020304" pitchFamily="18" charset="0"/>
                      <a:ea typeface="Times New Roman" panose="02020603050405020304" pitchFamily="18" charset="0"/>
                    </a:endParaRPr>
                  </a:p>
                </p:txBody>
              </p:sp>
              <p:cxnSp>
                <p:nvCxnSpPr>
                  <p:cNvPr id="22" name="Straight Connector 21"/>
                  <p:cNvCxnSpPr/>
                  <p:nvPr/>
                </p:nvCxnSpPr>
                <p:spPr>
                  <a:xfrm flipV="1">
                    <a:off x="3531840" y="6867780"/>
                    <a:ext cx="2218172" cy="1156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 name="TextBox 1043"/>
              <p:cNvSpPr txBox="1"/>
              <p:nvPr/>
            </p:nvSpPr>
            <p:spPr>
              <a:xfrm>
                <a:off x="3448270" y="5561784"/>
                <a:ext cx="2138730" cy="307777"/>
              </a:xfrm>
              <a:prstGeom prst="rect">
                <a:avLst/>
              </a:prstGeom>
              <a:noFill/>
            </p:spPr>
            <p:txBody>
              <a:bodyPr wrap="square" rtlCol="0">
                <a:spAutoFit/>
              </a:bodyPr>
              <a:lstStyle/>
              <a:p>
                <a:pPr marL="0" marR="0">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Md Mohidul Alam</a:t>
                </a:r>
                <a:endParaRPr lang="en-US" sz="1200">
                  <a:effectLst/>
                  <a:latin typeface="Times New Roman" panose="02020603050405020304" pitchFamily="18" charset="0"/>
                  <a:ea typeface="Times New Roman" panose="02020603050405020304" pitchFamily="18" charset="0"/>
                </a:endParaRPr>
              </a:p>
            </p:txBody>
          </p:sp>
          <p:sp>
            <p:nvSpPr>
              <p:cNvPr id="13" name="TextBox 59"/>
              <p:cNvSpPr txBox="1"/>
              <p:nvPr/>
            </p:nvSpPr>
            <p:spPr>
              <a:xfrm>
                <a:off x="3477211" y="5829129"/>
                <a:ext cx="2138730" cy="307777"/>
              </a:xfrm>
              <a:prstGeom prst="rect">
                <a:avLst/>
              </a:prstGeom>
              <a:noFill/>
            </p:spPr>
            <p:txBody>
              <a:bodyPr wrap="square" rtlCol="0">
                <a:spAutoFit/>
              </a:bodyPr>
              <a:lstStyle/>
              <a:p>
                <a:pPr marL="0" marR="0">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1902016</a:t>
                </a:r>
                <a:endParaRPr lang="en-US" sz="1200">
                  <a:effectLst/>
                  <a:latin typeface="Times New Roman" panose="02020603050405020304" pitchFamily="18" charset="0"/>
                  <a:ea typeface="Times New Roman" panose="02020603050405020304" pitchFamily="18" charset="0"/>
                </a:endParaRPr>
              </a:p>
            </p:txBody>
          </p:sp>
          <p:sp>
            <p:nvSpPr>
              <p:cNvPr id="14" name="TextBox 60"/>
              <p:cNvSpPr txBox="1"/>
              <p:nvPr/>
            </p:nvSpPr>
            <p:spPr>
              <a:xfrm>
                <a:off x="3483481" y="6109182"/>
                <a:ext cx="2138730" cy="307777"/>
              </a:xfrm>
              <a:prstGeom prst="rect">
                <a:avLst/>
              </a:prstGeom>
              <a:noFill/>
            </p:spPr>
            <p:txBody>
              <a:bodyPr wrap="square" rtlCol="0">
                <a:spAutoFit/>
              </a:bodyPr>
              <a:lstStyle/>
              <a:p>
                <a:pPr marL="0" marR="0">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08722</a:t>
                </a:r>
                <a:endParaRPr lang="en-US" sz="1200">
                  <a:effectLst/>
                  <a:latin typeface="Times New Roman" panose="02020603050405020304" pitchFamily="18" charset="0"/>
                  <a:ea typeface="Times New Roman" panose="02020603050405020304" pitchFamily="18" charset="0"/>
                </a:endParaRPr>
              </a:p>
            </p:txBody>
          </p:sp>
          <p:sp>
            <p:nvSpPr>
              <p:cNvPr id="15" name="TextBox 61"/>
              <p:cNvSpPr txBox="1"/>
              <p:nvPr/>
            </p:nvSpPr>
            <p:spPr>
              <a:xfrm>
                <a:off x="3477114" y="6404130"/>
                <a:ext cx="2138730" cy="307777"/>
              </a:xfrm>
              <a:prstGeom prst="rect">
                <a:avLst/>
              </a:prstGeom>
              <a:noFill/>
            </p:spPr>
            <p:txBody>
              <a:bodyPr wrap="square" rtlCol="0">
                <a:spAutoFit/>
              </a:bodyPr>
              <a:lstStyle/>
              <a:p>
                <a:pPr marL="0" marR="0">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2019 - 2020</a:t>
                </a:r>
                <a:endParaRPr lang="en-US" sz="1200">
                  <a:effectLst/>
                  <a:latin typeface="Times New Roman" panose="02020603050405020304" pitchFamily="18" charset="0"/>
                  <a:ea typeface="Times New Roman" panose="02020603050405020304" pitchFamily="18" charset="0"/>
                </a:endParaRPr>
              </a:p>
            </p:txBody>
          </p:sp>
        </p:grpSp>
      </p:grpSp>
      <p:grpSp>
        <p:nvGrpSpPr>
          <p:cNvPr id="29" name="Group 28"/>
          <p:cNvGrpSpPr/>
          <p:nvPr/>
        </p:nvGrpSpPr>
        <p:grpSpPr>
          <a:xfrm>
            <a:off x="334938" y="3331019"/>
            <a:ext cx="6020575" cy="1577340"/>
            <a:chOff x="0" y="3234046"/>
            <a:chExt cx="5731198" cy="1577531"/>
          </a:xfrm>
        </p:grpSpPr>
        <p:sp>
          <p:nvSpPr>
            <p:cNvPr id="30" name="Rectangle 29"/>
            <p:cNvSpPr/>
            <p:nvPr/>
          </p:nvSpPr>
          <p:spPr>
            <a:xfrm>
              <a:off x="0" y="3234046"/>
              <a:ext cx="5711392" cy="135509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31" name="Group 30"/>
            <p:cNvGrpSpPr/>
            <p:nvPr/>
          </p:nvGrpSpPr>
          <p:grpSpPr>
            <a:xfrm>
              <a:off x="31387" y="3306579"/>
              <a:ext cx="5699811" cy="1504998"/>
              <a:chOff x="31387" y="3306579"/>
              <a:chExt cx="5699811" cy="1504998"/>
            </a:xfrm>
          </p:grpSpPr>
          <p:sp>
            <p:nvSpPr>
              <p:cNvPr id="32" name="TextBox 34"/>
              <p:cNvSpPr txBox="1"/>
              <p:nvPr/>
            </p:nvSpPr>
            <p:spPr>
              <a:xfrm>
                <a:off x="31387" y="3306579"/>
                <a:ext cx="1719097" cy="369332"/>
              </a:xfrm>
              <a:prstGeom prst="rect">
                <a:avLst/>
              </a:prstGeom>
              <a:noFill/>
              <a:ln>
                <a:noFill/>
              </a:ln>
            </p:spPr>
            <p:txBody>
              <a:bodyPr wrap="square" rtlCol="0">
                <a:spAutoFit/>
              </a:bodyPr>
              <a:lstStyle/>
              <a:p>
                <a:pPr marL="0" marR="0" algn="ctr">
                  <a:spcBef>
                    <a:spcPts val="0"/>
                  </a:spcBef>
                  <a:spcAft>
                    <a:spcPts val="0"/>
                  </a:spcAft>
                </a:pPr>
                <a:r>
                  <a:rPr lang="en-US" sz="1800" b="1" kern="120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Submitted To</a:t>
                </a:r>
                <a:endParaRPr lang="en-US" sz="1200">
                  <a:effectLst/>
                  <a:latin typeface="Times New Roman" panose="02020603050405020304" pitchFamily="18" charset="0"/>
                  <a:ea typeface="Times New Roman" panose="02020603050405020304" pitchFamily="18" charset="0"/>
                </a:endParaRPr>
              </a:p>
            </p:txBody>
          </p:sp>
          <p:sp>
            <p:nvSpPr>
              <p:cNvPr id="33" name="TextBox 38"/>
              <p:cNvSpPr txBox="1"/>
              <p:nvPr/>
            </p:nvSpPr>
            <p:spPr>
              <a:xfrm>
                <a:off x="229505" y="3614602"/>
                <a:ext cx="5501693" cy="1196975"/>
              </a:xfrm>
              <a:prstGeom prst="rect">
                <a:avLst/>
              </a:prstGeom>
              <a:noFill/>
            </p:spPr>
            <p:txBody>
              <a:bodyPr wrap="square" rtlCol="0">
                <a:spAutoFit/>
              </a:bodyPr>
              <a:lstStyle/>
              <a:p>
                <a:pPr marL="0" marR="0">
                  <a:spcBef>
                    <a:spcPts val="0"/>
                  </a:spcBef>
                  <a:spcAft>
                    <a:spcPts val="0"/>
                  </a:spcAft>
                </a:pPr>
                <a:r>
                  <a:rPr lang="en-US" sz="18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Dr. Md. Samsuzzaman</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Professor</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Department of Computer and Communication Engineering.</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Faculty Of Computer Science &amp; Engineering.</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grpSp>
      </p:grpSp>
      <p:sp>
        <p:nvSpPr>
          <p:cNvPr id="7" name="Rectangle 31"/>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5048" tIns="0" rIns="241224" bIns="177744" numCol="1" anchor="ctr" anchorCtr="0" compatLnSpc="1">
            <a:prstTxWarp prst="textNoShape">
              <a:avLst/>
            </a:prstTxWarp>
            <a:spAutoFit/>
          </a:bodyPr>
          <a:lstStyle/>
          <a:p>
            <a:endParaRPr lang="en-US"/>
          </a:p>
        </p:txBody>
      </p:sp>
      <p:sp>
        <p:nvSpPr>
          <p:cNvPr id="34" name="Rectangle 46"/>
          <p:cNvSpPr>
            <a:spLocks noChangeArrowheads="1"/>
          </p:cNvSpPr>
          <p:nvPr/>
        </p:nvSpPr>
        <p:spPr bwMode="auto">
          <a:xfrm>
            <a:off x="0" y="4572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0" i="0" u="none" strike="noStrike" cap="none" normalizeH="0" baseline="0" smtClean="0">
              <a:ln>
                <a:noFill/>
              </a:ln>
              <a:solidFill>
                <a:schemeClr val="tx1"/>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smtClean="0">
                <a:ln>
                  <a:noFill/>
                </a:ln>
                <a:solidFill>
                  <a:schemeClr val="tx1"/>
                </a:solidFill>
                <a:effectLst/>
                <a:latin typeface="Arial" panose="020B0604020202020204" pitchFamily="34" charset="0"/>
                <a:ea typeface="Calibri" panose="020F0502020204030204" pitchFamily="34" charset="0"/>
              </a:rPr>
              <a:t/>
            </a:r>
            <a:br>
              <a:rPr kumimoji="0" lang="en-US" altLang="en-US" sz="500" b="0" i="0" u="none" strike="noStrike" cap="none" normalizeH="0" baseline="0" smtClean="0">
                <a:ln>
                  <a:noFill/>
                </a:ln>
                <a:solidFill>
                  <a:schemeClr val="tx1"/>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8361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6045" y="2571650"/>
            <a:ext cx="5306837" cy="1600438"/>
          </a:xfrm>
          <a:prstGeom prst="rect">
            <a:avLst/>
          </a:prstGeom>
          <a:solidFill>
            <a:schemeClr val="bg2">
              <a:lumMod val="25000"/>
            </a:schemeClr>
          </a:solidFill>
        </p:spPr>
        <p:txBody>
          <a:bodyPr wrap="square">
            <a:spAutoFit/>
          </a:bodyPr>
          <a:lstStyle/>
          <a:p>
            <a:r>
              <a:rPr lang="en-US" sz="1400" b="1" dirty="0">
                <a:solidFill>
                  <a:schemeClr val="bg1"/>
                </a:solidFill>
              </a:rPr>
              <a:t>(</a:t>
            </a:r>
            <a:r>
              <a:rPr lang="en-US" sz="1400" b="1" dirty="0" smtClean="0">
                <a:solidFill>
                  <a:schemeClr val="bg1"/>
                </a:solidFill>
              </a:rPr>
              <a:t>2.12</a:t>
            </a:r>
            <a:r>
              <a:rPr lang="en-US" sz="1400" b="1" dirty="0">
                <a:solidFill>
                  <a:schemeClr val="bg1"/>
                </a:solidFill>
              </a:rPr>
              <a:t>) Consider the bank database of Figure 2.18. Assume that branch names and </a:t>
            </a:r>
            <a:r>
              <a:rPr lang="en-US" sz="1400" b="1" dirty="0" smtClean="0">
                <a:solidFill>
                  <a:schemeClr val="bg1"/>
                </a:solidFill>
              </a:rPr>
              <a:t>customer </a:t>
            </a:r>
            <a:r>
              <a:rPr lang="en-US" sz="1400" b="1" dirty="0">
                <a:solidFill>
                  <a:schemeClr val="bg1"/>
                </a:solidFill>
              </a:rPr>
              <a:t>names uniquely identify branches and customers, but loans and </a:t>
            </a:r>
            <a:r>
              <a:rPr lang="en-US" sz="1400" b="1" dirty="0" smtClean="0">
                <a:solidFill>
                  <a:schemeClr val="bg1"/>
                </a:solidFill>
              </a:rPr>
              <a:t>accounts can </a:t>
            </a:r>
            <a:r>
              <a:rPr lang="en-US" sz="1400" b="1" dirty="0">
                <a:solidFill>
                  <a:schemeClr val="bg1"/>
                </a:solidFill>
              </a:rPr>
              <a:t>be associated with more than one customer.</a:t>
            </a:r>
          </a:p>
          <a:p>
            <a:r>
              <a:rPr lang="en-US" sz="1400" b="1" dirty="0">
                <a:solidFill>
                  <a:schemeClr val="bg1"/>
                </a:solidFill>
              </a:rPr>
              <a:t>a. What are the appropriate primary keys?</a:t>
            </a:r>
          </a:p>
          <a:p>
            <a:r>
              <a:rPr lang="en-US" sz="1400" b="1" dirty="0">
                <a:solidFill>
                  <a:schemeClr val="bg1"/>
                </a:solidFill>
              </a:rPr>
              <a:t>b. Given your choice of primary keys, identify appropriate foreign </a:t>
            </a:r>
            <a:r>
              <a:rPr lang="en-US" sz="1400" b="1" dirty="0" smtClean="0">
                <a:solidFill>
                  <a:schemeClr val="bg1"/>
                </a:solidFill>
              </a:rPr>
              <a:t>keys.</a:t>
            </a:r>
            <a:endParaRPr lang="en-US" sz="1400" b="1" dirty="0">
              <a:solidFill>
                <a:schemeClr val="bg1"/>
              </a:solidFill>
            </a:endParaRPr>
          </a:p>
        </p:txBody>
      </p:sp>
      <p:sp>
        <p:nvSpPr>
          <p:cNvPr id="4" name="TextBox 3"/>
          <p:cNvSpPr txBox="1"/>
          <p:nvPr/>
        </p:nvSpPr>
        <p:spPr>
          <a:xfrm>
            <a:off x="1359665" y="5150734"/>
            <a:ext cx="5306837" cy="276999"/>
          </a:xfrm>
          <a:prstGeom prst="rect">
            <a:avLst/>
          </a:prstGeom>
          <a:noFill/>
        </p:spPr>
        <p:txBody>
          <a:bodyPr wrap="square" rtlCol="0">
            <a:spAutoFit/>
          </a:bodyPr>
          <a:lstStyle/>
          <a:p>
            <a:pPr marL="171450" indent="-171450">
              <a:buFont typeface="Wingdings" panose="05000000000000000000" pitchFamily="2" charset="2"/>
              <a:buChar char="v"/>
            </a:pPr>
            <a:endParaRPr lang="en-US" sz="1200" dirty="0"/>
          </a:p>
        </p:txBody>
      </p:sp>
      <p:pic>
        <p:nvPicPr>
          <p:cNvPr id="3" name="Picture 2"/>
          <p:cNvPicPr>
            <a:picLocks noChangeAspect="1"/>
          </p:cNvPicPr>
          <p:nvPr/>
        </p:nvPicPr>
        <p:blipFill>
          <a:blip r:embed="rId2"/>
          <a:stretch>
            <a:fillRect/>
          </a:stretch>
        </p:blipFill>
        <p:spPr>
          <a:xfrm>
            <a:off x="1278642" y="360659"/>
            <a:ext cx="4810728" cy="2210991"/>
          </a:xfrm>
          <a:prstGeom prst="rect">
            <a:avLst/>
          </a:prstGeom>
        </p:spPr>
      </p:pic>
      <p:pic>
        <p:nvPicPr>
          <p:cNvPr id="5" name="Picture 4"/>
          <p:cNvPicPr>
            <a:picLocks noChangeAspect="1"/>
          </p:cNvPicPr>
          <p:nvPr/>
        </p:nvPicPr>
        <p:blipFill>
          <a:blip r:embed="rId3"/>
          <a:stretch>
            <a:fillRect/>
          </a:stretch>
        </p:blipFill>
        <p:spPr>
          <a:xfrm>
            <a:off x="2235525" y="4252317"/>
            <a:ext cx="3216151" cy="2015652"/>
          </a:xfrm>
          <a:prstGeom prst="rect">
            <a:avLst/>
          </a:prstGeom>
        </p:spPr>
      </p:pic>
      <p:sp>
        <p:nvSpPr>
          <p:cNvPr id="6" name="TextBox 5"/>
          <p:cNvSpPr txBox="1"/>
          <p:nvPr/>
        </p:nvSpPr>
        <p:spPr>
          <a:xfrm>
            <a:off x="1136414" y="6406379"/>
            <a:ext cx="5191606" cy="2308324"/>
          </a:xfrm>
          <a:prstGeom prst="rect">
            <a:avLst/>
          </a:prstGeom>
          <a:noFill/>
        </p:spPr>
        <p:txBody>
          <a:bodyPr wrap="square" rtlCol="0">
            <a:spAutoFit/>
          </a:bodyPr>
          <a:lstStyle/>
          <a:p>
            <a:r>
              <a:rPr lang="en-US" sz="1200" b="1" dirty="0"/>
              <a:t>Explanation</a:t>
            </a:r>
            <a:r>
              <a:rPr lang="en-US" sz="1200" b="1" dirty="0" smtClean="0"/>
              <a:t>:</a:t>
            </a:r>
            <a:endParaRPr lang="en-US" sz="1200" dirty="0"/>
          </a:p>
          <a:p>
            <a:pPr marL="171450" indent="-171450">
              <a:buFont typeface="Wingdings" panose="05000000000000000000" pitchFamily="2" charset="2"/>
              <a:buChar char="ü"/>
            </a:pPr>
            <a:r>
              <a:rPr lang="en-US" sz="1200" dirty="0" smtClean="0"/>
              <a:t>The </a:t>
            </a:r>
            <a:r>
              <a:rPr lang="en-US" sz="1200" dirty="0" err="1" smtClean="0"/>
              <a:t>branch_name</a:t>
            </a:r>
            <a:r>
              <a:rPr lang="en-US" sz="1200" dirty="0" smtClean="0"/>
              <a:t> </a:t>
            </a:r>
            <a:r>
              <a:rPr lang="en-US" sz="1200" dirty="0"/>
              <a:t>in </a:t>
            </a:r>
            <a:r>
              <a:rPr lang="en-US" sz="1200" dirty="0" err="1"/>
              <a:t>brach</a:t>
            </a:r>
            <a:r>
              <a:rPr lang="en-US" sz="1200" dirty="0"/>
              <a:t> relation is unique name which identifies each tuple of branch relation.</a:t>
            </a:r>
          </a:p>
          <a:p>
            <a:pPr marL="171450" indent="-171450">
              <a:buFont typeface="Wingdings" panose="05000000000000000000" pitchFamily="2" charset="2"/>
              <a:buChar char="ü"/>
            </a:pPr>
            <a:r>
              <a:rPr lang="en-US" sz="1200" dirty="0"/>
              <a:t>In the customer relation, each customer is identified by their </a:t>
            </a:r>
            <a:r>
              <a:rPr lang="en-US" sz="1200" dirty="0" err="1"/>
              <a:t>customer_name</a:t>
            </a:r>
            <a:r>
              <a:rPr lang="en-US" sz="1200" dirty="0"/>
              <a:t>. No two customers can have the same name.</a:t>
            </a:r>
          </a:p>
          <a:p>
            <a:pPr marL="171450" indent="-171450">
              <a:buFont typeface="Wingdings" panose="05000000000000000000" pitchFamily="2" charset="2"/>
              <a:buChar char="ü"/>
            </a:pPr>
            <a:r>
              <a:rPr lang="en-US" sz="1200" dirty="0"/>
              <a:t>Each loan has a unique number which identifies each tuple of loan relation.</a:t>
            </a:r>
          </a:p>
          <a:p>
            <a:pPr marL="171450" indent="-171450">
              <a:buFont typeface="Wingdings" panose="05000000000000000000" pitchFamily="2" charset="2"/>
              <a:buChar char="ü"/>
            </a:pPr>
            <a:r>
              <a:rPr lang="en-US" sz="1200" dirty="0"/>
              <a:t>The relation borrower is having composite primary key. The primary key is a combination of customer name and </a:t>
            </a:r>
            <a:r>
              <a:rPr lang="en-US" sz="1200" dirty="0" err="1"/>
              <a:t>loan_number</a:t>
            </a:r>
            <a:r>
              <a:rPr lang="en-US" sz="1200" dirty="0"/>
              <a:t>.</a:t>
            </a:r>
          </a:p>
          <a:p>
            <a:pPr marL="171450" indent="-171450">
              <a:buFont typeface="Wingdings" panose="05000000000000000000" pitchFamily="2" charset="2"/>
              <a:buChar char="ü"/>
            </a:pPr>
            <a:r>
              <a:rPr lang="en-US" sz="1200" dirty="0"/>
              <a:t>Each account in account relation is unique which identifies each tuple of account.</a:t>
            </a:r>
          </a:p>
          <a:p>
            <a:pPr marL="171450" indent="-171450">
              <a:buFont typeface="Wingdings" panose="05000000000000000000" pitchFamily="2" charset="2"/>
              <a:buChar char="ü"/>
            </a:pPr>
            <a:r>
              <a:rPr lang="en-US" sz="1200" dirty="0"/>
              <a:t>The relation depositor is having the composite key. The primary key is a combination of </a:t>
            </a:r>
            <a:r>
              <a:rPr lang="en-US" sz="1200" dirty="0" err="1"/>
              <a:t>customer_name</a:t>
            </a:r>
            <a:r>
              <a:rPr lang="en-US" sz="1200" dirty="0"/>
              <a:t> and </a:t>
            </a:r>
            <a:r>
              <a:rPr lang="en-US" sz="1200" dirty="0" err="1"/>
              <a:t>account_number</a:t>
            </a:r>
            <a:r>
              <a:rPr lang="en-US" sz="1200" dirty="0" smtClean="0"/>
              <a:t>.</a:t>
            </a:r>
            <a:endParaRPr lang="en-US" sz="1200" dirty="0"/>
          </a:p>
        </p:txBody>
      </p:sp>
    </p:spTree>
    <p:extLst>
      <p:ext uri="{BB962C8B-B14F-4D97-AF65-F5344CB8AC3E}">
        <p14:creationId xmlns:p14="http://schemas.microsoft.com/office/powerpoint/2010/main" val="2809652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871" y="462987"/>
            <a:ext cx="5428526" cy="830997"/>
          </a:xfrm>
          <a:prstGeom prst="rect">
            <a:avLst/>
          </a:prstGeom>
          <a:noFill/>
        </p:spPr>
        <p:txBody>
          <a:bodyPr wrap="square" rtlCol="0">
            <a:spAutoFit/>
          </a:bodyPr>
          <a:lstStyle/>
          <a:p>
            <a:r>
              <a:rPr lang="en-US" sz="1200" b="1" dirty="0"/>
              <a:t>Foreign key</a:t>
            </a:r>
            <a:r>
              <a:rPr lang="en-US" sz="1200" b="1" dirty="0" smtClean="0"/>
              <a:t>:</a:t>
            </a:r>
            <a:endParaRPr lang="en-US" sz="1200" dirty="0"/>
          </a:p>
          <a:p>
            <a:pPr marL="171450" indent="-171450">
              <a:buFont typeface="Wingdings" panose="05000000000000000000" pitchFamily="2" charset="2"/>
              <a:buChar char="v"/>
            </a:pPr>
            <a:r>
              <a:rPr lang="en-US" sz="1200" dirty="0"/>
              <a:t>A foreign key is an attribute/column which is used for establishing relationship between two tables/relations.</a:t>
            </a:r>
          </a:p>
          <a:p>
            <a:pPr marL="171450" indent="-171450">
              <a:buFont typeface="Wingdings" panose="05000000000000000000" pitchFamily="2" charset="2"/>
              <a:buChar char="v"/>
            </a:pPr>
            <a:r>
              <a:rPr lang="en-US" sz="1200" dirty="0"/>
              <a:t>A foreign key must be primary key of the table to which it is referring.</a:t>
            </a:r>
          </a:p>
        </p:txBody>
      </p:sp>
      <p:pic>
        <p:nvPicPr>
          <p:cNvPr id="3" name="Picture 2"/>
          <p:cNvPicPr>
            <a:picLocks noChangeAspect="1"/>
          </p:cNvPicPr>
          <p:nvPr/>
        </p:nvPicPr>
        <p:blipFill>
          <a:blip r:embed="rId2"/>
          <a:stretch>
            <a:fillRect/>
          </a:stretch>
        </p:blipFill>
        <p:spPr>
          <a:xfrm>
            <a:off x="1741990" y="1396743"/>
            <a:ext cx="4074288" cy="2100225"/>
          </a:xfrm>
          <a:prstGeom prst="rect">
            <a:avLst/>
          </a:prstGeom>
        </p:spPr>
      </p:pic>
      <p:sp>
        <p:nvSpPr>
          <p:cNvPr id="4" name="TextBox 3"/>
          <p:cNvSpPr txBox="1"/>
          <p:nvPr/>
        </p:nvSpPr>
        <p:spPr>
          <a:xfrm>
            <a:off x="1169042" y="3599727"/>
            <a:ext cx="5231757" cy="2677656"/>
          </a:xfrm>
          <a:prstGeom prst="rect">
            <a:avLst/>
          </a:prstGeom>
          <a:noFill/>
        </p:spPr>
        <p:txBody>
          <a:bodyPr wrap="square" rtlCol="0">
            <a:spAutoFit/>
          </a:bodyPr>
          <a:lstStyle/>
          <a:p>
            <a:r>
              <a:rPr lang="en-US" sz="1200" b="1" dirty="0"/>
              <a:t>Explanation</a:t>
            </a:r>
            <a:r>
              <a:rPr lang="en-US" sz="1200" b="1" dirty="0" smtClean="0"/>
              <a:t>:</a:t>
            </a:r>
          </a:p>
          <a:p>
            <a:pPr marL="171450" indent="-171450">
              <a:buFont typeface="Wingdings" panose="05000000000000000000" pitchFamily="2" charset="2"/>
              <a:buChar char="ü"/>
            </a:pPr>
            <a:r>
              <a:rPr lang="en-US" sz="1200" dirty="0"/>
              <a:t>In loan relation, </a:t>
            </a:r>
            <a:r>
              <a:rPr lang="en-US" sz="1200" dirty="0" err="1"/>
              <a:t>branch_name</a:t>
            </a:r>
            <a:r>
              <a:rPr lang="en-US" sz="1200" dirty="0"/>
              <a:t> is a foreign key. It references </a:t>
            </a:r>
            <a:r>
              <a:rPr lang="en-US" sz="1200" dirty="0" err="1"/>
              <a:t>branch_name</a:t>
            </a:r>
            <a:r>
              <a:rPr lang="en-US" sz="1200" dirty="0"/>
              <a:t> in branch relation.</a:t>
            </a:r>
          </a:p>
          <a:p>
            <a:pPr marL="171450" indent="-171450">
              <a:buFont typeface="Wingdings" panose="05000000000000000000" pitchFamily="2" charset="2"/>
              <a:buChar char="ü"/>
            </a:pPr>
            <a:r>
              <a:rPr lang="en-US" sz="1200" dirty="0"/>
              <a:t>In borrower relation, </a:t>
            </a:r>
            <a:r>
              <a:rPr lang="en-US" sz="1200" dirty="0" err="1"/>
              <a:t>customer_name</a:t>
            </a:r>
            <a:r>
              <a:rPr lang="en-US" sz="1200" dirty="0"/>
              <a:t> and </a:t>
            </a:r>
            <a:r>
              <a:rPr lang="en-US" sz="1200" dirty="0" err="1"/>
              <a:t>loan_number</a:t>
            </a:r>
            <a:r>
              <a:rPr lang="en-US" sz="1200" dirty="0"/>
              <a:t> are foreign keys. </a:t>
            </a:r>
            <a:r>
              <a:rPr lang="en-US" sz="1200" dirty="0" err="1"/>
              <a:t>customer_name</a:t>
            </a:r>
            <a:r>
              <a:rPr lang="en-US" sz="1200" dirty="0"/>
              <a:t> in borrower relation references </a:t>
            </a:r>
            <a:r>
              <a:rPr lang="en-US" sz="1200" dirty="0" err="1"/>
              <a:t>customer_name</a:t>
            </a:r>
            <a:r>
              <a:rPr lang="en-US" sz="1200" dirty="0"/>
              <a:t> in customer relation. </a:t>
            </a:r>
            <a:r>
              <a:rPr lang="en-US" sz="1200" dirty="0" err="1"/>
              <a:t>loan_number</a:t>
            </a:r>
            <a:r>
              <a:rPr lang="en-US" sz="1200" dirty="0"/>
              <a:t> in borrower relation references </a:t>
            </a:r>
            <a:r>
              <a:rPr lang="en-US" sz="1200" dirty="0" err="1"/>
              <a:t>loan_number</a:t>
            </a:r>
            <a:r>
              <a:rPr lang="en-US" sz="1200" dirty="0"/>
              <a:t> in loan relation.</a:t>
            </a:r>
          </a:p>
          <a:p>
            <a:pPr marL="171450" indent="-171450">
              <a:buFont typeface="Wingdings" panose="05000000000000000000" pitchFamily="2" charset="2"/>
              <a:buChar char="ü"/>
            </a:pPr>
            <a:r>
              <a:rPr lang="en-US" sz="1200" dirty="0"/>
              <a:t>In account relation, </a:t>
            </a:r>
            <a:r>
              <a:rPr lang="en-US" sz="1200" dirty="0" err="1"/>
              <a:t>branch_name</a:t>
            </a:r>
            <a:r>
              <a:rPr lang="en-US" sz="1200" dirty="0"/>
              <a:t> is a foreign key. It references </a:t>
            </a:r>
            <a:r>
              <a:rPr lang="en-US" sz="1200" dirty="0" err="1"/>
              <a:t>branch_name</a:t>
            </a:r>
            <a:r>
              <a:rPr lang="en-US" sz="1200" dirty="0"/>
              <a:t> in relation.</a:t>
            </a:r>
          </a:p>
          <a:p>
            <a:pPr marL="171450" indent="-171450">
              <a:buFont typeface="Wingdings" panose="05000000000000000000" pitchFamily="2" charset="2"/>
              <a:buChar char="ü"/>
            </a:pPr>
            <a:r>
              <a:rPr lang="en-US" sz="1200" dirty="0"/>
              <a:t>In depositor relation, </a:t>
            </a:r>
            <a:r>
              <a:rPr lang="en-US" sz="1200" dirty="0" err="1"/>
              <a:t>customer_name</a:t>
            </a:r>
            <a:r>
              <a:rPr lang="en-US" sz="1200" dirty="0"/>
              <a:t> and </a:t>
            </a:r>
            <a:r>
              <a:rPr lang="en-US" sz="1200" dirty="0" err="1"/>
              <a:t>loan_number</a:t>
            </a:r>
            <a:r>
              <a:rPr lang="en-US" sz="1200" dirty="0"/>
              <a:t> are foreign keys. </a:t>
            </a:r>
            <a:r>
              <a:rPr lang="en-US" sz="1200" dirty="0" err="1"/>
              <a:t>customer_name</a:t>
            </a:r>
            <a:r>
              <a:rPr lang="en-US" sz="1200" dirty="0"/>
              <a:t> in depositor relation references </a:t>
            </a:r>
            <a:r>
              <a:rPr lang="en-US" sz="1200" dirty="0" err="1"/>
              <a:t>customer_name</a:t>
            </a:r>
            <a:r>
              <a:rPr lang="en-US" sz="1200" dirty="0"/>
              <a:t> in customer relation. </a:t>
            </a:r>
            <a:r>
              <a:rPr lang="en-US" sz="1200" dirty="0" err="1"/>
              <a:t>loan_number</a:t>
            </a:r>
            <a:r>
              <a:rPr lang="en-US" sz="1200" dirty="0"/>
              <a:t> in depositor relation references </a:t>
            </a:r>
            <a:r>
              <a:rPr lang="en-US" sz="1200" dirty="0" err="1"/>
              <a:t>loan_number</a:t>
            </a:r>
            <a:r>
              <a:rPr lang="en-US" sz="1200" dirty="0"/>
              <a:t> in loan relation.</a:t>
            </a:r>
          </a:p>
          <a:p>
            <a:endParaRPr lang="en-US" sz="1200" dirty="0"/>
          </a:p>
        </p:txBody>
      </p:sp>
    </p:spTree>
    <p:extLst>
      <p:ext uri="{BB962C8B-B14F-4D97-AF65-F5344CB8AC3E}">
        <p14:creationId xmlns:p14="http://schemas.microsoft.com/office/powerpoint/2010/main" val="824896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447" y="418759"/>
            <a:ext cx="5306837" cy="523220"/>
          </a:xfrm>
          <a:prstGeom prst="rect">
            <a:avLst/>
          </a:prstGeom>
          <a:solidFill>
            <a:schemeClr val="bg2">
              <a:lumMod val="25000"/>
            </a:schemeClr>
          </a:solidFill>
        </p:spPr>
        <p:txBody>
          <a:bodyPr wrap="square">
            <a:spAutoFit/>
          </a:bodyPr>
          <a:lstStyle/>
          <a:p>
            <a:r>
              <a:rPr lang="en-US" sz="1400" b="1" dirty="0">
                <a:solidFill>
                  <a:schemeClr val="bg1"/>
                </a:solidFill>
              </a:rPr>
              <a:t>(</a:t>
            </a:r>
            <a:r>
              <a:rPr lang="en-US" sz="1400" b="1" dirty="0" smtClean="0">
                <a:solidFill>
                  <a:schemeClr val="bg1"/>
                </a:solidFill>
              </a:rPr>
              <a:t>2.13</a:t>
            </a:r>
            <a:r>
              <a:rPr lang="en-US" sz="1400" b="1" dirty="0">
                <a:solidFill>
                  <a:schemeClr val="bg1"/>
                </a:solidFill>
              </a:rPr>
              <a:t>) Construct a schema diagram for the bank database of Figure 2.18.</a:t>
            </a:r>
          </a:p>
        </p:txBody>
      </p:sp>
      <p:pic>
        <p:nvPicPr>
          <p:cNvPr id="5" name="Picture 4"/>
          <p:cNvPicPr>
            <a:picLocks noChangeAspect="1"/>
          </p:cNvPicPr>
          <p:nvPr/>
        </p:nvPicPr>
        <p:blipFill>
          <a:blip r:embed="rId2"/>
          <a:stretch>
            <a:fillRect/>
          </a:stretch>
        </p:blipFill>
        <p:spPr>
          <a:xfrm>
            <a:off x="1093447" y="1162713"/>
            <a:ext cx="5368180" cy="1800405"/>
          </a:xfrm>
          <a:prstGeom prst="rect">
            <a:avLst/>
          </a:prstGeom>
        </p:spPr>
      </p:pic>
      <p:sp>
        <p:nvSpPr>
          <p:cNvPr id="6" name="TextBox 5"/>
          <p:cNvSpPr txBox="1"/>
          <p:nvPr/>
        </p:nvSpPr>
        <p:spPr>
          <a:xfrm>
            <a:off x="1093447" y="3287210"/>
            <a:ext cx="5306837" cy="2985433"/>
          </a:xfrm>
          <a:prstGeom prst="rect">
            <a:avLst/>
          </a:prstGeom>
          <a:noFill/>
        </p:spPr>
        <p:txBody>
          <a:bodyPr wrap="square" rtlCol="0">
            <a:spAutoFit/>
          </a:bodyPr>
          <a:lstStyle/>
          <a:p>
            <a:r>
              <a:rPr lang="en-US" sz="1600" b="1" dirty="0" smtClean="0"/>
              <a:t>Explanation : </a:t>
            </a:r>
          </a:p>
          <a:p>
            <a:endParaRPr lang="en-US" sz="1600" b="1" dirty="0" smtClean="0"/>
          </a:p>
          <a:p>
            <a:pPr marL="171450" indent="-171450">
              <a:buFont typeface="Wingdings" panose="05000000000000000000" pitchFamily="2" charset="2"/>
              <a:buChar char="v"/>
            </a:pPr>
            <a:r>
              <a:rPr lang="en-US" sz="1200" dirty="0" smtClean="0"/>
              <a:t>The </a:t>
            </a:r>
            <a:r>
              <a:rPr lang="en-US" sz="1200" dirty="0"/>
              <a:t>above schema diagram represents the bank database. The diagram has six relations which are, branch, customer, loan, borrower, account and </a:t>
            </a:r>
            <a:r>
              <a:rPr lang="en-US" sz="1200" dirty="0" smtClean="0"/>
              <a:t>depositor. Each </a:t>
            </a:r>
            <a:r>
              <a:rPr lang="en-US" sz="1200" dirty="0"/>
              <a:t>relation with their primary key given as </a:t>
            </a:r>
            <a:r>
              <a:rPr lang="en-US" sz="1200" dirty="0" smtClean="0"/>
              <a:t>below, branch(branch </a:t>
            </a:r>
            <a:r>
              <a:rPr lang="en-US" sz="1200" dirty="0"/>
              <a:t>name, branch city, assets)</a:t>
            </a:r>
          </a:p>
          <a:p>
            <a:endParaRPr lang="en-US" sz="1200" dirty="0"/>
          </a:p>
          <a:p>
            <a:r>
              <a:rPr lang="en-US" sz="1200" dirty="0"/>
              <a:t>customer (ID, customer name, customer street, customer city</a:t>
            </a:r>
            <a:r>
              <a:rPr lang="en-US" sz="1200" dirty="0" smtClean="0"/>
              <a:t>)</a:t>
            </a:r>
            <a:endParaRPr lang="en-US" sz="1200" dirty="0"/>
          </a:p>
          <a:p>
            <a:r>
              <a:rPr lang="en-US" sz="1200" dirty="0"/>
              <a:t>loan (loan number, branch name, amount</a:t>
            </a:r>
            <a:r>
              <a:rPr lang="en-US" sz="1200" dirty="0" smtClean="0"/>
              <a:t>)</a:t>
            </a:r>
            <a:endParaRPr lang="en-US" sz="1200" dirty="0"/>
          </a:p>
          <a:p>
            <a:r>
              <a:rPr lang="en-US" sz="1200" dirty="0"/>
              <a:t>borrower (ID, loan number</a:t>
            </a:r>
            <a:r>
              <a:rPr lang="en-US" sz="1200" dirty="0" smtClean="0"/>
              <a:t>)</a:t>
            </a:r>
            <a:endParaRPr lang="en-US" sz="1200" dirty="0"/>
          </a:p>
          <a:p>
            <a:r>
              <a:rPr lang="en-US" sz="1200" dirty="0"/>
              <a:t>account (account number, branch name, balance</a:t>
            </a:r>
            <a:r>
              <a:rPr lang="en-US" sz="1200" dirty="0" smtClean="0"/>
              <a:t>)</a:t>
            </a:r>
            <a:endParaRPr lang="en-US" sz="1200" dirty="0"/>
          </a:p>
          <a:p>
            <a:r>
              <a:rPr lang="en-US" sz="1200" dirty="0"/>
              <a:t>depositor (ID, account number)</a:t>
            </a:r>
          </a:p>
          <a:p>
            <a:pPr marL="171450" indent="-171450">
              <a:buFont typeface="Wingdings" panose="05000000000000000000" pitchFamily="2" charset="2"/>
              <a:buChar char="v"/>
            </a:pPr>
            <a:endParaRPr lang="en-US" sz="1200" dirty="0"/>
          </a:p>
          <a:p>
            <a:pPr marL="171450" indent="-171450">
              <a:buFont typeface="Wingdings" panose="05000000000000000000" pitchFamily="2" charset="2"/>
              <a:buChar char="v"/>
            </a:pPr>
            <a:r>
              <a:rPr lang="en-US" sz="1200" dirty="0"/>
              <a:t>In the figure, the boxes carries a relation and primary keys are marked with an under line, The foreign keys are shown using the arrow line.</a:t>
            </a:r>
          </a:p>
        </p:txBody>
      </p:sp>
    </p:spTree>
    <p:extLst>
      <p:ext uri="{BB962C8B-B14F-4D97-AF65-F5344CB8AC3E}">
        <p14:creationId xmlns:p14="http://schemas.microsoft.com/office/powerpoint/2010/main" val="2491649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447" y="418759"/>
            <a:ext cx="5306837" cy="1938992"/>
          </a:xfrm>
          <a:prstGeom prst="rect">
            <a:avLst/>
          </a:prstGeom>
          <a:solidFill>
            <a:schemeClr val="bg2">
              <a:lumMod val="25000"/>
            </a:schemeClr>
          </a:solidFill>
        </p:spPr>
        <p:txBody>
          <a:bodyPr wrap="square">
            <a:spAutoFit/>
          </a:bodyPr>
          <a:lstStyle/>
          <a:p>
            <a:r>
              <a:rPr lang="en-US" sz="1200" b="1" dirty="0">
                <a:solidFill>
                  <a:schemeClr val="bg1"/>
                </a:solidFill>
                <a:latin typeface="Arial" panose="020B0604020202020204" pitchFamily="34" charset="0"/>
                <a:cs typeface="Arial" panose="020B0604020202020204" pitchFamily="34" charset="0"/>
              </a:rPr>
              <a:t>(</a:t>
            </a:r>
            <a:r>
              <a:rPr lang="en-US" sz="1200" b="1" dirty="0" smtClean="0">
                <a:solidFill>
                  <a:schemeClr val="bg1"/>
                </a:solidFill>
                <a:latin typeface="Arial" panose="020B0604020202020204" pitchFamily="34" charset="0"/>
                <a:cs typeface="Arial" panose="020B0604020202020204" pitchFamily="34" charset="0"/>
              </a:rPr>
              <a:t>2.14</a:t>
            </a:r>
            <a:r>
              <a:rPr lang="en-US" sz="1200" b="1" dirty="0">
                <a:solidFill>
                  <a:schemeClr val="bg1"/>
                </a:solidFill>
                <a:latin typeface="Arial" panose="020B0604020202020204" pitchFamily="34" charset="0"/>
                <a:cs typeface="Arial" panose="020B0604020202020204" pitchFamily="34" charset="0"/>
              </a:rPr>
              <a:t>) Consider the employee database of Figure 2.17. Give an expression in the </a:t>
            </a:r>
            <a:r>
              <a:rPr lang="en-US" sz="1200" b="1" dirty="0" smtClean="0">
                <a:solidFill>
                  <a:schemeClr val="bg1"/>
                </a:solidFill>
                <a:latin typeface="Arial" panose="020B0604020202020204" pitchFamily="34" charset="0"/>
                <a:cs typeface="Arial" panose="020B0604020202020204" pitchFamily="34" charset="0"/>
              </a:rPr>
              <a:t>relational </a:t>
            </a:r>
            <a:r>
              <a:rPr lang="en-US" sz="1200" b="1" dirty="0">
                <a:solidFill>
                  <a:schemeClr val="bg1"/>
                </a:solidFill>
                <a:latin typeface="Arial" panose="020B0604020202020204" pitchFamily="34" charset="0"/>
                <a:cs typeface="Arial" panose="020B0604020202020204" pitchFamily="34" charset="0"/>
              </a:rPr>
              <a:t>algebra to express each of the following queries:</a:t>
            </a:r>
          </a:p>
          <a:p>
            <a:r>
              <a:rPr lang="en-US" sz="1200" b="1" dirty="0">
                <a:solidFill>
                  <a:schemeClr val="bg1"/>
                </a:solidFill>
                <a:latin typeface="Arial" panose="020B0604020202020204" pitchFamily="34" charset="0"/>
                <a:cs typeface="Arial" panose="020B0604020202020204" pitchFamily="34" charset="0"/>
              </a:rPr>
              <a:t>a. Find the ID and name of each employee who works for “</a:t>
            </a:r>
            <a:r>
              <a:rPr lang="en-US" sz="1200" b="1" dirty="0" err="1">
                <a:solidFill>
                  <a:schemeClr val="bg1"/>
                </a:solidFill>
                <a:latin typeface="Arial" panose="020B0604020202020204" pitchFamily="34" charset="0"/>
                <a:cs typeface="Arial" panose="020B0604020202020204" pitchFamily="34" charset="0"/>
              </a:rPr>
              <a:t>BigBank</a:t>
            </a:r>
            <a:r>
              <a:rPr lang="en-US" sz="1200" b="1" dirty="0">
                <a:solidFill>
                  <a:schemeClr val="bg1"/>
                </a:solidFill>
                <a:latin typeface="Arial" panose="020B0604020202020204" pitchFamily="34" charset="0"/>
                <a:cs typeface="Arial" panose="020B0604020202020204" pitchFamily="34" charset="0"/>
              </a:rPr>
              <a:t>”.</a:t>
            </a:r>
          </a:p>
          <a:p>
            <a:r>
              <a:rPr lang="en-US" sz="1200" b="1" dirty="0">
                <a:solidFill>
                  <a:schemeClr val="bg1"/>
                </a:solidFill>
                <a:latin typeface="Arial" panose="020B0604020202020204" pitchFamily="34" charset="0"/>
                <a:cs typeface="Arial" panose="020B0604020202020204" pitchFamily="34" charset="0"/>
              </a:rPr>
              <a:t>b. Find the ID, name, and city of residence of each employee who works </a:t>
            </a:r>
            <a:r>
              <a:rPr lang="en-US" sz="1200" b="1" dirty="0" smtClean="0">
                <a:solidFill>
                  <a:schemeClr val="bg1"/>
                </a:solidFill>
                <a:latin typeface="Arial" panose="020B0604020202020204" pitchFamily="34" charset="0"/>
                <a:cs typeface="Arial" panose="020B0604020202020204" pitchFamily="34" charset="0"/>
              </a:rPr>
              <a:t>for “</a:t>
            </a:r>
            <a:r>
              <a:rPr lang="en-US" sz="1200" b="1" dirty="0" err="1" smtClean="0">
                <a:solidFill>
                  <a:schemeClr val="bg1"/>
                </a:solidFill>
                <a:latin typeface="Arial" panose="020B0604020202020204" pitchFamily="34" charset="0"/>
                <a:cs typeface="Arial" panose="020B0604020202020204" pitchFamily="34" charset="0"/>
              </a:rPr>
              <a:t>BigBank</a:t>
            </a:r>
            <a:r>
              <a:rPr lang="en-US" sz="1200" b="1" dirty="0">
                <a:solidFill>
                  <a:schemeClr val="bg1"/>
                </a:solidFill>
                <a:latin typeface="Arial" panose="020B0604020202020204" pitchFamily="34" charset="0"/>
                <a:cs typeface="Arial" panose="020B0604020202020204" pitchFamily="34" charset="0"/>
              </a:rPr>
              <a:t>”.</a:t>
            </a:r>
          </a:p>
          <a:p>
            <a:r>
              <a:rPr lang="en-US" sz="1200" b="1" dirty="0">
                <a:solidFill>
                  <a:schemeClr val="bg1"/>
                </a:solidFill>
                <a:latin typeface="Arial" panose="020B0604020202020204" pitchFamily="34" charset="0"/>
                <a:cs typeface="Arial" panose="020B0604020202020204" pitchFamily="34" charset="0"/>
              </a:rPr>
              <a:t>c. Find the ID, name, street address, and city of residence of each </a:t>
            </a:r>
            <a:r>
              <a:rPr lang="en-US" sz="1200" b="1" dirty="0" smtClean="0">
                <a:solidFill>
                  <a:schemeClr val="bg1"/>
                </a:solidFill>
                <a:latin typeface="Arial" panose="020B0604020202020204" pitchFamily="34" charset="0"/>
                <a:cs typeface="Arial" panose="020B0604020202020204" pitchFamily="34" charset="0"/>
              </a:rPr>
              <a:t>employee who </a:t>
            </a:r>
            <a:r>
              <a:rPr lang="en-US" sz="1200" b="1" dirty="0">
                <a:solidFill>
                  <a:schemeClr val="bg1"/>
                </a:solidFill>
                <a:latin typeface="Arial" panose="020B0604020202020204" pitchFamily="34" charset="0"/>
                <a:cs typeface="Arial" panose="020B0604020202020204" pitchFamily="34" charset="0"/>
              </a:rPr>
              <a:t>works for “</a:t>
            </a:r>
            <a:r>
              <a:rPr lang="en-US" sz="1200" b="1" dirty="0" err="1">
                <a:solidFill>
                  <a:schemeClr val="bg1"/>
                </a:solidFill>
                <a:latin typeface="Arial" panose="020B0604020202020204" pitchFamily="34" charset="0"/>
                <a:cs typeface="Arial" panose="020B0604020202020204" pitchFamily="34" charset="0"/>
              </a:rPr>
              <a:t>BigBank</a:t>
            </a:r>
            <a:r>
              <a:rPr lang="en-US" sz="1200" b="1" dirty="0">
                <a:solidFill>
                  <a:schemeClr val="bg1"/>
                </a:solidFill>
                <a:latin typeface="Arial" panose="020B0604020202020204" pitchFamily="34" charset="0"/>
                <a:cs typeface="Arial" panose="020B0604020202020204" pitchFamily="34" charset="0"/>
              </a:rPr>
              <a:t>” and earns more than $10000.</a:t>
            </a:r>
          </a:p>
          <a:p>
            <a:r>
              <a:rPr lang="en-US" sz="1200" b="1" dirty="0">
                <a:solidFill>
                  <a:schemeClr val="bg1"/>
                </a:solidFill>
                <a:latin typeface="Arial" panose="020B0604020202020204" pitchFamily="34" charset="0"/>
                <a:cs typeface="Arial" panose="020B0604020202020204" pitchFamily="34" charset="0"/>
              </a:rPr>
              <a:t>d. Find the ID and name of each employee in this database who lives in </a:t>
            </a:r>
            <a:r>
              <a:rPr lang="en-US" sz="1200" b="1" dirty="0" smtClean="0">
                <a:solidFill>
                  <a:schemeClr val="bg1"/>
                </a:solidFill>
                <a:latin typeface="Arial" panose="020B0604020202020204" pitchFamily="34" charset="0"/>
                <a:cs typeface="Arial" panose="020B0604020202020204" pitchFamily="34" charset="0"/>
              </a:rPr>
              <a:t>the same </a:t>
            </a:r>
            <a:r>
              <a:rPr lang="en-US" sz="1200" b="1" dirty="0">
                <a:solidFill>
                  <a:schemeClr val="bg1"/>
                </a:solidFill>
                <a:latin typeface="Arial" panose="020B0604020202020204" pitchFamily="34" charset="0"/>
                <a:cs typeface="Arial" panose="020B0604020202020204" pitchFamily="34" charset="0"/>
              </a:rPr>
              <a:t>city as the company for which she or he works.</a:t>
            </a:r>
          </a:p>
        </p:txBody>
      </p:sp>
      <p:sp>
        <p:nvSpPr>
          <p:cNvPr id="3" name="TextBox 2"/>
          <p:cNvSpPr txBox="1"/>
          <p:nvPr/>
        </p:nvSpPr>
        <p:spPr>
          <a:xfrm>
            <a:off x="1093446" y="2357751"/>
            <a:ext cx="5306837" cy="193899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Query: </a:t>
            </a:r>
            <a:r>
              <a:rPr lang="en-US" sz="1200" dirty="0">
                <a:latin typeface="Arial" panose="020B0604020202020204" pitchFamily="34" charset="0"/>
                <a:cs typeface="Arial" panose="020B0604020202020204" pitchFamily="34" charset="0"/>
              </a:rPr>
              <a:t>∏ID, </a:t>
            </a:r>
            <a:r>
              <a:rPr lang="en-US" sz="1200" dirty="0" err="1">
                <a:latin typeface="Arial" panose="020B0604020202020204" pitchFamily="34" charset="0"/>
                <a:cs typeface="Arial" panose="020B0604020202020204" pitchFamily="34" charset="0"/>
              </a:rPr>
              <a:t>person_name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σcompany_name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BigBank</a:t>
            </a:r>
            <a:r>
              <a:rPr lang="en-US" sz="1200" dirty="0">
                <a:latin typeface="Arial" panose="020B0604020202020204" pitchFamily="34" charset="0"/>
                <a:cs typeface="Arial" panose="020B0604020202020204" pitchFamily="34" charset="0"/>
              </a:rPr>
              <a:t>”(works))</a:t>
            </a:r>
          </a:p>
          <a:p>
            <a:r>
              <a:rPr lang="en-US" sz="1200" dirty="0" err="1">
                <a:latin typeface="Arial" panose="020B0604020202020204" pitchFamily="34" charset="0"/>
                <a:cs typeface="Arial" panose="020B0604020202020204" pitchFamily="34" charset="0"/>
              </a:rPr>
              <a:t>Explanation:The</a:t>
            </a:r>
            <a:r>
              <a:rPr lang="en-US" sz="1200" dirty="0">
                <a:latin typeface="Arial" panose="020B0604020202020204" pitchFamily="34" charset="0"/>
                <a:cs typeface="Arial" panose="020B0604020202020204" pitchFamily="34" charset="0"/>
              </a:rPr>
              <a:t> given query is used to find ID and name of each employee who works for </a:t>
            </a:r>
            <a:r>
              <a:rPr lang="en-US" sz="1200" dirty="0" err="1">
                <a:latin typeface="Arial" panose="020B0604020202020204" pitchFamily="34" charset="0"/>
                <a:cs typeface="Arial" panose="020B0604020202020204" pitchFamily="34" charset="0"/>
              </a:rPr>
              <a:t>BigBank</a:t>
            </a:r>
            <a:r>
              <a:rPr lang="en-US" sz="1200" dirty="0">
                <a:latin typeface="Arial" panose="020B0604020202020204" pitchFamily="34" charset="0"/>
                <a:cs typeface="Arial" panose="020B0604020202020204" pitchFamily="34" charset="0"/>
              </a:rPr>
              <a:t> in the employee database.</a:t>
            </a:r>
          </a:p>
          <a:p>
            <a:r>
              <a:rPr lang="en-US" sz="1200" dirty="0">
                <a:latin typeface="Arial" panose="020B0604020202020204" pitchFamily="34" charset="0"/>
                <a:cs typeface="Arial" panose="020B0604020202020204" pitchFamily="34" charset="0"/>
              </a:rPr>
              <a:t>Here projection is performed on ID and person name and then selection is performed on big bank workers.</a:t>
            </a:r>
          </a:p>
          <a:p>
            <a:r>
              <a:rPr lang="en-US" sz="1200" dirty="0">
                <a:latin typeface="Arial" panose="020B0604020202020204" pitchFamily="34" charset="0"/>
                <a:cs typeface="Arial" panose="020B0604020202020204" pitchFamily="34" charset="0"/>
              </a:rPr>
              <a:t>It is used to select all the tuples that satisfies the given predicate from the relation.</a:t>
            </a:r>
          </a:p>
          <a:p>
            <a:r>
              <a:rPr lang="en-US" sz="1200" dirty="0">
                <a:latin typeface="Arial" panose="020B0604020202020204" pitchFamily="34" charset="0"/>
                <a:cs typeface="Arial" panose="020B0604020202020204" pitchFamily="34" charset="0"/>
              </a:rPr>
              <a:t>It also finds all the needed attributes from the relation</a:t>
            </a:r>
            <a:r>
              <a:rPr lang="en-US" sz="1200" dirty="0" smtClean="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6" name="Rectangle 5"/>
          <p:cNvSpPr/>
          <p:nvPr/>
        </p:nvSpPr>
        <p:spPr>
          <a:xfrm>
            <a:off x="1093445" y="3911767"/>
            <a:ext cx="5306837" cy="1569660"/>
          </a:xfrm>
          <a:prstGeom prst="rect">
            <a:avLst/>
          </a:prstGeom>
          <a:solidFill>
            <a:schemeClr val="bg2">
              <a:lumMod val="25000"/>
            </a:schemeClr>
          </a:solidFill>
        </p:spPr>
        <p:txBody>
          <a:bodyPr wrap="square">
            <a:spAutoFit/>
          </a:bodyPr>
          <a:lstStyle/>
          <a:p>
            <a:r>
              <a:rPr lang="en-US" sz="1200" b="1" dirty="0">
                <a:solidFill>
                  <a:schemeClr val="bg1"/>
                </a:solidFill>
                <a:latin typeface="Arial" panose="020B0604020202020204" pitchFamily="34" charset="0"/>
                <a:cs typeface="Arial" panose="020B0604020202020204" pitchFamily="34" charset="0"/>
              </a:rPr>
              <a:t>2.15 Consider the bank database of Figure 2.18. Give an expression in the relational</a:t>
            </a:r>
          </a:p>
          <a:p>
            <a:r>
              <a:rPr lang="en-US" sz="1200" b="1" dirty="0">
                <a:solidFill>
                  <a:schemeClr val="bg1"/>
                </a:solidFill>
                <a:latin typeface="Arial" panose="020B0604020202020204" pitchFamily="34" charset="0"/>
                <a:cs typeface="Arial" panose="020B0604020202020204" pitchFamily="34" charset="0"/>
              </a:rPr>
              <a:t>algebra for each of the following queries:</a:t>
            </a:r>
          </a:p>
          <a:p>
            <a:r>
              <a:rPr lang="en-US" sz="1200" b="1" dirty="0">
                <a:solidFill>
                  <a:schemeClr val="bg1"/>
                </a:solidFill>
                <a:latin typeface="Arial" panose="020B0604020202020204" pitchFamily="34" charset="0"/>
                <a:cs typeface="Arial" panose="020B0604020202020204" pitchFamily="34" charset="0"/>
              </a:rPr>
              <a:t>a. Find each loan number with a loan amount greater than $10000.</a:t>
            </a:r>
          </a:p>
          <a:p>
            <a:r>
              <a:rPr lang="en-US" sz="1200" b="1" dirty="0">
                <a:solidFill>
                  <a:schemeClr val="bg1"/>
                </a:solidFill>
                <a:latin typeface="Arial" panose="020B0604020202020204" pitchFamily="34" charset="0"/>
                <a:cs typeface="Arial" panose="020B0604020202020204" pitchFamily="34" charset="0"/>
              </a:rPr>
              <a:t>b. Find the ID of each depositor who has an account with a balance </a:t>
            </a:r>
            <a:r>
              <a:rPr lang="en-US" sz="1200" b="1" dirty="0" smtClean="0">
                <a:solidFill>
                  <a:schemeClr val="bg1"/>
                </a:solidFill>
                <a:latin typeface="Arial" panose="020B0604020202020204" pitchFamily="34" charset="0"/>
                <a:cs typeface="Arial" panose="020B0604020202020204" pitchFamily="34" charset="0"/>
              </a:rPr>
              <a:t>greater than </a:t>
            </a:r>
            <a:r>
              <a:rPr lang="en-US" sz="1200" b="1" dirty="0">
                <a:solidFill>
                  <a:schemeClr val="bg1"/>
                </a:solidFill>
                <a:latin typeface="Arial" panose="020B0604020202020204" pitchFamily="34" charset="0"/>
                <a:cs typeface="Arial" panose="020B0604020202020204" pitchFamily="34" charset="0"/>
              </a:rPr>
              <a:t>$6000.</a:t>
            </a:r>
          </a:p>
          <a:p>
            <a:r>
              <a:rPr lang="en-US" sz="1200" b="1" dirty="0">
                <a:solidFill>
                  <a:schemeClr val="bg1"/>
                </a:solidFill>
                <a:latin typeface="Arial" panose="020B0604020202020204" pitchFamily="34" charset="0"/>
                <a:cs typeface="Arial" panose="020B0604020202020204" pitchFamily="34" charset="0"/>
              </a:rPr>
              <a:t>c. Find the ID of each depositor who has an account with a balance </a:t>
            </a:r>
            <a:r>
              <a:rPr lang="en-US" sz="1200" b="1" dirty="0" smtClean="0">
                <a:solidFill>
                  <a:schemeClr val="bg1"/>
                </a:solidFill>
                <a:latin typeface="Arial" panose="020B0604020202020204" pitchFamily="34" charset="0"/>
                <a:cs typeface="Arial" panose="020B0604020202020204" pitchFamily="34" charset="0"/>
              </a:rPr>
              <a:t>greater than </a:t>
            </a:r>
            <a:r>
              <a:rPr lang="en-US" sz="1200" b="1" dirty="0">
                <a:solidFill>
                  <a:schemeClr val="bg1"/>
                </a:solidFill>
                <a:latin typeface="Arial" panose="020B0604020202020204" pitchFamily="34" charset="0"/>
                <a:cs typeface="Arial" panose="020B0604020202020204" pitchFamily="34" charset="0"/>
              </a:rPr>
              <a:t>$6000 at the “Uptown” branch.</a:t>
            </a:r>
            <a:endParaRPr lang="en-US" sz="1200" b="1"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1093444" y="5481427"/>
            <a:ext cx="5520716" cy="378565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SQL statement:</a:t>
            </a:r>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Π</a:t>
            </a:r>
            <a:r>
              <a:rPr lang="en-US" sz="1200" baseline="-25000" dirty="0" err="1">
                <a:latin typeface="Arial" panose="020B0604020202020204" pitchFamily="34" charset="0"/>
                <a:cs typeface="Arial" panose="020B0604020202020204" pitchFamily="34" charset="0"/>
              </a:rPr>
              <a:t>loan_number</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σ</a:t>
            </a:r>
            <a:r>
              <a:rPr lang="en-US" sz="1200" baseline="-25000" dirty="0" err="1">
                <a:latin typeface="Arial" panose="020B0604020202020204" pitchFamily="34" charset="0"/>
                <a:cs typeface="Arial" panose="020B0604020202020204" pitchFamily="34" charset="0"/>
              </a:rPr>
              <a:t>amount</a:t>
            </a:r>
            <a:r>
              <a:rPr lang="en-US" sz="1200" baseline="-25000" dirty="0">
                <a:latin typeface="Arial" panose="020B0604020202020204" pitchFamily="34" charset="0"/>
                <a:cs typeface="Arial" panose="020B0604020202020204" pitchFamily="34" charset="0"/>
              </a:rPr>
              <a:t> &gt;“$10000”</a:t>
            </a:r>
            <a:r>
              <a:rPr lang="en-US" sz="1200" dirty="0">
                <a:latin typeface="Arial" panose="020B0604020202020204" pitchFamily="34" charset="0"/>
                <a:cs typeface="Arial" panose="020B0604020202020204" pitchFamily="34" charset="0"/>
              </a:rPr>
              <a:t> (loan))</a:t>
            </a:r>
          </a:p>
          <a:p>
            <a:r>
              <a:rPr lang="en-US" sz="1200" b="1" dirty="0">
                <a:latin typeface="Arial" panose="020B0604020202020204" pitchFamily="34" charset="0"/>
                <a:cs typeface="Arial" panose="020B0604020202020204" pitchFamily="34" charset="0"/>
              </a:rPr>
              <a:t>Explanation: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above relational algebra expression is used to get the </a:t>
            </a:r>
            <a:r>
              <a:rPr lang="en-US" sz="1200" dirty="0" err="1">
                <a:latin typeface="Arial" panose="020B0604020202020204" pitchFamily="34" charset="0"/>
                <a:cs typeface="Arial" panose="020B0604020202020204" pitchFamily="34" charset="0"/>
              </a:rPr>
              <a:t>loan_number</a:t>
            </a:r>
            <a:r>
              <a:rPr lang="en-US" sz="1200" dirty="0">
                <a:latin typeface="Arial" panose="020B0604020202020204" pitchFamily="34" charset="0"/>
                <a:cs typeface="Arial" panose="020B0604020202020204" pitchFamily="34" charset="0"/>
              </a:rPr>
              <a:t> with loan amount greater than “$10000</a:t>
            </a:r>
            <a:r>
              <a:rPr lang="en-US" sz="1200" dirty="0"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SQL statement:</a:t>
            </a:r>
          </a:p>
          <a:p>
            <a:r>
              <a:rPr lang="en-US" sz="1200" b="1" dirty="0">
                <a:latin typeface="Arial" panose="020B0604020202020204" pitchFamily="34" charset="0"/>
                <a:cs typeface="Arial" panose="020B0604020202020204" pitchFamily="34" charset="0"/>
              </a:rPr>
              <a:t>Π</a:t>
            </a:r>
            <a:r>
              <a:rPr lang="en-US" sz="1200" b="1" baseline="-25000" dirty="0">
                <a:latin typeface="Arial" panose="020B0604020202020204" pitchFamily="34" charset="0"/>
                <a:cs typeface="Arial" panose="020B0604020202020204" pitchFamily="34" charset="0"/>
              </a:rPr>
              <a:t>ID</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σ</a:t>
            </a:r>
            <a:r>
              <a:rPr lang="en-US" sz="1200" b="1" baseline="-25000" dirty="0" err="1">
                <a:latin typeface="Arial" panose="020B0604020202020204" pitchFamily="34" charset="0"/>
                <a:cs typeface="Arial" panose="020B0604020202020204" pitchFamily="34" charset="0"/>
              </a:rPr>
              <a:t>balance</a:t>
            </a:r>
            <a:r>
              <a:rPr lang="en-US" sz="1200" b="1" baseline="-25000" dirty="0">
                <a:latin typeface="Arial" panose="020B0604020202020204" pitchFamily="34" charset="0"/>
                <a:cs typeface="Arial" panose="020B0604020202020204" pitchFamily="34" charset="0"/>
              </a:rPr>
              <a:t>&gt;“$6000”</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depositor⋈</a:t>
            </a:r>
            <a:r>
              <a:rPr lang="en-US" sz="1200" b="1" baseline="-25000" dirty="0" err="1">
                <a:latin typeface="Arial" panose="020B0604020202020204" pitchFamily="34" charset="0"/>
                <a:cs typeface="Arial" panose="020B0604020202020204" pitchFamily="34" charset="0"/>
              </a:rPr>
              <a:t>depositor.account_number</a:t>
            </a:r>
            <a:r>
              <a:rPr lang="en-US" sz="1200" b="1" baseline="-25000" dirty="0">
                <a:latin typeface="Arial" panose="020B0604020202020204" pitchFamily="34" charset="0"/>
                <a:cs typeface="Arial" panose="020B0604020202020204" pitchFamily="34" charset="0"/>
              </a:rPr>
              <a:t>= </a:t>
            </a:r>
            <a:r>
              <a:rPr lang="en-US" sz="1200" b="1" baseline="-25000" dirty="0" err="1">
                <a:latin typeface="Arial" panose="020B0604020202020204" pitchFamily="34" charset="0"/>
                <a:cs typeface="Arial" panose="020B0604020202020204" pitchFamily="34" charset="0"/>
              </a:rPr>
              <a:t>account.account_number</a:t>
            </a:r>
            <a:r>
              <a:rPr lang="en-US" sz="1200" b="1" dirty="0">
                <a:latin typeface="Arial" panose="020B0604020202020204" pitchFamily="34" charset="0"/>
                <a:cs typeface="Arial" panose="020B0604020202020204" pitchFamily="34" charset="0"/>
              </a:rPr>
              <a:t> account))</a:t>
            </a:r>
          </a:p>
          <a:p>
            <a:r>
              <a:rPr lang="en-US" sz="1200" b="1" dirty="0">
                <a:latin typeface="Arial" panose="020B0604020202020204" pitchFamily="34" charset="0"/>
                <a:cs typeface="Arial" panose="020B0604020202020204" pitchFamily="34" charset="0"/>
              </a:rPr>
              <a:t>Explanation:</a:t>
            </a:r>
          </a:p>
          <a:p>
            <a:r>
              <a:rPr lang="en-US" sz="1200" b="1" dirty="0">
                <a:latin typeface="Arial" panose="020B0604020202020204" pitchFamily="34" charset="0"/>
                <a:cs typeface="Arial" panose="020B0604020202020204" pitchFamily="34" charset="0"/>
              </a:rPr>
              <a:t>The above relational algebra expression is used to get the ID of each depositor who have balance greater than “$6000</a:t>
            </a:r>
            <a:r>
              <a:rPr lang="en-US" sz="1200" b="1" dirty="0"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SQL statement:</a:t>
            </a:r>
          </a:p>
          <a:p>
            <a:r>
              <a:rPr lang="en-US" sz="1200" b="1" dirty="0">
                <a:latin typeface="Arial" panose="020B0604020202020204" pitchFamily="34" charset="0"/>
                <a:cs typeface="Arial" panose="020B0604020202020204" pitchFamily="34" charset="0"/>
              </a:rPr>
              <a:t>Π</a:t>
            </a:r>
            <a:r>
              <a:rPr lang="en-US" sz="1200" b="1" baseline="-25000" dirty="0">
                <a:latin typeface="Arial" panose="020B0604020202020204" pitchFamily="34" charset="0"/>
                <a:cs typeface="Arial" panose="020B0604020202020204" pitchFamily="34" charset="0"/>
              </a:rPr>
              <a:t>ID</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σ</a:t>
            </a:r>
            <a:r>
              <a:rPr lang="en-US" sz="1200" b="1" baseline="-25000" dirty="0" err="1">
                <a:latin typeface="Arial" panose="020B0604020202020204" pitchFamily="34" charset="0"/>
                <a:cs typeface="Arial" panose="020B0604020202020204" pitchFamily="34" charset="0"/>
              </a:rPr>
              <a:t>balance</a:t>
            </a:r>
            <a:r>
              <a:rPr lang="en-US" sz="1200" b="1" baseline="-25000" dirty="0">
                <a:latin typeface="Arial" panose="020B0604020202020204" pitchFamily="34" charset="0"/>
                <a:cs typeface="Arial" panose="020B0604020202020204" pitchFamily="34" charset="0"/>
              </a:rPr>
              <a:t>&gt;“$6000”∧branch_name=”Uptown”&gt;“$100000”</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depositor⋈</a:t>
            </a:r>
            <a:r>
              <a:rPr lang="en-US" sz="1200" b="1" baseline="-25000" dirty="0" err="1">
                <a:latin typeface="Arial" panose="020B0604020202020204" pitchFamily="34" charset="0"/>
                <a:cs typeface="Arial" panose="020B0604020202020204" pitchFamily="34" charset="0"/>
              </a:rPr>
              <a:t>depositor.account_number</a:t>
            </a:r>
            <a:r>
              <a:rPr lang="en-US" sz="1200" b="1" baseline="-25000" dirty="0">
                <a:latin typeface="Arial" panose="020B0604020202020204" pitchFamily="34" charset="0"/>
                <a:cs typeface="Arial" panose="020B0604020202020204" pitchFamily="34" charset="0"/>
              </a:rPr>
              <a:t>= </a:t>
            </a:r>
            <a:r>
              <a:rPr lang="en-US" sz="1200" b="1" baseline="-25000" dirty="0" err="1">
                <a:latin typeface="Arial" panose="020B0604020202020204" pitchFamily="34" charset="0"/>
                <a:cs typeface="Arial" panose="020B0604020202020204" pitchFamily="34" charset="0"/>
              </a:rPr>
              <a:t>account.account_number</a:t>
            </a:r>
            <a:r>
              <a:rPr lang="en-US" sz="1200" b="1" dirty="0">
                <a:latin typeface="Arial" panose="020B0604020202020204" pitchFamily="34" charset="0"/>
                <a:cs typeface="Arial" panose="020B0604020202020204" pitchFamily="34" charset="0"/>
              </a:rPr>
              <a:t> account))</a:t>
            </a:r>
          </a:p>
          <a:p>
            <a:r>
              <a:rPr lang="en-US" sz="1200" b="1" dirty="0">
                <a:latin typeface="Arial" panose="020B0604020202020204" pitchFamily="34" charset="0"/>
                <a:cs typeface="Arial" panose="020B0604020202020204" pitchFamily="34" charset="0"/>
              </a:rPr>
              <a:t>Explanation:</a:t>
            </a:r>
          </a:p>
          <a:p>
            <a:r>
              <a:rPr lang="en-US" sz="1200" dirty="0">
                <a:latin typeface="Arial" panose="020B0604020202020204" pitchFamily="34" charset="0"/>
                <a:cs typeface="Arial" panose="020B0604020202020204" pitchFamily="34" charset="0"/>
              </a:rPr>
              <a:t>The above relational algebra expression is used to get the ID of each depositor who have balance greater than “$6000”. And the user is taken account from “Uptown” branch.</a:t>
            </a:r>
          </a:p>
          <a:p>
            <a:endParaRPr lang="en-US" sz="1200" dirty="0"/>
          </a:p>
          <a:p>
            <a:endParaRPr lang="en-US" sz="1200" dirty="0"/>
          </a:p>
        </p:txBody>
      </p:sp>
    </p:spTree>
    <p:extLst>
      <p:ext uri="{BB962C8B-B14F-4D97-AF65-F5344CB8AC3E}">
        <p14:creationId xmlns:p14="http://schemas.microsoft.com/office/powerpoint/2010/main" val="301762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3447" y="418759"/>
            <a:ext cx="5306837" cy="523220"/>
          </a:xfrm>
          <a:prstGeom prst="rect">
            <a:avLst/>
          </a:prstGeom>
          <a:solidFill>
            <a:schemeClr val="bg2">
              <a:lumMod val="25000"/>
            </a:schemeClr>
          </a:solidFill>
        </p:spPr>
        <p:txBody>
          <a:bodyPr wrap="square">
            <a:spAutoFit/>
          </a:bodyPr>
          <a:lstStyle/>
          <a:p>
            <a:r>
              <a:rPr lang="en-US" sz="1400" b="1" dirty="0" smtClean="0">
                <a:solidFill>
                  <a:schemeClr val="bg1"/>
                </a:solidFill>
              </a:rPr>
              <a:t>(2.16) </a:t>
            </a:r>
            <a:r>
              <a:rPr lang="en-US" sz="1400" b="1" dirty="0">
                <a:solidFill>
                  <a:schemeClr val="bg1"/>
                </a:solidFill>
              </a:rPr>
              <a:t>List two reasons why null values might be introduced into a database.</a:t>
            </a:r>
            <a:endParaRPr lang="en-US" sz="1400" b="1" dirty="0">
              <a:solidFill>
                <a:schemeClr val="bg1"/>
              </a:solidFill>
            </a:endParaRPr>
          </a:p>
        </p:txBody>
      </p:sp>
      <p:sp>
        <p:nvSpPr>
          <p:cNvPr id="4" name="TextBox 3"/>
          <p:cNvSpPr txBox="1"/>
          <p:nvPr/>
        </p:nvSpPr>
        <p:spPr>
          <a:xfrm>
            <a:off x="1093446" y="910291"/>
            <a:ext cx="5306837" cy="3231654"/>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Null values:</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null values are used to indicate that the value is not present in the current location.</a:t>
            </a:r>
          </a:p>
          <a:p>
            <a:r>
              <a:rPr lang="en-US" sz="1200" dirty="0">
                <a:latin typeface="Arial" panose="020B0604020202020204" pitchFamily="34" charset="0"/>
                <a:cs typeface="Arial" panose="020B0604020202020204" pitchFamily="34" charset="0"/>
              </a:rPr>
              <a:t>The null values can be indicated by a space or zero or any other default value.</a:t>
            </a:r>
          </a:p>
          <a:p>
            <a:r>
              <a:rPr lang="en-US" sz="1200" dirty="0">
                <a:latin typeface="Arial" panose="020B0604020202020204" pitchFamily="34" charset="0"/>
                <a:cs typeface="Arial" panose="020B0604020202020204" pitchFamily="34" charset="0"/>
              </a:rPr>
              <a:t>If a field contains null value means that content of the cell is unknown at the time of looking at it.</a:t>
            </a:r>
          </a:p>
          <a:p>
            <a:r>
              <a:rPr lang="en-US" sz="1200" dirty="0">
                <a:latin typeface="Arial" panose="020B0604020202020204" pitchFamily="34" charset="0"/>
                <a:cs typeface="Arial" panose="020B0604020202020204" pitchFamily="34" charset="0"/>
              </a:rPr>
              <a:t>For example, an employee whose address has changed and the new address is not yet known. So this address should be indicated using a null value.</a:t>
            </a:r>
          </a:p>
          <a:p>
            <a:r>
              <a:rPr lang="en-US" sz="1200" b="1" dirty="0">
                <a:latin typeface="Arial" panose="020B0604020202020204" pitchFamily="34" charset="0"/>
                <a:cs typeface="Arial" panose="020B0604020202020204" pitchFamily="34" charset="0"/>
              </a:rPr>
              <a:t>Use of null vales in database:</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null values are used in SQL joins and used by special handling required aggregate functions and grouping operators.</a:t>
            </a:r>
          </a:p>
          <a:p>
            <a:r>
              <a:rPr lang="en-US" sz="1200" dirty="0">
                <a:latin typeface="Arial" panose="020B0604020202020204" pitchFamily="34" charset="0"/>
                <a:cs typeface="Arial" panose="020B0604020202020204" pitchFamily="34" charset="0"/>
              </a:rPr>
              <a:t>Use of null values may indicate absence of information about the values of an attribute, also used in a predicate to test for a null value.</a:t>
            </a:r>
          </a:p>
          <a:p>
            <a:r>
              <a:rPr lang="en-US" sz="1200" dirty="0">
                <a:latin typeface="Arial" panose="020B0604020202020204" pitchFamily="34" charset="0"/>
                <a:cs typeface="Arial" panose="020B0604020202020204" pitchFamily="34" charset="0"/>
              </a:rPr>
              <a:t>The null values are used in arithmetic comparisons.</a:t>
            </a:r>
          </a:p>
          <a:p>
            <a:endParaRPr lang="en-US" sz="1200" dirty="0"/>
          </a:p>
        </p:txBody>
      </p:sp>
      <p:sp>
        <p:nvSpPr>
          <p:cNvPr id="5" name="Rectangle 4"/>
          <p:cNvSpPr/>
          <p:nvPr/>
        </p:nvSpPr>
        <p:spPr>
          <a:xfrm>
            <a:off x="1093447" y="3880335"/>
            <a:ext cx="5306837" cy="523220"/>
          </a:xfrm>
          <a:prstGeom prst="rect">
            <a:avLst/>
          </a:prstGeom>
          <a:solidFill>
            <a:schemeClr val="bg2">
              <a:lumMod val="25000"/>
            </a:schemeClr>
          </a:solidFill>
        </p:spPr>
        <p:txBody>
          <a:bodyPr wrap="square">
            <a:spAutoFit/>
          </a:bodyPr>
          <a:lstStyle/>
          <a:p>
            <a:r>
              <a:rPr lang="en-US" sz="1400" b="1" dirty="0">
                <a:solidFill>
                  <a:schemeClr val="bg1"/>
                </a:solidFill>
              </a:rPr>
              <a:t>2.17 Discuss the relative merits of imperative, functional, and declarative languages.</a:t>
            </a:r>
            <a:endParaRPr lang="en-US" sz="1400" b="1" dirty="0">
              <a:solidFill>
                <a:schemeClr val="bg1"/>
              </a:solidFill>
            </a:endParaRPr>
          </a:p>
        </p:txBody>
      </p:sp>
      <p:sp>
        <p:nvSpPr>
          <p:cNvPr id="6" name="TextBox 5"/>
          <p:cNvSpPr txBox="1"/>
          <p:nvPr/>
        </p:nvSpPr>
        <p:spPr>
          <a:xfrm>
            <a:off x="1093445" y="4491106"/>
            <a:ext cx="5306837" cy="4339650"/>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Relational query languages:</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query language is a language is a language in which user requests information from the database.</a:t>
            </a:r>
          </a:p>
          <a:p>
            <a:r>
              <a:rPr lang="en-US" sz="1200" dirty="0">
                <a:latin typeface="Arial" panose="020B0604020202020204" pitchFamily="34" charset="0"/>
                <a:cs typeface="Arial" panose="020B0604020202020204" pitchFamily="34" charset="0"/>
              </a:rPr>
              <a:t>The query languages are higher level when compared to the standard programming languages.</a:t>
            </a:r>
          </a:p>
          <a:p>
            <a:r>
              <a:rPr lang="en-US" sz="1200" dirty="0">
                <a:latin typeface="Arial" panose="020B0604020202020204" pitchFamily="34" charset="0"/>
                <a:cs typeface="Arial" panose="020B0604020202020204" pitchFamily="34" charset="0"/>
              </a:rPr>
              <a:t>The Query languages can be categorized to three that are, imperative, functional and declarative.</a:t>
            </a:r>
          </a:p>
          <a:p>
            <a:r>
              <a:rPr lang="en-US" sz="1200" b="1" dirty="0">
                <a:latin typeface="Arial" panose="020B0604020202020204" pitchFamily="34" charset="0"/>
                <a:cs typeface="Arial" panose="020B0604020202020204" pitchFamily="34" charset="0"/>
              </a:rPr>
              <a:t>Imperative query language:</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 the imperative query language, the system needs to perform specific sequence of operations on the database to compute the desired result.</a:t>
            </a:r>
          </a:p>
          <a:p>
            <a:r>
              <a:rPr lang="en-US" sz="1200" dirty="0">
                <a:latin typeface="Arial" panose="020B0604020202020204" pitchFamily="34" charset="0"/>
                <a:cs typeface="Arial" panose="020B0604020202020204" pitchFamily="34" charset="0"/>
              </a:rPr>
              <a:t>The imperative paradigm is one that the hardware of the computer is based on.</a:t>
            </a:r>
          </a:p>
          <a:p>
            <a:r>
              <a:rPr lang="en-US" sz="1200" dirty="0">
                <a:latin typeface="Arial" panose="020B0604020202020204" pitchFamily="34" charset="0"/>
                <a:cs typeface="Arial" panose="020B0604020202020204" pitchFamily="34" charset="0"/>
              </a:rPr>
              <a:t>With enough software the user can implement Object-Oriented programming, functional Programming, and Logical programming in the imperative paradigm.</a:t>
            </a:r>
          </a:p>
          <a:p>
            <a:r>
              <a:rPr lang="en-US" sz="1200" b="1" dirty="0">
                <a:latin typeface="Arial" panose="020B0604020202020204" pitchFamily="34" charset="0"/>
                <a:cs typeface="Arial" panose="020B0604020202020204" pitchFamily="34" charset="0"/>
              </a:rPr>
              <a:t>Functional language:</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 functional language, the computation is expressed as the evaluation of functions that may operate on data in the database or on the result of functions; functions are side-free, and they do not update the program state.</a:t>
            </a:r>
          </a:p>
          <a:p>
            <a:r>
              <a:rPr lang="en-US" sz="1200" dirty="0">
                <a:latin typeface="Arial" panose="020B0604020202020204" pitchFamily="34" charset="0"/>
                <a:cs typeface="Arial" panose="020B0604020202020204" pitchFamily="34" charset="0"/>
              </a:rPr>
              <a:t>The pure functions are easier to reason about.</a:t>
            </a:r>
          </a:p>
          <a:p>
            <a:r>
              <a:rPr lang="en-US" sz="1200" dirty="0">
                <a:latin typeface="Arial" panose="020B0604020202020204" pitchFamily="34" charset="0"/>
                <a:cs typeface="Arial" panose="020B0604020202020204" pitchFamily="34" charset="0"/>
              </a:rPr>
              <a:t>The programs in functional languages are easier to test.</a:t>
            </a:r>
          </a:p>
          <a:p>
            <a:r>
              <a:rPr lang="en-US" sz="1200" dirty="0">
                <a:latin typeface="Arial" panose="020B0604020202020204" pitchFamily="34" charset="0"/>
                <a:cs typeface="Arial" panose="020B0604020202020204" pitchFamily="34" charset="0"/>
              </a:rPr>
              <a:t>The programs written in functional programming languages are easy to debug</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8189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8645" y="1849458"/>
            <a:ext cx="5306837" cy="3754874"/>
          </a:xfrm>
          <a:prstGeom prst="rect">
            <a:avLst/>
          </a:prstGeom>
          <a:solidFill>
            <a:schemeClr val="bg2">
              <a:lumMod val="25000"/>
            </a:schemeClr>
          </a:solidFill>
        </p:spPr>
        <p:txBody>
          <a:bodyPr wrap="square">
            <a:spAutoFit/>
          </a:bodyPr>
          <a:lstStyle/>
          <a:p>
            <a:r>
              <a:rPr lang="en-US" sz="1400" b="1" dirty="0">
                <a:solidFill>
                  <a:schemeClr val="bg1"/>
                </a:solidFill>
              </a:rPr>
              <a:t>2.18 Write the following queries in relational algebra, using the university schema.</a:t>
            </a:r>
          </a:p>
          <a:p>
            <a:r>
              <a:rPr lang="en-US" sz="1400" b="1" dirty="0">
                <a:solidFill>
                  <a:schemeClr val="bg1"/>
                </a:solidFill>
              </a:rPr>
              <a:t>a. Find the ID and name of each instructor in the Physics department.</a:t>
            </a:r>
          </a:p>
          <a:p>
            <a:endParaRPr lang="en-US" sz="1400" b="1" dirty="0">
              <a:solidFill>
                <a:schemeClr val="bg1"/>
              </a:solidFill>
            </a:endParaRPr>
          </a:p>
          <a:p>
            <a:r>
              <a:rPr lang="en-US" sz="1400" b="1" dirty="0">
                <a:solidFill>
                  <a:schemeClr val="bg1"/>
                </a:solidFill>
              </a:rPr>
              <a:t>Further Reading 63</a:t>
            </a:r>
          </a:p>
          <a:p>
            <a:r>
              <a:rPr lang="en-US" sz="1400" b="1" dirty="0">
                <a:solidFill>
                  <a:schemeClr val="bg1"/>
                </a:solidFill>
              </a:rPr>
              <a:t>b. Find the ID and name of each instructor in a department located in the</a:t>
            </a:r>
          </a:p>
          <a:p>
            <a:r>
              <a:rPr lang="en-US" sz="1400" b="1" dirty="0">
                <a:solidFill>
                  <a:schemeClr val="bg1"/>
                </a:solidFill>
              </a:rPr>
              <a:t>building “Watson”.</a:t>
            </a:r>
          </a:p>
          <a:p>
            <a:r>
              <a:rPr lang="en-US" sz="1400" b="1" dirty="0">
                <a:solidFill>
                  <a:schemeClr val="bg1"/>
                </a:solidFill>
              </a:rPr>
              <a:t>c. Find the ID and name of each student who has taken at least one course</a:t>
            </a:r>
          </a:p>
          <a:p>
            <a:r>
              <a:rPr lang="en-US" sz="1400" b="1" dirty="0">
                <a:solidFill>
                  <a:schemeClr val="bg1"/>
                </a:solidFill>
              </a:rPr>
              <a:t>in the “Comp. Sci.” department.</a:t>
            </a:r>
          </a:p>
          <a:p>
            <a:r>
              <a:rPr lang="en-US" sz="1400" b="1" dirty="0">
                <a:solidFill>
                  <a:schemeClr val="bg1"/>
                </a:solidFill>
              </a:rPr>
              <a:t>d. Find the ID and name of each student who has taken at least one course</a:t>
            </a:r>
          </a:p>
          <a:p>
            <a:r>
              <a:rPr lang="en-US" sz="1400" b="1" dirty="0">
                <a:solidFill>
                  <a:schemeClr val="bg1"/>
                </a:solidFill>
              </a:rPr>
              <a:t>section in the year 2018.</a:t>
            </a:r>
          </a:p>
          <a:p>
            <a:r>
              <a:rPr lang="en-US" sz="1400" b="1" dirty="0">
                <a:solidFill>
                  <a:schemeClr val="bg1"/>
                </a:solidFill>
              </a:rPr>
              <a:t>e. Find the ID and name of each student who has not taken any course</a:t>
            </a:r>
          </a:p>
          <a:p>
            <a:r>
              <a:rPr lang="en-US" sz="1400" b="1" dirty="0">
                <a:solidFill>
                  <a:schemeClr val="bg1"/>
                </a:solidFill>
              </a:rPr>
              <a:t>section in the year 2018.</a:t>
            </a:r>
            <a:endParaRPr lang="en-US" sz="1400" b="1" dirty="0">
              <a:solidFill>
                <a:schemeClr val="bg1"/>
              </a:solidFill>
            </a:endParaRPr>
          </a:p>
        </p:txBody>
      </p:sp>
      <p:sp>
        <p:nvSpPr>
          <p:cNvPr id="3" name="TextBox 2"/>
          <p:cNvSpPr txBox="1"/>
          <p:nvPr/>
        </p:nvSpPr>
        <p:spPr>
          <a:xfrm>
            <a:off x="788644" y="5604332"/>
            <a:ext cx="5306837" cy="3231654"/>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a.</a:t>
            </a:r>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Relational algebra statement:</a:t>
            </a:r>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Π</a:t>
            </a:r>
            <a:r>
              <a:rPr lang="en-US" sz="1200" baseline="-25000" dirty="0">
                <a:latin typeface="Arial" panose="020B0604020202020204" pitchFamily="34" charset="0"/>
                <a:cs typeface="Arial" panose="020B0604020202020204" pitchFamily="34" charset="0"/>
              </a:rPr>
              <a:t>ID</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σ</a:t>
            </a:r>
            <a:r>
              <a:rPr lang="en-US" sz="1200" baseline="-25000" dirty="0" err="1">
                <a:latin typeface="Arial" panose="020B0604020202020204" pitchFamily="34" charset="0"/>
                <a:cs typeface="Arial" panose="020B0604020202020204" pitchFamily="34" charset="0"/>
              </a:rPr>
              <a:t>dept_name</a:t>
            </a:r>
            <a:r>
              <a:rPr lang="en-US" sz="1200" baseline="-25000" dirty="0">
                <a:latin typeface="Arial" panose="020B0604020202020204" pitchFamily="34" charset="0"/>
                <a:cs typeface="Arial" panose="020B0604020202020204" pitchFamily="34" charset="0"/>
              </a:rPr>
              <a:t> =“Physics”</a:t>
            </a:r>
            <a:r>
              <a:rPr lang="en-US" sz="1200" dirty="0">
                <a:latin typeface="Arial" panose="020B0604020202020204" pitchFamily="34" charset="0"/>
                <a:cs typeface="Arial" panose="020B0604020202020204" pitchFamily="34" charset="0"/>
              </a:rPr>
              <a:t> (instructor))</a:t>
            </a:r>
          </a:p>
          <a:p>
            <a:r>
              <a:rPr lang="en-US" sz="1200" b="1" dirty="0">
                <a:latin typeface="Arial" panose="020B0604020202020204" pitchFamily="34" charset="0"/>
                <a:cs typeface="Arial" panose="020B0604020202020204" pitchFamily="34" charset="0"/>
              </a:rPr>
              <a:t>Explanation: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above relational algebra expression is used to get the ID of the instructors who works for physics department. The ID is get from the table instructor.</a:t>
            </a:r>
          </a:p>
          <a:p>
            <a:r>
              <a:rPr lang="en-US" sz="1200" b="1" dirty="0">
                <a:latin typeface="Arial" panose="020B0604020202020204" pitchFamily="34" charset="0"/>
                <a:cs typeface="Arial" panose="020B0604020202020204" pitchFamily="34" charset="0"/>
              </a:rPr>
              <a:t>Explanation of Solution</a:t>
            </a:r>
          </a:p>
          <a:p>
            <a:r>
              <a:rPr lang="en-US" sz="1200" b="1" dirty="0">
                <a:latin typeface="Arial" panose="020B0604020202020204" pitchFamily="34" charset="0"/>
                <a:cs typeface="Arial" panose="020B0604020202020204" pitchFamily="34" charset="0"/>
              </a:rPr>
              <a:t>b.</a:t>
            </a:r>
          </a:p>
          <a:p>
            <a:r>
              <a:rPr lang="en-US" sz="1200" b="1" dirty="0">
                <a:latin typeface="Arial" panose="020B0604020202020204" pitchFamily="34" charset="0"/>
                <a:cs typeface="Arial" panose="020B0604020202020204" pitchFamily="34" charset="0"/>
              </a:rPr>
              <a:t>Relational algebra statement:</a:t>
            </a:r>
          </a:p>
          <a:p>
            <a:r>
              <a:rPr lang="en-US" sz="1200" b="1" dirty="0" err="1">
                <a:latin typeface="Arial" panose="020B0604020202020204" pitchFamily="34" charset="0"/>
                <a:cs typeface="Arial" panose="020B0604020202020204" pitchFamily="34" charset="0"/>
              </a:rPr>
              <a:t>Π</a:t>
            </a:r>
            <a:r>
              <a:rPr lang="en-US" sz="1200" b="1" baseline="-25000" dirty="0" err="1">
                <a:latin typeface="Arial" panose="020B0604020202020204" pitchFamily="34" charset="0"/>
                <a:cs typeface="Arial" panose="020B0604020202020204" pitchFamily="34" charset="0"/>
              </a:rPr>
              <a:t>ID,name</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σ</a:t>
            </a:r>
            <a:r>
              <a:rPr lang="en-US" sz="1200" b="1" baseline="-25000" dirty="0" err="1">
                <a:latin typeface="Arial" panose="020B0604020202020204" pitchFamily="34" charset="0"/>
                <a:cs typeface="Arial" panose="020B0604020202020204" pitchFamily="34" charset="0"/>
              </a:rPr>
              <a:t>building</a:t>
            </a:r>
            <a:r>
              <a:rPr lang="en-US" sz="1200" b="1" baseline="-25000" dirty="0">
                <a:latin typeface="Arial" panose="020B0604020202020204" pitchFamily="34" charset="0"/>
                <a:cs typeface="Arial" panose="020B0604020202020204" pitchFamily="34" charset="0"/>
              </a:rPr>
              <a:t>=“Watson”</a:t>
            </a:r>
            <a:r>
              <a:rPr lang="en-US" sz="1200" b="1" dirty="0">
                <a:latin typeface="Arial" panose="020B0604020202020204" pitchFamily="34" charset="0"/>
                <a:cs typeface="Arial" panose="020B0604020202020204" pitchFamily="34" charset="0"/>
              </a:rPr>
              <a:t>((instructor ⋈</a:t>
            </a:r>
            <a:r>
              <a:rPr lang="en-US" sz="1200" b="1" baseline="-25000" dirty="0">
                <a:latin typeface="Arial" panose="020B0604020202020204" pitchFamily="34" charset="0"/>
                <a:cs typeface="Arial" panose="020B0604020202020204" pitchFamily="34" charset="0"/>
              </a:rPr>
              <a:t>instructor.ID=teaches.ID</a:t>
            </a:r>
            <a:r>
              <a:rPr lang="en-US" sz="1200" b="1" dirty="0">
                <a:latin typeface="Arial" panose="020B0604020202020204" pitchFamily="34" charset="0"/>
                <a:cs typeface="Arial" panose="020B0604020202020204" pitchFamily="34" charset="0"/>
              </a:rPr>
              <a:t> teaches) ⋈</a:t>
            </a:r>
            <a:r>
              <a:rPr lang="en-US" sz="1200" b="1" baseline="-25000" dirty="0" err="1">
                <a:latin typeface="Arial" panose="020B0604020202020204" pitchFamily="34" charset="0"/>
                <a:cs typeface="Arial" panose="020B0604020202020204" pitchFamily="34" charset="0"/>
              </a:rPr>
              <a:t>teaches.course_id</a:t>
            </a:r>
            <a:r>
              <a:rPr lang="en-US" sz="1200" b="1" baseline="-25000" dirty="0">
                <a:latin typeface="Arial" panose="020B0604020202020204" pitchFamily="34" charset="0"/>
                <a:cs typeface="Arial" panose="020B0604020202020204" pitchFamily="34" charset="0"/>
              </a:rPr>
              <a:t>=</a:t>
            </a:r>
            <a:r>
              <a:rPr lang="en-US" sz="1200" b="1" baseline="-25000" dirty="0" err="1">
                <a:latin typeface="Arial" panose="020B0604020202020204" pitchFamily="34" charset="0"/>
                <a:cs typeface="Arial" panose="020B0604020202020204" pitchFamily="34" charset="0"/>
              </a:rPr>
              <a:t>section.course_id</a:t>
            </a:r>
            <a:r>
              <a:rPr lang="en-US" sz="1200" b="1" dirty="0">
                <a:latin typeface="Arial" panose="020B0604020202020204" pitchFamily="34" charset="0"/>
                <a:cs typeface="Arial" panose="020B0604020202020204" pitchFamily="34" charset="0"/>
              </a:rPr>
              <a:t> section))</a:t>
            </a:r>
          </a:p>
          <a:p>
            <a:r>
              <a:rPr lang="en-US" sz="1200" b="1" dirty="0">
                <a:latin typeface="Arial" panose="020B0604020202020204" pitchFamily="34" charset="0"/>
                <a:cs typeface="Arial" panose="020B0604020202020204" pitchFamily="34" charset="0"/>
              </a:rPr>
              <a:t>Explanation:</a:t>
            </a:r>
          </a:p>
          <a:p>
            <a:r>
              <a:rPr lang="en-US" sz="1200" b="1" dirty="0">
                <a:latin typeface="Arial" panose="020B0604020202020204" pitchFamily="34" charset="0"/>
                <a:cs typeface="Arial" panose="020B0604020202020204" pitchFamily="34" charset="0"/>
              </a:rPr>
              <a:t>The above relational algebra expression is used to get the ID and name of the instructors in a department located at the building “Watson”.</a:t>
            </a:r>
          </a:p>
          <a:p>
            <a:endParaRPr lang="en-US" sz="1200" dirty="0"/>
          </a:p>
        </p:txBody>
      </p:sp>
      <p:sp>
        <p:nvSpPr>
          <p:cNvPr id="4" name="Rectangle 3"/>
          <p:cNvSpPr/>
          <p:nvPr/>
        </p:nvSpPr>
        <p:spPr>
          <a:xfrm>
            <a:off x="788645" y="464463"/>
            <a:ext cx="5306837" cy="1384995"/>
          </a:xfrm>
          <a:prstGeom prst="rect">
            <a:avLst/>
          </a:prstGeom>
        </p:spPr>
        <p:txBody>
          <a:bodyPr wrap="square">
            <a:spAutoFit/>
          </a:bodyPr>
          <a:lstStyle/>
          <a:p>
            <a:r>
              <a:rPr lang="en-US" sz="1200" b="1" dirty="0">
                <a:latin typeface="Arial" panose="020B0604020202020204" pitchFamily="34" charset="0"/>
                <a:cs typeface="Arial" panose="020B0604020202020204" pitchFamily="34" charset="0"/>
              </a:rPr>
              <a:t>Declarative language:</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 the declarative query language, without giving a specific sequence of steps or function calls, the user describes the desired information.</a:t>
            </a:r>
          </a:p>
          <a:p>
            <a:r>
              <a:rPr lang="en-US" sz="1200" dirty="0">
                <a:latin typeface="Arial" panose="020B0604020202020204" pitchFamily="34" charset="0"/>
                <a:cs typeface="Arial" panose="020B0604020202020204" pitchFamily="34" charset="0"/>
              </a:rPr>
              <a:t>The desired is typically described using some form of mathematical logic. The desired information is obtained by the databases.</a:t>
            </a:r>
          </a:p>
          <a:p>
            <a:r>
              <a:rPr lang="en-US" sz="1200" dirty="0">
                <a:latin typeface="Arial" panose="020B0604020202020204" pitchFamily="34" charset="0"/>
                <a:cs typeface="Arial" panose="020B0604020202020204" pitchFamily="34" charset="0"/>
              </a:rPr>
              <a:t>The declarative language is domain specific language. This is the universal named Structured Query Language, most commonly known as SQL.</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897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279178"/>
            <a:ext cx="6230112" cy="3970318"/>
          </a:xfrm>
          <a:prstGeom prst="rect">
            <a:avLst/>
          </a:prstGeom>
        </p:spPr>
        <p:txBody>
          <a:bodyPr wrap="square">
            <a:spAutoFit/>
          </a:bodyPr>
          <a:lstStyle/>
          <a:p>
            <a:r>
              <a:rPr lang="en-US" sz="1200" b="1" dirty="0">
                <a:solidFill>
                  <a:srgbClr val="000000"/>
                </a:solidFill>
                <a:latin typeface="Arial" panose="020B0604020202020204" pitchFamily="34" charset="0"/>
                <a:cs typeface="Arial" panose="020B0604020202020204" pitchFamily="34" charset="0"/>
              </a:rPr>
              <a:t>c.</a:t>
            </a:r>
          </a:p>
          <a:p>
            <a:r>
              <a:rPr lang="en-US" sz="1200" b="1" dirty="0">
                <a:solidFill>
                  <a:srgbClr val="000000"/>
                </a:solidFill>
                <a:latin typeface="Arial" panose="020B0604020202020204" pitchFamily="34" charset="0"/>
                <a:cs typeface="Arial" panose="020B0604020202020204" pitchFamily="34" charset="0"/>
              </a:rPr>
              <a:t>Relational algebra statement:</a:t>
            </a:r>
          </a:p>
          <a:p>
            <a:r>
              <a:rPr lang="en-US" sz="1200" b="1" dirty="0">
                <a:solidFill>
                  <a:srgbClr val="000000"/>
                </a:solidFill>
                <a:latin typeface="Arial" panose="020B0604020202020204" pitchFamily="34" charset="0"/>
                <a:cs typeface="Arial" panose="020B0604020202020204" pitchFamily="34" charset="0"/>
              </a:rPr>
              <a:t>  ∏</a:t>
            </a:r>
            <a:r>
              <a:rPr lang="en-US" sz="1200" b="1" baseline="-25000" dirty="0" err="1">
                <a:solidFill>
                  <a:srgbClr val="000000"/>
                </a:solidFill>
                <a:latin typeface="Arial" panose="020B0604020202020204" pitchFamily="34" charset="0"/>
                <a:cs typeface="Arial" panose="020B0604020202020204" pitchFamily="34" charset="0"/>
              </a:rPr>
              <a:t>ID,name</a:t>
            </a:r>
            <a:r>
              <a:rPr lang="en-US" sz="1200" b="1" dirty="0">
                <a:solidFill>
                  <a:srgbClr val="000000"/>
                </a:solidFill>
                <a:latin typeface="Arial" panose="020B0604020202020204" pitchFamily="34" charset="0"/>
                <a:cs typeface="Arial" panose="020B0604020202020204" pitchFamily="34" charset="0"/>
              </a:rPr>
              <a:t>(student ⋈ takes ⋈ ∏</a:t>
            </a:r>
            <a:r>
              <a:rPr lang="en-US" sz="1200" b="1" baseline="-25000" dirty="0" err="1">
                <a:solidFill>
                  <a:srgbClr val="000000"/>
                </a:solidFill>
                <a:latin typeface="Arial" panose="020B0604020202020204" pitchFamily="34" charset="0"/>
                <a:cs typeface="Arial" panose="020B0604020202020204" pitchFamily="34" charset="0"/>
              </a:rPr>
              <a:t>course_id</a:t>
            </a:r>
            <a:r>
              <a:rPr lang="en-US" sz="1200" b="1" dirty="0">
                <a:solidFill>
                  <a:srgbClr val="000000"/>
                </a:solidFill>
                <a:latin typeface="Arial" panose="020B0604020202020204" pitchFamily="34" charset="0"/>
                <a:cs typeface="Arial" panose="020B0604020202020204" pitchFamily="34" charset="0"/>
              </a:rPr>
              <a:t>(</a:t>
            </a:r>
            <a:r>
              <a:rPr lang="en-US" sz="1200" b="1" dirty="0" err="1">
                <a:solidFill>
                  <a:srgbClr val="000000"/>
                </a:solidFill>
                <a:latin typeface="Arial" panose="020B0604020202020204" pitchFamily="34" charset="0"/>
                <a:cs typeface="Arial" panose="020B0604020202020204" pitchFamily="34" charset="0"/>
              </a:rPr>
              <a:t>σ</a:t>
            </a:r>
            <a:r>
              <a:rPr lang="en-US" sz="1200" b="1" baseline="-25000" dirty="0" err="1">
                <a:solidFill>
                  <a:srgbClr val="000000"/>
                </a:solidFill>
                <a:latin typeface="Arial" panose="020B0604020202020204" pitchFamily="34" charset="0"/>
                <a:cs typeface="Arial" panose="020B0604020202020204" pitchFamily="34" charset="0"/>
              </a:rPr>
              <a:t>dept_name</a:t>
            </a:r>
            <a:r>
              <a:rPr lang="en-US" sz="1200" b="1" baseline="-25000" dirty="0">
                <a:solidFill>
                  <a:srgbClr val="000000"/>
                </a:solidFill>
                <a:latin typeface="Arial" panose="020B0604020202020204" pitchFamily="34" charset="0"/>
                <a:cs typeface="Arial" panose="020B0604020202020204" pitchFamily="34" charset="0"/>
              </a:rPr>
              <a:t>= ‘</a:t>
            </a:r>
            <a:r>
              <a:rPr lang="en-US" sz="1200" b="1" baseline="-25000" dirty="0" err="1">
                <a:solidFill>
                  <a:srgbClr val="000000"/>
                </a:solidFill>
                <a:latin typeface="Arial" panose="020B0604020202020204" pitchFamily="34" charset="0"/>
                <a:cs typeface="Arial" panose="020B0604020202020204" pitchFamily="34" charset="0"/>
              </a:rPr>
              <a:t>Comp.Sci</a:t>
            </a:r>
            <a:r>
              <a:rPr lang="en-US" sz="1200" b="1" baseline="-25000" dirty="0">
                <a:solidFill>
                  <a:srgbClr val="000000"/>
                </a:solidFill>
                <a:latin typeface="Arial" panose="020B0604020202020204" pitchFamily="34" charset="0"/>
                <a:cs typeface="Arial" panose="020B0604020202020204" pitchFamily="34" charset="0"/>
              </a:rPr>
              <a:t>.’</a:t>
            </a:r>
            <a:r>
              <a:rPr lang="en-US" sz="1200" b="1" dirty="0">
                <a:solidFill>
                  <a:srgbClr val="000000"/>
                </a:solidFill>
                <a:latin typeface="Arial" panose="020B0604020202020204" pitchFamily="34" charset="0"/>
                <a:cs typeface="Arial" panose="020B0604020202020204" pitchFamily="34" charset="0"/>
              </a:rPr>
              <a:t>(course)))</a:t>
            </a:r>
          </a:p>
          <a:p>
            <a:r>
              <a:rPr lang="en-US" sz="1200" b="1" dirty="0">
                <a:solidFill>
                  <a:srgbClr val="000000"/>
                </a:solidFill>
                <a:latin typeface="Arial" panose="020B0604020202020204" pitchFamily="34" charset="0"/>
                <a:cs typeface="Arial" panose="020B0604020202020204" pitchFamily="34" charset="0"/>
              </a:rPr>
              <a:t>Explanation:</a:t>
            </a:r>
          </a:p>
          <a:p>
            <a:r>
              <a:rPr lang="en-US" sz="1200" b="1" dirty="0">
                <a:solidFill>
                  <a:srgbClr val="000000"/>
                </a:solidFill>
                <a:latin typeface="Arial" panose="020B0604020202020204" pitchFamily="34" charset="0"/>
                <a:cs typeface="Arial" panose="020B0604020202020204" pitchFamily="34" charset="0"/>
              </a:rPr>
              <a:t>The above relational algebra expression is used to get the ID and name of the students who have taken at least one course from computer science department.</a:t>
            </a:r>
          </a:p>
          <a:p>
            <a:r>
              <a:rPr lang="en-US" sz="1200" b="1" dirty="0">
                <a:solidFill>
                  <a:srgbClr val="000000"/>
                </a:solidFill>
                <a:latin typeface="Arial" panose="020B0604020202020204" pitchFamily="34" charset="0"/>
                <a:cs typeface="Arial" panose="020B0604020202020204" pitchFamily="34" charset="0"/>
              </a:rPr>
              <a:t>Explanation of Solution</a:t>
            </a:r>
          </a:p>
          <a:p>
            <a:r>
              <a:rPr lang="en-US" sz="1200" b="1" dirty="0">
                <a:solidFill>
                  <a:srgbClr val="000000"/>
                </a:solidFill>
                <a:latin typeface="Arial" panose="020B0604020202020204" pitchFamily="34" charset="0"/>
                <a:cs typeface="Arial" panose="020B0604020202020204" pitchFamily="34" charset="0"/>
              </a:rPr>
              <a:t>d.</a:t>
            </a:r>
          </a:p>
          <a:p>
            <a:r>
              <a:rPr lang="en-US" sz="1200" b="1" dirty="0">
                <a:solidFill>
                  <a:srgbClr val="000000"/>
                </a:solidFill>
                <a:latin typeface="Arial" panose="020B0604020202020204" pitchFamily="34" charset="0"/>
                <a:cs typeface="Arial" panose="020B0604020202020204" pitchFamily="34" charset="0"/>
              </a:rPr>
              <a:t>Relational algebra statement:</a:t>
            </a:r>
          </a:p>
          <a:p>
            <a:r>
              <a:rPr lang="en-US" sz="1200" b="1" dirty="0">
                <a:solidFill>
                  <a:srgbClr val="000000"/>
                </a:solidFill>
                <a:latin typeface="Arial" panose="020B0604020202020204" pitchFamily="34" charset="0"/>
                <a:cs typeface="Arial" panose="020B0604020202020204" pitchFamily="34" charset="0"/>
              </a:rPr>
              <a:t>∏</a:t>
            </a:r>
            <a:r>
              <a:rPr lang="en-US" sz="1200" b="1" baseline="-25000" dirty="0" err="1">
                <a:solidFill>
                  <a:srgbClr val="000000"/>
                </a:solidFill>
                <a:latin typeface="Arial" panose="020B0604020202020204" pitchFamily="34" charset="0"/>
                <a:cs typeface="Arial" panose="020B0604020202020204" pitchFamily="34" charset="0"/>
              </a:rPr>
              <a:t>ID,name</a:t>
            </a:r>
            <a:r>
              <a:rPr lang="en-US" sz="1200" b="1" dirty="0">
                <a:solidFill>
                  <a:srgbClr val="000000"/>
                </a:solidFill>
                <a:latin typeface="Arial" panose="020B0604020202020204" pitchFamily="34" charset="0"/>
                <a:cs typeface="Arial" panose="020B0604020202020204" pitchFamily="34" charset="0"/>
              </a:rPr>
              <a:t>(student ⋈ takes ⋈ ∏</a:t>
            </a:r>
            <a:r>
              <a:rPr lang="en-US" sz="1200" b="1" baseline="-25000" dirty="0" err="1">
                <a:solidFill>
                  <a:srgbClr val="000000"/>
                </a:solidFill>
                <a:latin typeface="Arial" panose="020B0604020202020204" pitchFamily="34" charset="0"/>
                <a:cs typeface="Arial" panose="020B0604020202020204" pitchFamily="34" charset="0"/>
              </a:rPr>
              <a:t>course_id</a:t>
            </a:r>
            <a:r>
              <a:rPr lang="en-US" sz="1200" b="1" dirty="0">
                <a:solidFill>
                  <a:srgbClr val="000000"/>
                </a:solidFill>
                <a:latin typeface="Arial" panose="020B0604020202020204" pitchFamily="34" charset="0"/>
                <a:cs typeface="Arial" panose="020B0604020202020204" pitchFamily="34" charset="0"/>
              </a:rPr>
              <a:t>(</a:t>
            </a:r>
            <a:r>
              <a:rPr lang="en-US" sz="1200" b="1" dirty="0" err="1">
                <a:solidFill>
                  <a:srgbClr val="000000"/>
                </a:solidFill>
                <a:latin typeface="Arial" panose="020B0604020202020204" pitchFamily="34" charset="0"/>
                <a:cs typeface="Arial" panose="020B0604020202020204" pitchFamily="34" charset="0"/>
              </a:rPr>
              <a:t>σ</a:t>
            </a:r>
            <a:r>
              <a:rPr lang="en-US" sz="1200" b="1" baseline="-25000" dirty="0" err="1">
                <a:solidFill>
                  <a:srgbClr val="000000"/>
                </a:solidFill>
                <a:latin typeface="Arial" panose="020B0604020202020204" pitchFamily="34" charset="0"/>
                <a:cs typeface="Arial" panose="020B0604020202020204" pitchFamily="34" charset="0"/>
              </a:rPr>
              <a:t>dept_name</a:t>
            </a:r>
            <a:r>
              <a:rPr lang="en-US" sz="1200" b="1" baseline="-25000" dirty="0">
                <a:solidFill>
                  <a:srgbClr val="000000"/>
                </a:solidFill>
                <a:latin typeface="Arial" panose="020B0604020202020204" pitchFamily="34" charset="0"/>
                <a:cs typeface="Arial" panose="020B0604020202020204" pitchFamily="34" charset="0"/>
              </a:rPr>
              <a:t>= ‘</a:t>
            </a:r>
            <a:r>
              <a:rPr lang="en-US" sz="1200" b="1" baseline="-25000" dirty="0" err="1">
                <a:solidFill>
                  <a:srgbClr val="000000"/>
                </a:solidFill>
                <a:latin typeface="Arial" panose="020B0604020202020204" pitchFamily="34" charset="0"/>
                <a:cs typeface="Arial" panose="020B0604020202020204" pitchFamily="34" charset="0"/>
              </a:rPr>
              <a:t>Comp.Sci</a:t>
            </a:r>
            <a:r>
              <a:rPr lang="en-US" sz="1200" b="1" baseline="-25000" dirty="0">
                <a:solidFill>
                  <a:srgbClr val="000000"/>
                </a:solidFill>
                <a:latin typeface="Arial" panose="020B0604020202020204" pitchFamily="34" charset="0"/>
                <a:cs typeface="Arial" panose="020B0604020202020204" pitchFamily="34" charset="0"/>
              </a:rPr>
              <a:t>.’ ∧year=”2018”</a:t>
            </a:r>
            <a:r>
              <a:rPr lang="en-US" sz="1200" b="1" dirty="0">
                <a:solidFill>
                  <a:srgbClr val="000000"/>
                </a:solidFill>
                <a:latin typeface="Arial" panose="020B0604020202020204" pitchFamily="34" charset="0"/>
                <a:cs typeface="Arial" panose="020B0604020202020204" pitchFamily="34" charset="0"/>
              </a:rPr>
              <a:t>(</a:t>
            </a:r>
            <a:r>
              <a:rPr lang="en-US" sz="1200" b="1" dirty="0" err="1">
                <a:solidFill>
                  <a:srgbClr val="000000"/>
                </a:solidFill>
                <a:latin typeface="Arial" panose="020B0604020202020204" pitchFamily="34" charset="0"/>
                <a:cs typeface="Arial" panose="020B0604020202020204" pitchFamily="34" charset="0"/>
              </a:rPr>
              <a:t>takes×course</a:t>
            </a:r>
            <a:r>
              <a:rPr lang="en-US" sz="1200" b="1" dirty="0">
                <a:solidFill>
                  <a:srgbClr val="000000"/>
                </a:solidFill>
                <a:latin typeface="Arial" panose="020B0604020202020204" pitchFamily="34" charset="0"/>
                <a:cs typeface="Arial" panose="020B0604020202020204" pitchFamily="34" charset="0"/>
              </a:rPr>
              <a:t>)))</a:t>
            </a:r>
          </a:p>
          <a:p>
            <a:r>
              <a:rPr lang="en-US" sz="1200" b="1" dirty="0">
                <a:solidFill>
                  <a:srgbClr val="000000"/>
                </a:solidFill>
                <a:latin typeface="Arial" panose="020B0604020202020204" pitchFamily="34" charset="0"/>
                <a:cs typeface="Arial" panose="020B0604020202020204" pitchFamily="34" charset="0"/>
              </a:rPr>
              <a:t>Explanation:</a:t>
            </a:r>
          </a:p>
          <a:p>
            <a:r>
              <a:rPr lang="en-US" sz="1200" b="1" dirty="0">
                <a:solidFill>
                  <a:srgbClr val="000000"/>
                </a:solidFill>
                <a:latin typeface="Arial" panose="020B0604020202020204" pitchFamily="34" charset="0"/>
                <a:cs typeface="Arial" panose="020B0604020202020204" pitchFamily="34" charset="0"/>
              </a:rPr>
              <a:t>The above relational algebra expression is used to get the ID and name of the students who have taken course from computer science department in the year 2018.</a:t>
            </a:r>
          </a:p>
          <a:p>
            <a:r>
              <a:rPr lang="en-US" sz="1200" b="1" dirty="0">
                <a:solidFill>
                  <a:srgbClr val="000000"/>
                </a:solidFill>
                <a:latin typeface="Arial" panose="020B0604020202020204" pitchFamily="34" charset="0"/>
                <a:cs typeface="Arial" panose="020B0604020202020204" pitchFamily="34" charset="0"/>
              </a:rPr>
              <a:t>Explanation of Solution</a:t>
            </a:r>
          </a:p>
          <a:p>
            <a:r>
              <a:rPr lang="en-US" sz="1200" b="1" dirty="0">
                <a:solidFill>
                  <a:srgbClr val="000000"/>
                </a:solidFill>
                <a:latin typeface="Arial" panose="020B0604020202020204" pitchFamily="34" charset="0"/>
                <a:cs typeface="Arial" panose="020B0604020202020204" pitchFamily="34" charset="0"/>
              </a:rPr>
              <a:t>e.</a:t>
            </a:r>
          </a:p>
          <a:p>
            <a:r>
              <a:rPr lang="en-US" sz="1200" b="1" dirty="0">
                <a:solidFill>
                  <a:srgbClr val="000000"/>
                </a:solidFill>
                <a:latin typeface="Arial" panose="020B0604020202020204" pitchFamily="34" charset="0"/>
                <a:cs typeface="Arial" panose="020B0604020202020204" pitchFamily="34" charset="0"/>
              </a:rPr>
              <a:t>Relational algebra statement:</a:t>
            </a:r>
          </a:p>
          <a:p>
            <a:r>
              <a:rPr lang="en-US" sz="1200" b="1" dirty="0">
                <a:solidFill>
                  <a:srgbClr val="000000"/>
                </a:solidFill>
                <a:latin typeface="Arial" panose="020B0604020202020204" pitchFamily="34" charset="0"/>
                <a:cs typeface="Arial" panose="020B0604020202020204" pitchFamily="34" charset="0"/>
              </a:rPr>
              <a:t>∏</a:t>
            </a:r>
            <a:r>
              <a:rPr lang="en-US" sz="1200" b="1" baseline="-25000" dirty="0" err="1">
                <a:solidFill>
                  <a:srgbClr val="000000"/>
                </a:solidFill>
                <a:latin typeface="Arial" panose="020B0604020202020204" pitchFamily="34" charset="0"/>
                <a:cs typeface="Arial" panose="020B0604020202020204" pitchFamily="34" charset="0"/>
              </a:rPr>
              <a:t>ID,name</a:t>
            </a:r>
            <a:r>
              <a:rPr lang="en-US" sz="1200" b="1" dirty="0">
                <a:solidFill>
                  <a:srgbClr val="000000"/>
                </a:solidFill>
                <a:latin typeface="Arial" panose="020B0604020202020204" pitchFamily="34" charset="0"/>
                <a:cs typeface="Arial" panose="020B0604020202020204" pitchFamily="34" charset="0"/>
              </a:rPr>
              <a:t>(student ⋈ takes ⋈ ∏</a:t>
            </a:r>
            <a:r>
              <a:rPr lang="en-US" sz="1200" b="1" baseline="-25000" dirty="0" err="1">
                <a:solidFill>
                  <a:srgbClr val="000000"/>
                </a:solidFill>
                <a:latin typeface="Arial" panose="020B0604020202020204" pitchFamily="34" charset="0"/>
                <a:cs typeface="Arial" panose="020B0604020202020204" pitchFamily="34" charset="0"/>
              </a:rPr>
              <a:t>course_id</a:t>
            </a:r>
            <a:r>
              <a:rPr lang="en-US" sz="1200" b="1" dirty="0">
                <a:solidFill>
                  <a:srgbClr val="000000"/>
                </a:solidFill>
                <a:latin typeface="Arial" panose="020B0604020202020204" pitchFamily="34" charset="0"/>
                <a:cs typeface="Arial" panose="020B0604020202020204" pitchFamily="34" charset="0"/>
              </a:rPr>
              <a:t>(</a:t>
            </a:r>
            <a:r>
              <a:rPr lang="en-US" sz="1200" b="1" dirty="0" err="1">
                <a:solidFill>
                  <a:srgbClr val="000000"/>
                </a:solidFill>
                <a:latin typeface="Arial" panose="020B0604020202020204" pitchFamily="34" charset="0"/>
                <a:cs typeface="Arial" panose="020B0604020202020204" pitchFamily="34" charset="0"/>
              </a:rPr>
              <a:t>σ</a:t>
            </a:r>
            <a:r>
              <a:rPr lang="en-US" sz="1200" b="1" baseline="-25000" dirty="0" err="1">
                <a:solidFill>
                  <a:srgbClr val="000000"/>
                </a:solidFill>
                <a:latin typeface="Arial" panose="020B0604020202020204" pitchFamily="34" charset="0"/>
                <a:cs typeface="Arial" panose="020B0604020202020204" pitchFamily="34" charset="0"/>
              </a:rPr>
              <a:t>dept_name</a:t>
            </a:r>
            <a:r>
              <a:rPr lang="en-US" sz="1200" b="1" baseline="-25000" dirty="0">
                <a:solidFill>
                  <a:srgbClr val="000000"/>
                </a:solidFill>
                <a:latin typeface="Arial" panose="020B0604020202020204" pitchFamily="34" charset="0"/>
                <a:cs typeface="Arial" panose="020B0604020202020204" pitchFamily="34" charset="0"/>
              </a:rPr>
              <a:t>= “null.” ∧year=”2018”</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takes×course</a:t>
            </a:r>
            <a:r>
              <a:rPr lang="en-US" sz="1200" b="1" dirty="0">
                <a:solidFill>
                  <a:srgbClr val="000000"/>
                </a:solidFill>
                <a:latin typeface="Arial" panose="020B0604020202020204" pitchFamily="34" charset="0"/>
                <a:cs typeface="Arial" panose="020B0604020202020204" pitchFamily="34" charset="0"/>
              </a:rPr>
              <a:t>)))</a:t>
            </a:r>
          </a:p>
          <a:p>
            <a:r>
              <a:rPr lang="en-US" sz="1200" b="1" dirty="0">
                <a:solidFill>
                  <a:srgbClr val="000000"/>
                </a:solidFill>
                <a:latin typeface="Arial" panose="020B0604020202020204" pitchFamily="34" charset="0"/>
                <a:cs typeface="Arial" panose="020B0604020202020204" pitchFamily="34" charset="0"/>
              </a:rPr>
              <a:t>Explanation:</a:t>
            </a:r>
          </a:p>
          <a:p>
            <a:r>
              <a:rPr lang="en-US" sz="1200" b="1" dirty="0">
                <a:solidFill>
                  <a:srgbClr val="000000"/>
                </a:solidFill>
                <a:latin typeface="Arial" panose="020B0604020202020204" pitchFamily="34" charset="0"/>
                <a:cs typeface="Arial" panose="020B0604020202020204" pitchFamily="34" charset="0"/>
              </a:rPr>
              <a:t>The above relational algebra expression is used to get the ID and name of the students who have not taken any course in the year 2018.</a:t>
            </a:r>
            <a:endParaRPr lang="en-US" sz="1200" b="1"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3871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1389" y="295600"/>
            <a:ext cx="5099008" cy="1406868"/>
          </a:xfrm>
          <a:prstGeom prst="rect">
            <a:avLst/>
          </a:prstGeom>
        </p:spPr>
      </p:pic>
      <p:sp>
        <p:nvSpPr>
          <p:cNvPr id="3" name="Rectangle 2"/>
          <p:cNvSpPr/>
          <p:nvPr/>
        </p:nvSpPr>
        <p:spPr>
          <a:xfrm>
            <a:off x="453265" y="1934116"/>
            <a:ext cx="5995685" cy="461665"/>
          </a:xfrm>
          <a:prstGeom prst="rect">
            <a:avLst/>
          </a:prstGeom>
          <a:solidFill>
            <a:schemeClr val="tx2">
              <a:lumMod val="75000"/>
            </a:schemeClr>
          </a:solidFill>
        </p:spPr>
        <p:txBody>
          <a:bodyPr wrap="square">
            <a:spAutoFit/>
          </a:bodyPr>
          <a:lstStyle/>
          <a:p>
            <a:r>
              <a:rPr lang="en-US" sz="1200" b="1" dirty="0" smtClean="0">
                <a:solidFill>
                  <a:schemeClr val="bg1"/>
                </a:solidFill>
                <a:latin typeface="Arial" panose="020B0604020202020204" pitchFamily="34" charset="0"/>
                <a:cs typeface="Arial" panose="020B0604020202020204" pitchFamily="34" charset="0"/>
              </a:rPr>
              <a:t>(2.1)     Consider </a:t>
            </a:r>
            <a:r>
              <a:rPr lang="en-US" sz="1200" b="1" dirty="0">
                <a:solidFill>
                  <a:schemeClr val="bg1"/>
                </a:solidFill>
                <a:latin typeface="Arial" panose="020B0604020202020204" pitchFamily="34" charset="0"/>
                <a:cs typeface="Arial" panose="020B0604020202020204" pitchFamily="34" charset="0"/>
              </a:rPr>
              <a:t>the employee database of Figure 2.17. What are the appropriate </a:t>
            </a:r>
            <a:r>
              <a:rPr lang="en-US" sz="1200" b="1" dirty="0" smtClean="0">
                <a:solidFill>
                  <a:schemeClr val="bg1"/>
                </a:solidFill>
                <a:latin typeface="Arial" panose="020B0604020202020204" pitchFamily="34" charset="0"/>
                <a:cs typeface="Arial" panose="020B0604020202020204" pitchFamily="34" charset="0"/>
              </a:rPr>
              <a:t>primary  </a:t>
            </a:r>
            <a:r>
              <a:rPr lang="en-US" sz="1200" b="1" dirty="0">
                <a:solidFill>
                  <a:schemeClr val="bg1"/>
                </a:solidFill>
                <a:latin typeface="Arial" panose="020B0604020202020204" pitchFamily="34" charset="0"/>
                <a:cs typeface="Arial" panose="020B0604020202020204" pitchFamily="34" charset="0"/>
              </a:rPr>
              <a:t>keys?</a:t>
            </a:r>
          </a:p>
        </p:txBody>
      </p:sp>
      <p:sp>
        <p:nvSpPr>
          <p:cNvPr id="5" name="TextBox 4"/>
          <p:cNvSpPr txBox="1"/>
          <p:nvPr/>
        </p:nvSpPr>
        <p:spPr>
          <a:xfrm>
            <a:off x="453265" y="2580228"/>
            <a:ext cx="5995685" cy="544764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Primary key of a relation:</a:t>
            </a:r>
          </a:p>
          <a:p>
            <a:pPr marL="171450" indent="-1714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A </a:t>
            </a:r>
            <a:r>
              <a:rPr lang="en-US" sz="1200" dirty="0">
                <a:latin typeface="Arial" panose="020B0604020202020204" pitchFamily="34" charset="0"/>
                <a:cs typeface="Arial" panose="020B0604020202020204" pitchFamily="34" charset="0"/>
              </a:rPr>
              <a:t>primary key is a special column of a relation used for uniquely identifying a relation.</a:t>
            </a:r>
          </a:p>
          <a:p>
            <a:pPr marL="171450" indent="-1714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primary key can be one column or combination of columns. The primary key will uniquely identify all the records of a table</a:t>
            </a:r>
            <a:r>
              <a:rPr lang="en-US" sz="1200" dirty="0" smtClean="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The features of a primary are:</a:t>
            </a:r>
          </a:p>
          <a:p>
            <a:pPr marL="171450" indent="-1714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primary key contains a unique value for each row of data.</a:t>
            </a:r>
          </a:p>
          <a:p>
            <a:pPr marL="171450" indent="-1714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primary key column cannot contain null values</a:t>
            </a:r>
            <a:r>
              <a:rPr lang="en-US" sz="1200" dirty="0" smtClean="0">
                <a:latin typeface="Arial" panose="020B0604020202020204" pitchFamily="34" charset="0"/>
                <a:cs typeface="Arial" panose="020B0604020202020204" pitchFamily="34" charset="0"/>
              </a:rPr>
              <a:t>.</a:t>
            </a:r>
          </a:p>
          <a:p>
            <a:pPr marL="171450" indent="-171450">
              <a:buFont typeface="Wingdings" panose="05000000000000000000" pitchFamily="2" charset="2"/>
              <a:buChar char="v"/>
            </a:pPr>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The database has three relations that are, employee, works, and company</a:t>
            </a:r>
            <a:r>
              <a:rPr lang="en-US" sz="1200" b="1" dirty="0" smtClean="0">
                <a:latin typeface="Arial" panose="020B0604020202020204" pitchFamily="34" charset="0"/>
                <a:cs typeface="Arial" panose="020B0604020202020204" pitchFamily="34" charset="0"/>
              </a:rPr>
              <a:t>.</a:t>
            </a:r>
          </a:p>
          <a:p>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primary key for the first relation can be “</a:t>
            </a:r>
            <a:r>
              <a:rPr lang="en-US" sz="1200" dirty="0" err="1">
                <a:latin typeface="Arial" panose="020B0604020202020204" pitchFamily="34" charset="0"/>
                <a:cs typeface="Arial" panose="020B0604020202020204" pitchFamily="34" charset="0"/>
              </a:rPr>
              <a:t>person_name</a:t>
            </a:r>
            <a:r>
              <a:rPr lang="en-US" sz="1200" dirty="0">
                <a:latin typeface="Arial" panose="020B0604020202020204" pitchFamily="34" charset="0"/>
                <a:cs typeface="Arial" panose="020B0604020202020204" pitchFamily="34" charset="0"/>
              </a:rPr>
              <a:t>" that can identify the employees in the relation. The other available columns are “street” and “city” and that can come common to many employees. So the columns “street” and “city” cannot identify the employees in the table</a:t>
            </a:r>
            <a:r>
              <a:rPr lang="en-US" sz="1200" dirty="0" smtClean="0">
                <a:latin typeface="Arial" panose="020B0604020202020204" pitchFamily="34" charset="0"/>
                <a:cs typeface="Arial" panose="020B0604020202020204" pitchFamily="34" charset="0"/>
              </a:rPr>
              <a:t>.</a:t>
            </a:r>
          </a:p>
          <a:p>
            <a:pPr marL="171450" indent="-171450">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primary key for the second relation can be “</a:t>
            </a:r>
            <a:r>
              <a:rPr lang="en-US" sz="1200" dirty="0" err="1">
                <a:latin typeface="Arial" panose="020B0604020202020204" pitchFamily="34" charset="0"/>
                <a:cs typeface="Arial" panose="020B0604020202020204" pitchFamily="34" charset="0"/>
              </a:rPr>
              <a:t>person_name</a:t>
            </a:r>
            <a:r>
              <a:rPr lang="en-US" sz="1200" dirty="0">
                <a:latin typeface="Arial" panose="020B0604020202020204" pitchFamily="34" charset="0"/>
                <a:cs typeface="Arial" panose="020B0604020202020204" pitchFamily="34" charset="0"/>
              </a:rPr>
              <a:t>” that can identify the employees in the relation. The other available columns are "</a:t>
            </a:r>
            <a:r>
              <a:rPr lang="en-US" sz="1200" dirty="0" err="1">
                <a:latin typeface="Arial" panose="020B0604020202020204" pitchFamily="34" charset="0"/>
                <a:cs typeface="Arial" panose="020B0604020202020204" pitchFamily="34" charset="0"/>
              </a:rPr>
              <a:t>company_name</a:t>
            </a:r>
            <a:r>
              <a:rPr lang="en-US" sz="1200" dirty="0">
                <a:latin typeface="Arial" panose="020B0604020202020204" pitchFamily="34" charset="0"/>
                <a:cs typeface="Arial" panose="020B0604020202020204" pitchFamily="34" charset="0"/>
              </a:rPr>
              <a:t>” and “salary” and that can come common to many works. That is may companies provide same kind of jobs with same amount of salary. So the columns "</a:t>
            </a:r>
            <a:r>
              <a:rPr lang="en-US" sz="1200" dirty="0" err="1">
                <a:latin typeface="Arial" panose="020B0604020202020204" pitchFamily="34" charset="0"/>
                <a:cs typeface="Arial" panose="020B0604020202020204" pitchFamily="34" charset="0"/>
              </a:rPr>
              <a:t>company_name</a:t>
            </a:r>
            <a:r>
              <a:rPr lang="en-US" sz="1200" dirty="0">
                <a:latin typeface="Arial" panose="020B0604020202020204" pitchFamily="34" charset="0"/>
                <a:cs typeface="Arial" panose="020B0604020202020204" pitchFamily="34" charset="0"/>
              </a:rPr>
              <a:t>” and “salary” cannot identify the rows in the table</a:t>
            </a:r>
            <a:r>
              <a:rPr lang="en-US" sz="1200" dirty="0" smtClean="0">
                <a:latin typeface="Arial" panose="020B0604020202020204" pitchFamily="34" charset="0"/>
                <a:cs typeface="Arial" panose="020B0604020202020204" pitchFamily="34" charset="0"/>
              </a:rPr>
              <a:t>.</a:t>
            </a:r>
          </a:p>
          <a:p>
            <a:pPr marL="171450" indent="-171450">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primary key for the third relation can be “</a:t>
            </a:r>
            <a:r>
              <a:rPr lang="en-US" sz="1200" dirty="0" err="1">
                <a:latin typeface="Arial" panose="020B0604020202020204" pitchFamily="34" charset="0"/>
                <a:cs typeface="Arial" panose="020B0604020202020204" pitchFamily="34" charset="0"/>
              </a:rPr>
              <a:t>company_name</a:t>
            </a:r>
            <a:r>
              <a:rPr lang="en-US" sz="1200" dirty="0">
                <a:latin typeface="Arial" panose="020B0604020202020204" pitchFamily="34" charset="0"/>
                <a:cs typeface="Arial" panose="020B0604020202020204" pitchFamily="34" charset="0"/>
              </a:rPr>
              <a:t>” that can identify the company in the relation. The other available column is “city” and that can come common to many </a:t>
            </a:r>
            <a:r>
              <a:rPr lang="en-US" sz="1200" dirty="0" err="1">
                <a:latin typeface="Arial" panose="020B0604020202020204" pitchFamily="34" charset="0"/>
                <a:cs typeface="Arial" panose="020B0604020202020204" pitchFamily="34" charset="0"/>
              </a:rPr>
              <a:t>companes</a:t>
            </a:r>
            <a:r>
              <a:rPr lang="en-US" sz="1200" dirty="0">
                <a:latin typeface="Arial" panose="020B0604020202020204" pitchFamily="34" charset="0"/>
                <a:cs typeface="Arial" panose="020B0604020202020204" pitchFamily="34" charset="0"/>
              </a:rPr>
              <a:t>. So the column “city” cannot identify the companies in the table.</a:t>
            </a:r>
          </a:p>
          <a:p>
            <a:pPr marL="171450" indent="-171450">
              <a:buFont typeface="Wingdings" panose="05000000000000000000" pitchFamily="2" charset="2"/>
              <a:buChar char="v"/>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302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689" y="430333"/>
            <a:ext cx="6041984" cy="646331"/>
          </a:xfrm>
          <a:prstGeom prst="rect">
            <a:avLst/>
          </a:prstGeom>
          <a:solidFill>
            <a:schemeClr val="tx2">
              <a:lumMod val="75000"/>
            </a:schemeClr>
          </a:solidFill>
        </p:spPr>
        <p:txBody>
          <a:bodyPr wrap="square">
            <a:spAutoFit/>
          </a:bodyPr>
          <a:lstStyle/>
          <a:p>
            <a:r>
              <a:rPr lang="en-US" sz="1200" b="1" dirty="0" smtClean="0">
                <a:solidFill>
                  <a:schemeClr val="bg1"/>
                </a:solidFill>
                <a:latin typeface="Arial" panose="020B0604020202020204" pitchFamily="34" charset="0"/>
                <a:cs typeface="Arial" panose="020B0604020202020204" pitchFamily="34" charset="0"/>
              </a:rPr>
              <a:t>(2.2</a:t>
            </a:r>
            <a:r>
              <a:rPr lang="en-US" sz="1200" b="1" dirty="0">
                <a:solidFill>
                  <a:schemeClr val="bg1"/>
                </a:solidFill>
                <a:latin typeface="Arial" panose="020B0604020202020204" pitchFamily="34" charset="0"/>
                <a:cs typeface="Arial" panose="020B0604020202020204" pitchFamily="34" charset="0"/>
              </a:rPr>
              <a:t>) Consider the foreign-key constraint from the </a:t>
            </a:r>
            <a:r>
              <a:rPr lang="en-US" sz="1200" b="1" dirty="0" err="1" smtClean="0">
                <a:solidFill>
                  <a:schemeClr val="bg1"/>
                </a:solidFill>
                <a:latin typeface="Arial" panose="020B0604020202020204" pitchFamily="34" charset="0"/>
                <a:cs typeface="Arial" panose="020B0604020202020204" pitchFamily="34" charset="0"/>
              </a:rPr>
              <a:t>dept_name</a:t>
            </a:r>
            <a:r>
              <a:rPr lang="en-US" sz="1200" b="1" dirty="0" smtClean="0">
                <a:solidFill>
                  <a:schemeClr val="bg1"/>
                </a:solidFill>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attribute of instructor </a:t>
            </a:r>
            <a:r>
              <a:rPr lang="en-US" sz="1200" b="1" dirty="0" smtClean="0">
                <a:solidFill>
                  <a:schemeClr val="bg1"/>
                </a:solidFill>
                <a:latin typeface="Arial" panose="020B0604020202020204" pitchFamily="34" charset="0"/>
                <a:cs typeface="Arial" panose="020B0604020202020204" pitchFamily="34" charset="0"/>
              </a:rPr>
              <a:t>to the </a:t>
            </a:r>
            <a:r>
              <a:rPr lang="en-US" sz="1200" b="1" dirty="0">
                <a:solidFill>
                  <a:schemeClr val="bg1"/>
                </a:solidFill>
                <a:latin typeface="Arial" panose="020B0604020202020204" pitchFamily="34" charset="0"/>
                <a:cs typeface="Arial" panose="020B0604020202020204" pitchFamily="34" charset="0"/>
              </a:rPr>
              <a:t>department relation. Give examples of inserts and deletes to these </a:t>
            </a:r>
            <a:r>
              <a:rPr lang="en-US" sz="1200" b="1" dirty="0" smtClean="0">
                <a:solidFill>
                  <a:schemeClr val="bg1"/>
                </a:solidFill>
                <a:latin typeface="Arial" panose="020B0604020202020204" pitchFamily="34" charset="0"/>
                <a:cs typeface="Arial" panose="020B0604020202020204" pitchFamily="34" charset="0"/>
              </a:rPr>
              <a:t>relations that </a:t>
            </a:r>
            <a:r>
              <a:rPr lang="en-US" sz="1200" b="1" dirty="0">
                <a:solidFill>
                  <a:schemeClr val="bg1"/>
                </a:solidFill>
                <a:latin typeface="Arial" panose="020B0604020202020204" pitchFamily="34" charset="0"/>
                <a:cs typeface="Arial" panose="020B0604020202020204" pitchFamily="34" charset="0"/>
              </a:rPr>
              <a:t>can cause a violation of the foreign-key </a:t>
            </a:r>
            <a:r>
              <a:rPr lang="en-US" sz="1200" b="1" dirty="0" smtClean="0">
                <a:solidFill>
                  <a:schemeClr val="bg1"/>
                </a:solidFill>
                <a:latin typeface="Arial" panose="020B0604020202020204" pitchFamily="34" charset="0"/>
                <a:cs typeface="Arial" panose="020B0604020202020204" pitchFamily="34" charset="0"/>
              </a:rPr>
              <a:t>constraint.</a:t>
            </a:r>
            <a:endParaRPr lang="en-US" sz="12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416689" y="1331089"/>
            <a:ext cx="6041984" cy="5078313"/>
          </a:xfrm>
          <a:prstGeom prst="rect">
            <a:avLst/>
          </a:prstGeom>
          <a:noFill/>
        </p:spPr>
        <p:txBody>
          <a:bodyPr wrap="square" rtlCol="0">
            <a:spAutoFit/>
          </a:bodyPr>
          <a:lstStyle/>
          <a:p>
            <a:pPr algn="just"/>
            <a:r>
              <a:rPr lang="en-US" sz="1200" b="1" dirty="0">
                <a:latin typeface="Arial" panose="020B0604020202020204" pitchFamily="34" charset="0"/>
                <a:cs typeface="Arial" panose="020B0604020202020204" pitchFamily="34" charset="0"/>
              </a:rPr>
              <a:t>Foreign key</a:t>
            </a:r>
            <a:r>
              <a:rPr lang="en-US" sz="1200" b="1" dirty="0" smtClean="0">
                <a:latin typeface="Arial" panose="020B0604020202020204" pitchFamily="34" charset="0"/>
                <a:cs typeface="Arial" panose="020B0604020202020204" pitchFamily="34" charset="0"/>
              </a:rPr>
              <a:t>:</a:t>
            </a:r>
          </a:p>
          <a:p>
            <a:pPr marL="171450" indent="-171450" algn="just">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A </a:t>
            </a:r>
            <a:r>
              <a:rPr lang="en-US" sz="1200" dirty="0">
                <a:latin typeface="Arial" panose="020B0604020202020204" pitchFamily="34" charset="0"/>
                <a:cs typeface="Arial" panose="020B0604020202020204" pitchFamily="34" charset="0"/>
              </a:rPr>
              <a:t>foreign key is an attribute/column which is used for establishing relationship between two tables/relations</a:t>
            </a:r>
            <a:r>
              <a:rPr lang="en-US" sz="1200" dirty="0" smtClean="0">
                <a:latin typeface="Arial" panose="020B0604020202020204" pitchFamily="34" charset="0"/>
                <a:cs typeface="Arial" panose="020B0604020202020204" pitchFamily="34" charset="0"/>
              </a:rPr>
              <a:t>.</a:t>
            </a:r>
          </a:p>
          <a:p>
            <a:pPr marL="171450" indent="-171450" algn="just">
              <a:buFont typeface="Wingdings" panose="05000000000000000000" pitchFamily="2" charset="2"/>
              <a:buChar char="§"/>
            </a:pPr>
            <a:r>
              <a:rPr lang="en-US" sz="1200" dirty="0" smtClean="0">
                <a:latin typeface="Arial" panose="020B0604020202020204" pitchFamily="34" charset="0"/>
                <a:cs typeface="Arial" panose="020B0604020202020204" pitchFamily="34" charset="0"/>
              </a:rPr>
              <a:t>A </a:t>
            </a:r>
            <a:r>
              <a:rPr lang="en-US" sz="1200" dirty="0">
                <a:latin typeface="Arial" panose="020B0604020202020204" pitchFamily="34" charset="0"/>
                <a:cs typeface="Arial" panose="020B0604020202020204" pitchFamily="34" charset="0"/>
              </a:rPr>
              <a:t>foreign key must be primary key of the table to which it is referring</a:t>
            </a:r>
            <a:r>
              <a:rPr lang="en-US" sz="1200" dirty="0" smtClean="0">
                <a:latin typeface="Arial" panose="020B0604020202020204" pitchFamily="34" charset="0"/>
                <a:cs typeface="Arial" panose="020B0604020202020204" pitchFamily="34" charset="0"/>
              </a:rPr>
              <a:t>.</a:t>
            </a:r>
          </a:p>
          <a:p>
            <a:pPr marL="171450" indent="-171450" algn="just">
              <a:buFont typeface="Wingdings" panose="05000000000000000000" pitchFamily="2" charset="2"/>
              <a:buChar char="§"/>
            </a:pPr>
            <a:endParaRPr lang="en-US" sz="1200" b="1" dirty="0">
              <a:latin typeface="Arial" panose="020B0604020202020204" pitchFamily="34" charset="0"/>
              <a:cs typeface="Arial" panose="020B0604020202020204" pitchFamily="34" charset="0"/>
            </a:endParaRPr>
          </a:p>
          <a:p>
            <a:pPr algn="just"/>
            <a:r>
              <a:rPr lang="en-US" sz="1200" b="1" dirty="0">
                <a:latin typeface="Arial" panose="020B0604020202020204" pitchFamily="34" charset="0"/>
                <a:cs typeface="Arial" panose="020B0604020202020204" pitchFamily="34" charset="0"/>
              </a:rPr>
              <a:t>Violation of foreign key constraint:</a:t>
            </a:r>
          </a:p>
          <a:p>
            <a:pPr algn="just"/>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The foreign key of one table violates when the primary key that taken as foreign key is updated or deleted from the respected table</a:t>
            </a:r>
            <a:r>
              <a:rPr lang="en-US" sz="1200" dirty="0" smtClean="0">
                <a:latin typeface="Arial" panose="020B0604020202020204" pitchFamily="34" charset="0"/>
                <a:cs typeface="Arial" panose="020B0604020202020204" pitchFamily="34" charset="0"/>
              </a:rPr>
              <a:t>.</a:t>
            </a:r>
          </a:p>
          <a:p>
            <a:pPr algn="just"/>
            <a:endParaRPr lang="en-US" sz="1200" dirty="0">
              <a:latin typeface="Arial" panose="020B0604020202020204" pitchFamily="34" charset="0"/>
              <a:cs typeface="Arial" panose="020B0604020202020204" pitchFamily="34" charset="0"/>
            </a:endParaRPr>
          </a:p>
          <a:p>
            <a:pPr algn="just"/>
            <a:r>
              <a:rPr lang="en-US" sz="1200" dirty="0" smtClean="0">
                <a:latin typeface="Arial" panose="020B0604020202020204" pitchFamily="34" charset="0"/>
                <a:cs typeface="Arial" panose="020B0604020202020204" pitchFamily="34" charset="0"/>
              </a:rPr>
              <a:t>Violation </a:t>
            </a:r>
            <a:r>
              <a:rPr lang="en-US" sz="1200" dirty="0">
                <a:latin typeface="Arial" panose="020B0604020202020204" pitchFamily="34" charset="0"/>
                <a:cs typeface="Arial" panose="020B0604020202020204" pitchFamily="34" charset="0"/>
              </a:rPr>
              <a:t>of foreign key occurs when an insert or update on a foreign key table </a:t>
            </a:r>
            <a:r>
              <a:rPr lang="en-US" sz="1200" dirty="0" smtClean="0">
                <a:latin typeface="Arial" panose="020B0604020202020204" pitchFamily="34" charset="0"/>
                <a:cs typeface="Arial" panose="020B0604020202020204" pitchFamily="34" charset="0"/>
              </a:rPr>
              <a:t>is performed </a:t>
            </a:r>
            <a:r>
              <a:rPr lang="en-US" sz="1200" dirty="0">
                <a:latin typeface="Arial" panose="020B0604020202020204" pitchFamily="34" charset="0"/>
                <a:cs typeface="Arial" panose="020B0604020202020204" pitchFamily="34" charset="0"/>
              </a:rPr>
              <a:t>without a matching value in the primary key table.</a:t>
            </a:r>
          </a:p>
          <a:p>
            <a:pPr algn="just"/>
            <a:r>
              <a:rPr lang="en-US" sz="1200" dirty="0">
                <a:latin typeface="Arial" panose="020B0604020202020204" pitchFamily="34" charset="0"/>
                <a:cs typeface="Arial" panose="020B0604020202020204" pitchFamily="34" charset="0"/>
              </a:rPr>
              <a:t>For example, the table given are department and instructor. The primary key </a:t>
            </a:r>
            <a:r>
              <a:rPr lang="en-US" sz="1200" dirty="0" err="1">
                <a:latin typeface="Arial" panose="020B0604020202020204" pitchFamily="34" charset="0"/>
                <a:cs typeface="Arial" panose="020B0604020202020204" pitchFamily="34" charset="0"/>
              </a:rPr>
              <a:t>dept_name</a:t>
            </a:r>
            <a:r>
              <a:rPr lang="en-US" sz="1200" dirty="0">
                <a:latin typeface="Arial" panose="020B0604020202020204" pitchFamily="34" charset="0"/>
                <a:cs typeface="Arial" panose="020B0604020202020204" pitchFamily="34" charset="0"/>
              </a:rPr>
              <a:t> of department relation is taken as the foreign key of instructor relation.</a:t>
            </a:r>
          </a:p>
          <a:p>
            <a:pPr algn="just"/>
            <a:r>
              <a:rPr lang="en-US" sz="1200" dirty="0">
                <a:latin typeface="Arial" panose="020B0604020202020204" pitchFamily="34" charset="0"/>
                <a:cs typeface="Arial" panose="020B0604020202020204" pitchFamily="34" charset="0"/>
              </a:rPr>
              <a:t>So when inserting a row to the instructor without matching the primary key of department can cause violation of foreign key. For example consider the query given </a:t>
            </a:r>
            <a:r>
              <a:rPr lang="en-US" sz="1200" dirty="0" smtClean="0">
                <a:latin typeface="Arial" panose="020B0604020202020204" pitchFamily="34" charset="0"/>
                <a:cs typeface="Arial" panose="020B0604020202020204" pitchFamily="34" charset="0"/>
              </a:rPr>
              <a:t>below-------</a:t>
            </a:r>
            <a:r>
              <a:rPr lang="en-US" sz="1200" b="1" dirty="0" smtClean="0">
                <a:latin typeface="Arial" panose="020B0604020202020204" pitchFamily="34" charset="0"/>
                <a:cs typeface="Arial" panose="020B0604020202020204" pitchFamily="34" charset="0"/>
              </a:rPr>
              <a:t>INSERT </a:t>
            </a:r>
            <a:r>
              <a:rPr lang="en-US" sz="1200" b="1" dirty="0">
                <a:latin typeface="Arial" panose="020B0604020202020204" pitchFamily="34" charset="0"/>
                <a:cs typeface="Arial" panose="020B0604020202020204" pitchFamily="34" charset="0"/>
              </a:rPr>
              <a:t>INTO instructor VALUES ('ins1', ‘</a:t>
            </a:r>
            <a:r>
              <a:rPr lang="en-US" sz="1200" b="1" dirty="0" err="1">
                <a:latin typeface="Arial" panose="020B0604020202020204" pitchFamily="34" charset="0"/>
                <a:cs typeface="Arial" panose="020B0604020202020204" pitchFamily="34" charset="0"/>
              </a:rPr>
              <a:t>sam</a:t>
            </a:r>
            <a:r>
              <a:rPr lang="en-US" sz="1200" b="1" dirty="0">
                <a:latin typeface="Arial" panose="020B0604020202020204" pitchFamily="34" charset="0"/>
                <a:cs typeface="Arial" panose="020B0604020202020204" pitchFamily="34" charset="0"/>
              </a:rPr>
              <a:t>', ‘economics', '200000');</a:t>
            </a:r>
          </a:p>
          <a:p>
            <a:pPr algn="just"/>
            <a:r>
              <a:rPr lang="en-US" sz="1200" dirty="0">
                <a:latin typeface="Arial" panose="020B0604020202020204" pitchFamily="34" charset="0"/>
                <a:cs typeface="Arial" panose="020B0604020202020204" pitchFamily="34" charset="0"/>
              </a:rPr>
              <a:t>If there is no such a </a:t>
            </a:r>
            <a:r>
              <a:rPr lang="en-US" sz="1200" dirty="0" err="1">
                <a:latin typeface="Arial" panose="020B0604020202020204" pitchFamily="34" charset="0"/>
                <a:cs typeface="Arial" panose="020B0604020202020204" pitchFamily="34" charset="0"/>
              </a:rPr>
              <a:t>dept_name</a:t>
            </a:r>
            <a:r>
              <a:rPr lang="en-US" sz="1200" dirty="0">
                <a:latin typeface="Arial" panose="020B0604020202020204" pitchFamily="34" charset="0"/>
                <a:cs typeface="Arial" panose="020B0604020202020204" pitchFamily="34" charset="0"/>
              </a:rPr>
              <a:t> like “economics”, it will cause the violation in foreign key and it will show some error messages.</a:t>
            </a:r>
          </a:p>
          <a:p>
            <a:pPr algn="just"/>
            <a:endParaRPr lang="en-US" sz="1200" dirty="0" smtClean="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When deleting a primary key of a relation which is taken as the foreign key to another table, it will cause violation of foreign key. For example consider the below query,</a:t>
            </a:r>
          </a:p>
          <a:p>
            <a:pPr algn="just"/>
            <a:r>
              <a:rPr lang="en-US" sz="1200" b="1" dirty="0">
                <a:latin typeface="Arial" panose="020B0604020202020204" pitchFamily="34" charset="0"/>
                <a:cs typeface="Arial" panose="020B0604020202020204" pitchFamily="34" charset="0"/>
              </a:rPr>
              <a:t>DELETE FROM department WHERE </a:t>
            </a:r>
            <a:r>
              <a:rPr lang="en-US" sz="1200" b="1" dirty="0" err="1">
                <a:latin typeface="Arial" panose="020B0604020202020204" pitchFamily="34" charset="0"/>
                <a:cs typeface="Arial" panose="020B0604020202020204" pitchFamily="34" charset="0"/>
              </a:rPr>
              <a:t>dept_name</a:t>
            </a:r>
            <a:r>
              <a:rPr lang="en-US" sz="1200" b="1" dirty="0">
                <a:latin typeface="Arial" panose="020B0604020202020204" pitchFamily="34" charset="0"/>
                <a:cs typeface="Arial" panose="020B0604020202020204" pitchFamily="34" charset="0"/>
              </a:rPr>
              <a:t>='Physics';</a:t>
            </a:r>
          </a:p>
          <a:p>
            <a:pPr algn="just"/>
            <a:r>
              <a:rPr lang="en-US" sz="1200" dirty="0">
                <a:latin typeface="Arial" panose="020B0604020202020204" pitchFamily="34" charset="0"/>
                <a:cs typeface="Arial" panose="020B0604020202020204" pitchFamily="34" charset="0"/>
              </a:rPr>
              <a:t>The above deletes the row of details of “Physics” department. The </a:t>
            </a:r>
            <a:r>
              <a:rPr lang="en-US" sz="1200" dirty="0" err="1">
                <a:latin typeface="Arial" panose="020B0604020202020204" pitchFamily="34" charset="0"/>
                <a:cs typeface="Arial" panose="020B0604020202020204" pitchFamily="34" charset="0"/>
              </a:rPr>
              <a:t>dept_name</a:t>
            </a:r>
            <a:r>
              <a:rPr lang="en-US" sz="1200" dirty="0">
                <a:latin typeface="Arial" panose="020B0604020202020204" pitchFamily="34" charset="0"/>
                <a:cs typeface="Arial" panose="020B0604020202020204" pitchFamily="34" charset="0"/>
              </a:rPr>
              <a:t> is foreign key in another relation. So deleting the details affect the second relation. Here, the foreign key violation occurs</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6057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539" y="430333"/>
            <a:ext cx="6065134" cy="738664"/>
          </a:xfrm>
          <a:prstGeom prst="rect">
            <a:avLst/>
          </a:prstGeom>
          <a:solidFill>
            <a:schemeClr val="tx2">
              <a:lumMod val="75000"/>
            </a:schemeClr>
          </a:solidFill>
        </p:spPr>
        <p:txBody>
          <a:bodyPr wrap="square">
            <a:spAutoFit/>
          </a:bodyPr>
          <a:lstStyle/>
          <a:p>
            <a:pPr algn="just"/>
            <a:r>
              <a:rPr lang="en-US" sz="1400" b="1" dirty="0" smtClean="0">
                <a:solidFill>
                  <a:schemeClr val="bg1"/>
                </a:solidFill>
              </a:rPr>
              <a:t>(2.3</a:t>
            </a:r>
            <a:r>
              <a:rPr lang="en-US" sz="1400" b="1" dirty="0">
                <a:solidFill>
                  <a:schemeClr val="bg1"/>
                </a:solidFill>
              </a:rPr>
              <a:t>) Consider the time slot relation. Given that a particular time slot can meet </a:t>
            </a:r>
            <a:r>
              <a:rPr lang="en-US" sz="1400" b="1" dirty="0" smtClean="0">
                <a:solidFill>
                  <a:schemeClr val="bg1"/>
                </a:solidFill>
              </a:rPr>
              <a:t>more than </a:t>
            </a:r>
            <a:r>
              <a:rPr lang="en-US" sz="1400" b="1" dirty="0">
                <a:solidFill>
                  <a:schemeClr val="bg1"/>
                </a:solidFill>
              </a:rPr>
              <a:t>once in a week, explain why day and start time are part of the primary </a:t>
            </a:r>
            <a:r>
              <a:rPr lang="en-US" sz="1400" b="1" dirty="0" smtClean="0">
                <a:solidFill>
                  <a:schemeClr val="bg1"/>
                </a:solidFill>
              </a:rPr>
              <a:t>key of </a:t>
            </a:r>
            <a:r>
              <a:rPr lang="en-US" sz="1400" b="1" dirty="0">
                <a:solidFill>
                  <a:schemeClr val="bg1"/>
                </a:solidFill>
              </a:rPr>
              <a:t>this relation, while end time is not.</a:t>
            </a:r>
          </a:p>
        </p:txBody>
      </p:sp>
      <p:sp>
        <p:nvSpPr>
          <p:cNvPr id="3" name="TextBox 2"/>
          <p:cNvSpPr txBox="1"/>
          <p:nvPr/>
        </p:nvSpPr>
        <p:spPr>
          <a:xfrm>
            <a:off x="393539" y="1388962"/>
            <a:ext cx="6065134" cy="2492990"/>
          </a:xfrm>
          <a:prstGeom prst="rect">
            <a:avLst/>
          </a:prstGeom>
          <a:noFill/>
        </p:spPr>
        <p:txBody>
          <a:bodyPr wrap="square" rtlCol="0">
            <a:spAutoFit/>
          </a:bodyPr>
          <a:lstStyle/>
          <a:p>
            <a:pPr algn="just"/>
            <a:r>
              <a:rPr lang="en-US" sz="1200" b="1" dirty="0"/>
              <a:t>The time slot relation is given below:</a:t>
            </a:r>
          </a:p>
          <a:p>
            <a:pPr algn="just"/>
            <a:r>
              <a:rPr lang="en-US" sz="1200" dirty="0" err="1" smtClean="0"/>
              <a:t>Time_slot</a:t>
            </a:r>
            <a:r>
              <a:rPr lang="en-US" sz="1200" dirty="0" smtClean="0"/>
              <a:t> </a:t>
            </a:r>
            <a:r>
              <a:rPr lang="en-US" sz="1200" dirty="0"/>
              <a:t>(</a:t>
            </a:r>
            <a:r>
              <a:rPr lang="en-US" sz="1200" dirty="0" err="1" smtClean="0"/>
              <a:t>time_slot_id</a:t>
            </a:r>
            <a:r>
              <a:rPr lang="en-US" sz="1200" dirty="0"/>
              <a:t>, day, </a:t>
            </a:r>
            <a:r>
              <a:rPr lang="en-US" sz="1200" dirty="0" err="1" smtClean="0"/>
              <a:t>start_time</a:t>
            </a:r>
            <a:r>
              <a:rPr lang="en-US" sz="1200" dirty="0"/>
              <a:t>, </a:t>
            </a:r>
            <a:r>
              <a:rPr lang="en-US" sz="1200" dirty="0" err="1"/>
              <a:t>end_time</a:t>
            </a:r>
            <a:r>
              <a:rPr lang="en-US" sz="1200" dirty="0" smtClean="0"/>
              <a:t>);</a:t>
            </a:r>
          </a:p>
          <a:p>
            <a:pPr algn="just"/>
            <a:endParaRPr lang="en-US" sz="1200" dirty="0"/>
          </a:p>
          <a:p>
            <a:pPr algn="just"/>
            <a:r>
              <a:rPr lang="en-US" sz="1200" dirty="0"/>
              <a:t>• The class section has an associated </a:t>
            </a:r>
            <a:r>
              <a:rPr lang="en-US" sz="1200" dirty="0" err="1"/>
              <a:t>time_slot_id.The</a:t>
            </a:r>
            <a:r>
              <a:rPr lang="en-US" sz="1200" dirty="0"/>
              <a:t> </a:t>
            </a:r>
            <a:r>
              <a:rPr lang="en-US" sz="1200" dirty="0" err="1"/>
              <a:t>time_slot</a:t>
            </a:r>
            <a:r>
              <a:rPr lang="en-US" sz="1200" dirty="0"/>
              <a:t> gives the information on which days of the week and what times a particular “</a:t>
            </a:r>
            <a:r>
              <a:rPr lang="en-US" sz="1200" dirty="0" err="1"/>
              <a:t>time_slot_id</a:t>
            </a:r>
            <a:r>
              <a:rPr lang="en-US" sz="1200" dirty="0"/>
              <a:t>” </a:t>
            </a:r>
            <a:r>
              <a:rPr lang="en-US" sz="1200" dirty="0" err="1"/>
              <a:t>meets.For</a:t>
            </a:r>
            <a:r>
              <a:rPr lang="en-US" sz="1200" dirty="0"/>
              <a:t> example, the “</a:t>
            </a:r>
            <a:r>
              <a:rPr lang="en-US" sz="1200" dirty="0" err="1"/>
              <a:t>time_slot_id</a:t>
            </a:r>
            <a:r>
              <a:rPr lang="en-US" sz="1200" dirty="0"/>
              <a:t>” is “A” and it starts at time 8 A.M and end at 8.50 A.M in the </a:t>
            </a:r>
            <a:r>
              <a:rPr lang="en-US" sz="1200" dirty="0" err="1"/>
              <a:t>Monday,Wednesday</a:t>
            </a:r>
            <a:r>
              <a:rPr lang="en-US" sz="1200" dirty="0"/>
              <a:t> and Friday.</a:t>
            </a:r>
          </a:p>
          <a:p>
            <a:pPr algn="just"/>
            <a:r>
              <a:rPr lang="en-US" sz="1200" dirty="0"/>
              <a:t>So it is possible for a </a:t>
            </a:r>
            <a:r>
              <a:rPr lang="en-US" sz="1200" dirty="0" err="1"/>
              <a:t>time_slot_id</a:t>
            </a:r>
            <a:r>
              <a:rPr lang="en-US" sz="1200" dirty="0"/>
              <a:t> to have multiple sessions with in single day, at multiple times. So the "</a:t>
            </a:r>
            <a:r>
              <a:rPr lang="en-US" sz="1200" dirty="0" err="1"/>
              <a:t>time_slot_id</a:t>
            </a:r>
            <a:r>
              <a:rPr lang="en-US" sz="1200" dirty="0"/>
              <a:t>” and “day” cannot identify a </a:t>
            </a:r>
            <a:r>
              <a:rPr lang="en-US" sz="1200" dirty="0" err="1"/>
              <a:t>time_slot</a:t>
            </a:r>
            <a:r>
              <a:rPr lang="en-US" sz="1200" dirty="0"/>
              <a:t> for each </a:t>
            </a:r>
            <a:r>
              <a:rPr lang="en-US" sz="1200" dirty="0" err="1" smtClean="0"/>
              <a:t>course.So</a:t>
            </a:r>
            <a:r>
              <a:rPr lang="en-US" sz="1200" dirty="0" smtClean="0"/>
              <a:t> </a:t>
            </a:r>
            <a:r>
              <a:rPr lang="en-US" sz="1200" dirty="0"/>
              <a:t>it is better to take the “</a:t>
            </a:r>
            <a:r>
              <a:rPr lang="en-US" sz="1200" dirty="0" err="1"/>
              <a:t>start_time</a:t>
            </a:r>
            <a:r>
              <a:rPr lang="en-US" sz="1200" dirty="0"/>
              <a:t>” along with “</a:t>
            </a:r>
            <a:r>
              <a:rPr lang="en-US" sz="1200" dirty="0" err="1"/>
              <a:t>time_slot_id</a:t>
            </a:r>
            <a:r>
              <a:rPr lang="en-US" sz="1200" dirty="0"/>
              <a:t>” to identify a section of a course.</a:t>
            </a:r>
          </a:p>
          <a:p>
            <a:pPr algn="just"/>
            <a:endParaRPr lang="en-US" sz="1200" dirty="0"/>
          </a:p>
          <a:p>
            <a:pPr algn="just"/>
            <a:r>
              <a:rPr lang="en-US" sz="1200" dirty="0"/>
              <a:t>• The column "</a:t>
            </a:r>
            <a:r>
              <a:rPr lang="en-US" sz="1200" dirty="0" err="1"/>
              <a:t>end_time</a:t>
            </a:r>
            <a:r>
              <a:rPr lang="en-US" sz="1200" dirty="0"/>
              <a:t>" is not much influence in identifying a time slot. So it is not taken as primary key.</a:t>
            </a:r>
          </a:p>
        </p:txBody>
      </p:sp>
      <p:pic>
        <p:nvPicPr>
          <p:cNvPr id="4" name="Picture 3"/>
          <p:cNvPicPr>
            <a:picLocks noChangeAspect="1"/>
          </p:cNvPicPr>
          <p:nvPr/>
        </p:nvPicPr>
        <p:blipFill>
          <a:blip r:embed="rId2"/>
          <a:stretch>
            <a:fillRect/>
          </a:stretch>
        </p:blipFill>
        <p:spPr>
          <a:xfrm>
            <a:off x="1236292" y="4101917"/>
            <a:ext cx="4481756" cy="4168906"/>
          </a:xfrm>
          <a:prstGeom prst="rect">
            <a:avLst/>
          </a:prstGeom>
        </p:spPr>
      </p:pic>
    </p:spTree>
    <p:extLst>
      <p:ext uri="{BB962C8B-B14F-4D97-AF65-F5344CB8AC3E}">
        <p14:creationId xmlns:p14="http://schemas.microsoft.com/office/powerpoint/2010/main" val="2120927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174" y="420547"/>
            <a:ext cx="5492546" cy="738664"/>
          </a:xfrm>
          <a:prstGeom prst="rect">
            <a:avLst/>
          </a:prstGeom>
          <a:solidFill>
            <a:schemeClr val="bg2">
              <a:lumMod val="25000"/>
            </a:schemeClr>
          </a:solidFill>
        </p:spPr>
        <p:txBody>
          <a:bodyPr wrap="square">
            <a:spAutoFit/>
          </a:bodyPr>
          <a:lstStyle/>
          <a:p>
            <a:pPr algn="just"/>
            <a:r>
              <a:rPr lang="en-US" sz="1400" b="1" dirty="0" smtClean="0">
                <a:solidFill>
                  <a:schemeClr val="bg1"/>
                </a:solidFill>
              </a:rPr>
              <a:t>(2.4) </a:t>
            </a:r>
            <a:r>
              <a:rPr lang="en-US" sz="1400" b="1" dirty="0">
                <a:solidFill>
                  <a:schemeClr val="bg1"/>
                </a:solidFill>
              </a:rPr>
              <a:t>In the instance of instructor shown in Figure 2.1, no two instructors have </a:t>
            </a:r>
            <a:r>
              <a:rPr lang="en-US" sz="1400" b="1" dirty="0" smtClean="0">
                <a:solidFill>
                  <a:schemeClr val="bg1"/>
                </a:solidFill>
              </a:rPr>
              <a:t>the same </a:t>
            </a:r>
            <a:r>
              <a:rPr lang="en-US" sz="1400" b="1" dirty="0">
                <a:solidFill>
                  <a:schemeClr val="bg1"/>
                </a:solidFill>
              </a:rPr>
              <a:t>name. From this, can we conclude that name can be used as a </a:t>
            </a:r>
            <a:r>
              <a:rPr lang="en-US" sz="1400" b="1" dirty="0" err="1" smtClean="0">
                <a:solidFill>
                  <a:schemeClr val="bg1"/>
                </a:solidFill>
              </a:rPr>
              <a:t>superkey</a:t>
            </a:r>
            <a:r>
              <a:rPr lang="en-US" sz="1400" b="1" dirty="0" smtClean="0">
                <a:solidFill>
                  <a:schemeClr val="bg1"/>
                </a:solidFill>
              </a:rPr>
              <a:t> (or </a:t>
            </a:r>
            <a:r>
              <a:rPr lang="en-US" sz="1400" b="1" dirty="0">
                <a:solidFill>
                  <a:schemeClr val="bg1"/>
                </a:solidFill>
              </a:rPr>
              <a:t>primary key) of instructor?</a:t>
            </a:r>
          </a:p>
        </p:txBody>
      </p:sp>
      <p:sp>
        <p:nvSpPr>
          <p:cNvPr id="5" name="TextBox 4"/>
          <p:cNvSpPr txBox="1"/>
          <p:nvPr/>
        </p:nvSpPr>
        <p:spPr>
          <a:xfrm>
            <a:off x="657821" y="1286533"/>
            <a:ext cx="5463251" cy="1569660"/>
          </a:xfrm>
          <a:prstGeom prst="rect">
            <a:avLst/>
          </a:prstGeom>
          <a:noFill/>
        </p:spPr>
        <p:txBody>
          <a:bodyPr wrap="square" rtlCol="0">
            <a:spAutoFit/>
          </a:bodyPr>
          <a:lstStyle/>
          <a:p>
            <a:pPr marL="171450" indent="-171450">
              <a:buFont typeface="Wingdings" panose="05000000000000000000" pitchFamily="2" charset="2"/>
              <a:buChar char="v"/>
            </a:pPr>
            <a:r>
              <a:rPr lang="en-US" sz="1200" dirty="0"/>
              <a:t>A column can be set as primary key attribute when it is having a unique value for each row of data.</a:t>
            </a:r>
          </a:p>
          <a:p>
            <a:pPr marL="171450" indent="-171450">
              <a:buFont typeface="Wingdings" panose="05000000000000000000" pitchFamily="2" charset="2"/>
              <a:buChar char="v"/>
            </a:pPr>
            <a:endParaRPr lang="en-US" sz="1200" dirty="0"/>
          </a:p>
          <a:p>
            <a:pPr marL="171450" indent="-171450">
              <a:buFont typeface="Wingdings" panose="05000000000000000000" pitchFamily="2" charset="2"/>
              <a:buChar char="v"/>
            </a:pPr>
            <a:r>
              <a:rPr lang="en-US" sz="1200" dirty="0"/>
              <a:t>In the given relation instructor, if an attribute named “name” is having unique values for each row that is no two instructor have the same name, the attribute can be taken as primary key for the relation.</a:t>
            </a:r>
          </a:p>
          <a:p>
            <a:pPr marL="171450" indent="-171450">
              <a:buFont typeface="Wingdings" panose="05000000000000000000" pitchFamily="2" charset="2"/>
              <a:buChar char="v"/>
            </a:pPr>
            <a:endParaRPr lang="en-US" sz="1200" dirty="0"/>
          </a:p>
          <a:p>
            <a:pPr marL="171450" indent="-171450">
              <a:buFont typeface="Wingdings" panose="05000000000000000000" pitchFamily="2" charset="2"/>
              <a:buChar char="v"/>
            </a:pPr>
            <a:r>
              <a:rPr lang="en-US" sz="1200" dirty="0"/>
              <a:t>The attribute cannot have the null values.</a:t>
            </a:r>
          </a:p>
        </p:txBody>
      </p:sp>
      <p:sp>
        <p:nvSpPr>
          <p:cNvPr id="6" name="Rectangle 5"/>
          <p:cNvSpPr/>
          <p:nvPr/>
        </p:nvSpPr>
        <p:spPr>
          <a:xfrm>
            <a:off x="657821" y="3452496"/>
            <a:ext cx="5463251" cy="1169551"/>
          </a:xfrm>
          <a:prstGeom prst="rect">
            <a:avLst/>
          </a:prstGeom>
          <a:solidFill>
            <a:schemeClr val="bg2">
              <a:lumMod val="25000"/>
            </a:schemeClr>
          </a:solidFill>
        </p:spPr>
        <p:txBody>
          <a:bodyPr wrap="square">
            <a:spAutoFit/>
          </a:bodyPr>
          <a:lstStyle/>
          <a:p>
            <a:pPr algn="just"/>
            <a:r>
              <a:rPr lang="en-US" sz="1400" b="1" dirty="0" smtClean="0">
                <a:solidFill>
                  <a:schemeClr val="bg1"/>
                </a:solidFill>
              </a:rPr>
              <a:t>(2.5</a:t>
            </a:r>
            <a:r>
              <a:rPr lang="en-US" sz="1400" b="1" dirty="0">
                <a:solidFill>
                  <a:schemeClr val="bg1"/>
                </a:solidFill>
              </a:rPr>
              <a:t>) What is the result of first performing the Cartesian product of student and </a:t>
            </a:r>
            <a:r>
              <a:rPr lang="en-US" sz="1400" b="1" dirty="0" smtClean="0">
                <a:solidFill>
                  <a:schemeClr val="bg1"/>
                </a:solidFill>
              </a:rPr>
              <a:t>advisor , </a:t>
            </a:r>
            <a:r>
              <a:rPr lang="en-US" sz="1400" b="1" dirty="0">
                <a:solidFill>
                  <a:schemeClr val="bg1"/>
                </a:solidFill>
              </a:rPr>
              <a:t>and then performing a selection operation on the result with the </a:t>
            </a:r>
            <a:r>
              <a:rPr lang="en-US" sz="1400" b="1" dirty="0" smtClean="0">
                <a:solidFill>
                  <a:schemeClr val="bg1"/>
                </a:solidFill>
              </a:rPr>
              <a:t>predicate </a:t>
            </a:r>
            <a:r>
              <a:rPr lang="en-US" sz="1400" b="1" dirty="0" err="1" smtClean="0">
                <a:solidFill>
                  <a:schemeClr val="bg1"/>
                </a:solidFill>
              </a:rPr>
              <a:t>s_id</a:t>
            </a:r>
            <a:r>
              <a:rPr lang="en-US" sz="1400" b="1" dirty="0" smtClean="0">
                <a:solidFill>
                  <a:schemeClr val="bg1"/>
                </a:solidFill>
              </a:rPr>
              <a:t> </a:t>
            </a:r>
            <a:r>
              <a:rPr lang="en-US" sz="1400" b="1" dirty="0">
                <a:solidFill>
                  <a:schemeClr val="bg1"/>
                </a:solidFill>
              </a:rPr>
              <a:t>= ID? (Using the symbolic notation of relational algebra, this query can </a:t>
            </a:r>
            <a:r>
              <a:rPr lang="en-US" sz="1400" b="1" dirty="0" smtClean="0">
                <a:solidFill>
                  <a:schemeClr val="bg1"/>
                </a:solidFill>
              </a:rPr>
              <a:t>be written </a:t>
            </a:r>
            <a:r>
              <a:rPr lang="en-US" sz="1400" b="1" dirty="0">
                <a:solidFill>
                  <a:schemeClr val="bg1"/>
                </a:solidFill>
              </a:rPr>
              <a:t>as </a:t>
            </a:r>
            <a:r>
              <a:rPr lang="en-US" sz="1400" b="1" dirty="0" err="1">
                <a:solidFill>
                  <a:schemeClr val="bg1"/>
                </a:solidFill>
              </a:rPr>
              <a:t>σs</a:t>
            </a:r>
            <a:r>
              <a:rPr lang="en-US" sz="1400" b="1" dirty="0">
                <a:solidFill>
                  <a:schemeClr val="bg1"/>
                </a:solidFill>
              </a:rPr>
              <a:t> id=ID(student × advisor).)</a:t>
            </a:r>
          </a:p>
        </p:txBody>
      </p:sp>
      <p:sp>
        <p:nvSpPr>
          <p:cNvPr id="7" name="TextBox 6"/>
          <p:cNvSpPr txBox="1"/>
          <p:nvPr/>
        </p:nvSpPr>
        <p:spPr>
          <a:xfrm>
            <a:off x="657822" y="4622047"/>
            <a:ext cx="5434112" cy="3785652"/>
          </a:xfrm>
          <a:prstGeom prst="rect">
            <a:avLst/>
          </a:prstGeom>
          <a:noFill/>
        </p:spPr>
        <p:txBody>
          <a:bodyPr wrap="square" rtlCol="0">
            <a:spAutoFit/>
          </a:bodyPr>
          <a:lstStyle/>
          <a:p>
            <a:pPr algn="just"/>
            <a:r>
              <a:rPr lang="en-US" sz="1200" b="1" dirty="0" smtClean="0"/>
              <a:t>Effect </a:t>
            </a:r>
            <a:r>
              <a:rPr lang="en-US" sz="1200" b="1" dirty="0"/>
              <a:t>of Cartesian product on two relations</a:t>
            </a:r>
            <a:r>
              <a:rPr lang="en-US" sz="1200" b="1" dirty="0" smtClean="0"/>
              <a:t>:</a:t>
            </a:r>
            <a:endParaRPr lang="en-US" sz="1200" dirty="0"/>
          </a:p>
          <a:p>
            <a:pPr marL="171450" indent="-171450" algn="just">
              <a:buFont typeface="Wingdings" panose="05000000000000000000" pitchFamily="2" charset="2"/>
              <a:buChar char="v"/>
            </a:pPr>
            <a:r>
              <a:rPr lang="en-US" sz="1200" dirty="0"/>
              <a:t>The Cartesian product operation (×) is used to combine the information from two relations.</a:t>
            </a:r>
          </a:p>
          <a:p>
            <a:pPr marL="171450" indent="-171450" algn="just">
              <a:buFont typeface="Wingdings" panose="05000000000000000000" pitchFamily="2" charset="2"/>
              <a:buChar char="v"/>
            </a:pPr>
            <a:r>
              <a:rPr lang="en-US" sz="1200" dirty="0"/>
              <a:t>The Cartesian product of two relations r1 and r2 can be written </a:t>
            </a:r>
            <a:r>
              <a:rPr lang="en-US" sz="1200" dirty="0" smtClean="0"/>
              <a:t>like,r1 </a:t>
            </a:r>
            <a:r>
              <a:rPr lang="en-US" sz="1200" dirty="0"/>
              <a:t>× r2</a:t>
            </a:r>
            <a:r>
              <a:rPr lang="en-US" sz="1200" dirty="0" smtClean="0"/>
              <a:t>.</a:t>
            </a:r>
            <a:endParaRPr lang="en-US" sz="1200" dirty="0"/>
          </a:p>
          <a:p>
            <a:pPr marL="171450" indent="-171450" algn="just">
              <a:buFont typeface="Wingdings" panose="05000000000000000000" pitchFamily="2" charset="2"/>
              <a:buChar char="v"/>
            </a:pPr>
            <a:r>
              <a:rPr lang="en-US" sz="1200" dirty="0"/>
              <a:t>For the given relations we can write</a:t>
            </a:r>
            <a:r>
              <a:rPr lang="en-US" sz="1200" dirty="0" smtClean="0"/>
              <a:t>, (</a:t>
            </a:r>
            <a:r>
              <a:rPr lang="en-US" sz="1200" dirty="0"/>
              <a:t>Student × advisor</a:t>
            </a:r>
            <a:r>
              <a:rPr lang="en-US" sz="1200" dirty="0" smtClean="0"/>
              <a:t>)</a:t>
            </a:r>
            <a:endParaRPr lang="en-US" sz="1200" dirty="0"/>
          </a:p>
          <a:p>
            <a:pPr marL="171450" indent="-171450" algn="just">
              <a:buFont typeface="Wingdings" panose="05000000000000000000" pitchFamily="2" charset="2"/>
              <a:buChar char="v"/>
            </a:pPr>
            <a:r>
              <a:rPr lang="en-US" sz="1200" dirty="0"/>
              <a:t>In the above operation, all the tuples from both the relation is taken and a new relation is created with all the tuples.</a:t>
            </a:r>
          </a:p>
          <a:p>
            <a:pPr marL="171450" indent="-171450" algn="just">
              <a:buFont typeface="Wingdings" panose="05000000000000000000" pitchFamily="2" charset="2"/>
              <a:buChar char="v"/>
            </a:pPr>
            <a:r>
              <a:rPr lang="en-US" sz="1200" dirty="0"/>
              <a:t>If there is similar column names like “id” in both the relation, then the column name along with the relation name. For </a:t>
            </a:r>
            <a:r>
              <a:rPr lang="en-US" sz="1200" dirty="0" smtClean="0"/>
              <a:t>example, student.id </a:t>
            </a:r>
            <a:r>
              <a:rPr lang="en-US" sz="1200" dirty="0"/>
              <a:t>and </a:t>
            </a:r>
            <a:r>
              <a:rPr lang="en-US" sz="1200" dirty="0" smtClean="0"/>
              <a:t>advisor.id</a:t>
            </a:r>
          </a:p>
          <a:p>
            <a:pPr marL="171450" indent="-171450" algn="just">
              <a:buFont typeface="Wingdings" panose="05000000000000000000" pitchFamily="2" charset="2"/>
              <a:buChar char="v"/>
            </a:pPr>
            <a:endParaRPr lang="en-US" sz="1200" dirty="0"/>
          </a:p>
          <a:p>
            <a:pPr algn="just"/>
            <a:r>
              <a:rPr lang="en-US" sz="1200" dirty="0"/>
              <a:t/>
            </a:r>
            <a:br>
              <a:rPr lang="en-US" sz="1200" dirty="0"/>
            </a:br>
            <a:r>
              <a:rPr lang="en-US" sz="1200" b="1" dirty="0"/>
              <a:t>The join operation:</a:t>
            </a:r>
          </a:p>
          <a:p>
            <a:pPr marL="171450" indent="-171450">
              <a:buFont typeface="Wingdings" panose="05000000000000000000" pitchFamily="2" charset="2"/>
              <a:buChar char="§"/>
            </a:pPr>
            <a:r>
              <a:rPr lang="en-US" sz="1200" dirty="0" smtClean="0"/>
              <a:t>The </a:t>
            </a:r>
            <a:r>
              <a:rPr lang="en-US" sz="1200" dirty="0"/>
              <a:t>join operation is used to select the common tuples from two relations. The Cartesian product gives all the relations from both relation, but the join operation selects the required </a:t>
            </a:r>
            <a:r>
              <a:rPr lang="en-US" sz="1200" dirty="0" err="1" smtClean="0"/>
              <a:t>tuples.For</a:t>
            </a:r>
            <a:r>
              <a:rPr lang="en-US" sz="1200" dirty="0" smtClean="0"/>
              <a:t> </a:t>
            </a:r>
            <a:r>
              <a:rPr lang="en-US" sz="1200" dirty="0"/>
              <a:t>example, if the user has two relations “student” and “advisor”. If the user wants the details of the students whose advisor is same. Then the join operation can be applied here. Like, </a:t>
            </a:r>
            <a:r>
              <a:rPr lang="en-US" sz="1200" dirty="0" smtClean="0"/>
              <a:t>σ </a:t>
            </a:r>
            <a:r>
              <a:rPr lang="en-US" sz="1200" dirty="0" err="1" smtClean="0"/>
              <a:t>s_id</a:t>
            </a:r>
            <a:r>
              <a:rPr lang="en-US" sz="1200" dirty="0" smtClean="0"/>
              <a:t>=ID(student </a:t>
            </a:r>
            <a:r>
              <a:rPr lang="en-US" sz="1200" dirty="0"/>
              <a:t>× advisor)</a:t>
            </a:r>
          </a:p>
          <a:p>
            <a:pPr marL="171450" indent="-171450">
              <a:buFont typeface="Wingdings" panose="05000000000000000000" pitchFamily="2" charset="2"/>
              <a:buChar char="§"/>
            </a:pPr>
            <a:r>
              <a:rPr lang="en-US" sz="1200" dirty="0" smtClean="0"/>
              <a:t>Here </a:t>
            </a:r>
            <a:r>
              <a:rPr lang="en-US" sz="1200" dirty="0"/>
              <a:t>the user gets only those tuples of student × advisor that the details of students whose advisor is same.</a:t>
            </a:r>
          </a:p>
          <a:p>
            <a:pPr marL="171450" indent="-171450" algn="just">
              <a:buFont typeface="Wingdings" panose="05000000000000000000" pitchFamily="2" charset="2"/>
              <a:buChar char="v"/>
            </a:pPr>
            <a:endParaRPr lang="en-US" sz="1200" dirty="0"/>
          </a:p>
        </p:txBody>
      </p:sp>
    </p:spTree>
    <p:extLst>
      <p:ext uri="{BB962C8B-B14F-4D97-AF65-F5344CB8AC3E}">
        <p14:creationId xmlns:p14="http://schemas.microsoft.com/office/powerpoint/2010/main" val="656565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244" y="1830870"/>
            <a:ext cx="5492546" cy="1815882"/>
          </a:xfrm>
          <a:prstGeom prst="rect">
            <a:avLst/>
          </a:prstGeom>
          <a:solidFill>
            <a:schemeClr val="bg2">
              <a:lumMod val="25000"/>
            </a:schemeClr>
          </a:solidFill>
        </p:spPr>
        <p:txBody>
          <a:bodyPr wrap="square">
            <a:spAutoFit/>
          </a:bodyPr>
          <a:lstStyle/>
          <a:p>
            <a:r>
              <a:rPr lang="en-US" sz="1400" b="1" dirty="0">
                <a:solidFill>
                  <a:schemeClr val="bg1"/>
                </a:solidFill>
              </a:rPr>
              <a:t>(2.6) </a:t>
            </a:r>
            <a:r>
              <a:rPr lang="en-US" sz="1400" b="1" dirty="0" smtClean="0">
                <a:solidFill>
                  <a:schemeClr val="bg1"/>
                </a:solidFill>
              </a:rPr>
              <a:t> Consider </a:t>
            </a:r>
            <a:r>
              <a:rPr lang="en-US" sz="1400" b="1" dirty="0">
                <a:solidFill>
                  <a:schemeClr val="bg1"/>
                </a:solidFill>
              </a:rPr>
              <a:t>the employee database of Figure 2.17. Give an expression in the </a:t>
            </a:r>
            <a:r>
              <a:rPr lang="en-US" sz="1400" b="1" dirty="0" err="1">
                <a:solidFill>
                  <a:schemeClr val="bg1"/>
                </a:solidFill>
              </a:rPr>
              <a:t>relational</a:t>
            </a:r>
            <a:r>
              <a:rPr lang="en-US" sz="1400" b="1" dirty="0">
                <a:solidFill>
                  <a:schemeClr val="bg1"/>
                </a:solidFill>
              </a:rPr>
              <a:t> algebra to express each of the following queries:</a:t>
            </a:r>
          </a:p>
          <a:p>
            <a:r>
              <a:rPr lang="en-US" sz="1400" b="1" dirty="0" smtClean="0">
                <a:solidFill>
                  <a:schemeClr val="bg1"/>
                </a:solidFill>
              </a:rPr>
              <a:t>a)    Find </a:t>
            </a:r>
            <a:r>
              <a:rPr lang="en-US" sz="1400" b="1" dirty="0">
                <a:solidFill>
                  <a:schemeClr val="bg1"/>
                </a:solidFill>
              </a:rPr>
              <a:t>the name of each employee who lives in city “Miami”.</a:t>
            </a:r>
          </a:p>
          <a:p>
            <a:r>
              <a:rPr lang="en-US" sz="1400" b="1" dirty="0" smtClean="0">
                <a:solidFill>
                  <a:schemeClr val="bg1"/>
                </a:solidFill>
              </a:rPr>
              <a:t>b)  </a:t>
            </a:r>
            <a:r>
              <a:rPr lang="en-US" sz="1400" b="1" dirty="0">
                <a:solidFill>
                  <a:schemeClr val="bg1"/>
                </a:solidFill>
              </a:rPr>
              <a:t>Find the name of each employee whose salary is greater than $100000.</a:t>
            </a:r>
          </a:p>
          <a:p>
            <a:r>
              <a:rPr lang="en-US" sz="1400" b="1" dirty="0" smtClean="0">
                <a:solidFill>
                  <a:schemeClr val="bg1"/>
                </a:solidFill>
              </a:rPr>
              <a:t>c) </a:t>
            </a:r>
            <a:r>
              <a:rPr lang="en-US" sz="1400" b="1" dirty="0">
                <a:solidFill>
                  <a:schemeClr val="bg1"/>
                </a:solidFill>
              </a:rPr>
              <a:t>Find the name of each employee who lives in “Miami” and whose </a:t>
            </a:r>
            <a:r>
              <a:rPr lang="en-US" sz="1400" b="1" dirty="0" smtClean="0">
                <a:solidFill>
                  <a:schemeClr val="bg1"/>
                </a:solidFill>
              </a:rPr>
              <a:t>salary is </a:t>
            </a:r>
            <a:r>
              <a:rPr lang="en-US" sz="1400" b="1" dirty="0">
                <a:solidFill>
                  <a:schemeClr val="bg1"/>
                </a:solidFill>
              </a:rPr>
              <a:t>greater than $100000.</a:t>
            </a:r>
          </a:p>
        </p:txBody>
      </p:sp>
      <p:sp>
        <p:nvSpPr>
          <p:cNvPr id="5" name="TextBox 4"/>
          <p:cNvSpPr txBox="1"/>
          <p:nvPr/>
        </p:nvSpPr>
        <p:spPr>
          <a:xfrm>
            <a:off x="1005244" y="3810650"/>
            <a:ext cx="5463251" cy="2492990"/>
          </a:xfrm>
          <a:prstGeom prst="rect">
            <a:avLst/>
          </a:prstGeom>
          <a:noFill/>
        </p:spPr>
        <p:txBody>
          <a:bodyPr wrap="square" rtlCol="0">
            <a:spAutoFit/>
          </a:bodyPr>
          <a:lstStyle/>
          <a:p>
            <a:pPr marL="171450" indent="-171450" algn="just">
              <a:buFont typeface="Wingdings" panose="05000000000000000000" pitchFamily="2" charset="2"/>
              <a:buChar char="v"/>
            </a:pPr>
            <a:r>
              <a:rPr lang="en-US" sz="1200" b="1" dirty="0"/>
              <a:t>SQL statement: </a:t>
            </a:r>
            <a:r>
              <a:rPr lang="en-US" sz="1200" dirty="0" err="1"/>
              <a:t>Πperson_name</a:t>
            </a:r>
            <a:r>
              <a:rPr lang="en-US" sz="1200" dirty="0"/>
              <a:t>( </a:t>
            </a:r>
            <a:r>
              <a:rPr lang="en-US" sz="1200" dirty="0" err="1"/>
              <a:t>σcity</a:t>
            </a:r>
            <a:r>
              <a:rPr lang="en-US" sz="1200" dirty="0"/>
              <a:t> =“Miami” (employee))</a:t>
            </a:r>
          </a:p>
          <a:p>
            <a:pPr algn="just"/>
            <a:r>
              <a:rPr lang="en-US" sz="1200" dirty="0" smtClean="0"/>
              <a:t>The </a:t>
            </a:r>
            <a:r>
              <a:rPr lang="en-US" sz="1200" dirty="0"/>
              <a:t>above relational algebra expression is used to get name of the employees who lives in the “Miami” city from the “employee” table</a:t>
            </a:r>
            <a:r>
              <a:rPr lang="en-US" sz="1200" dirty="0" smtClean="0"/>
              <a:t>.</a:t>
            </a:r>
          </a:p>
          <a:p>
            <a:pPr algn="just"/>
            <a:endParaRPr lang="en-US" sz="1200" dirty="0" smtClean="0"/>
          </a:p>
          <a:p>
            <a:pPr marL="171450" indent="-171450" algn="just">
              <a:buFont typeface="Wingdings" panose="05000000000000000000" pitchFamily="2" charset="2"/>
              <a:buChar char="v"/>
            </a:pPr>
            <a:r>
              <a:rPr lang="en-US" sz="1200" b="1" dirty="0"/>
              <a:t>SQL statement:  </a:t>
            </a:r>
            <a:r>
              <a:rPr lang="en-US" sz="1200" dirty="0" err="1"/>
              <a:t>Πperson_name</a:t>
            </a:r>
            <a:r>
              <a:rPr lang="en-US" sz="1200" dirty="0"/>
              <a:t>( </a:t>
            </a:r>
            <a:r>
              <a:rPr lang="en-US" sz="1200" dirty="0" err="1"/>
              <a:t>σsalary</a:t>
            </a:r>
            <a:r>
              <a:rPr lang="en-US" sz="1200" dirty="0"/>
              <a:t> &gt;“$100000” (works))</a:t>
            </a:r>
          </a:p>
          <a:p>
            <a:pPr algn="just"/>
            <a:r>
              <a:rPr lang="en-US" sz="1200" dirty="0" smtClean="0"/>
              <a:t>The </a:t>
            </a:r>
            <a:r>
              <a:rPr lang="en-US" sz="1200" dirty="0"/>
              <a:t>above relational algebra expression is used to get name of the employees whose salary is above “$100000” from the table “works</a:t>
            </a:r>
            <a:r>
              <a:rPr lang="en-US" sz="1200" dirty="0" smtClean="0"/>
              <a:t>”.</a:t>
            </a:r>
          </a:p>
          <a:p>
            <a:pPr algn="just"/>
            <a:endParaRPr lang="en-US" sz="1200" dirty="0"/>
          </a:p>
          <a:p>
            <a:pPr marL="171450" indent="-171450" algn="just">
              <a:buFont typeface="Wingdings" panose="05000000000000000000" pitchFamily="2" charset="2"/>
              <a:buChar char="v"/>
            </a:pPr>
            <a:r>
              <a:rPr lang="en-US" sz="1200" b="1" dirty="0"/>
              <a:t>SQL statement:  </a:t>
            </a:r>
            <a:r>
              <a:rPr lang="en-US" sz="1200" dirty="0" err="1"/>
              <a:t>Πperson_name</a:t>
            </a:r>
            <a:r>
              <a:rPr lang="en-US" sz="1200" dirty="0"/>
              <a:t> (</a:t>
            </a:r>
            <a:r>
              <a:rPr lang="en-US" sz="1200" dirty="0" err="1"/>
              <a:t>σcity</a:t>
            </a:r>
            <a:r>
              <a:rPr lang="en-US" sz="1200" dirty="0"/>
              <a:t> =“Miami” ∧ salary &gt;“$100000”=(employee × works))</a:t>
            </a:r>
          </a:p>
          <a:p>
            <a:pPr algn="just"/>
            <a:r>
              <a:rPr lang="en-US" sz="1200" dirty="0" smtClean="0"/>
              <a:t>The </a:t>
            </a:r>
            <a:r>
              <a:rPr lang="en-US" sz="1200" dirty="0"/>
              <a:t>above relational algebra expression is used to get name of the employees who lives in the “Miami” city and their salary is above “$100000”. The data is in two relations. So the user should join the two relation named “employee” and “works”.</a:t>
            </a:r>
          </a:p>
        </p:txBody>
      </p:sp>
      <p:pic>
        <p:nvPicPr>
          <p:cNvPr id="4" name="Picture 3"/>
          <p:cNvPicPr>
            <a:picLocks noChangeAspect="1"/>
          </p:cNvPicPr>
          <p:nvPr/>
        </p:nvPicPr>
        <p:blipFill>
          <a:blip r:embed="rId2"/>
          <a:stretch>
            <a:fillRect/>
          </a:stretch>
        </p:blipFill>
        <p:spPr>
          <a:xfrm>
            <a:off x="1093448" y="424002"/>
            <a:ext cx="5099008" cy="1406868"/>
          </a:xfrm>
          <a:prstGeom prst="rect">
            <a:avLst/>
          </a:prstGeom>
        </p:spPr>
      </p:pic>
      <p:pic>
        <p:nvPicPr>
          <p:cNvPr id="6" name="Picture 5"/>
          <p:cNvPicPr>
            <a:picLocks noChangeAspect="1"/>
          </p:cNvPicPr>
          <p:nvPr/>
        </p:nvPicPr>
        <p:blipFill>
          <a:blip r:embed="rId3"/>
          <a:stretch>
            <a:fillRect/>
          </a:stretch>
        </p:blipFill>
        <p:spPr>
          <a:xfrm>
            <a:off x="1005244" y="6303640"/>
            <a:ext cx="5080980" cy="2425832"/>
          </a:xfrm>
          <a:prstGeom prst="rect">
            <a:avLst/>
          </a:prstGeom>
        </p:spPr>
      </p:pic>
    </p:spTree>
    <p:extLst>
      <p:ext uri="{BB962C8B-B14F-4D97-AF65-F5344CB8AC3E}">
        <p14:creationId xmlns:p14="http://schemas.microsoft.com/office/powerpoint/2010/main" val="177196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486" y="393538"/>
            <a:ext cx="5492546" cy="954107"/>
          </a:xfrm>
          <a:prstGeom prst="rect">
            <a:avLst/>
          </a:prstGeom>
          <a:solidFill>
            <a:schemeClr val="bg2">
              <a:lumMod val="25000"/>
            </a:schemeClr>
          </a:solidFill>
        </p:spPr>
        <p:txBody>
          <a:bodyPr wrap="square">
            <a:spAutoFit/>
          </a:bodyPr>
          <a:lstStyle/>
          <a:p>
            <a:r>
              <a:rPr lang="en-US" sz="1400" b="1" dirty="0">
                <a:solidFill>
                  <a:schemeClr val="bg1"/>
                </a:solidFill>
              </a:rPr>
              <a:t>(2.7) Consider the bank database of Figure 2.18. Give an expression in the relational algebra for each of the following queries: a. Find the name of each branch located in “Chicago”. b. Find the ID of each borrower who has a loan in branch “Downtown”. </a:t>
            </a:r>
          </a:p>
        </p:txBody>
      </p:sp>
      <p:sp>
        <p:nvSpPr>
          <p:cNvPr id="5" name="TextBox 4"/>
          <p:cNvSpPr txBox="1"/>
          <p:nvPr/>
        </p:nvSpPr>
        <p:spPr>
          <a:xfrm>
            <a:off x="656001" y="1532838"/>
            <a:ext cx="5463251" cy="1938992"/>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a:t>Relational algebra expression: </a:t>
            </a:r>
            <a:r>
              <a:rPr lang="en-US" sz="1200" dirty="0" err="1" smtClean="0"/>
              <a:t>Πbranch_name</a:t>
            </a:r>
            <a:r>
              <a:rPr lang="en-US" sz="1200" dirty="0"/>
              <a:t>( </a:t>
            </a:r>
            <a:r>
              <a:rPr lang="en-US" sz="1200" dirty="0" err="1" smtClean="0"/>
              <a:t>σbranch_city</a:t>
            </a:r>
            <a:r>
              <a:rPr lang="en-US" sz="1200" dirty="0" smtClean="0"/>
              <a:t> </a:t>
            </a:r>
            <a:r>
              <a:rPr lang="en-US" sz="1200" dirty="0"/>
              <a:t>=“Chicago” (branch))</a:t>
            </a:r>
          </a:p>
          <a:p>
            <a:r>
              <a:rPr lang="en-US" sz="1200" dirty="0"/>
              <a:t>The above relational expression is used to get the </a:t>
            </a:r>
            <a:r>
              <a:rPr lang="en-US" sz="1200" dirty="0" err="1" smtClean="0"/>
              <a:t>branch_name</a:t>
            </a:r>
            <a:r>
              <a:rPr lang="en-US" sz="1200" dirty="0" smtClean="0"/>
              <a:t> </a:t>
            </a:r>
            <a:r>
              <a:rPr lang="en-US" sz="1200" dirty="0"/>
              <a:t>which is located at “Chicago” from the branch relation</a:t>
            </a:r>
            <a:r>
              <a:rPr lang="en-US" sz="1200" dirty="0" smtClean="0"/>
              <a:t>.</a:t>
            </a:r>
          </a:p>
          <a:p>
            <a:endParaRPr lang="en-US" sz="1200" dirty="0"/>
          </a:p>
          <a:p>
            <a:pPr marL="171450" indent="-171450">
              <a:buFont typeface="Wingdings" panose="05000000000000000000" pitchFamily="2" charset="2"/>
              <a:buChar char="v"/>
            </a:pPr>
            <a:r>
              <a:rPr lang="en-US" sz="1200" b="1" dirty="0" smtClean="0"/>
              <a:t>Relational </a:t>
            </a:r>
            <a:r>
              <a:rPr lang="en-US" sz="1200" b="1" dirty="0"/>
              <a:t>algebra </a:t>
            </a:r>
            <a:r>
              <a:rPr lang="en-US" sz="1200" b="1" dirty="0" smtClean="0"/>
              <a:t>expression: </a:t>
            </a:r>
            <a:r>
              <a:rPr lang="en-US" sz="1200" dirty="0" smtClean="0"/>
              <a:t>ΠID </a:t>
            </a:r>
            <a:r>
              <a:rPr lang="en-US" sz="1200" dirty="0"/>
              <a:t>(</a:t>
            </a:r>
            <a:r>
              <a:rPr lang="en-US" sz="1200" dirty="0" err="1" smtClean="0"/>
              <a:t>σbranch_name</a:t>
            </a:r>
            <a:r>
              <a:rPr lang="en-US" sz="1200" dirty="0"/>
              <a:t>=”Downtown”(borrower × loan))</a:t>
            </a:r>
          </a:p>
          <a:p>
            <a:r>
              <a:rPr lang="en-US" sz="1200" dirty="0"/>
              <a:t>The above relational expression is used to get the ID of borrower who has taken loan from the branch “Downtown”. To get the ID, two tables’ borrower and loan is joined using join operation. Then the </a:t>
            </a:r>
            <a:r>
              <a:rPr lang="en-US" sz="1200" dirty="0" err="1" smtClean="0"/>
              <a:t>branch_name</a:t>
            </a:r>
            <a:r>
              <a:rPr lang="en-US" sz="1200" dirty="0" smtClean="0"/>
              <a:t> </a:t>
            </a:r>
            <a:r>
              <a:rPr lang="en-US" sz="1200" dirty="0"/>
              <a:t>is selected as “Downtown”. The ID of the borrower is taken from the join table.</a:t>
            </a:r>
          </a:p>
        </p:txBody>
      </p:sp>
      <p:sp>
        <p:nvSpPr>
          <p:cNvPr id="6" name="Rectangle 5"/>
          <p:cNvSpPr/>
          <p:nvPr/>
        </p:nvSpPr>
        <p:spPr>
          <a:xfrm>
            <a:off x="689486" y="4878698"/>
            <a:ext cx="5306837" cy="1600438"/>
          </a:xfrm>
          <a:prstGeom prst="rect">
            <a:avLst/>
          </a:prstGeom>
          <a:solidFill>
            <a:schemeClr val="bg2">
              <a:lumMod val="25000"/>
            </a:schemeClr>
          </a:solidFill>
        </p:spPr>
        <p:txBody>
          <a:bodyPr wrap="square">
            <a:spAutoFit/>
          </a:bodyPr>
          <a:lstStyle/>
          <a:p>
            <a:r>
              <a:rPr lang="en-US" sz="1400" b="1" dirty="0">
                <a:solidFill>
                  <a:schemeClr val="bg1"/>
                </a:solidFill>
              </a:rPr>
              <a:t>(2.8) Consider the employee database of Figure 2.17. Give an expression in the </a:t>
            </a:r>
            <a:r>
              <a:rPr lang="en-US" sz="1400" b="1" dirty="0" smtClean="0">
                <a:solidFill>
                  <a:schemeClr val="bg1"/>
                </a:solidFill>
              </a:rPr>
              <a:t>relational </a:t>
            </a:r>
            <a:r>
              <a:rPr lang="en-US" sz="1400" b="1" dirty="0">
                <a:solidFill>
                  <a:schemeClr val="bg1"/>
                </a:solidFill>
              </a:rPr>
              <a:t>algebra to express each of the following queries:</a:t>
            </a:r>
          </a:p>
          <a:p>
            <a:r>
              <a:rPr lang="en-US" sz="1400" b="1" dirty="0">
                <a:solidFill>
                  <a:schemeClr val="bg1"/>
                </a:solidFill>
              </a:rPr>
              <a:t>a. Find the ID and name of each employee who does not work for “</a:t>
            </a:r>
            <a:r>
              <a:rPr lang="en-US" sz="1400" b="1" dirty="0" err="1">
                <a:solidFill>
                  <a:schemeClr val="bg1"/>
                </a:solidFill>
              </a:rPr>
              <a:t>BigBank</a:t>
            </a:r>
            <a:r>
              <a:rPr lang="en-US" sz="1400" b="1" dirty="0">
                <a:solidFill>
                  <a:schemeClr val="bg1"/>
                </a:solidFill>
              </a:rPr>
              <a:t>”.</a:t>
            </a:r>
          </a:p>
          <a:p>
            <a:r>
              <a:rPr lang="en-US" sz="1400" b="1" dirty="0">
                <a:solidFill>
                  <a:schemeClr val="bg1"/>
                </a:solidFill>
              </a:rPr>
              <a:t>b. Find the ID and name of each employee who earns at least as much </a:t>
            </a:r>
            <a:r>
              <a:rPr lang="en-US" sz="1400" b="1" dirty="0" smtClean="0">
                <a:solidFill>
                  <a:schemeClr val="bg1"/>
                </a:solidFill>
              </a:rPr>
              <a:t>as every </a:t>
            </a:r>
            <a:r>
              <a:rPr lang="en-US" sz="1400" b="1" dirty="0">
                <a:solidFill>
                  <a:schemeClr val="bg1"/>
                </a:solidFill>
              </a:rPr>
              <a:t>employee in the database</a:t>
            </a:r>
          </a:p>
        </p:txBody>
      </p:sp>
      <p:sp>
        <p:nvSpPr>
          <p:cNvPr id="7" name="TextBox 6"/>
          <p:cNvSpPr txBox="1"/>
          <p:nvPr/>
        </p:nvSpPr>
        <p:spPr>
          <a:xfrm>
            <a:off x="689486" y="6664108"/>
            <a:ext cx="5306837" cy="2123658"/>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a:t>Relational algebra statement: </a:t>
            </a:r>
            <a:r>
              <a:rPr lang="en-US" sz="1200" dirty="0" err="1"/>
              <a:t>ΠID,person_name</a:t>
            </a:r>
            <a:r>
              <a:rPr lang="en-US" sz="1200" dirty="0"/>
              <a:t>( </a:t>
            </a:r>
            <a:r>
              <a:rPr lang="en-US" sz="1200" dirty="0" err="1"/>
              <a:t>σdept_name</a:t>
            </a:r>
            <a:r>
              <a:rPr lang="en-US" sz="1200" dirty="0"/>
              <a:t> ¬ =“</a:t>
            </a:r>
            <a:r>
              <a:rPr lang="en-US" sz="1200" dirty="0" err="1"/>
              <a:t>BigBank</a:t>
            </a:r>
            <a:r>
              <a:rPr lang="en-US" sz="1200" dirty="0"/>
              <a:t>” (</a:t>
            </a:r>
            <a:r>
              <a:rPr lang="en-US" sz="1200" dirty="0" err="1"/>
              <a:t>employee×works</a:t>
            </a:r>
            <a:r>
              <a:rPr lang="en-US" sz="1200" dirty="0"/>
              <a:t>))</a:t>
            </a:r>
          </a:p>
          <a:p>
            <a:r>
              <a:rPr lang="en-US" sz="1200" dirty="0"/>
              <a:t>The above relational algebra expression is used to get the employee ID and name who does not work for the “</a:t>
            </a:r>
            <a:r>
              <a:rPr lang="en-US" sz="1200" dirty="0" err="1"/>
              <a:t>BigBank</a:t>
            </a:r>
            <a:r>
              <a:rPr lang="en-US" sz="1200" dirty="0" smtClean="0"/>
              <a:t>”.</a:t>
            </a:r>
          </a:p>
          <a:p>
            <a:endParaRPr lang="en-US" sz="1200" dirty="0"/>
          </a:p>
          <a:p>
            <a:pPr marL="171450" indent="-171450">
              <a:buFont typeface="Wingdings" panose="05000000000000000000" pitchFamily="2" charset="2"/>
              <a:buChar char="v"/>
            </a:pPr>
            <a:r>
              <a:rPr lang="en-US" sz="1200" b="1" dirty="0" smtClean="0"/>
              <a:t>Relational </a:t>
            </a:r>
            <a:r>
              <a:rPr lang="en-US" sz="1200" b="1" dirty="0"/>
              <a:t>algebra statement: </a:t>
            </a:r>
            <a:r>
              <a:rPr lang="en-US" sz="1200" dirty="0" err="1" smtClean="0"/>
              <a:t>ΠID,person_name</a:t>
            </a:r>
            <a:r>
              <a:rPr lang="en-US" sz="1200" dirty="0" smtClean="0"/>
              <a:t>( </a:t>
            </a:r>
            <a:r>
              <a:rPr lang="en-US" sz="1200" dirty="0" err="1" smtClean="0"/>
              <a:t>σsalary</a:t>
            </a:r>
            <a:r>
              <a:rPr lang="en-US" sz="1200" dirty="0"/>
              <a:t>&gt;=γ(min(salary))(</a:t>
            </a:r>
            <a:r>
              <a:rPr lang="en-US" sz="1200" dirty="0" err="1"/>
              <a:t>employee×works</a:t>
            </a:r>
            <a:r>
              <a:rPr lang="en-US" sz="1200" dirty="0" smtClean="0"/>
              <a:t>))</a:t>
            </a:r>
            <a:endParaRPr lang="en-US" sz="1200" dirty="0"/>
          </a:p>
          <a:p>
            <a:r>
              <a:rPr lang="en-US" sz="1200" dirty="0"/>
              <a:t>The above relational algebra expression is used to get the employee ID and name of each employee who earns at least as much as every employee in the database. To get the smallest salary of an employee in the database the user can use the aggregate function “min”.</a:t>
            </a:r>
          </a:p>
        </p:txBody>
      </p:sp>
      <p:pic>
        <p:nvPicPr>
          <p:cNvPr id="8" name="Picture 7"/>
          <p:cNvPicPr>
            <a:picLocks noChangeAspect="1"/>
          </p:cNvPicPr>
          <p:nvPr/>
        </p:nvPicPr>
        <p:blipFill>
          <a:blip r:embed="rId2"/>
          <a:stretch>
            <a:fillRect/>
          </a:stretch>
        </p:blipFill>
        <p:spPr>
          <a:xfrm>
            <a:off x="689486" y="3471830"/>
            <a:ext cx="5099008" cy="1406868"/>
          </a:xfrm>
          <a:prstGeom prst="rect">
            <a:avLst/>
          </a:prstGeom>
        </p:spPr>
      </p:pic>
    </p:spTree>
    <p:extLst>
      <p:ext uri="{BB962C8B-B14F-4D97-AF65-F5344CB8AC3E}">
        <p14:creationId xmlns:p14="http://schemas.microsoft.com/office/powerpoint/2010/main" val="169410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700" y="322410"/>
            <a:ext cx="5306837" cy="5693866"/>
          </a:xfrm>
          <a:prstGeom prst="rect">
            <a:avLst/>
          </a:prstGeom>
          <a:solidFill>
            <a:schemeClr val="bg2">
              <a:lumMod val="25000"/>
            </a:schemeClr>
          </a:solidFill>
        </p:spPr>
        <p:txBody>
          <a:bodyPr wrap="square">
            <a:spAutoFit/>
          </a:bodyPr>
          <a:lstStyle/>
          <a:p>
            <a:r>
              <a:rPr lang="en-US" sz="1400" b="1" dirty="0">
                <a:solidFill>
                  <a:schemeClr val="bg1"/>
                </a:solidFill>
              </a:rPr>
              <a:t>(</a:t>
            </a:r>
            <a:r>
              <a:rPr lang="en-US" sz="1400" b="1" dirty="0" smtClean="0">
                <a:solidFill>
                  <a:schemeClr val="bg1"/>
                </a:solidFill>
              </a:rPr>
              <a:t>2.9</a:t>
            </a:r>
            <a:r>
              <a:rPr lang="en-US" sz="1400" b="1" dirty="0">
                <a:solidFill>
                  <a:schemeClr val="bg1"/>
                </a:solidFill>
              </a:rPr>
              <a:t>) The division operator of relational algebra, “÷”, is defined as follows. Let </a:t>
            </a:r>
            <a:r>
              <a:rPr lang="en-US" sz="1400" b="1" dirty="0" smtClean="0">
                <a:solidFill>
                  <a:schemeClr val="bg1"/>
                </a:solidFill>
              </a:rPr>
              <a:t>r(R) and </a:t>
            </a:r>
            <a:r>
              <a:rPr lang="en-US" sz="1400" b="1" dirty="0">
                <a:solidFill>
                  <a:schemeClr val="bg1"/>
                </a:solidFill>
              </a:rPr>
              <a:t>s(S) be relations, and let S ⊆ R; that is, every attribute of schema S </a:t>
            </a:r>
            <a:r>
              <a:rPr lang="en-US" sz="1400" b="1" dirty="0" smtClean="0">
                <a:solidFill>
                  <a:schemeClr val="bg1"/>
                </a:solidFill>
              </a:rPr>
              <a:t>is also </a:t>
            </a:r>
            <a:r>
              <a:rPr lang="en-US" sz="1400" b="1" dirty="0">
                <a:solidFill>
                  <a:schemeClr val="bg1"/>
                </a:solidFill>
              </a:rPr>
              <a:t>in schema R. Given a tuple t, let t[S] denote the projection of tuple t </a:t>
            </a:r>
            <a:r>
              <a:rPr lang="en-US" sz="1400" b="1" dirty="0" smtClean="0">
                <a:solidFill>
                  <a:schemeClr val="bg1"/>
                </a:solidFill>
              </a:rPr>
              <a:t>on the </a:t>
            </a:r>
            <a:r>
              <a:rPr lang="en-US" sz="1400" b="1" dirty="0">
                <a:solidFill>
                  <a:schemeClr val="bg1"/>
                </a:solidFill>
              </a:rPr>
              <a:t>attributes in S. Then r ÷ s is a relation on schema R − S (that is, on </a:t>
            </a:r>
            <a:r>
              <a:rPr lang="en-US" sz="1400" b="1" dirty="0" smtClean="0">
                <a:solidFill>
                  <a:schemeClr val="bg1"/>
                </a:solidFill>
              </a:rPr>
              <a:t>the schema </a:t>
            </a:r>
            <a:r>
              <a:rPr lang="en-US" sz="1400" b="1" dirty="0">
                <a:solidFill>
                  <a:schemeClr val="bg1"/>
                </a:solidFill>
              </a:rPr>
              <a:t>containing all attributes of schema R that are not in schema S). A tuple</a:t>
            </a:r>
          </a:p>
          <a:p>
            <a:r>
              <a:rPr lang="en-US" sz="1400" b="1" dirty="0">
                <a:solidFill>
                  <a:schemeClr val="bg1"/>
                </a:solidFill>
              </a:rPr>
              <a:t>t is in r ÷ s if and only if both of two conditions hold:</a:t>
            </a:r>
          </a:p>
          <a:p>
            <a:r>
              <a:rPr lang="en-US" sz="1400" b="1" dirty="0">
                <a:solidFill>
                  <a:schemeClr val="bg1"/>
                </a:solidFill>
              </a:rPr>
              <a:t>• t is in ΠR−S(r)</a:t>
            </a:r>
          </a:p>
          <a:p>
            <a:r>
              <a:rPr lang="en-US" sz="1400" b="1" dirty="0">
                <a:solidFill>
                  <a:schemeClr val="bg1"/>
                </a:solidFill>
              </a:rPr>
              <a:t>• For every tuple </a:t>
            </a:r>
            <a:r>
              <a:rPr lang="en-US" sz="1400" b="1" dirty="0" err="1">
                <a:solidFill>
                  <a:schemeClr val="bg1"/>
                </a:solidFill>
              </a:rPr>
              <a:t>ts</a:t>
            </a:r>
            <a:r>
              <a:rPr lang="en-US" sz="1400" b="1" dirty="0">
                <a:solidFill>
                  <a:schemeClr val="bg1"/>
                </a:solidFill>
              </a:rPr>
              <a:t> in s, there is a tuple </a:t>
            </a:r>
            <a:r>
              <a:rPr lang="en-US" sz="1400" b="1" dirty="0" err="1">
                <a:solidFill>
                  <a:schemeClr val="bg1"/>
                </a:solidFill>
              </a:rPr>
              <a:t>tr</a:t>
            </a:r>
            <a:r>
              <a:rPr lang="en-US" sz="1400" b="1" dirty="0">
                <a:solidFill>
                  <a:schemeClr val="bg1"/>
                </a:solidFill>
              </a:rPr>
              <a:t> in r satisfying both of the following:</a:t>
            </a:r>
          </a:p>
          <a:p>
            <a:r>
              <a:rPr lang="en-US" sz="1400" b="1" dirty="0">
                <a:solidFill>
                  <a:schemeClr val="bg1"/>
                </a:solidFill>
              </a:rPr>
              <a:t>a. </a:t>
            </a:r>
            <a:r>
              <a:rPr lang="en-US" sz="1400" b="1" dirty="0" err="1">
                <a:solidFill>
                  <a:schemeClr val="bg1"/>
                </a:solidFill>
              </a:rPr>
              <a:t>tr</a:t>
            </a:r>
            <a:r>
              <a:rPr lang="en-US" sz="1400" b="1" dirty="0">
                <a:solidFill>
                  <a:schemeClr val="bg1"/>
                </a:solidFill>
              </a:rPr>
              <a:t>[S] = </a:t>
            </a:r>
            <a:r>
              <a:rPr lang="en-US" sz="1400" b="1" dirty="0" err="1">
                <a:solidFill>
                  <a:schemeClr val="bg1"/>
                </a:solidFill>
              </a:rPr>
              <a:t>ts</a:t>
            </a:r>
            <a:r>
              <a:rPr lang="en-US" sz="1400" b="1" dirty="0">
                <a:solidFill>
                  <a:schemeClr val="bg1"/>
                </a:solidFill>
              </a:rPr>
              <a:t>[S]</a:t>
            </a:r>
          </a:p>
          <a:p>
            <a:r>
              <a:rPr lang="en-US" sz="1400" b="1" dirty="0">
                <a:solidFill>
                  <a:schemeClr val="bg1"/>
                </a:solidFill>
              </a:rPr>
              <a:t>b. </a:t>
            </a:r>
            <a:r>
              <a:rPr lang="en-US" sz="1400" b="1" dirty="0" err="1">
                <a:solidFill>
                  <a:schemeClr val="bg1"/>
                </a:solidFill>
              </a:rPr>
              <a:t>tr</a:t>
            </a:r>
            <a:r>
              <a:rPr lang="en-US" sz="1400" b="1" dirty="0">
                <a:solidFill>
                  <a:schemeClr val="bg1"/>
                </a:solidFill>
              </a:rPr>
              <a:t>[R − S] = </a:t>
            </a:r>
            <a:r>
              <a:rPr lang="en-US" sz="1400" b="1" dirty="0" smtClean="0">
                <a:solidFill>
                  <a:schemeClr val="bg1"/>
                </a:solidFill>
              </a:rPr>
              <a:t>t</a:t>
            </a:r>
          </a:p>
          <a:p>
            <a:endParaRPr lang="en-US" sz="1400" b="1" dirty="0">
              <a:solidFill>
                <a:schemeClr val="bg1"/>
              </a:solidFill>
            </a:endParaRPr>
          </a:p>
          <a:p>
            <a:r>
              <a:rPr lang="en-US" sz="1400" b="1" dirty="0">
                <a:solidFill>
                  <a:schemeClr val="bg1"/>
                </a:solidFill>
              </a:rPr>
              <a:t>Given the above definition</a:t>
            </a:r>
            <a:r>
              <a:rPr lang="en-US" sz="1400" b="1" dirty="0" smtClean="0">
                <a:solidFill>
                  <a:schemeClr val="bg1"/>
                </a:solidFill>
              </a:rPr>
              <a:t>:</a:t>
            </a:r>
            <a:endParaRPr lang="en-US" sz="1400" b="1" dirty="0">
              <a:solidFill>
                <a:schemeClr val="bg1"/>
              </a:solidFill>
            </a:endParaRPr>
          </a:p>
          <a:p>
            <a:r>
              <a:rPr lang="en-US" sz="1400" b="1" dirty="0" smtClean="0">
                <a:solidFill>
                  <a:schemeClr val="bg1"/>
                </a:solidFill>
              </a:rPr>
              <a:t>a. Write </a:t>
            </a:r>
            <a:r>
              <a:rPr lang="en-US" sz="1400" b="1" dirty="0">
                <a:solidFill>
                  <a:schemeClr val="bg1"/>
                </a:solidFill>
              </a:rPr>
              <a:t>a relational algebra expression using the division operator to </a:t>
            </a:r>
            <a:r>
              <a:rPr lang="en-US" sz="1400" b="1" dirty="0" smtClean="0">
                <a:solidFill>
                  <a:schemeClr val="bg1"/>
                </a:solidFill>
              </a:rPr>
              <a:t>find the </a:t>
            </a:r>
            <a:r>
              <a:rPr lang="en-US" sz="1400" b="1" dirty="0">
                <a:solidFill>
                  <a:schemeClr val="bg1"/>
                </a:solidFill>
              </a:rPr>
              <a:t>IDs of all students who have taken all Comp. Sci. courses. (</a:t>
            </a:r>
            <a:r>
              <a:rPr lang="en-US" sz="1400" b="1" dirty="0" smtClean="0">
                <a:solidFill>
                  <a:schemeClr val="bg1"/>
                </a:solidFill>
              </a:rPr>
              <a:t>Hint: project </a:t>
            </a:r>
            <a:r>
              <a:rPr lang="en-US" sz="1400" b="1" dirty="0">
                <a:solidFill>
                  <a:schemeClr val="bg1"/>
                </a:solidFill>
              </a:rPr>
              <a:t>takes to just ID and course id, and generate the set of all </a:t>
            </a:r>
            <a:r>
              <a:rPr lang="en-US" sz="1400" b="1" dirty="0" err="1" smtClean="0">
                <a:solidFill>
                  <a:schemeClr val="bg1"/>
                </a:solidFill>
              </a:rPr>
              <a:t>Comp.Sci</a:t>
            </a:r>
            <a:r>
              <a:rPr lang="en-US" sz="1400" b="1" dirty="0">
                <a:solidFill>
                  <a:schemeClr val="bg1"/>
                </a:solidFill>
              </a:rPr>
              <a:t>. course ids using a select expression, before doing the division</a:t>
            </a:r>
            <a:r>
              <a:rPr lang="en-US" sz="1400" b="1" dirty="0" smtClean="0">
                <a:solidFill>
                  <a:schemeClr val="bg1"/>
                </a:solidFill>
              </a:rPr>
              <a:t>.)</a:t>
            </a:r>
          </a:p>
          <a:p>
            <a:endParaRPr lang="en-US" sz="1400" b="1" dirty="0">
              <a:solidFill>
                <a:schemeClr val="bg1"/>
              </a:solidFill>
            </a:endParaRPr>
          </a:p>
          <a:p>
            <a:r>
              <a:rPr lang="en-US" sz="1400" b="1" dirty="0">
                <a:solidFill>
                  <a:schemeClr val="bg1"/>
                </a:solidFill>
              </a:rPr>
              <a:t>b. </a:t>
            </a:r>
            <a:r>
              <a:rPr lang="en-US" sz="1400" b="1" dirty="0" smtClean="0">
                <a:solidFill>
                  <a:schemeClr val="bg1"/>
                </a:solidFill>
              </a:rPr>
              <a:t>  Show </a:t>
            </a:r>
            <a:r>
              <a:rPr lang="en-US" sz="1400" b="1" dirty="0">
                <a:solidFill>
                  <a:schemeClr val="bg1"/>
                </a:solidFill>
              </a:rPr>
              <a:t>how to write the above query in relational algebra, without using</a:t>
            </a:r>
          </a:p>
          <a:p>
            <a:r>
              <a:rPr lang="en-US" sz="1400" b="1" dirty="0">
                <a:solidFill>
                  <a:schemeClr val="bg1"/>
                </a:solidFill>
              </a:rPr>
              <a:t>division. (By doing so, you would have shown how to define the division</a:t>
            </a:r>
          </a:p>
          <a:p>
            <a:r>
              <a:rPr lang="en-US" sz="1400" b="1" dirty="0">
                <a:solidFill>
                  <a:schemeClr val="bg1"/>
                </a:solidFill>
              </a:rPr>
              <a:t>operation using the other relational algebra operations.)</a:t>
            </a:r>
          </a:p>
        </p:txBody>
      </p:sp>
      <p:sp>
        <p:nvSpPr>
          <p:cNvPr id="7" name="TextBox 6"/>
          <p:cNvSpPr txBox="1"/>
          <p:nvPr/>
        </p:nvSpPr>
        <p:spPr>
          <a:xfrm>
            <a:off x="977700" y="6319777"/>
            <a:ext cx="5416952" cy="1754326"/>
          </a:xfrm>
          <a:prstGeom prst="rect">
            <a:avLst/>
          </a:prstGeom>
          <a:noFill/>
        </p:spPr>
        <p:txBody>
          <a:bodyPr wrap="square" rtlCol="0">
            <a:spAutoFit/>
          </a:bodyPr>
          <a:lstStyle/>
          <a:p>
            <a:r>
              <a:rPr lang="en-US" sz="1200" b="1" dirty="0"/>
              <a:t>Relational algebra statement</a:t>
            </a:r>
            <a:r>
              <a:rPr lang="en-US" sz="1200" b="1" dirty="0" smtClean="0"/>
              <a:t>:  </a:t>
            </a:r>
            <a:r>
              <a:rPr lang="en-US" sz="1200" dirty="0" err="1" smtClean="0"/>
              <a:t>ΠID,course_id</a:t>
            </a:r>
            <a:r>
              <a:rPr lang="en-US" sz="1200" dirty="0"/>
              <a:t>( </a:t>
            </a:r>
            <a:r>
              <a:rPr lang="en-US" sz="1200" dirty="0" err="1"/>
              <a:t>σdept_name</a:t>
            </a:r>
            <a:r>
              <a:rPr lang="en-US" sz="1200" dirty="0"/>
              <a:t>  =“</a:t>
            </a:r>
            <a:r>
              <a:rPr lang="en-US" sz="1200" dirty="0" err="1"/>
              <a:t>Comp.sci</a:t>
            </a:r>
            <a:r>
              <a:rPr lang="en-US" sz="1200" dirty="0"/>
              <a:t>” (</a:t>
            </a:r>
            <a:r>
              <a:rPr lang="en-US" sz="1200" dirty="0" err="1"/>
              <a:t>student÷takes</a:t>
            </a:r>
            <a:r>
              <a:rPr lang="en-US" sz="1200" dirty="0"/>
              <a:t>))</a:t>
            </a:r>
          </a:p>
          <a:p>
            <a:r>
              <a:rPr lang="en-US" sz="1200" dirty="0"/>
              <a:t>The above relational algebra expression is used to get the student ID of all student who have took all course from department “</a:t>
            </a:r>
            <a:r>
              <a:rPr lang="en-US" sz="1200" dirty="0" err="1"/>
              <a:t>Comp.Sci</a:t>
            </a:r>
            <a:r>
              <a:rPr lang="en-US" sz="1200" dirty="0"/>
              <a:t>”.</a:t>
            </a:r>
          </a:p>
          <a:p>
            <a:r>
              <a:rPr lang="en-US" sz="1200" b="1" dirty="0"/>
              <a:t/>
            </a:r>
            <a:br>
              <a:rPr lang="en-US" sz="1200" b="1" dirty="0"/>
            </a:br>
            <a:r>
              <a:rPr lang="en-US" sz="1200" b="1" dirty="0"/>
              <a:t>Relational algebra statement</a:t>
            </a:r>
            <a:r>
              <a:rPr lang="en-US" sz="1200" b="1" dirty="0" smtClean="0"/>
              <a:t>:  </a:t>
            </a:r>
            <a:r>
              <a:rPr lang="en-US" sz="1200" dirty="0"/>
              <a:t>∏</a:t>
            </a:r>
            <a:r>
              <a:rPr lang="en-US" sz="1200" dirty="0" err="1"/>
              <a:t>ID,course_id</a:t>
            </a:r>
            <a:r>
              <a:rPr lang="en-US" sz="1200" dirty="0"/>
              <a:t>(student ⋈ takes ⋈ ∏</a:t>
            </a:r>
            <a:r>
              <a:rPr lang="en-US" sz="1200" dirty="0" err="1"/>
              <a:t>course_id</a:t>
            </a:r>
            <a:r>
              <a:rPr lang="en-US" sz="1200" dirty="0"/>
              <a:t>(</a:t>
            </a:r>
            <a:r>
              <a:rPr lang="en-US" sz="1200" dirty="0" err="1"/>
              <a:t>σdept_name</a:t>
            </a:r>
            <a:r>
              <a:rPr lang="en-US" sz="1200" dirty="0"/>
              <a:t>= ‘</a:t>
            </a:r>
            <a:r>
              <a:rPr lang="en-US" sz="1200" dirty="0" err="1"/>
              <a:t>Comp.Sci</a:t>
            </a:r>
            <a:r>
              <a:rPr lang="en-US" sz="1200" dirty="0"/>
              <a:t>.’(course)))</a:t>
            </a:r>
          </a:p>
          <a:p>
            <a:r>
              <a:rPr lang="en-US" sz="1200" dirty="0"/>
              <a:t>The above relational algebra expression is used to get the ID and name of the students who have taken courses from computer science department</a:t>
            </a:r>
            <a:r>
              <a:rPr lang="en-US" sz="1200" dirty="0" smtClean="0"/>
              <a:t>.</a:t>
            </a:r>
            <a:endParaRPr lang="en-US" sz="1200" dirty="0"/>
          </a:p>
        </p:txBody>
      </p:sp>
    </p:spTree>
    <p:extLst>
      <p:ext uri="{BB962C8B-B14F-4D97-AF65-F5344CB8AC3E}">
        <p14:creationId xmlns:p14="http://schemas.microsoft.com/office/powerpoint/2010/main" val="2306469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447" y="418759"/>
            <a:ext cx="5306837" cy="523220"/>
          </a:xfrm>
          <a:prstGeom prst="rect">
            <a:avLst/>
          </a:prstGeom>
          <a:solidFill>
            <a:schemeClr val="bg2">
              <a:lumMod val="25000"/>
            </a:schemeClr>
          </a:solidFill>
        </p:spPr>
        <p:txBody>
          <a:bodyPr wrap="square">
            <a:spAutoFit/>
          </a:bodyPr>
          <a:lstStyle/>
          <a:p>
            <a:r>
              <a:rPr lang="en-US" sz="1400" b="1" dirty="0">
                <a:solidFill>
                  <a:schemeClr val="bg1"/>
                </a:solidFill>
              </a:rPr>
              <a:t>(</a:t>
            </a:r>
            <a:r>
              <a:rPr lang="en-US" sz="1400" b="1" dirty="0" smtClean="0">
                <a:solidFill>
                  <a:schemeClr val="bg1"/>
                </a:solidFill>
              </a:rPr>
              <a:t>2.10</a:t>
            </a:r>
            <a:r>
              <a:rPr lang="en-US" sz="1400" b="1" dirty="0">
                <a:solidFill>
                  <a:schemeClr val="bg1"/>
                </a:solidFill>
              </a:rPr>
              <a:t>) </a:t>
            </a:r>
            <a:r>
              <a:rPr lang="en-US" sz="1400" b="1" dirty="0" smtClean="0">
                <a:solidFill>
                  <a:schemeClr val="bg1"/>
                </a:solidFill>
              </a:rPr>
              <a:t> Describe </a:t>
            </a:r>
            <a:r>
              <a:rPr lang="en-US" sz="1400" b="1" dirty="0">
                <a:solidFill>
                  <a:schemeClr val="bg1"/>
                </a:solidFill>
              </a:rPr>
              <a:t>the differences in meaning between the terms relation and </a:t>
            </a:r>
            <a:r>
              <a:rPr lang="en-US" sz="1400" b="1" dirty="0" smtClean="0">
                <a:solidFill>
                  <a:schemeClr val="bg1"/>
                </a:solidFill>
              </a:rPr>
              <a:t>relation schema</a:t>
            </a:r>
            <a:r>
              <a:rPr lang="en-US" sz="1400" b="1" dirty="0">
                <a:solidFill>
                  <a:schemeClr val="bg1"/>
                </a:solidFill>
              </a:rPr>
              <a:t>.</a:t>
            </a:r>
          </a:p>
        </p:txBody>
      </p:sp>
      <p:graphicFrame>
        <p:nvGraphicFramePr>
          <p:cNvPr id="3" name="Table 2"/>
          <p:cNvGraphicFramePr>
            <a:graphicFrameLocks noGrp="1"/>
          </p:cNvGraphicFramePr>
          <p:nvPr>
            <p:extLst>
              <p:ext uri="{D42A27DB-BD31-4B8C-83A1-F6EECF244321}">
                <p14:modId xmlns:p14="http://schemas.microsoft.com/office/powerpoint/2010/main" val="1900829213"/>
              </p:ext>
            </p:extLst>
          </p:nvPr>
        </p:nvGraphicFramePr>
        <p:xfrm>
          <a:off x="1093446" y="941979"/>
          <a:ext cx="5306838" cy="4995524"/>
        </p:xfrm>
        <a:graphic>
          <a:graphicData uri="http://schemas.openxmlformats.org/drawingml/2006/table">
            <a:tbl>
              <a:tblPr firstRow="1" bandRow="1">
                <a:tableStyleId>{5C22544A-7EE6-4342-B048-85BDC9FD1C3A}</a:tableStyleId>
              </a:tblPr>
              <a:tblGrid>
                <a:gridCol w="2653419">
                  <a:extLst>
                    <a:ext uri="{9D8B030D-6E8A-4147-A177-3AD203B41FA5}">
                      <a16:colId xmlns:a16="http://schemas.microsoft.com/office/drawing/2014/main" val="664128400"/>
                    </a:ext>
                  </a:extLst>
                </a:gridCol>
                <a:gridCol w="2653419">
                  <a:extLst>
                    <a:ext uri="{9D8B030D-6E8A-4147-A177-3AD203B41FA5}">
                      <a16:colId xmlns:a16="http://schemas.microsoft.com/office/drawing/2014/main" val="3798594611"/>
                    </a:ext>
                  </a:extLst>
                </a:gridCol>
              </a:tblGrid>
              <a:tr h="319505">
                <a:tc>
                  <a:txBody>
                    <a:bodyPr/>
                    <a:lstStyle/>
                    <a:p>
                      <a:r>
                        <a:rPr lang="en-US" b="1" dirty="0">
                          <a:solidFill>
                            <a:schemeClr val="tx1"/>
                          </a:solidFill>
                        </a:rPr>
                        <a:t>Relation</a:t>
                      </a:r>
                      <a:endParaRPr lang="en-US" dirty="0">
                        <a:solidFill>
                          <a:schemeClr val="tx1"/>
                        </a:solidFill>
                      </a:endParaRPr>
                    </a:p>
                  </a:txBody>
                  <a:tcPr marL="38100" marR="38100" marT="38100" marB="38100" anchor="ctr"/>
                </a:tc>
                <a:tc>
                  <a:txBody>
                    <a:bodyPr/>
                    <a:lstStyle/>
                    <a:p>
                      <a:r>
                        <a:rPr lang="en-US" b="1" dirty="0" smtClean="0">
                          <a:solidFill>
                            <a:schemeClr val="tx1"/>
                          </a:solidFill>
                        </a:rPr>
                        <a:t>Relation </a:t>
                      </a:r>
                      <a:r>
                        <a:rPr lang="en-US" b="1" dirty="0">
                          <a:solidFill>
                            <a:schemeClr val="tx1"/>
                          </a:solidFill>
                        </a:rPr>
                        <a:t>schema</a:t>
                      </a:r>
                      <a:endParaRPr lang="en-US" dirty="0">
                        <a:solidFill>
                          <a:schemeClr val="tx1"/>
                        </a:solidFill>
                      </a:endParaRPr>
                    </a:p>
                  </a:txBody>
                  <a:tcPr marL="38100" marR="38100" marT="38100" marB="38100" anchor="ctr"/>
                </a:tc>
                <a:extLst>
                  <a:ext uri="{0D108BD9-81ED-4DB2-BD59-A6C34878D82A}">
                    <a16:rowId xmlns:a16="http://schemas.microsoft.com/office/drawing/2014/main" val="3352181843"/>
                  </a:ext>
                </a:extLst>
              </a:tr>
              <a:tr h="568356">
                <a:tc>
                  <a:txBody>
                    <a:bodyPr/>
                    <a:lstStyle/>
                    <a:p>
                      <a:r>
                        <a:rPr lang="en-US" sz="1350" b="0" i="0" kern="1200" dirty="0" smtClean="0">
                          <a:solidFill>
                            <a:schemeClr val="tx1"/>
                          </a:solidFill>
                          <a:effectLst/>
                          <a:latin typeface="+mn-lt"/>
                          <a:ea typeface="+mn-ea"/>
                          <a:cs typeface="+mn-cs"/>
                        </a:rPr>
                        <a:t>A relation is known as a Table</a:t>
                      </a:r>
                      <a:endParaRPr lang="en-US" dirty="0">
                        <a:solidFill>
                          <a:schemeClr val="tx1"/>
                        </a:solidFill>
                      </a:endParaRPr>
                    </a:p>
                  </a:txBody>
                  <a:tcPr/>
                </a:tc>
                <a:tc>
                  <a:txBody>
                    <a:bodyPr/>
                    <a:lstStyle/>
                    <a:p>
                      <a:r>
                        <a:rPr lang="en-US" sz="1350" b="0" i="0" kern="1200" dirty="0" smtClean="0">
                          <a:solidFill>
                            <a:schemeClr val="tx1"/>
                          </a:solidFill>
                          <a:effectLst/>
                          <a:latin typeface="+mn-lt"/>
                          <a:ea typeface="+mn-ea"/>
                          <a:cs typeface="+mn-cs"/>
                        </a:rPr>
                        <a:t>A relation schema is known as Table definition.</a:t>
                      </a:r>
                      <a:endParaRPr lang="en-US" dirty="0">
                        <a:solidFill>
                          <a:schemeClr val="tx1"/>
                        </a:solidFill>
                      </a:endParaRPr>
                    </a:p>
                  </a:txBody>
                  <a:tcPr/>
                </a:tc>
                <a:extLst>
                  <a:ext uri="{0D108BD9-81ED-4DB2-BD59-A6C34878D82A}">
                    <a16:rowId xmlns:a16="http://schemas.microsoft.com/office/drawing/2014/main" val="2621479686"/>
                  </a:ext>
                </a:extLst>
              </a:tr>
              <a:tr h="800865">
                <a:tc>
                  <a:txBody>
                    <a:bodyPr/>
                    <a:lstStyle/>
                    <a:p>
                      <a:r>
                        <a:rPr lang="en-US" sz="1350" b="0" i="0" kern="1200" dirty="0" smtClean="0">
                          <a:solidFill>
                            <a:schemeClr val="tx1"/>
                          </a:solidFill>
                          <a:effectLst/>
                          <a:latin typeface="+mn-lt"/>
                          <a:ea typeface="+mn-ea"/>
                          <a:cs typeface="+mn-cs"/>
                        </a:rPr>
                        <a:t>The relation contains the actual data in the form of rows and columns.</a:t>
                      </a:r>
                      <a:endParaRPr lang="en-US" dirty="0">
                        <a:solidFill>
                          <a:schemeClr val="tx1"/>
                        </a:solidFill>
                      </a:endParaRPr>
                    </a:p>
                  </a:txBody>
                  <a:tcPr/>
                </a:tc>
                <a:tc>
                  <a:txBody>
                    <a:bodyPr/>
                    <a:lstStyle/>
                    <a:p>
                      <a:r>
                        <a:rPr lang="en-US" sz="1350" b="0" i="0" kern="1200" dirty="0" smtClean="0">
                          <a:solidFill>
                            <a:schemeClr val="tx1"/>
                          </a:solidFill>
                          <a:effectLst/>
                          <a:latin typeface="+mn-lt"/>
                          <a:ea typeface="+mn-ea"/>
                          <a:cs typeface="+mn-cs"/>
                        </a:rPr>
                        <a:t>A relation schema is the basic information describing a table.</a:t>
                      </a:r>
                      <a:endParaRPr lang="en-US" dirty="0">
                        <a:solidFill>
                          <a:schemeClr val="tx1"/>
                        </a:solidFill>
                      </a:endParaRPr>
                    </a:p>
                  </a:txBody>
                  <a:tcPr/>
                </a:tc>
                <a:extLst>
                  <a:ext uri="{0D108BD9-81ED-4DB2-BD59-A6C34878D82A}">
                    <a16:rowId xmlns:a16="http://schemas.microsoft.com/office/drawing/2014/main" val="3763722769"/>
                  </a:ext>
                </a:extLst>
              </a:tr>
              <a:tr h="1033375">
                <a:tc>
                  <a:txBody>
                    <a:bodyPr/>
                    <a:lstStyle/>
                    <a:p>
                      <a:r>
                        <a:rPr lang="en-US" sz="1350" b="0" i="0" kern="1200" dirty="0" smtClean="0">
                          <a:solidFill>
                            <a:schemeClr val="tx1"/>
                          </a:solidFill>
                          <a:effectLst/>
                          <a:latin typeface="+mn-lt"/>
                          <a:ea typeface="+mn-ea"/>
                          <a:cs typeface="+mn-cs"/>
                        </a:rPr>
                        <a:t>The relation is an instance of relation schema. The schema includes all the relations in a particular database.</a:t>
                      </a:r>
                      <a:endParaRPr lang="en-US" dirty="0">
                        <a:solidFill>
                          <a:schemeClr val="tx1"/>
                        </a:solidFill>
                      </a:endParaRPr>
                    </a:p>
                  </a:txBody>
                  <a:tcPr/>
                </a:tc>
                <a:tc>
                  <a:txBody>
                    <a:bodyPr/>
                    <a:lstStyle/>
                    <a:p>
                      <a:r>
                        <a:rPr lang="en-US" sz="1350" b="0" i="0" kern="1200" dirty="0" smtClean="0">
                          <a:solidFill>
                            <a:schemeClr val="tx1"/>
                          </a:solidFill>
                          <a:effectLst/>
                          <a:latin typeface="+mn-lt"/>
                          <a:ea typeface="+mn-ea"/>
                          <a:cs typeface="+mn-cs"/>
                        </a:rPr>
                        <a:t>The schema includes set of column names, the data types associated with the column.</a:t>
                      </a:r>
                      <a:endParaRPr lang="en-US" dirty="0">
                        <a:solidFill>
                          <a:schemeClr val="tx1"/>
                        </a:solidFill>
                      </a:endParaRPr>
                    </a:p>
                  </a:txBody>
                  <a:tcPr/>
                </a:tc>
                <a:extLst>
                  <a:ext uri="{0D108BD9-81ED-4DB2-BD59-A6C34878D82A}">
                    <a16:rowId xmlns:a16="http://schemas.microsoft.com/office/drawing/2014/main" val="3162715003"/>
                  </a:ext>
                </a:extLst>
              </a:tr>
              <a:tr h="1265885">
                <a:tc>
                  <a:txBody>
                    <a:bodyPr/>
                    <a:lstStyle/>
                    <a:p>
                      <a:r>
                        <a:rPr lang="en-US" sz="1350" b="0" i="0" kern="1200" dirty="0" smtClean="0">
                          <a:solidFill>
                            <a:schemeClr val="tx1"/>
                          </a:solidFill>
                          <a:effectLst/>
                          <a:latin typeface="+mn-lt"/>
                          <a:ea typeface="+mn-ea"/>
                          <a:cs typeface="+mn-cs"/>
                        </a:rPr>
                        <a:t>A relation is a property or predicate that ranges over more than one argument.</a:t>
                      </a:r>
                      <a:endParaRPr lang="en-US" dirty="0">
                        <a:solidFill>
                          <a:schemeClr val="tx1"/>
                        </a:solidFill>
                      </a:endParaRPr>
                    </a:p>
                  </a:txBody>
                  <a:tcPr/>
                </a:tc>
                <a:tc>
                  <a:txBody>
                    <a:bodyPr/>
                    <a:lstStyle/>
                    <a:p>
                      <a:r>
                        <a:rPr lang="en-US" sz="1350" b="0" i="0" kern="1200" dirty="0" smtClean="0">
                          <a:solidFill>
                            <a:schemeClr val="tx1"/>
                          </a:solidFill>
                          <a:effectLst/>
                          <a:latin typeface="+mn-lt"/>
                          <a:ea typeface="+mn-ea"/>
                          <a:cs typeface="+mn-cs"/>
                        </a:rPr>
                        <a:t>The relational schema refers to meta-data elements which are used to describe structures and constraints of data representing particular domain.</a:t>
                      </a:r>
                      <a:endParaRPr lang="en-US" dirty="0">
                        <a:solidFill>
                          <a:schemeClr val="tx1"/>
                        </a:solidFill>
                      </a:endParaRPr>
                    </a:p>
                  </a:txBody>
                  <a:tcPr/>
                </a:tc>
                <a:extLst>
                  <a:ext uri="{0D108BD9-81ED-4DB2-BD59-A6C34878D82A}">
                    <a16:rowId xmlns:a16="http://schemas.microsoft.com/office/drawing/2014/main" val="1599576673"/>
                  </a:ext>
                </a:extLst>
              </a:tr>
              <a:tr h="335846">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500526950"/>
                  </a:ext>
                </a:extLst>
              </a:tr>
              <a:tr h="335846">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901694298"/>
                  </a:ext>
                </a:extLst>
              </a:tr>
              <a:tr h="335846">
                <a:tc>
                  <a:txBody>
                    <a:bodyPr/>
                    <a:lstStyle/>
                    <a:p>
                      <a:endParaRPr lang="en-US">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742146606"/>
                  </a:ext>
                </a:extLst>
              </a:tr>
            </a:tbl>
          </a:graphicData>
        </a:graphic>
      </p:graphicFrame>
      <p:sp>
        <p:nvSpPr>
          <p:cNvPr id="4" name="Rectangle 3"/>
          <p:cNvSpPr/>
          <p:nvPr/>
        </p:nvSpPr>
        <p:spPr>
          <a:xfrm>
            <a:off x="1093445" y="4975216"/>
            <a:ext cx="5306837" cy="1169551"/>
          </a:xfrm>
          <a:prstGeom prst="rect">
            <a:avLst/>
          </a:prstGeom>
          <a:solidFill>
            <a:schemeClr val="bg2">
              <a:lumMod val="25000"/>
            </a:schemeClr>
          </a:solidFill>
        </p:spPr>
        <p:txBody>
          <a:bodyPr wrap="square">
            <a:spAutoFit/>
          </a:bodyPr>
          <a:lstStyle/>
          <a:p>
            <a:r>
              <a:rPr lang="en-US" sz="1400" b="1" dirty="0">
                <a:solidFill>
                  <a:schemeClr val="bg1"/>
                </a:solidFill>
              </a:rPr>
              <a:t>(</a:t>
            </a:r>
            <a:r>
              <a:rPr lang="en-US" sz="1400" b="1" dirty="0" smtClean="0">
                <a:solidFill>
                  <a:schemeClr val="bg1"/>
                </a:solidFill>
              </a:rPr>
              <a:t>2.11</a:t>
            </a:r>
            <a:r>
              <a:rPr lang="en-US" sz="1400" b="1" dirty="0">
                <a:solidFill>
                  <a:schemeClr val="bg1"/>
                </a:solidFill>
              </a:rPr>
              <a:t>) Consider the advisor relation shown in the schema diagram in Figure 2.9, </a:t>
            </a:r>
            <a:r>
              <a:rPr lang="en-US" sz="1400" b="1" dirty="0" smtClean="0">
                <a:solidFill>
                  <a:schemeClr val="bg1"/>
                </a:solidFill>
              </a:rPr>
              <a:t>with s_ </a:t>
            </a:r>
            <a:r>
              <a:rPr lang="en-US" sz="1400" b="1" dirty="0">
                <a:solidFill>
                  <a:schemeClr val="bg1"/>
                </a:solidFill>
              </a:rPr>
              <a:t>id as the primary key of advisor. Suppose a student can have more than </a:t>
            </a:r>
            <a:r>
              <a:rPr lang="en-US" sz="1400" b="1" dirty="0" smtClean="0">
                <a:solidFill>
                  <a:schemeClr val="bg1"/>
                </a:solidFill>
              </a:rPr>
              <a:t>one advisor</a:t>
            </a:r>
            <a:r>
              <a:rPr lang="en-US" sz="1400" b="1" dirty="0">
                <a:solidFill>
                  <a:schemeClr val="bg1"/>
                </a:solidFill>
              </a:rPr>
              <a:t>. Then, would </a:t>
            </a:r>
            <a:r>
              <a:rPr lang="en-US" sz="1400" b="1" dirty="0" err="1" smtClean="0">
                <a:solidFill>
                  <a:schemeClr val="bg1"/>
                </a:solidFill>
              </a:rPr>
              <a:t>s_id</a:t>
            </a:r>
            <a:r>
              <a:rPr lang="en-US" sz="1400" b="1" dirty="0" smtClean="0">
                <a:solidFill>
                  <a:schemeClr val="bg1"/>
                </a:solidFill>
              </a:rPr>
              <a:t> </a:t>
            </a:r>
            <a:r>
              <a:rPr lang="en-US" sz="1400" b="1" dirty="0">
                <a:solidFill>
                  <a:schemeClr val="bg1"/>
                </a:solidFill>
              </a:rPr>
              <a:t>still be a primary key of the advisor relation? If </a:t>
            </a:r>
            <a:r>
              <a:rPr lang="en-US" sz="1400" b="1" dirty="0" smtClean="0">
                <a:solidFill>
                  <a:schemeClr val="bg1"/>
                </a:solidFill>
              </a:rPr>
              <a:t>not, what </a:t>
            </a:r>
            <a:r>
              <a:rPr lang="en-US" sz="1400" b="1" dirty="0">
                <a:solidFill>
                  <a:schemeClr val="bg1"/>
                </a:solidFill>
              </a:rPr>
              <a:t>should the primary key of advisor be?</a:t>
            </a:r>
          </a:p>
        </p:txBody>
      </p:sp>
      <p:sp>
        <p:nvSpPr>
          <p:cNvPr id="5" name="TextBox 4"/>
          <p:cNvSpPr txBox="1"/>
          <p:nvPr/>
        </p:nvSpPr>
        <p:spPr>
          <a:xfrm>
            <a:off x="1093444" y="6362108"/>
            <a:ext cx="5306837" cy="2492990"/>
          </a:xfrm>
          <a:prstGeom prst="rect">
            <a:avLst/>
          </a:prstGeom>
          <a:noFill/>
        </p:spPr>
        <p:txBody>
          <a:bodyPr wrap="square" rtlCol="0">
            <a:spAutoFit/>
          </a:bodyPr>
          <a:lstStyle/>
          <a:p>
            <a:pPr marL="171450" indent="-171450">
              <a:buFont typeface="Wingdings" panose="05000000000000000000" pitchFamily="2" charset="2"/>
              <a:buChar char="v"/>
            </a:pPr>
            <a:r>
              <a:rPr lang="en-US" sz="1200" dirty="0"/>
              <a:t>A column can be set as primary key attribute when it is having a unique value for each row of data</a:t>
            </a:r>
            <a:r>
              <a:rPr lang="en-US" sz="1200" dirty="0" smtClean="0"/>
              <a:t>.</a:t>
            </a:r>
          </a:p>
          <a:p>
            <a:endParaRPr lang="en-US" sz="1200" dirty="0"/>
          </a:p>
          <a:p>
            <a:pPr marL="171450" indent="-171450">
              <a:buFont typeface="Wingdings" panose="05000000000000000000" pitchFamily="2" charset="2"/>
              <a:buChar char="v"/>
            </a:pPr>
            <a:r>
              <a:rPr lang="en-US" sz="1200" dirty="0"/>
              <a:t>In the given relation advisor, two attributes are present which are </a:t>
            </a:r>
            <a:r>
              <a:rPr lang="en-US" sz="1200" dirty="0" err="1"/>
              <a:t>s_id</a:t>
            </a:r>
            <a:r>
              <a:rPr lang="en-US" sz="1200" dirty="0"/>
              <a:t> and </a:t>
            </a:r>
            <a:r>
              <a:rPr lang="en-US" sz="1200" dirty="0" err="1"/>
              <a:t>i_id</a:t>
            </a:r>
            <a:r>
              <a:rPr lang="en-US" sz="1200" dirty="0"/>
              <a:t>. The </a:t>
            </a:r>
            <a:r>
              <a:rPr lang="en-US" sz="1200" dirty="0" err="1"/>
              <a:t>s_id</a:t>
            </a:r>
            <a:r>
              <a:rPr lang="en-US" sz="1200" dirty="0"/>
              <a:t> is the id of each student and </a:t>
            </a:r>
            <a:r>
              <a:rPr lang="en-US" sz="1200" dirty="0" err="1"/>
              <a:t>i_id</a:t>
            </a:r>
            <a:r>
              <a:rPr lang="en-US" sz="1200" dirty="0"/>
              <a:t> is the instructor id of each advisor. Currently </a:t>
            </a:r>
            <a:r>
              <a:rPr lang="en-US" sz="1200" dirty="0" err="1"/>
              <a:t>s_id</a:t>
            </a:r>
            <a:r>
              <a:rPr lang="en-US" sz="1200" dirty="0"/>
              <a:t> is the primary key of the advisor relation</a:t>
            </a:r>
            <a:r>
              <a:rPr lang="en-US" sz="1200" dirty="0" smtClean="0"/>
              <a:t>.</a:t>
            </a:r>
          </a:p>
          <a:p>
            <a:endParaRPr lang="en-US" sz="1200" dirty="0"/>
          </a:p>
          <a:p>
            <a:pPr marL="171450" indent="-171450">
              <a:buFont typeface="Wingdings" panose="05000000000000000000" pitchFamily="2" charset="2"/>
              <a:buChar char="v"/>
            </a:pPr>
            <a:r>
              <a:rPr lang="en-US" sz="1200" dirty="0"/>
              <a:t>If a student can have multiple advisors, the </a:t>
            </a:r>
            <a:r>
              <a:rPr lang="en-US" sz="1200" dirty="0" err="1"/>
              <a:t>s_id</a:t>
            </a:r>
            <a:r>
              <a:rPr lang="en-US" sz="1200" dirty="0"/>
              <a:t> cannot be taken as the primary key for the advisor relation. But the user can take combination of both </a:t>
            </a:r>
            <a:r>
              <a:rPr lang="en-US" sz="1200" dirty="0" err="1"/>
              <a:t>s_id</a:t>
            </a:r>
            <a:r>
              <a:rPr lang="en-US" sz="1200" dirty="0"/>
              <a:t> and </a:t>
            </a:r>
            <a:r>
              <a:rPr lang="en-US" sz="1200" dirty="0" err="1"/>
              <a:t>i_id</a:t>
            </a:r>
            <a:r>
              <a:rPr lang="en-US" sz="1200" dirty="0"/>
              <a:t> as the primary key. Because the instructor can also instruct more than one student. So it the combined the details, no duplicates will come in the relation</a:t>
            </a:r>
            <a:r>
              <a:rPr lang="en-US" sz="1200" dirty="0" smtClean="0"/>
              <a:t>.</a:t>
            </a:r>
          </a:p>
          <a:p>
            <a:endParaRPr lang="en-US" sz="1200" dirty="0"/>
          </a:p>
          <a:p>
            <a:pPr marL="171450" indent="-171450">
              <a:buFont typeface="Wingdings" panose="05000000000000000000" pitchFamily="2" charset="2"/>
              <a:buChar char="v"/>
            </a:pPr>
            <a:r>
              <a:rPr lang="en-US" sz="1200" dirty="0"/>
              <a:t>The attribute cannot have the null values.</a:t>
            </a:r>
          </a:p>
        </p:txBody>
      </p:sp>
    </p:spTree>
    <p:extLst>
      <p:ext uri="{BB962C8B-B14F-4D97-AF65-F5344CB8AC3E}">
        <p14:creationId xmlns:p14="http://schemas.microsoft.com/office/powerpoint/2010/main" val="246788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2303</TotalTime>
  <Words>3397</Words>
  <Application>Microsoft Office PowerPoint</Application>
  <PresentationFormat>Letter Paper (8.5x11 in)</PresentationFormat>
  <Paragraphs>267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Shishir Bhuiyan</dc:creator>
  <cp:lastModifiedBy>Mohidul Alam</cp:lastModifiedBy>
  <cp:revision>122</cp:revision>
  <dcterms:created xsi:type="dcterms:W3CDTF">2023-04-04T17:47:57Z</dcterms:created>
  <dcterms:modified xsi:type="dcterms:W3CDTF">2023-06-06T08:54:27Z</dcterms:modified>
</cp:coreProperties>
</file>