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96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7" r:id="rId12"/>
    <p:sldId id="308" r:id="rId13"/>
    <p:sldId id="309" r:id="rId14"/>
    <p:sldId id="310" r:id="rId15"/>
    <p:sldId id="311" r:id="rId1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216" userDrawn="1">
          <p15:clr>
            <a:srgbClr val="A4A3A4"/>
          </p15:clr>
        </p15:guide>
        <p15:guide id="3" pos="4104" userDrawn="1">
          <p15:clr>
            <a:srgbClr val="A4A3A4"/>
          </p15:clr>
        </p15:guide>
        <p15:guide id="4" orient="horz" pos="6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774" y="298"/>
      </p:cViewPr>
      <p:guideLst>
        <p:guide orient="horz" pos="168"/>
        <p:guide pos="216"/>
        <p:guide pos="4104"/>
        <p:guide orient="horz" pos="6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17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E083374-8DCD-4D86-BE71-1545AA11FC3D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1A4F95DA-F764-4D01-A4BB-8D2B30AA27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6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E083374-8DCD-4D86-BE71-1545AA11FC3D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1A4F95DA-F764-4D01-A4BB-8D2B30AA27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8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E083374-8DCD-4D86-BE71-1545AA11FC3D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1A4F95DA-F764-4D01-A4BB-8D2B30AA27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99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E083374-8DCD-4D86-BE71-1545AA11FC3D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1A4F95DA-F764-4D01-A4BB-8D2B30AA27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10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E083374-8DCD-4D86-BE71-1545AA11FC3D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1A4F95DA-F764-4D01-A4BB-8D2B30AA27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8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E083374-8DCD-4D86-BE71-1545AA11FC3D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1A4F95DA-F764-4D01-A4BB-8D2B30AA27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5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E083374-8DCD-4D86-BE71-1545AA11FC3D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1A4F95DA-F764-4D01-A4BB-8D2B30AA27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2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E083374-8DCD-4D86-BE71-1545AA11FC3D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1A4F95DA-F764-4D01-A4BB-8D2B30AA27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89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E083374-8DCD-4D86-BE71-1545AA11FC3D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1A4F95DA-F764-4D01-A4BB-8D2B30AA27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1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E083374-8DCD-4D86-BE71-1545AA11FC3D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1A4F95DA-F764-4D01-A4BB-8D2B30AA27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1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4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708" y="846315"/>
            <a:ext cx="2064570" cy="2064570"/>
          </a:xfrm>
          <a:prstGeom prst="rect">
            <a:avLst/>
          </a:prstGeom>
          <a:noFill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5" name="TextBox 4"/>
          <p:cNvSpPr txBox="1"/>
          <p:nvPr/>
        </p:nvSpPr>
        <p:spPr>
          <a:xfrm>
            <a:off x="796554" y="2610508"/>
            <a:ext cx="5266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Course Title : </a:t>
            </a:r>
            <a:r>
              <a:rPr lang="en-US" sz="1400" dirty="0"/>
              <a:t>Database System Sessional</a:t>
            </a:r>
          </a:p>
          <a:p>
            <a:pPr algn="ctr"/>
            <a:r>
              <a:rPr lang="en-US" sz="1400" b="1" dirty="0"/>
              <a:t>Course Code : CCE - </a:t>
            </a:r>
            <a:r>
              <a:rPr lang="en-US" sz="1400" dirty="0"/>
              <a:t>224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5114" y="3217583"/>
            <a:ext cx="6093758" cy="338554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 </a:t>
            </a:r>
            <a:r>
              <a:rPr lang="en-US" sz="1600" b="1" dirty="0">
                <a:solidFill>
                  <a:schemeClr val="tx1"/>
                </a:solidFill>
              </a:rPr>
              <a:t>Lab Problem : </a:t>
            </a:r>
            <a:r>
              <a:rPr lang="en-US" sz="1600" b="1" dirty="0" smtClean="0">
                <a:solidFill>
                  <a:schemeClr val="tx1"/>
                </a:solidFill>
              </a:rPr>
              <a:t>02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43" name="Rectangle 1042"/>
          <p:cNvSpPr/>
          <p:nvPr/>
        </p:nvSpPr>
        <p:spPr>
          <a:xfrm>
            <a:off x="796554" y="8544215"/>
            <a:ext cx="5384053" cy="52322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Patuakhali Science &amp; Technology University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Dumki, Patuakhali - 8602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2194" y="6155456"/>
            <a:ext cx="4085863" cy="1853552"/>
            <a:chOff x="2558005" y="5765679"/>
            <a:chExt cx="4085863" cy="1853552"/>
          </a:xfrm>
        </p:grpSpPr>
        <p:sp>
          <p:nvSpPr>
            <p:cNvPr id="12" name="Rectangle 11"/>
            <p:cNvSpPr/>
            <p:nvPr/>
          </p:nvSpPr>
          <p:spPr>
            <a:xfrm>
              <a:off x="2558005" y="5765679"/>
              <a:ext cx="4085863" cy="185355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558005" y="5991488"/>
              <a:ext cx="3615717" cy="1559132"/>
              <a:chOff x="2281399" y="6153199"/>
              <a:chExt cx="3615717" cy="1559132"/>
            </a:xfrm>
          </p:grpSpPr>
          <p:grpSp>
            <p:nvGrpSpPr>
              <p:cNvPr id="1040" name="Group 1039"/>
              <p:cNvGrpSpPr/>
              <p:nvPr/>
            </p:nvGrpSpPr>
            <p:grpSpPr>
              <a:xfrm>
                <a:off x="2281399" y="6153199"/>
                <a:ext cx="3609448" cy="1559132"/>
                <a:chOff x="2223481" y="7000473"/>
                <a:chExt cx="3743518" cy="1689060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2223481" y="7000473"/>
                  <a:ext cx="1928919" cy="3334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rgbClr val="0070C0"/>
                      </a:solidFill>
                    </a:rPr>
                    <a:t>Submitted By</a:t>
                  </a:r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2592022" y="7322945"/>
                  <a:ext cx="3344962" cy="357185"/>
                  <a:chOff x="3439292" y="6801228"/>
                  <a:chExt cx="2525258" cy="357185"/>
                </a:xfrm>
              </p:grpSpPr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439292" y="6801228"/>
                    <a:ext cx="1225797" cy="333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/>
                      <a:t>Name      :       </a:t>
                    </a:r>
                    <a:endParaRPr lang="en-US" sz="1400" dirty="0"/>
                  </a:p>
                </p:txBody>
              </p:sp>
              <p:cxnSp>
                <p:nvCxnSpPr>
                  <p:cNvPr id="22" name="Straight Connector 21"/>
                  <p:cNvCxnSpPr/>
                  <p:nvPr/>
                </p:nvCxnSpPr>
                <p:spPr>
                  <a:xfrm flipV="1">
                    <a:off x="4289955" y="7152325"/>
                    <a:ext cx="1674595" cy="608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2569987" y="7643383"/>
                  <a:ext cx="3366997" cy="333425"/>
                  <a:chOff x="2563106" y="6759603"/>
                  <a:chExt cx="3366997" cy="273500"/>
                </a:xfrm>
              </p:grpSpPr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563106" y="6759603"/>
                    <a:ext cx="1747379" cy="2735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/>
                      <a:t>Id             :  </a:t>
                    </a:r>
                    <a:endParaRPr lang="en-US" sz="1400" dirty="0"/>
                  </a:p>
                </p:txBody>
              </p:sp>
              <p:cxnSp>
                <p:nvCxnSpPr>
                  <p:cNvPr id="27" name="Straight Connector 26"/>
                  <p:cNvCxnSpPr/>
                  <p:nvPr/>
                </p:nvCxnSpPr>
                <p:spPr>
                  <a:xfrm flipV="1">
                    <a:off x="3711931" y="7016910"/>
                    <a:ext cx="2218172" cy="840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2531988" y="7975639"/>
                  <a:ext cx="3404995" cy="333425"/>
                  <a:chOff x="2487106" y="6719499"/>
                  <a:chExt cx="3404995" cy="333425"/>
                </a:xfrm>
              </p:grpSpPr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2487106" y="6719499"/>
                    <a:ext cx="1777395" cy="333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/>
                      <a:t> Reg. No    :  </a:t>
                    </a:r>
                    <a:endParaRPr lang="en-US" sz="1400" dirty="0"/>
                  </a:p>
                </p:txBody>
              </p:sp>
              <p:cxnSp>
                <p:nvCxnSpPr>
                  <p:cNvPr id="30" name="Straight Connector 29"/>
                  <p:cNvCxnSpPr/>
                  <p:nvPr/>
                </p:nvCxnSpPr>
                <p:spPr>
                  <a:xfrm flipV="1">
                    <a:off x="3703945" y="7014513"/>
                    <a:ext cx="2188156" cy="110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2562004" y="8356108"/>
                  <a:ext cx="3404995" cy="333425"/>
                  <a:chOff x="2555123" y="6684133"/>
                  <a:chExt cx="3404995" cy="333425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555123" y="6684133"/>
                    <a:ext cx="1747378" cy="333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/>
                      <a:t>Session    : </a:t>
                    </a:r>
                    <a:endParaRPr lang="en-US" sz="1400" dirty="0"/>
                  </a:p>
                </p:txBody>
              </p:sp>
              <p:cxnSp>
                <p:nvCxnSpPr>
                  <p:cNvPr id="38" name="Straight Connector 37"/>
                  <p:cNvCxnSpPr/>
                  <p:nvPr/>
                </p:nvCxnSpPr>
                <p:spPr>
                  <a:xfrm flipV="1">
                    <a:off x="3741946" y="6959648"/>
                    <a:ext cx="2218172" cy="1156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44" name="TextBox 1043"/>
              <p:cNvSpPr txBox="1"/>
              <p:nvPr/>
            </p:nvSpPr>
            <p:spPr>
              <a:xfrm>
                <a:off x="3723175" y="6478353"/>
                <a:ext cx="21387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/>
                  <a:t>Md</a:t>
                </a:r>
                <a:r>
                  <a:rPr lang="en-US" sz="1400" dirty="0" smtClean="0"/>
                  <a:t> Mohidul Alam</a:t>
                </a:r>
                <a:endParaRPr lang="en-US" sz="14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752116" y="6745698"/>
                <a:ext cx="21387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1902016</a:t>
                </a:r>
                <a:endParaRPr lang="en-US" sz="14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758386" y="7025751"/>
                <a:ext cx="21387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08722</a:t>
                </a:r>
                <a:endParaRPr lang="en-US" sz="14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752019" y="7320699"/>
                <a:ext cx="21387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2019 - 20</a:t>
                </a:r>
                <a:endParaRPr lang="en-US" sz="1400" dirty="0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384947" y="4106909"/>
            <a:ext cx="6113925" cy="1355099"/>
            <a:chOff x="462987" y="4372907"/>
            <a:chExt cx="5731611" cy="1355099"/>
          </a:xfrm>
        </p:grpSpPr>
        <p:sp>
          <p:nvSpPr>
            <p:cNvPr id="33" name="Rectangle 32"/>
            <p:cNvSpPr/>
            <p:nvPr/>
          </p:nvSpPr>
          <p:spPr>
            <a:xfrm>
              <a:off x="462987" y="4372907"/>
              <a:ext cx="5711392" cy="135509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494374" y="4445440"/>
              <a:ext cx="5700224" cy="1108242"/>
              <a:chOff x="494374" y="4445440"/>
              <a:chExt cx="5700224" cy="110824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494374" y="4445440"/>
                <a:ext cx="171909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Submitted To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92492" y="4753463"/>
                <a:ext cx="5502106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Professor</a:t>
                </a:r>
                <a:r>
                  <a:rPr lang="en-US" sz="1400" dirty="0"/>
                  <a:t> </a:t>
                </a:r>
                <a:r>
                  <a:rPr lang="en-US" b="1" dirty="0"/>
                  <a:t>Dr. Md. Samsuzzaman</a:t>
                </a:r>
                <a:endParaRPr lang="pt-BR" sz="1400" dirty="0"/>
              </a:p>
              <a:p>
                <a:r>
                  <a:rPr lang="en-US" sz="1400" dirty="0"/>
                  <a:t>Department of Computer and Communication Engineering</a:t>
                </a:r>
              </a:p>
              <a:p>
                <a:r>
                  <a:rPr lang="en-US" sz="1400" dirty="0"/>
                  <a:t>Faculty Of Computer Science &amp; Engineering.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29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266700"/>
            <a:ext cx="6172200" cy="27699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/>
              <a:t>SELECT instructor.* FROM instructor, teaches WHERE instructor.ID= teaches.ID;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543699"/>
            <a:ext cx="6179529" cy="360241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0229" y="4423114"/>
            <a:ext cx="6172200" cy="27699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/>
              <a:t>SELECT name FROM instructor where </a:t>
            </a:r>
            <a:r>
              <a:rPr lang="en-US" sz="1200" b="1" dirty="0" err="1"/>
              <a:t>dept_name</a:t>
            </a:r>
            <a:r>
              <a:rPr lang="en-US" sz="1200" b="1" dirty="0"/>
              <a:t> = 'Physics' order by name;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4323"/>
          <a:stretch/>
        </p:blipFill>
        <p:spPr>
          <a:xfrm>
            <a:off x="350229" y="4700113"/>
            <a:ext cx="6179529" cy="298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266700"/>
            <a:ext cx="6172200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/>
              <a:t>select name, course id from instructor, teaches where instructor.ID= teaches.ID and </a:t>
            </a:r>
            <a:r>
              <a:rPr lang="en-US" sz="1200" b="1" dirty="0" err="1"/>
              <a:t>dept</a:t>
            </a:r>
            <a:r>
              <a:rPr lang="en-US" sz="1200" b="1" dirty="0"/>
              <a:t> name = 'Biology';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728365"/>
            <a:ext cx="6172200" cy="17634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2900" y="3441486"/>
            <a:ext cx="6172200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/>
              <a:t>select name, </a:t>
            </a:r>
            <a:r>
              <a:rPr lang="en-US" sz="1200" b="1" dirty="0" err="1"/>
              <a:t>course_id</a:t>
            </a:r>
            <a:r>
              <a:rPr lang="en-US" sz="1200" b="1" dirty="0"/>
              <a:t> from instructor, teaches where (instructor.ID, </a:t>
            </a:r>
            <a:r>
              <a:rPr lang="en-US" sz="1200" b="1" dirty="0" err="1"/>
              <a:t>dept_name</a:t>
            </a:r>
            <a:r>
              <a:rPr lang="en-US" sz="1200" b="1" dirty="0"/>
              <a:t>) = (teaches.ID, 'Biology');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1" y="3903151"/>
            <a:ext cx="6244108" cy="18081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4808" y="6961959"/>
            <a:ext cx="6172200" cy="27699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/>
              <a:t>select </a:t>
            </a:r>
            <a:r>
              <a:rPr lang="en-US" sz="1200" b="1" dirty="0" err="1"/>
              <a:t>course_id</a:t>
            </a:r>
            <a:r>
              <a:rPr lang="en-US" sz="1200" b="1" dirty="0"/>
              <a:t> from section where semester = 'Fall' and year= 2017;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09" y="7238958"/>
            <a:ext cx="6172200" cy="172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" y="266700"/>
            <a:ext cx="6172200" cy="27699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/>
              <a:t>SELECT * FROM instructor ORDER BY salary DESC, name ASC;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543699"/>
            <a:ext cx="6220622" cy="42287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2900" y="4910915"/>
            <a:ext cx="6172200" cy="27699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/>
              <a:t>select name from instructor where salary between 90000 and 100000;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5187914"/>
            <a:ext cx="3657600" cy="8477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2900" y="6272324"/>
            <a:ext cx="6172200" cy="27699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/>
              <a:t>SELECT name FROM instructor WHERE salary &lt;= 100000 AND salary &gt;= 90000;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6549323"/>
            <a:ext cx="6172200" cy="77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266700"/>
            <a:ext cx="6172200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/>
              <a:t>select name, course id from instructor, teaches where instructor.ID= teaches.ID and </a:t>
            </a:r>
            <a:r>
              <a:rPr lang="en-US" sz="1200" b="1" dirty="0" err="1"/>
              <a:t>dept</a:t>
            </a:r>
            <a:r>
              <a:rPr lang="en-US" sz="1200" b="1" dirty="0"/>
              <a:t> name = 'Biology';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728365"/>
            <a:ext cx="6172200" cy="17634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2900" y="3441486"/>
            <a:ext cx="6172200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/>
              <a:t>select name, </a:t>
            </a:r>
            <a:r>
              <a:rPr lang="en-US" sz="1200" b="1" dirty="0" err="1"/>
              <a:t>course_id</a:t>
            </a:r>
            <a:r>
              <a:rPr lang="en-US" sz="1200" b="1" dirty="0"/>
              <a:t> from instructor, teaches where (instructor.ID, </a:t>
            </a:r>
            <a:r>
              <a:rPr lang="en-US" sz="1200" b="1" dirty="0" err="1"/>
              <a:t>dept_name</a:t>
            </a:r>
            <a:r>
              <a:rPr lang="en-US" sz="1200" b="1" dirty="0"/>
              <a:t>) = (teaches.ID, 'Biology');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1" y="3903151"/>
            <a:ext cx="6244108" cy="18081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4808" y="6961959"/>
            <a:ext cx="6172200" cy="27699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/>
              <a:t>select </a:t>
            </a:r>
            <a:r>
              <a:rPr lang="en-US" sz="1200" b="1" dirty="0" err="1"/>
              <a:t>course_id</a:t>
            </a:r>
            <a:r>
              <a:rPr lang="en-US" sz="1200" b="1" dirty="0"/>
              <a:t> from section where semester = 'Fall' and year= 2017;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09" y="7238958"/>
            <a:ext cx="6172200" cy="172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7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266700"/>
            <a:ext cx="6172200" cy="27699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/>
              <a:t>select </a:t>
            </a:r>
            <a:r>
              <a:rPr lang="en-US" sz="1200" b="1" dirty="0" err="1"/>
              <a:t>course_id</a:t>
            </a:r>
            <a:r>
              <a:rPr lang="en-US" sz="1200" b="1" dirty="0"/>
              <a:t> from section where semester = 'Spring' and year= 2018;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543699"/>
            <a:ext cx="6172200" cy="17395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2900" y="2736415"/>
            <a:ext cx="6172200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/>
              <a:t>(select </a:t>
            </a:r>
            <a:r>
              <a:rPr lang="en-US" sz="1200" b="1" dirty="0" err="1"/>
              <a:t>course_id</a:t>
            </a:r>
            <a:r>
              <a:rPr lang="en-US" sz="1200" b="1" dirty="0"/>
              <a:t> from section where semester = 'Fall' and year= 2017) union (select </a:t>
            </a:r>
            <a:r>
              <a:rPr lang="en-US" sz="1200" b="1" dirty="0" err="1"/>
              <a:t>course_id</a:t>
            </a:r>
            <a:r>
              <a:rPr lang="en-US" sz="1200" b="1" dirty="0"/>
              <a:t> from section where semester = 'Spring' and year= 2018);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3198080"/>
            <a:ext cx="5838825" cy="2447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2900" y="6181405"/>
            <a:ext cx="6172200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/>
              <a:t>(select </a:t>
            </a:r>
            <a:r>
              <a:rPr lang="en-US" sz="1200" b="1" dirty="0" err="1"/>
              <a:t>course_id</a:t>
            </a:r>
            <a:r>
              <a:rPr lang="en-US" sz="1200" b="1" dirty="0"/>
              <a:t> from section where semester = 'Fall' and year= 2017) union all (select </a:t>
            </a:r>
            <a:r>
              <a:rPr lang="en-US" sz="1200" b="1" dirty="0" err="1"/>
              <a:t>course_id</a:t>
            </a:r>
            <a:r>
              <a:rPr lang="en-US" sz="1200" b="1" dirty="0"/>
              <a:t> from section where semester = 'Spring' and year= 2018);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87" y="6730752"/>
            <a:ext cx="58483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266700"/>
            <a:ext cx="6172200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/>
              <a:t>(select </a:t>
            </a:r>
            <a:r>
              <a:rPr lang="en-US" sz="1200" b="1" dirty="0" err="1"/>
              <a:t>course_id</a:t>
            </a:r>
            <a:r>
              <a:rPr lang="en-US" sz="1200" b="1" dirty="0"/>
              <a:t> from section where semester = 'Fall' and year= 2017) intersect (select </a:t>
            </a:r>
            <a:r>
              <a:rPr lang="en-US" sz="1200" b="1" dirty="0" err="1"/>
              <a:t>course_id</a:t>
            </a:r>
            <a:r>
              <a:rPr lang="en-US" sz="1200" b="1" dirty="0"/>
              <a:t> from section where semester = 'Spring' and year= 2018);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728365"/>
            <a:ext cx="59150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2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" y="543699"/>
            <a:ext cx="6172200" cy="46166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92672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92672"/>
                </a:solidFill>
                <a:latin typeface="Consolas" panose="020B0609020204030204" pitchFamily="49" charset="0"/>
              </a:rPr>
              <a:t>INTO</a:t>
            </a:r>
            <a:r>
              <a:rPr lang="en-US" sz="1200" dirty="0">
                <a:solidFill>
                  <a:srgbClr val="DDDDDD"/>
                </a:solidFill>
                <a:latin typeface="Consolas" panose="020B0609020204030204" pitchFamily="49" charset="0"/>
              </a:rPr>
              <a:t> Classroom (building, </a:t>
            </a:r>
            <a:r>
              <a:rPr lang="en-US" sz="1200" dirty="0" err="1">
                <a:solidFill>
                  <a:srgbClr val="DDDDDD"/>
                </a:solidFill>
                <a:latin typeface="Consolas" panose="020B0609020204030204" pitchFamily="49" charset="0"/>
              </a:rPr>
              <a:t>room_number</a:t>
            </a:r>
            <a:r>
              <a:rPr lang="en-US" sz="1200" dirty="0">
                <a:solidFill>
                  <a:srgbClr val="DDDDDD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F92672"/>
                </a:solidFill>
                <a:latin typeface="Consolas" panose="020B0609020204030204" pitchFamily="49" charset="0"/>
              </a:rPr>
              <a:t>capacity</a:t>
            </a:r>
            <a:r>
              <a:rPr lang="en-US" sz="1200" dirty="0">
                <a:solidFill>
                  <a:srgbClr val="DDDDDD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F92672"/>
                </a:solidFill>
                <a:latin typeface="Consolas" panose="020B0609020204030204" pitchFamily="49" charset="0"/>
              </a:rPr>
              <a:t>VALUES</a:t>
            </a:r>
            <a:r>
              <a:rPr lang="en-US" sz="12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Jamall</a:t>
            </a:r>
            <a:r>
              <a:rPr lang="en-US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6E22E"/>
                </a:solidFill>
                <a:latin typeface="Consolas" panose="020B0609020204030204" pitchFamily="49" charset="0"/>
              </a:rPr>
              <a:t>Hall'</a:t>
            </a:r>
            <a:r>
              <a:rPr lang="en-US" sz="1200" dirty="0">
                <a:solidFill>
                  <a:srgbClr val="DDDDDD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102, 60</a:t>
            </a:r>
            <a:r>
              <a:rPr lang="en-US" sz="1200" dirty="0">
                <a:solidFill>
                  <a:srgbClr val="DDDDDD"/>
                </a:solidFill>
                <a:latin typeface="Consolas" panose="020B0609020204030204" pitchFamily="49" charset="0"/>
              </a:rPr>
              <a:t>);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42900" y="266700"/>
            <a:ext cx="6172200" cy="27699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 smtClean="0"/>
              <a:t>Insert into Classroom Table</a:t>
            </a:r>
            <a:endParaRPr lang="en-US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342900" y="2545518"/>
            <a:ext cx="6172200" cy="27699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 smtClean="0"/>
              <a:t>Insert into department Table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342900" y="2811057"/>
            <a:ext cx="6172200" cy="46166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92672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92672"/>
                </a:solidFill>
                <a:latin typeface="Consolas" panose="020B0609020204030204" pitchFamily="49" charset="0"/>
              </a:rPr>
              <a:t>INTO</a:t>
            </a:r>
            <a:r>
              <a:rPr lang="en-US" sz="1200" dirty="0">
                <a:solidFill>
                  <a:srgbClr val="DDDDDD"/>
                </a:solidFill>
                <a:latin typeface="Consolas" panose="020B0609020204030204" pitchFamily="49" charset="0"/>
              </a:rPr>
              <a:t> department (</a:t>
            </a:r>
            <a:r>
              <a:rPr lang="en-US" sz="1200" dirty="0" err="1">
                <a:solidFill>
                  <a:srgbClr val="DDDDDD"/>
                </a:solidFill>
                <a:latin typeface="Consolas" panose="020B0609020204030204" pitchFamily="49" charset="0"/>
              </a:rPr>
              <a:t>dept_name</a:t>
            </a:r>
            <a:r>
              <a:rPr lang="en-US" sz="1200" dirty="0">
                <a:solidFill>
                  <a:srgbClr val="DDDDDD"/>
                </a:solidFill>
                <a:latin typeface="Consolas" panose="020B0609020204030204" pitchFamily="49" charset="0"/>
              </a:rPr>
              <a:t>, building, budget) </a:t>
            </a:r>
            <a:r>
              <a:rPr lang="en-US" sz="1200" b="1" dirty="0">
                <a:solidFill>
                  <a:srgbClr val="F92672"/>
                </a:solidFill>
                <a:latin typeface="Consolas" panose="020B0609020204030204" pitchFamily="49" charset="0"/>
              </a:rPr>
              <a:t>VALUES</a:t>
            </a:r>
            <a:r>
              <a:rPr lang="en-US" sz="1200" dirty="0">
                <a:solidFill>
                  <a:srgbClr val="DDDDDD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A6E22E"/>
                </a:solidFill>
                <a:latin typeface="Consolas" panose="020B0609020204030204" pitchFamily="49" charset="0"/>
              </a:rPr>
              <a:t>'Computer Science'</a:t>
            </a:r>
            <a:r>
              <a:rPr lang="en-US" sz="1200" dirty="0">
                <a:solidFill>
                  <a:srgbClr val="DDDDDD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6E22E"/>
                </a:solidFill>
                <a:latin typeface="Consolas" panose="020B0609020204030204" pitchFamily="49" charset="0"/>
              </a:rPr>
              <a:t>'Engineering'</a:t>
            </a:r>
            <a:r>
              <a:rPr lang="en-US" sz="1200" dirty="0">
                <a:solidFill>
                  <a:srgbClr val="DDDDDD"/>
                </a:solidFill>
                <a:latin typeface="Consolas" panose="020B0609020204030204" pitchFamily="49" charset="0"/>
              </a:rPr>
              <a:t>, 500000.00);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273061"/>
            <a:ext cx="6172200" cy="1095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010821"/>
            <a:ext cx="6172200" cy="1143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2900" y="5068323"/>
            <a:ext cx="6172200" cy="46166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92672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92672"/>
                </a:solidFill>
                <a:latin typeface="Consolas" panose="020B0609020204030204" pitchFamily="49" charset="0"/>
              </a:rPr>
              <a:t>INTO</a:t>
            </a:r>
            <a:r>
              <a:rPr lang="en-US" sz="1200" dirty="0">
                <a:solidFill>
                  <a:srgbClr val="DDDDDD"/>
                </a:solidFill>
                <a:latin typeface="Consolas" panose="020B0609020204030204" pitchFamily="49" charset="0"/>
              </a:rPr>
              <a:t> course (course_id, title, </a:t>
            </a:r>
            <a:r>
              <a:rPr lang="en-US" sz="1200" dirty="0" err="1">
                <a:solidFill>
                  <a:srgbClr val="DDDDDD"/>
                </a:solidFill>
                <a:latin typeface="Consolas" panose="020B0609020204030204" pitchFamily="49" charset="0"/>
              </a:rPr>
              <a:t>dept_name</a:t>
            </a:r>
            <a:r>
              <a:rPr lang="en-US" sz="1200" dirty="0">
                <a:solidFill>
                  <a:srgbClr val="DDDDDD"/>
                </a:solidFill>
                <a:latin typeface="Consolas" panose="020B0609020204030204" pitchFamily="49" charset="0"/>
              </a:rPr>
              <a:t>, credits) </a:t>
            </a:r>
            <a:r>
              <a:rPr lang="en-US" sz="1200" b="1" dirty="0">
                <a:solidFill>
                  <a:srgbClr val="F92672"/>
                </a:solidFill>
                <a:latin typeface="Consolas" panose="020B0609020204030204" pitchFamily="49" charset="0"/>
              </a:rPr>
              <a:t>VALUES</a:t>
            </a:r>
            <a:r>
              <a:rPr lang="en-US" sz="1200" dirty="0">
                <a:solidFill>
                  <a:srgbClr val="DDDDDD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A6E22E"/>
                </a:solidFill>
                <a:latin typeface="Consolas" panose="020B0609020204030204" pitchFamily="49" charset="0"/>
              </a:rPr>
              <a:t>'CS101'</a:t>
            </a:r>
            <a:r>
              <a:rPr lang="en-US" sz="1200" dirty="0">
                <a:solidFill>
                  <a:srgbClr val="DDDDDD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6E22E"/>
                </a:solidFill>
                <a:latin typeface="Consolas" panose="020B0609020204030204" pitchFamily="49" charset="0"/>
              </a:rPr>
              <a:t>'Introduction to Computer Science'</a:t>
            </a:r>
            <a:r>
              <a:rPr lang="en-US" sz="1200" dirty="0">
                <a:solidFill>
                  <a:srgbClr val="DDDDDD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6E22E"/>
                </a:solidFill>
                <a:latin typeface="Consolas" panose="020B0609020204030204" pitchFamily="49" charset="0"/>
              </a:rPr>
              <a:t>'Computer Science'</a:t>
            </a:r>
            <a:r>
              <a:rPr lang="en-US" sz="1200" dirty="0">
                <a:solidFill>
                  <a:srgbClr val="DDDDDD"/>
                </a:solidFill>
                <a:latin typeface="Consolas" panose="020B0609020204030204" pitchFamily="49" charset="0"/>
              </a:rPr>
              <a:t>, 3);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42900" y="4800561"/>
            <a:ext cx="6172200" cy="27699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 smtClean="0"/>
              <a:t>Insert into course Table</a:t>
            </a:r>
            <a:endParaRPr lang="en-US" sz="12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5529988"/>
            <a:ext cx="6172200" cy="13620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42900" y="7444763"/>
            <a:ext cx="6172200" cy="46166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92672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92672"/>
                </a:solidFill>
                <a:latin typeface="Consolas" panose="020B0609020204030204" pitchFamily="49" charset="0"/>
              </a:rPr>
              <a:t>INTO</a:t>
            </a:r>
            <a:r>
              <a:rPr lang="en-US" sz="1200" dirty="0">
                <a:solidFill>
                  <a:srgbClr val="DDDDDD"/>
                </a:solidFill>
                <a:latin typeface="Consolas" panose="020B0609020204030204" pitchFamily="49" charset="0"/>
              </a:rPr>
              <a:t> instructor (</a:t>
            </a:r>
            <a:r>
              <a:rPr lang="en-US" sz="1200" b="1" dirty="0">
                <a:solidFill>
                  <a:srgbClr val="F92672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DDDDD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F92672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DDDDDD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DDDDDD"/>
                </a:solidFill>
                <a:latin typeface="Consolas" panose="020B0609020204030204" pitchFamily="49" charset="0"/>
              </a:rPr>
              <a:t>dept_name</a:t>
            </a:r>
            <a:r>
              <a:rPr lang="en-US" sz="1200" dirty="0">
                <a:solidFill>
                  <a:srgbClr val="DDDDDD"/>
                </a:solidFill>
                <a:latin typeface="Consolas" panose="020B0609020204030204" pitchFamily="49" charset="0"/>
              </a:rPr>
              <a:t>, salary) </a:t>
            </a:r>
            <a:r>
              <a:rPr lang="en-US" sz="1200" b="1" dirty="0">
                <a:solidFill>
                  <a:srgbClr val="F92672"/>
                </a:solidFill>
                <a:latin typeface="Consolas" panose="020B0609020204030204" pitchFamily="49" charset="0"/>
              </a:rPr>
              <a:t>VALUES</a:t>
            </a:r>
            <a:r>
              <a:rPr lang="en-US" sz="1200" dirty="0">
                <a:solidFill>
                  <a:srgbClr val="DDDDDD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A6E22E"/>
                </a:solidFill>
                <a:latin typeface="Consolas" panose="020B0609020204030204" pitchFamily="49" charset="0"/>
              </a:rPr>
              <a:t>'101'</a:t>
            </a:r>
            <a:r>
              <a:rPr lang="en-US" sz="1200" dirty="0">
                <a:solidFill>
                  <a:srgbClr val="DDDDDD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6E22E"/>
                </a:solidFill>
                <a:latin typeface="Consolas" panose="020B0609020204030204" pitchFamily="49" charset="0"/>
              </a:rPr>
              <a:t>'John Doe'</a:t>
            </a:r>
            <a:r>
              <a:rPr lang="en-US" sz="1200" dirty="0">
                <a:solidFill>
                  <a:srgbClr val="DDDDDD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6E22E"/>
                </a:solidFill>
                <a:latin typeface="Consolas" panose="020B0609020204030204" pitchFamily="49" charset="0"/>
              </a:rPr>
              <a:t>'Computer Science'</a:t>
            </a:r>
            <a:r>
              <a:rPr lang="en-US" sz="1200" dirty="0">
                <a:solidFill>
                  <a:srgbClr val="DDDDDD"/>
                </a:solidFill>
                <a:latin typeface="Consolas" panose="020B0609020204030204" pitchFamily="49" charset="0"/>
              </a:rPr>
              <a:t>, 80000.00);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42900" y="7187225"/>
            <a:ext cx="6172200" cy="27699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 smtClean="0"/>
              <a:t>Insert into instructor Table</a:t>
            </a:r>
            <a:endParaRPr lang="en-US" sz="12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7906428"/>
            <a:ext cx="6172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2900" y="266700"/>
            <a:ext cx="6172200" cy="27699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/>
              <a:t>select name from instructor;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9634"/>
          <a:stretch/>
        </p:blipFill>
        <p:spPr>
          <a:xfrm>
            <a:off x="1073427" y="543699"/>
            <a:ext cx="3762148" cy="39531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2900" y="4806602"/>
            <a:ext cx="6172200" cy="27699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/>
              <a:t>SELECT </a:t>
            </a:r>
            <a:r>
              <a:rPr lang="en-US" sz="1200" b="1" dirty="0" err="1"/>
              <a:t>dept_name</a:t>
            </a:r>
            <a:r>
              <a:rPr lang="en-US" sz="1200" b="1" dirty="0"/>
              <a:t> FROM instructor;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1335"/>
          <a:stretch/>
        </p:blipFill>
        <p:spPr>
          <a:xfrm>
            <a:off x="1311965" y="5083601"/>
            <a:ext cx="3656131" cy="386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0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" y="266700"/>
            <a:ext cx="6172200" cy="27699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/>
              <a:t>SELECT DISTINCT </a:t>
            </a:r>
            <a:r>
              <a:rPr lang="en-US" sz="1200" b="1" dirty="0" err="1"/>
              <a:t>dept_name</a:t>
            </a:r>
            <a:r>
              <a:rPr lang="en-US" sz="1200" b="1" dirty="0"/>
              <a:t> FROM instructor;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098"/>
          <a:stretch/>
        </p:blipFill>
        <p:spPr>
          <a:xfrm>
            <a:off x="1033669" y="562886"/>
            <a:ext cx="3944177" cy="4114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2900" y="4860584"/>
            <a:ext cx="6172200" cy="27699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/>
              <a:t>SELECT DISTINCT </a:t>
            </a:r>
            <a:r>
              <a:rPr lang="en-US" sz="1200" b="1" dirty="0" err="1" smtClean="0"/>
              <a:t>dept_name</a:t>
            </a:r>
            <a:r>
              <a:rPr lang="en-US" sz="1200" b="1" dirty="0" smtClean="0"/>
              <a:t> </a:t>
            </a:r>
            <a:r>
              <a:rPr lang="en-US" sz="1200" b="1" dirty="0"/>
              <a:t>FROM instructor;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9489"/>
          <a:stretch/>
        </p:blipFill>
        <p:spPr>
          <a:xfrm>
            <a:off x="1627907" y="5137583"/>
            <a:ext cx="2755700" cy="319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266700"/>
            <a:ext cx="6172200" cy="27699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/>
              <a:t>SELECT ID, name, </a:t>
            </a:r>
            <a:r>
              <a:rPr lang="en-US" sz="1200" b="1" dirty="0" err="1"/>
              <a:t>dept_name</a:t>
            </a:r>
            <a:r>
              <a:rPr lang="en-US" sz="1200" b="1" dirty="0"/>
              <a:t>, salary * </a:t>
            </a:r>
            <a:r>
              <a:rPr lang="en-US" sz="1200" b="1" dirty="0" smtClean="0"/>
              <a:t>1.1  FROM </a:t>
            </a:r>
            <a:r>
              <a:rPr lang="en-US" sz="1200" b="1" dirty="0"/>
              <a:t>instructor;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6296"/>
          <a:stretch/>
        </p:blipFill>
        <p:spPr>
          <a:xfrm>
            <a:off x="1386840" y="543699"/>
            <a:ext cx="4549140" cy="41980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630" r="-29630"/>
          <a:stretch/>
        </p:blipFill>
        <p:spPr>
          <a:xfrm>
            <a:off x="1257300" y="5832599"/>
            <a:ext cx="6172200" cy="34366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2900" y="5154170"/>
            <a:ext cx="6172200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/>
              <a:t>SELECT name FROM instructor WHERE </a:t>
            </a:r>
            <a:r>
              <a:rPr lang="en-US" sz="1200" b="1" dirty="0" err="1"/>
              <a:t>dept_name</a:t>
            </a:r>
            <a:r>
              <a:rPr lang="en-US" sz="1200" b="1" dirty="0"/>
              <a:t> = 'Computer Science' AND salary &gt; 70000;</a:t>
            </a:r>
          </a:p>
        </p:txBody>
      </p:sp>
    </p:spTree>
    <p:extLst>
      <p:ext uri="{BB962C8B-B14F-4D97-AF65-F5344CB8AC3E}">
        <p14:creationId xmlns:p14="http://schemas.microsoft.com/office/powerpoint/2010/main" val="84092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266700"/>
            <a:ext cx="6172200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/>
              <a:t>SELECT name, </a:t>
            </a:r>
            <a:r>
              <a:rPr lang="en-US" sz="1200" b="1" dirty="0" err="1" smtClean="0"/>
              <a:t>instructor.dept_name</a:t>
            </a:r>
            <a:r>
              <a:rPr lang="en-US" sz="1200" b="1" dirty="0"/>
              <a:t>, building FROM instructor, department WHERE </a:t>
            </a:r>
            <a:r>
              <a:rPr lang="en-US" sz="1200" b="1" dirty="0" err="1" smtClean="0"/>
              <a:t>instructor.dept_name</a:t>
            </a:r>
            <a:r>
              <a:rPr lang="en-US" sz="1200" b="1" dirty="0"/>
              <a:t>= </a:t>
            </a:r>
            <a:r>
              <a:rPr lang="en-US" sz="1200" b="1" dirty="0" err="1" smtClean="0"/>
              <a:t>department.dept_name</a:t>
            </a:r>
            <a:r>
              <a:rPr lang="en-US" sz="1200" b="1" dirty="0"/>
              <a:t>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896"/>
          <a:stretch/>
        </p:blipFill>
        <p:spPr>
          <a:xfrm>
            <a:off x="1417320" y="821207"/>
            <a:ext cx="4600924" cy="37398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4679" y="4699340"/>
            <a:ext cx="6172200" cy="27699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/>
              <a:t>SELECT name, course_id FROM instructor, teaches WHERE instructor.ID= teaches.ID;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5212"/>
          <a:stretch/>
        </p:blipFill>
        <p:spPr>
          <a:xfrm>
            <a:off x="1905000" y="4975999"/>
            <a:ext cx="4633658" cy="232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266700"/>
            <a:ext cx="6172200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/>
              <a:t>SELECT name, </a:t>
            </a:r>
            <a:r>
              <a:rPr lang="en-US" sz="1200" b="1" dirty="0" smtClean="0"/>
              <a:t>course_id </a:t>
            </a:r>
            <a:r>
              <a:rPr lang="en-US" sz="1200" b="1" dirty="0"/>
              <a:t>FROM instructor, teaches WHERE instructor.ID= teaches.ID and </a:t>
            </a:r>
            <a:r>
              <a:rPr lang="en-US" sz="1200" b="1" dirty="0" err="1" smtClean="0"/>
              <a:t>instructor.dept_name</a:t>
            </a:r>
            <a:r>
              <a:rPr lang="en-US" sz="1200" b="1" dirty="0" smtClean="0"/>
              <a:t> </a:t>
            </a:r>
            <a:r>
              <a:rPr lang="en-US" sz="1200" b="1" dirty="0"/>
              <a:t>= 'Computer Science';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670"/>
          <a:stretch/>
        </p:blipFill>
        <p:spPr>
          <a:xfrm>
            <a:off x="1935480" y="728365"/>
            <a:ext cx="4611327" cy="24927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2900" y="3398520"/>
            <a:ext cx="6172200" cy="27699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/>
              <a:t>SELECT name, </a:t>
            </a:r>
            <a:r>
              <a:rPr lang="en-US" sz="1200" b="1" dirty="0" smtClean="0"/>
              <a:t>course_id  FROM </a:t>
            </a:r>
            <a:r>
              <a:rPr lang="en-US" sz="1200" b="1" dirty="0"/>
              <a:t>instructor, </a:t>
            </a:r>
            <a:r>
              <a:rPr lang="en-US" sz="1200" b="1" dirty="0" smtClean="0"/>
              <a:t>teaches  WHERE </a:t>
            </a:r>
            <a:r>
              <a:rPr lang="en-US" sz="1200" b="1" dirty="0"/>
              <a:t>instructor.ID= teaches.ID;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766"/>
          <a:stretch/>
        </p:blipFill>
        <p:spPr>
          <a:xfrm>
            <a:off x="2118360" y="3682771"/>
            <a:ext cx="4396741" cy="289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0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266700"/>
            <a:ext cx="6172200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/>
              <a:t>SELECT name as instructor_name, </a:t>
            </a:r>
            <a:r>
              <a:rPr lang="en-US" sz="1200" b="1" dirty="0" smtClean="0"/>
              <a:t>course_id FROM </a:t>
            </a:r>
            <a:r>
              <a:rPr lang="en-US" sz="1200" b="1" dirty="0"/>
              <a:t>instructor, </a:t>
            </a:r>
            <a:r>
              <a:rPr lang="en-US" sz="1200" b="1" dirty="0" smtClean="0"/>
              <a:t>teaches WHERE </a:t>
            </a:r>
            <a:r>
              <a:rPr lang="en-US" sz="1200" b="1" dirty="0"/>
              <a:t>instructor.ID= teaches.ID;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101"/>
          <a:stretch/>
        </p:blipFill>
        <p:spPr>
          <a:xfrm>
            <a:off x="2133600" y="728365"/>
            <a:ext cx="4362661" cy="30419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2900" y="4001166"/>
            <a:ext cx="6172200" cy="27699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/>
              <a:t>SELECT T.name, </a:t>
            </a:r>
            <a:r>
              <a:rPr lang="en-US" sz="1200" b="1" dirty="0" err="1"/>
              <a:t>S.course_id</a:t>
            </a:r>
            <a:r>
              <a:rPr lang="en-US" sz="1200" b="1" dirty="0"/>
              <a:t> FROM instructor as T, teaches as S WHERE T.ID= S.ID;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1083"/>
          <a:stretch/>
        </p:blipFill>
        <p:spPr>
          <a:xfrm>
            <a:off x="2255520" y="4278165"/>
            <a:ext cx="4240740" cy="290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6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266700"/>
            <a:ext cx="6172200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/>
              <a:t>SELECT DISTINCT </a:t>
            </a:r>
            <a:r>
              <a:rPr lang="en-US" sz="1200" b="1" dirty="0" smtClean="0"/>
              <a:t>T.name FROM </a:t>
            </a:r>
            <a:r>
              <a:rPr lang="en-US" sz="1200" b="1" dirty="0"/>
              <a:t>instructor as T, instructor as </a:t>
            </a:r>
            <a:r>
              <a:rPr lang="en-US" sz="1200" b="1" dirty="0" smtClean="0"/>
              <a:t>S WHERE </a:t>
            </a:r>
            <a:r>
              <a:rPr lang="en-US" sz="1200" b="1" dirty="0" err="1"/>
              <a:t>T.salary</a:t>
            </a:r>
            <a:r>
              <a:rPr lang="en-US" sz="1200" b="1" dirty="0"/>
              <a:t> &gt; </a:t>
            </a:r>
            <a:r>
              <a:rPr lang="en-US" sz="1200" b="1" dirty="0" err="1"/>
              <a:t>S.salary</a:t>
            </a:r>
            <a:r>
              <a:rPr lang="en-US" sz="1200" b="1" dirty="0"/>
              <a:t> and </a:t>
            </a:r>
            <a:r>
              <a:rPr lang="en-US" sz="1200" b="1" dirty="0" err="1"/>
              <a:t>S.dept_name</a:t>
            </a:r>
            <a:r>
              <a:rPr lang="en-US" sz="1200" b="1" dirty="0"/>
              <a:t> = 'Biology';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728366"/>
            <a:ext cx="6213541" cy="43196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0512" y="5125659"/>
            <a:ext cx="6172200" cy="27699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/>
              <a:t>SELECT </a:t>
            </a:r>
            <a:r>
              <a:rPr lang="en-US" sz="1200" b="1" dirty="0" err="1"/>
              <a:t>dept_name</a:t>
            </a:r>
            <a:r>
              <a:rPr lang="en-US" sz="1200" b="1" dirty="0"/>
              <a:t> FROM department WHERE building LIKE '%Science%';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5402658"/>
            <a:ext cx="6119812" cy="378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2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1039</TotalTime>
  <Words>619</Words>
  <Application>Microsoft Office PowerPoint</Application>
  <PresentationFormat>A4 Paper (210x297 mm)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Mohidul</dc:creator>
  <cp:lastModifiedBy>Mohidul Alam</cp:lastModifiedBy>
  <cp:revision>72</cp:revision>
  <dcterms:created xsi:type="dcterms:W3CDTF">2023-03-25T08:18:24Z</dcterms:created>
  <dcterms:modified xsi:type="dcterms:W3CDTF">2023-04-03T17:59:10Z</dcterms:modified>
</cp:coreProperties>
</file>