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4" r:id="rId10"/>
    <p:sldId id="305" r:id="rId11"/>
    <p:sldId id="306" r:id="rId12"/>
    <p:sldId id="307" r:id="rId13"/>
    <p:sldId id="309" r:id="rId14"/>
    <p:sldId id="311" r:id="rId15"/>
    <p:sldId id="312" r:id="rId1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216" userDrawn="1">
          <p15:clr>
            <a:srgbClr val="A4A3A4"/>
          </p15:clr>
        </p15:guide>
        <p15:guide id="3" pos="4104" userDrawn="1">
          <p15:clr>
            <a:srgbClr val="A4A3A4"/>
          </p15:clr>
        </p15:guide>
        <p15:guide id="4" orient="horz" pos="6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2611" y="62"/>
      </p:cViewPr>
      <p:guideLst>
        <p:guide orient="horz" pos="168"/>
        <p:guide pos="216"/>
        <p:guide pos="4104"/>
        <p:guide orient="horz" pos="6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17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6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8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1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8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5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2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8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1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E083374-8DCD-4D86-BE71-1545AA11FC3D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A4F95DA-F764-4D01-A4BB-8D2B30AA2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1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708" y="846315"/>
            <a:ext cx="2064570" cy="2064570"/>
          </a:xfrm>
          <a:prstGeom prst="rect">
            <a:avLst/>
          </a:prstGeom>
          <a:noFill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796554" y="2610508"/>
            <a:ext cx="526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Course Title : </a:t>
            </a:r>
            <a:r>
              <a:rPr lang="en-US" sz="1400" dirty="0"/>
              <a:t>Database System Sessional</a:t>
            </a:r>
          </a:p>
          <a:p>
            <a:pPr algn="ctr"/>
            <a:r>
              <a:rPr lang="en-US" sz="1400" b="1" dirty="0"/>
              <a:t>Course Code : CCE - </a:t>
            </a:r>
            <a:r>
              <a:rPr lang="en-US" sz="1400" dirty="0"/>
              <a:t>224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114" y="3217583"/>
            <a:ext cx="6093758" cy="338554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 </a:t>
            </a:r>
            <a:r>
              <a:rPr lang="en-US" sz="1600" b="1" dirty="0">
                <a:solidFill>
                  <a:schemeClr val="tx1"/>
                </a:solidFill>
              </a:rPr>
              <a:t>Lab Problem : </a:t>
            </a:r>
            <a:r>
              <a:rPr lang="en-US" sz="1600" b="1" dirty="0" smtClean="0">
                <a:solidFill>
                  <a:schemeClr val="tx1"/>
                </a:solidFill>
              </a:rPr>
              <a:t>03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3" name="Rectangle 1042"/>
          <p:cNvSpPr/>
          <p:nvPr/>
        </p:nvSpPr>
        <p:spPr>
          <a:xfrm>
            <a:off x="796554" y="8544215"/>
            <a:ext cx="5384053" cy="52322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Patuakhali Science &amp; Technology University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Dumki, Patuakhali - 8602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2194" y="6155456"/>
            <a:ext cx="4085863" cy="1853552"/>
            <a:chOff x="2558005" y="5765679"/>
            <a:chExt cx="4085863" cy="1853552"/>
          </a:xfrm>
        </p:grpSpPr>
        <p:sp>
          <p:nvSpPr>
            <p:cNvPr id="12" name="Rectangle 11"/>
            <p:cNvSpPr/>
            <p:nvPr/>
          </p:nvSpPr>
          <p:spPr>
            <a:xfrm>
              <a:off x="2558005" y="5765679"/>
              <a:ext cx="4085863" cy="185355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558005" y="5991488"/>
              <a:ext cx="3615717" cy="1559132"/>
              <a:chOff x="2281399" y="6153199"/>
              <a:chExt cx="3615717" cy="1559132"/>
            </a:xfrm>
          </p:grpSpPr>
          <p:grpSp>
            <p:nvGrpSpPr>
              <p:cNvPr id="1040" name="Group 1039"/>
              <p:cNvGrpSpPr/>
              <p:nvPr/>
            </p:nvGrpSpPr>
            <p:grpSpPr>
              <a:xfrm>
                <a:off x="2281399" y="6153199"/>
                <a:ext cx="3609448" cy="1559132"/>
                <a:chOff x="2223481" y="7000473"/>
                <a:chExt cx="3743518" cy="1689060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2223481" y="7000473"/>
                  <a:ext cx="1928919" cy="3334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70C0"/>
                      </a:solidFill>
                    </a:rPr>
                    <a:t>Submitted By</a:t>
                  </a:r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2592022" y="7322945"/>
                  <a:ext cx="3344962" cy="357185"/>
                  <a:chOff x="3439292" y="6801228"/>
                  <a:chExt cx="2525258" cy="357185"/>
                </a:xfrm>
              </p:grpSpPr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439292" y="6801228"/>
                    <a:ext cx="1225797" cy="333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Name      :       </a:t>
                    </a:r>
                    <a:endParaRPr lang="en-US" sz="1400" dirty="0"/>
                  </a:p>
                </p:txBody>
              </p:sp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4289955" y="7152325"/>
                    <a:ext cx="1674595" cy="60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2569987" y="7643383"/>
                  <a:ext cx="3366997" cy="333425"/>
                  <a:chOff x="2563106" y="6759603"/>
                  <a:chExt cx="3366997" cy="273500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63106" y="6759603"/>
                    <a:ext cx="1747379" cy="2735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Id             :  </a:t>
                    </a:r>
                    <a:endParaRPr lang="en-US" sz="1400" dirty="0"/>
                  </a:p>
                </p:txBody>
              </p:sp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3711931" y="7016910"/>
                    <a:ext cx="2218172" cy="840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2531988" y="7975639"/>
                  <a:ext cx="3404995" cy="333425"/>
                  <a:chOff x="2487106" y="6719499"/>
                  <a:chExt cx="3404995" cy="333425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487106" y="6719499"/>
                    <a:ext cx="1777395" cy="333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 Reg. No    :  </a:t>
                    </a:r>
                    <a:endParaRPr lang="en-US" sz="1400" dirty="0"/>
                  </a:p>
                </p:txBody>
              </p:sp>
              <p:cxnSp>
                <p:nvCxnSpPr>
                  <p:cNvPr id="30" name="Straight Connector 29"/>
                  <p:cNvCxnSpPr/>
                  <p:nvPr/>
                </p:nvCxnSpPr>
                <p:spPr>
                  <a:xfrm flipV="1">
                    <a:off x="3703945" y="7014513"/>
                    <a:ext cx="2188156" cy="110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2562004" y="8356108"/>
                  <a:ext cx="3404995" cy="333425"/>
                  <a:chOff x="2555123" y="6684133"/>
                  <a:chExt cx="3404995" cy="333425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55123" y="6684133"/>
                    <a:ext cx="1747378" cy="333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Session    : </a:t>
                    </a:r>
                    <a:endParaRPr lang="en-US" sz="1400" dirty="0"/>
                  </a:p>
                </p:txBody>
              </p:sp>
              <p:cxnSp>
                <p:nvCxnSpPr>
                  <p:cNvPr id="38" name="Straight Connector 37"/>
                  <p:cNvCxnSpPr/>
                  <p:nvPr/>
                </p:nvCxnSpPr>
                <p:spPr>
                  <a:xfrm flipV="1">
                    <a:off x="3741946" y="6959648"/>
                    <a:ext cx="2218172" cy="1156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44" name="TextBox 1043"/>
              <p:cNvSpPr txBox="1"/>
              <p:nvPr/>
            </p:nvSpPr>
            <p:spPr>
              <a:xfrm>
                <a:off x="3723175" y="6478353"/>
                <a:ext cx="21387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Md</a:t>
                </a:r>
                <a:r>
                  <a:rPr lang="en-US" sz="1400" dirty="0" smtClean="0"/>
                  <a:t> Mohidul Alam</a:t>
                </a:r>
                <a:endParaRPr lang="en-US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752116" y="6745698"/>
                <a:ext cx="21387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1902016</a:t>
                </a:r>
                <a:endParaRPr lang="en-US" sz="14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758386" y="7025751"/>
                <a:ext cx="21387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08722</a:t>
                </a:r>
                <a:endParaRPr lang="en-US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52019" y="7320699"/>
                <a:ext cx="21387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2019 - 20</a:t>
                </a:r>
                <a:endParaRPr lang="en-US" sz="140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84947" y="4106909"/>
            <a:ext cx="6113925" cy="1355099"/>
            <a:chOff x="462987" y="4372907"/>
            <a:chExt cx="5731611" cy="1355099"/>
          </a:xfrm>
        </p:grpSpPr>
        <p:sp>
          <p:nvSpPr>
            <p:cNvPr id="33" name="Rectangle 32"/>
            <p:cNvSpPr/>
            <p:nvPr/>
          </p:nvSpPr>
          <p:spPr>
            <a:xfrm>
              <a:off x="462987" y="4372907"/>
              <a:ext cx="5711392" cy="13550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94374" y="4445440"/>
              <a:ext cx="5700224" cy="1108242"/>
              <a:chOff x="494374" y="4445440"/>
              <a:chExt cx="5700224" cy="110824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94374" y="4445440"/>
                <a:ext cx="17190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Submitted To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92492" y="4753463"/>
                <a:ext cx="550210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Professor</a:t>
                </a:r>
                <a:r>
                  <a:rPr lang="en-US" sz="1400" dirty="0"/>
                  <a:t> </a:t>
                </a:r>
                <a:r>
                  <a:rPr lang="en-US" b="1" dirty="0"/>
                  <a:t>Dr. Md. Samsuzzaman</a:t>
                </a:r>
                <a:endParaRPr lang="pt-BR" sz="1400" dirty="0"/>
              </a:p>
              <a:p>
                <a:r>
                  <a:rPr lang="en-US" sz="1400" dirty="0"/>
                  <a:t>Department of Computer and Communication Engineering</a:t>
                </a:r>
              </a:p>
              <a:p>
                <a:r>
                  <a:rPr lang="en-US" sz="1400" dirty="0"/>
                  <a:t>Faculty Of Computer Science &amp; Engineering.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29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 txBox="1"/>
          <p:nvPr/>
        </p:nvSpPr>
        <p:spPr>
          <a:xfrm>
            <a:off x="819448" y="81870"/>
            <a:ext cx="56388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(f)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9"/>
          <p:cNvSpPr/>
          <p:nvPr/>
        </p:nvSpPr>
        <p:spPr>
          <a:xfrm>
            <a:off x="1500676" y="81870"/>
            <a:ext cx="4832985" cy="646430"/>
          </a:xfrm>
          <a:custGeom>
            <a:avLst/>
            <a:gdLst/>
            <a:ahLst/>
            <a:cxnLst/>
            <a:rect l="l" t="t" r="r" b="b"/>
            <a:pathLst>
              <a:path w="4832984" h="646430">
                <a:moveTo>
                  <a:pt x="4832604" y="0"/>
                </a:moveTo>
                <a:lnTo>
                  <a:pt x="0" y="0"/>
                </a:lnTo>
                <a:lnTo>
                  <a:pt x="0" y="646176"/>
                </a:lnTo>
                <a:lnTo>
                  <a:pt x="4832604" y="646176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 txBox="1"/>
          <p:nvPr/>
        </p:nvSpPr>
        <p:spPr>
          <a:xfrm>
            <a:off x="1579670" y="106382"/>
            <a:ext cx="416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Delete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takes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tuples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corresponding to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section of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course </a:t>
            </a:r>
            <a:r>
              <a:rPr sz="1200" b="1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with the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word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“database”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part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 the title;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ignore case when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matching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word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title.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11"/>
          <p:cNvSpPr/>
          <p:nvPr/>
        </p:nvSpPr>
        <p:spPr>
          <a:xfrm>
            <a:off x="1500423" y="728682"/>
            <a:ext cx="4832985" cy="1132840"/>
          </a:xfrm>
          <a:custGeom>
            <a:avLst/>
            <a:gdLst/>
            <a:ahLst/>
            <a:cxnLst/>
            <a:rect l="l" t="t" r="r" b="b"/>
            <a:pathLst>
              <a:path w="4832984" h="1132839">
                <a:moveTo>
                  <a:pt x="4832858" y="0"/>
                </a:moveTo>
                <a:lnTo>
                  <a:pt x="0" y="0"/>
                </a:lnTo>
                <a:lnTo>
                  <a:pt x="0" y="1132840"/>
                </a:lnTo>
                <a:lnTo>
                  <a:pt x="4832858" y="113284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 txBox="1"/>
          <p:nvPr/>
        </p:nvSpPr>
        <p:spPr>
          <a:xfrm>
            <a:off x="1564431" y="768941"/>
            <a:ext cx="289750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DELETE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takes</a:t>
            </a:r>
            <a:endParaRPr sz="1100">
              <a:latin typeface="Consolas"/>
              <a:cs typeface="Consolas"/>
            </a:endParaRPr>
          </a:p>
          <a:p>
            <a:pPr marL="152400" marR="1363980" indent="-1524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course_id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IN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course_id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</a:t>
            </a:r>
            <a:endParaRPr sz="11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LOWER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title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LIKE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'%database%'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819448" y="2314192"/>
            <a:ext cx="562610" cy="27622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1547919" y="2161792"/>
            <a:ext cx="4832985" cy="6464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 marR="354965">
              <a:lnSpc>
                <a:spcPct val="100000"/>
              </a:lnSpc>
              <a:spcBef>
                <a:spcPts val="29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DDL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corresponding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schema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Figure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3.18.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200" b="1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reasonable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assumptions about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types,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sure to declare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foreign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keys.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1179493" y="2895598"/>
            <a:ext cx="41440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person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(driver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id,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address)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"/>
              <a:tabLst>
                <a:tab pos="185420" algn="l"/>
              </a:tabLst>
            </a:pPr>
            <a:r>
              <a:rPr sz="1200" spc="-10" dirty="0">
                <a:latin typeface="Calibri"/>
                <a:cs typeface="Calibri"/>
              </a:rPr>
              <a:t>car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(license,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model,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year)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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accident (report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number,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date,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location)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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owns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(driver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id,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license)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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participated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(report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number,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license,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driver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id,</a:t>
            </a:r>
            <a:r>
              <a:rPr sz="1200" spc="-5" dirty="0">
                <a:latin typeface="Calibri"/>
                <a:cs typeface="Calibri"/>
              </a:rPr>
              <a:t> damage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amount)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1100499" y="3950080"/>
            <a:ext cx="5280025" cy="96520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533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0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CREATE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TABLE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person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368300" marR="2312035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driver_id VARCHAR(50) PRIMARY KEY,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name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VARCHAR(50),</a:t>
            </a:r>
            <a:endParaRPr sz="110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</a:pP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address</a:t>
            </a:r>
            <a:r>
              <a:rPr sz="1100" spc="-50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VARCHAR(50)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1100499" y="4978145"/>
            <a:ext cx="5280025" cy="96520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539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CREATE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TABLE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car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215900" marR="26162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license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varchar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(50) PRIMARY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KEY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model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varchar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(50),</a:t>
            </a:r>
            <a:endParaRPr sz="1100">
              <a:latin typeface="Consolas"/>
              <a:cs typeface="Consolas"/>
            </a:endParaRPr>
          </a:p>
          <a:p>
            <a:pPr marL="2159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year</a:t>
            </a:r>
            <a:r>
              <a:rPr sz="1100" b="1" spc="-6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integer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1100499" y="6056756"/>
            <a:ext cx="5280025" cy="113284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53975" rIns="0" bIns="0" rtlCol="0">
            <a:spAutoFit/>
          </a:bodyPr>
          <a:lstStyle/>
          <a:p>
            <a:pPr marL="368300" marR="3225800" indent="-305435">
              <a:lnSpc>
                <a:spcPct val="100000"/>
              </a:lnSpc>
              <a:spcBef>
                <a:spcPts val="42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CREATE TABLE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accident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 </a:t>
            </a:r>
            <a:r>
              <a:rPr sz="11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report_number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INTEGER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date</a:t>
            </a:r>
            <a:r>
              <a:rPr sz="1100" spc="-20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DATE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endParaRPr sz="1100">
              <a:latin typeface="Consolas"/>
              <a:cs typeface="Consolas"/>
            </a:endParaRPr>
          </a:p>
          <a:p>
            <a:pPr marL="368300" marR="28448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location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VARCHAR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(50),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PRIMARY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KEY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(report_number)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1100499" y="7303007"/>
            <a:ext cx="5280025" cy="130048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539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5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CREATE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TABLE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owns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215900">
              <a:lnSpc>
                <a:spcPct val="100000"/>
              </a:lnSpc>
            </a:pPr>
            <a:r>
              <a:rPr sz="1100" spc="-10" dirty="0">
                <a:solidFill>
                  <a:srgbClr val="F82571"/>
                </a:solidFill>
                <a:latin typeface="Consolas"/>
                <a:cs typeface="Consolas"/>
              </a:rPr>
              <a:t>driver_id</a:t>
            </a:r>
            <a:r>
              <a:rPr sz="1100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varchar(50),</a:t>
            </a:r>
            <a:endParaRPr sz="1100">
              <a:latin typeface="Consolas"/>
              <a:cs typeface="Consolas"/>
            </a:endParaRPr>
          </a:p>
          <a:p>
            <a:pPr marL="2159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license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varchar(50),</a:t>
            </a:r>
            <a:endParaRPr sz="1100">
              <a:latin typeface="Consolas"/>
              <a:cs typeface="Consolas"/>
            </a:endParaRPr>
          </a:p>
          <a:p>
            <a:pPr marL="2159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PRIMARY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KEY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F82571"/>
                </a:solidFill>
                <a:latin typeface="Consolas"/>
                <a:cs typeface="Consolas"/>
              </a:rPr>
              <a:t>driver_id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license),</a:t>
            </a:r>
            <a:endParaRPr sz="1100">
              <a:latin typeface="Consolas"/>
              <a:cs typeface="Consolas"/>
            </a:endParaRPr>
          </a:p>
          <a:p>
            <a:pPr marL="215900" marR="1016635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FOREIGN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KEY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F82571"/>
                </a:solidFill>
                <a:latin typeface="Consolas"/>
                <a:cs typeface="Consolas"/>
              </a:rPr>
              <a:t>driver_id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REFERENCES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person(</a:t>
            </a:r>
            <a:r>
              <a:rPr sz="1100" spc="-10" dirty="0">
                <a:solidFill>
                  <a:srgbClr val="F82571"/>
                </a:solidFill>
                <a:latin typeface="Consolas"/>
                <a:cs typeface="Consolas"/>
              </a:rPr>
              <a:t>driver_id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),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FOREIGN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KEY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 (</a:t>
            </a:r>
            <a:r>
              <a:rPr sz="1100" spc="-10" dirty="0">
                <a:solidFill>
                  <a:srgbClr val="F82571"/>
                </a:solidFill>
                <a:latin typeface="Consolas"/>
                <a:cs typeface="Consolas"/>
              </a:rPr>
              <a:t>license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REFERENCES car(</a:t>
            </a:r>
            <a:r>
              <a:rPr sz="1100" spc="-10" dirty="0">
                <a:solidFill>
                  <a:srgbClr val="F82571"/>
                </a:solidFill>
                <a:latin typeface="Consolas"/>
                <a:cs typeface="Consolas"/>
              </a:rPr>
              <a:t>license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spc="-5" dirty="0">
                <a:solidFill>
                  <a:srgbClr val="75705E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785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5"/>
          <p:cNvSpPr txBox="1"/>
          <p:nvPr/>
        </p:nvSpPr>
        <p:spPr>
          <a:xfrm>
            <a:off x="728158" y="101988"/>
            <a:ext cx="5280025" cy="163576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54610" rIns="0" bIns="0" rtlCol="0">
            <a:spAutoFit/>
          </a:bodyPr>
          <a:lstStyle/>
          <a:p>
            <a:pPr marL="368300" marR="3149600" indent="-305435">
              <a:lnSpc>
                <a:spcPct val="100000"/>
              </a:lnSpc>
              <a:spcBef>
                <a:spcPts val="430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CREATE TABLE participated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2571"/>
                </a:solidFill>
                <a:latin typeface="Consolas"/>
                <a:cs typeface="Consolas"/>
              </a:rPr>
              <a:t>report_number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integer,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license varchar(50),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driver_id varchar(50),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damage_amount</a:t>
            </a:r>
            <a:r>
              <a:rPr sz="1100" spc="-4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integer,</a:t>
            </a:r>
            <a:endParaRPr sz="1100">
              <a:latin typeface="Consolas"/>
              <a:cs typeface="Consolas"/>
            </a:endParaRPr>
          </a:p>
          <a:p>
            <a:pPr marL="3683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primary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key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F82571"/>
                </a:solidFill>
                <a:latin typeface="Consolas"/>
                <a:cs typeface="Consolas"/>
              </a:rPr>
              <a:t>report_number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license),</a:t>
            </a:r>
            <a:endParaRPr sz="1100">
              <a:latin typeface="Consolas"/>
              <a:cs typeface="Consolas"/>
            </a:endParaRPr>
          </a:p>
          <a:p>
            <a:pPr marL="3683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foreign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key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F82571"/>
                </a:solidFill>
                <a:latin typeface="Consolas"/>
                <a:cs typeface="Consolas"/>
              </a:rPr>
              <a:t>report_number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references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accident(</a:t>
            </a:r>
            <a:r>
              <a:rPr sz="1100" spc="-10" dirty="0">
                <a:solidFill>
                  <a:srgbClr val="F82571"/>
                </a:solidFill>
                <a:latin typeface="Consolas"/>
                <a:cs typeface="Consolas"/>
              </a:rPr>
              <a:t>report_number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),</a:t>
            </a:r>
            <a:endParaRPr sz="1100">
              <a:latin typeface="Consolas"/>
              <a:cs typeface="Consolas"/>
            </a:endParaRPr>
          </a:p>
          <a:p>
            <a:pPr marL="3683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foreign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key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F82571"/>
                </a:solidFill>
                <a:latin typeface="Consolas"/>
                <a:cs typeface="Consolas"/>
              </a:rPr>
              <a:t>license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references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car(</a:t>
            </a:r>
            <a:r>
              <a:rPr sz="1100" spc="-10" dirty="0">
                <a:solidFill>
                  <a:srgbClr val="F82571"/>
                </a:solidFill>
                <a:latin typeface="Consolas"/>
                <a:cs typeface="Consolas"/>
              </a:rPr>
              <a:t>license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spc="-5" dirty="0">
                <a:solidFill>
                  <a:srgbClr val="75705E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471997" y="1932972"/>
            <a:ext cx="56388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(a)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9"/>
          <p:cNvSpPr/>
          <p:nvPr/>
        </p:nvSpPr>
        <p:spPr>
          <a:xfrm>
            <a:off x="1153225" y="1932972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80">
                <a:moveTo>
                  <a:pt x="4832604" y="0"/>
                </a:moveTo>
                <a:lnTo>
                  <a:pt x="0" y="0"/>
                </a:lnTo>
                <a:lnTo>
                  <a:pt x="0" y="461772"/>
                </a:lnTo>
                <a:lnTo>
                  <a:pt x="4832604" y="461772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 txBox="1"/>
          <p:nvPr/>
        </p:nvSpPr>
        <p:spPr>
          <a:xfrm>
            <a:off x="1232219" y="1957484"/>
            <a:ext cx="4196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accidents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cars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belonging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“John </a:t>
            </a:r>
            <a:r>
              <a:rPr sz="1200" b="1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Smith”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were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involved.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1152972" y="2395125"/>
            <a:ext cx="4832985" cy="1803400"/>
          </a:xfrm>
          <a:custGeom>
            <a:avLst/>
            <a:gdLst/>
            <a:ahLst/>
            <a:cxnLst/>
            <a:rect l="l" t="t" r="r" b="b"/>
            <a:pathLst>
              <a:path w="4832984" h="1803400">
                <a:moveTo>
                  <a:pt x="4832858" y="0"/>
                </a:moveTo>
                <a:lnTo>
                  <a:pt x="0" y="0"/>
                </a:lnTo>
                <a:lnTo>
                  <a:pt x="0" y="1803400"/>
                </a:lnTo>
                <a:lnTo>
                  <a:pt x="4832858" y="180340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 txBox="1"/>
          <p:nvPr/>
        </p:nvSpPr>
        <p:spPr>
          <a:xfrm>
            <a:off x="1216980" y="2435384"/>
            <a:ext cx="4344670" cy="170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5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COUNT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(*)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5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accident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4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EXISTS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6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participated,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owns,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person</a:t>
            </a:r>
            <a:endParaRPr sz="11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owns.driver_id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person.driver_id</a:t>
            </a:r>
            <a:endParaRPr sz="11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person.name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'John</a:t>
            </a:r>
            <a:r>
              <a:rPr sz="1100" spc="-20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Smith'</a:t>
            </a:r>
            <a:endParaRPr sz="11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owns.license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participated.license</a:t>
            </a:r>
            <a:endParaRPr sz="11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accident.report_number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 participated.report_number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3"/>
          <p:cNvSpPr/>
          <p:nvPr/>
        </p:nvSpPr>
        <p:spPr>
          <a:xfrm>
            <a:off x="471744" y="4300759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 txBox="1"/>
          <p:nvPr/>
        </p:nvSpPr>
        <p:spPr>
          <a:xfrm>
            <a:off x="551094" y="4325600"/>
            <a:ext cx="3930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15"/>
          <p:cNvSpPr/>
          <p:nvPr/>
        </p:nvSpPr>
        <p:spPr>
          <a:xfrm>
            <a:off x="1152972" y="4300759"/>
            <a:ext cx="4832985" cy="647700"/>
          </a:xfrm>
          <a:custGeom>
            <a:avLst/>
            <a:gdLst/>
            <a:ahLst/>
            <a:cxnLst/>
            <a:rect l="l" t="t" r="r" b="b"/>
            <a:pathLst>
              <a:path w="4832984" h="647700">
                <a:moveTo>
                  <a:pt x="4832604" y="0"/>
                </a:moveTo>
                <a:lnTo>
                  <a:pt x="0" y="0"/>
                </a:lnTo>
                <a:lnTo>
                  <a:pt x="0" y="647700"/>
                </a:lnTo>
                <a:lnTo>
                  <a:pt x="4832604" y="647700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 txBox="1"/>
          <p:nvPr/>
        </p:nvSpPr>
        <p:spPr>
          <a:xfrm>
            <a:off x="1231966" y="4325600"/>
            <a:ext cx="3858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Update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damage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license number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“AABB2000”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accident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report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“AR2197”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$3000.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17"/>
          <p:cNvSpPr/>
          <p:nvPr/>
        </p:nvSpPr>
        <p:spPr>
          <a:xfrm>
            <a:off x="1152719" y="4947950"/>
            <a:ext cx="4832985" cy="629920"/>
          </a:xfrm>
          <a:custGeom>
            <a:avLst/>
            <a:gdLst/>
            <a:ahLst/>
            <a:cxnLst/>
            <a:rect l="l" t="t" r="r" b="b"/>
            <a:pathLst>
              <a:path w="4832984" h="629920">
                <a:moveTo>
                  <a:pt x="4832858" y="0"/>
                </a:moveTo>
                <a:lnTo>
                  <a:pt x="0" y="0"/>
                </a:lnTo>
                <a:lnTo>
                  <a:pt x="0" y="629920"/>
                </a:lnTo>
                <a:lnTo>
                  <a:pt x="4832858" y="62992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 txBox="1"/>
          <p:nvPr/>
        </p:nvSpPr>
        <p:spPr>
          <a:xfrm>
            <a:off x="1204027" y="4988844"/>
            <a:ext cx="429450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UPDATE</a:t>
            </a:r>
            <a:r>
              <a:rPr sz="1100" b="1" spc="-5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participated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SET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damage_amount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3000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report_number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 =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'AR2197'</a:t>
            </a:r>
            <a:r>
              <a:rPr sz="1100" spc="-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license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'AABB2000'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8"/>
          <p:cNvSpPr txBox="1"/>
          <p:nvPr/>
        </p:nvSpPr>
        <p:spPr>
          <a:xfrm>
            <a:off x="493970" y="5809771"/>
            <a:ext cx="56388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(a)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9"/>
          <p:cNvSpPr/>
          <p:nvPr/>
        </p:nvSpPr>
        <p:spPr>
          <a:xfrm>
            <a:off x="1175198" y="5809771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80">
                <a:moveTo>
                  <a:pt x="4832604" y="0"/>
                </a:moveTo>
                <a:lnTo>
                  <a:pt x="0" y="0"/>
                </a:lnTo>
                <a:lnTo>
                  <a:pt x="0" y="461772"/>
                </a:lnTo>
                <a:lnTo>
                  <a:pt x="4832604" y="461772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 txBox="1"/>
          <p:nvPr/>
        </p:nvSpPr>
        <p:spPr>
          <a:xfrm>
            <a:off x="1254192" y="5833901"/>
            <a:ext cx="4244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all customers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who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an account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branches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located </a:t>
            </a:r>
            <a:r>
              <a:rPr sz="1200" b="1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“Brooklyn”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11"/>
          <p:cNvSpPr/>
          <p:nvPr/>
        </p:nvSpPr>
        <p:spPr>
          <a:xfrm>
            <a:off x="1174945" y="6272051"/>
            <a:ext cx="4832985" cy="2895097"/>
          </a:xfrm>
          <a:custGeom>
            <a:avLst/>
            <a:gdLst/>
            <a:ahLst/>
            <a:cxnLst/>
            <a:rect l="l" t="t" r="r" b="b"/>
            <a:pathLst>
              <a:path w="4832984" h="2687320">
                <a:moveTo>
                  <a:pt x="4832858" y="0"/>
                </a:moveTo>
                <a:lnTo>
                  <a:pt x="0" y="0"/>
                </a:lnTo>
                <a:lnTo>
                  <a:pt x="0" y="2687319"/>
                </a:lnTo>
                <a:lnTo>
                  <a:pt x="4832858" y="268731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 txBox="1"/>
          <p:nvPr/>
        </p:nvSpPr>
        <p:spPr>
          <a:xfrm>
            <a:off x="1238953" y="6310913"/>
            <a:ext cx="454406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with</a:t>
            </a:r>
            <a:r>
              <a:rPr sz="12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branchcount</a:t>
            </a:r>
            <a:r>
              <a:rPr sz="12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as</a:t>
            </a:r>
            <a:r>
              <a:rPr sz="12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sz="1200" dirty="0">
              <a:latin typeface="Consolas"/>
              <a:cs typeface="Consolas"/>
            </a:endParaRPr>
          </a:p>
          <a:p>
            <a:pPr marL="335280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2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count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(*)</a:t>
            </a:r>
            <a:r>
              <a:rPr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branch_count</a:t>
            </a:r>
            <a:endParaRPr sz="1200" dirty="0">
              <a:latin typeface="Consolas"/>
              <a:cs typeface="Consolas"/>
            </a:endParaRPr>
          </a:p>
          <a:p>
            <a:pPr marL="335280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200" b="1" spc="-5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branch</a:t>
            </a:r>
            <a:endParaRPr sz="1200" dirty="0">
              <a:latin typeface="Consolas"/>
              <a:cs typeface="Consolas"/>
            </a:endParaRPr>
          </a:p>
          <a:p>
            <a:pPr marL="335280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2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branch_city</a:t>
            </a:r>
            <a:r>
              <a:rPr sz="12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'Brooklyn'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2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customer_name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2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customer</a:t>
            </a:r>
            <a:r>
              <a:rPr sz="12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2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branch_count</a:t>
            </a:r>
            <a:r>
              <a:rPr sz="12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2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sz="1200" dirty="0">
              <a:latin typeface="Consolas"/>
              <a:cs typeface="Consolas"/>
            </a:endParaRPr>
          </a:p>
          <a:p>
            <a:pPr marL="335280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2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count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distinct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branch_name)</a:t>
            </a:r>
            <a:endParaRPr sz="1200" dirty="0">
              <a:latin typeface="Consolas"/>
              <a:cs typeface="Consolas"/>
            </a:endParaRPr>
          </a:p>
          <a:p>
            <a:pPr marL="1515110" indent="-1179830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customer</a:t>
            </a:r>
            <a:r>
              <a:rPr sz="1200" spc="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join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depositor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using</a:t>
            </a:r>
            <a:r>
              <a:rPr sz="1200" b="1" spc="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(customer_name) </a:t>
            </a:r>
            <a:r>
              <a:rPr sz="1200" spc="-6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join account using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(account_number) </a:t>
            </a:r>
            <a:r>
              <a:rPr sz="1200" spc="-6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join</a:t>
            </a:r>
            <a:r>
              <a:rPr sz="12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branch</a:t>
            </a:r>
            <a:r>
              <a:rPr sz="1200" spc="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using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(branch_name)</a:t>
            </a:r>
            <a:endParaRPr sz="1200" dirty="0">
              <a:latin typeface="Consolas"/>
              <a:cs typeface="Consolas"/>
            </a:endParaRPr>
          </a:p>
          <a:p>
            <a:pPr marL="335280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2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customer_name</a:t>
            </a:r>
            <a:r>
              <a:rPr sz="12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c.customer_name</a:t>
            </a: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endParaRPr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200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3"/>
          <p:cNvSpPr/>
          <p:nvPr/>
        </p:nvSpPr>
        <p:spPr>
          <a:xfrm>
            <a:off x="337226" y="118616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4"/>
          <p:cNvSpPr txBox="1"/>
          <p:nvPr/>
        </p:nvSpPr>
        <p:spPr>
          <a:xfrm>
            <a:off x="416576" y="143126"/>
            <a:ext cx="393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r>
              <a:rPr sz="1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15"/>
          <p:cNvSpPr/>
          <p:nvPr/>
        </p:nvSpPr>
        <p:spPr>
          <a:xfrm>
            <a:off x="1018454" y="118616"/>
            <a:ext cx="4832985" cy="277495"/>
          </a:xfrm>
          <a:custGeom>
            <a:avLst/>
            <a:gdLst/>
            <a:ahLst/>
            <a:cxnLst/>
            <a:rect l="l" t="t" r="r" b="b"/>
            <a:pathLst>
              <a:path w="4832984" h="277495">
                <a:moveTo>
                  <a:pt x="4832604" y="0"/>
                </a:moveTo>
                <a:lnTo>
                  <a:pt x="0" y="0"/>
                </a:lnTo>
                <a:lnTo>
                  <a:pt x="0" y="277367"/>
                </a:lnTo>
                <a:lnTo>
                  <a:pt x="4832604" y="277367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6"/>
          <p:cNvSpPr txBox="1"/>
          <p:nvPr/>
        </p:nvSpPr>
        <p:spPr>
          <a:xfrm>
            <a:off x="1097448" y="143126"/>
            <a:ext cx="3432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Find out the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total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loan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amounts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17"/>
          <p:cNvSpPr/>
          <p:nvPr/>
        </p:nvSpPr>
        <p:spPr>
          <a:xfrm>
            <a:off x="1018201" y="395475"/>
            <a:ext cx="4832985" cy="294640"/>
          </a:xfrm>
          <a:custGeom>
            <a:avLst/>
            <a:gdLst/>
            <a:ahLst/>
            <a:cxnLst/>
            <a:rect l="l" t="t" r="r" b="b"/>
            <a:pathLst>
              <a:path w="4832984" h="294639">
                <a:moveTo>
                  <a:pt x="4832858" y="0"/>
                </a:moveTo>
                <a:lnTo>
                  <a:pt x="0" y="0"/>
                </a:lnTo>
                <a:lnTo>
                  <a:pt x="0" y="294639"/>
                </a:lnTo>
                <a:lnTo>
                  <a:pt x="4832858" y="29463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8"/>
          <p:cNvSpPr txBox="1"/>
          <p:nvPr/>
        </p:nvSpPr>
        <p:spPr>
          <a:xfrm>
            <a:off x="1069509" y="436369"/>
            <a:ext cx="21596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sum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(amount)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loan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19"/>
          <p:cNvSpPr/>
          <p:nvPr/>
        </p:nvSpPr>
        <p:spPr>
          <a:xfrm>
            <a:off x="337226" y="967483"/>
            <a:ext cx="563880" cy="276225"/>
          </a:xfrm>
          <a:custGeom>
            <a:avLst/>
            <a:gdLst/>
            <a:ahLst/>
            <a:cxnLst/>
            <a:rect l="l" t="t" r="r" b="b"/>
            <a:pathLst>
              <a:path w="563880" h="276225">
                <a:moveTo>
                  <a:pt x="563880" y="0"/>
                </a:moveTo>
                <a:lnTo>
                  <a:pt x="0" y="0"/>
                </a:lnTo>
                <a:lnTo>
                  <a:pt x="0" y="275844"/>
                </a:lnTo>
                <a:lnTo>
                  <a:pt x="563880" y="275844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0"/>
          <p:cNvSpPr txBox="1"/>
          <p:nvPr/>
        </p:nvSpPr>
        <p:spPr>
          <a:xfrm>
            <a:off x="416576" y="991994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r>
              <a:rPr sz="1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(c)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1"/>
          <p:cNvSpPr/>
          <p:nvPr/>
        </p:nvSpPr>
        <p:spPr>
          <a:xfrm>
            <a:off x="1018454" y="967483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79">
                <a:moveTo>
                  <a:pt x="4832604" y="0"/>
                </a:moveTo>
                <a:lnTo>
                  <a:pt x="0" y="0"/>
                </a:lnTo>
                <a:lnTo>
                  <a:pt x="0" y="461772"/>
                </a:lnTo>
                <a:lnTo>
                  <a:pt x="4832604" y="461772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2"/>
          <p:cNvSpPr txBox="1"/>
          <p:nvPr/>
        </p:nvSpPr>
        <p:spPr>
          <a:xfrm>
            <a:off x="1097448" y="991994"/>
            <a:ext cx="4373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Find the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names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all branches that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assets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greater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than those of </a:t>
            </a:r>
            <a:r>
              <a:rPr sz="1200" b="1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least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branch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located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“Brooklyn”.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23"/>
          <p:cNvSpPr/>
          <p:nvPr/>
        </p:nvSpPr>
        <p:spPr>
          <a:xfrm>
            <a:off x="1018201" y="1433955"/>
            <a:ext cx="4832985" cy="1132840"/>
          </a:xfrm>
          <a:custGeom>
            <a:avLst/>
            <a:gdLst/>
            <a:ahLst/>
            <a:cxnLst/>
            <a:rect l="l" t="t" r="r" b="b"/>
            <a:pathLst>
              <a:path w="4832984" h="1132839">
                <a:moveTo>
                  <a:pt x="4832858" y="0"/>
                </a:moveTo>
                <a:lnTo>
                  <a:pt x="0" y="0"/>
                </a:lnTo>
                <a:lnTo>
                  <a:pt x="0" y="1132840"/>
                </a:lnTo>
                <a:lnTo>
                  <a:pt x="4832858" y="113284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4"/>
          <p:cNvSpPr txBox="1"/>
          <p:nvPr/>
        </p:nvSpPr>
        <p:spPr>
          <a:xfrm>
            <a:off x="1069509" y="1475103"/>
            <a:ext cx="246443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5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branch_name</a:t>
            </a:r>
            <a:endParaRPr sz="1100">
              <a:latin typeface="Consolas"/>
              <a:cs typeface="Consolas"/>
            </a:endParaRPr>
          </a:p>
          <a:p>
            <a:pPr marL="12700" marR="137541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branch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assets</a:t>
            </a:r>
            <a:r>
              <a:rPr sz="1100" spc="-4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&gt;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7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assets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branch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branch_city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'Brooklyn'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32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35242"/>
              </p:ext>
            </p:extLst>
          </p:nvPr>
        </p:nvGraphicFramePr>
        <p:xfrm>
          <a:off x="-533399" y="2173601"/>
          <a:ext cx="6384585" cy="8132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0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84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(a)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names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employees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who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work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Bank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Corporation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D9D9D9"/>
                      </a:solidFill>
                      <a:prstDash val="soli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990"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SELECT</a:t>
                      </a:r>
                      <a:r>
                        <a:rPr sz="1100" b="1" spc="-4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employee_name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100" b="1" spc="-6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works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WHERE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company_name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A6E12D"/>
                          </a:solidFill>
                          <a:latin typeface="Consolas"/>
                          <a:cs typeface="Consolas"/>
                        </a:rPr>
                        <a:t>'First Bank</a:t>
                      </a:r>
                      <a:r>
                        <a:rPr sz="1100" spc="-5" dirty="0">
                          <a:solidFill>
                            <a:srgbClr val="A6E1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A6E12D"/>
                          </a:solidFill>
                          <a:latin typeface="Consolas"/>
                          <a:cs typeface="Consolas"/>
                        </a:rPr>
                        <a:t>Corporation'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D9D9D9"/>
                      </a:solidFill>
                      <a:prstDash val="solid"/>
                    </a:lnR>
                    <a:solidFill>
                      <a:srgbClr val="2728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5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(b)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employees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in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database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live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same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cities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companies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which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work.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D9D9D9"/>
                      </a:solidFill>
                      <a:prstDash val="soli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528">
                <a:tc rowSpan="2"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R w="12700">
                      <a:solidFill>
                        <a:srgbClr val="D9D9D9"/>
                      </a:solidFill>
                      <a:prstDash val="solid"/>
                    </a:lnR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475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SELECT</a:t>
                      </a:r>
                      <a:r>
                        <a:rPr sz="1100" b="1" spc="-4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A6E12D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.employee_name</a:t>
                      </a:r>
                      <a:endParaRPr sz="1100" dirty="0">
                        <a:latin typeface="Consolas"/>
                        <a:cs typeface="Consolas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100" b="1" spc="-1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employee</a:t>
                      </a:r>
                      <a:r>
                        <a:rPr sz="1100" spc="-1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solidFill>
                            <a:srgbClr val="A6E12D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100" spc="-1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works</a:t>
                      </a:r>
                      <a:r>
                        <a:rPr sz="1100" spc="-1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w,</a:t>
                      </a:r>
                      <a:r>
                        <a:rPr sz="1100" spc="-1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company</a:t>
                      </a:r>
                      <a:r>
                        <a:rPr sz="1100" spc="-1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endParaRPr sz="1100" dirty="0">
                        <a:latin typeface="Consolas"/>
                        <a:cs typeface="Consolas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WHERE</a:t>
                      </a:r>
                      <a:r>
                        <a:rPr sz="1100" b="1" spc="-2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A6E12D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.employee_name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100" spc="-1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w.employee_name</a:t>
                      </a:r>
                      <a:endParaRPr sz="1100" dirty="0">
                        <a:latin typeface="Consolas"/>
                        <a:cs typeface="Consolas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100" b="1" spc="-3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A6E12D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.city</a:t>
                      </a:r>
                      <a:r>
                        <a:rPr sz="1100" spc="-2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100" spc="-3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c.city</a:t>
                      </a:r>
                      <a:endParaRPr sz="1100" dirty="0">
                        <a:latin typeface="Consolas"/>
                        <a:cs typeface="Consolas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100" b="1" spc="-2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w.company_name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100" spc="-2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c.company_name;</a:t>
                      </a:r>
                      <a:endParaRPr sz="1100" dirty="0">
                        <a:latin typeface="Consolas"/>
                        <a:cs typeface="Consolas"/>
                      </a:endParaRPr>
                    </a:p>
                  </a:txBody>
                  <a:tcPr marL="0" marR="0" marT="54610" marB="0">
                    <a:lnR w="12700">
                      <a:solidFill>
                        <a:srgbClr val="D9D9D9"/>
                      </a:solidFill>
                      <a:prstDash val="solid"/>
                    </a:lnR>
                    <a:solidFill>
                      <a:srgbClr val="2728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7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(c)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1440" marR="5670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Find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employees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 the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database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who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live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 the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same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cities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200" b="1" spc="-2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 the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same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streets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managers.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D9D9D9"/>
                      </a:solidFill>
                      <a:prstDash val="soli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528">
                <a:tc rowSpan="2"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ishi</a:t>
                      </a:r>
                      <a:r>
                        <a:rPr sz="1200" spc="-1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se.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@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gm</a:t>
                      </a:r>
                    </a:p>
                  </a:txBody>
                  <a:tcPr marL="0" marR="0" marT="3810" marB="0" vert="vert270">
                    <a:lnL w="12700">
                      <a:solidFill>
                        <a:srgbClr val="D9D9D9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R w="12700">
                      <a:solidFill>
                        <a:srgbClr val="D9D9D9"/>
                      </a:solidFill>
                      <a:prstDash val="solid"/>
                    </a:lnR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9773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 vert="vert270">
                    <a:lnL w="12700">
                      <a:solidFill>
                        <a:srgbClr val="D9D9D9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SELECT</a:t>
                      </a:r>
                      <a:r>
                        <a:rPr sz="1100" b="1" spc="-4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.employee_name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63500" marR="1788795" indent="-7493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FROM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employee </a:t>
                      </a:r>
                      <a:r>
                        <a:rPr sz="1100" b="1" spc="-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employee </a:t>
                      </a:r>
                      <a:r>
                        <a:rPr sz="1100" b="1" spc="-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manages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M </a:t>
                      </a:r>
                      <a:r>
                        <a:rPr sz="1100" spc="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WHERE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.employee_name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M.employee_name </a:t>
                      </a:r>
                      <a:r>
                        <a:rPr sz="1100" spc="-59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100" b="1" spc="-2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M.manager_name</a:t>
                      </a:r>
                      <a:r>
                        <a:rPr sz="1100" spc="-1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100" spc="-2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.employee_name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215900" marR="2855595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100" b="1" spc="-3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.street</a:t>
                      </a:r>
                      <a:r>
                        <a:rPr sz="1100" spc="-2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100" spc="-3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.street </a:t>
                      </a:r>
                      <a:r>
                        <a:rPr sz="1100" spc="-59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100" b="1" spc="-2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.city</a:t>
                      </a:r>
                      <a:r>
                        <a:rPr sz="1100" spc="-2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100" spc="-2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.city;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D9D9D9"/>
                      </a:solidFill>
                      <a:prstDash val="solid"/>
                    </a:lnR>
                    <a:solidFill>
                      <a:srgbClr val="2728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63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(d)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1440" marR="6927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employees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earn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more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than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 </a:t>
                      </a:r>
                      <a:r>
                        <a:rPr sz="1200" b="1" spc="-25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employees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company.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D9D9D9"/>
                      </a:solidFill>
                      <a:prstDash val="soli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528">
                <a:tc rowSpan="2"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R w="12700">
                      <a:solidFill>
                        <a:srgbClr val="D9D9D9"/>
                      </a:solidFill>
                      <a:prstDash val="solid"/>
                    </a:lnR>
                    <a:solidFill>
                      <a:srgbClr val="2E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725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select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employee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100" b="1" spc="-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100" b="1" spc="-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works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where</a:t>
                      </a:r>
                      <a:r>
                        <a:rPr sz="1100" b="1" spc="-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salary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select</a:t>
                      </a:r>
                      <a:r>
                        <a:rPr sz="1100" b="1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avg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(salary)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100" b="1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works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where</a:t>
                      </a:r>
                      <a:r>
                        <a:rPr sz="1100" b="1" spc="-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T.company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100" b="1" spc="-5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S.company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D9D9D9"/>
                      </a:solidFill>
                      <a:prstDash val="solid"/>
                    </a:lnR>
                    <a:solidFill>
                      <a:srgbClr val="2728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53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7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(e)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company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has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smallest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payroll.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D9D9D9"/>
                      </a:solidFill>
                      <a:prstDash val="soli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45663"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SELECT</a:t>
                      </a:r>
                      <a:r>
                        <a:rPr sz="1100" spc="-5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company_name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100" b="1" spc="-6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works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63500" marR="2701925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A6E12D"/>
                          </a:solidFill>
                          <a:latin typeface="Consolas"/>
                          <a:cs typeface="Consolas"/>
                        </a:rPr>
                        <a:t>GROUP</a:t>
                      </a:r>
                      <a:r>
                        <a:rPr sz="1100" spc="60" dirty="0">
                          <a:solidFill>
                            <a:srgbClr val="A6E1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100" spc="6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company_name 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HAVING</a:t>
                      </a:r>
                      <a:r>
                        <a:rPr sz="1100" spc="-2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SUM(salary)</a:t>
                      </a:r>
                      <a:r>
                        <a:rPr sz="1100" spc="-2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100" spc="-2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ALL</a:t>
                      </a:r>
                      <a:r>
                        <a:rPr sz="1100" spc="-2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SELECT</a:t>
                      </a:r>
                      <a:r>
                        <a:rPr sz="1100" spc="-5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SUM(salary)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100" b="1" spc="-60" dirty="0">
                          <a:solidFill>
                            <a:srgbClr val="F8257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works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A6E12D"/>
                          </a:solidFill>
                          <a:latin typeface="Consolas"/>
                          <a:cs typeface="Consolas"/>
                        </a:rPr>
                        <a:t>GROUP</a:t>
                      </a:r>
                      <a:r>
                        <a:rPr sz="1100" spc="-35" dirty="0">
                          <a:solidFill>
                            <a:srgbClr val="A6E1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100" spc="-3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1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company_name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DDDDDD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54610" marB="0">
                    <a:lnR w="12700">
                      <a:solidFill>
                        <a:srgbClr val="D9D9D9"/>
                      </a:solidFill>
                      <a:prstDash val="solid"/>
                    </a:lnR>
                    <a:solidFill>
                      <a:srgbClr val="2728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0056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55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8"/>
          <p:cNvSpPr txBox="1"/>
          <p:nvPr/>
        </p:nvSpPr>
        <p:spPr>
          <a:xfrm>
            <a:off x="643127" y="1165860"/>
            <a:ext cx="56388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 defTabSz="914400">
              <a:spcBef>
                <a:spcPts val="285"/>
              </a:spcBef>
            </a:pPr>
            <a:r>
              <a:rPr sz="1200" b="1" dirty="0">
                <a:solidFill>
                  <a:srgbClr val="FFFFFF"/>
                </a:solidFill>
                <a:cs typeface="Calibri"/>
              </a:rPr>
              <a:t>16</a:t>
            </a:r>
            <a:r>
              <a:rPr sz="1200" b="1" spc="-3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(a)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2" name="object 9"/>
          <p:cNvSpPr/>
          <p:nvPr/>
        </p:nvSpPr>
        <p:spPr>
          <a:xfrm>
            <a:off x="1324355" y="1165860"/>
            <a:ext cx="4832985" cy="277495"/>
          </a:xfrm>
          <a:custGeom>
            <a:avLst/>
            <a:gdLst/>
            <a:ahLst/>
            <a:cxnLst/>
            <a:rect l="l" t="t" r="r" b="b"/>
            <a:pathLst>
              <a:path w="4832984" h="277495">
                <a:moveTo>
                  <a:pt x="4832604" y="0"/>
                </a:moveTo>
                <a:lnTo>
                  <a:pt x="0" y="0"/>
                </a:lnTo>
                <a:lnTo>
                  <a:pt x="0" y="277368"/>
                </a:lnTo>
                <a:lnTo>
                  <a:pt x="4832604" y="277368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10"/>
          <p:cNvSpPr txBox="1"/>
          <p:nvPr/>
        </p:nvSpPr>
        <p:spPr>
          <a:xfrm>
            <a:off x="1438402" y="1189736"/>
            <a:ext cx="4023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Give</a:t>
            </a:r>
            <a:r>
              <a:rPr sz="1200" b="1" spc="-1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all</a:t>
            </a:r>
            <a:r>
              <a:rPr sz="1200"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cs typeface="Calibri"/>
              </a:rPr>
              <a:t>employees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 of</a:t>
            </a:r>
            <a:r>
              <a:rPr sz="1200" b="1" spc="10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First</a:t>
            </a:r>
            <a:r>
              <a:rPr sz="1200" b="1" spc="-1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Bank</a:t>
            </a:r>
            <a:r>
              <a:rPr sz="1200"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Corporation 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a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10</a:t>
            </a:r>
            <a:r>
              <a:rPr sz="1200"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cs typeface="Calibri"/>
              </a:rPr>
              <a:t>percent</a:t>
            </a:r>
            <a:r>
              <a:rPr sz="1200" b="1" spc="-1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raise.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4" name="object 11"/>
          <p:cNvSpPr/>
          <p:nvPr/>
        </p:nvSpPr>
        <p:spPr>
          <a:xfrm>
            <a:off x="1324102" y="1442847"/>
            <a:ext cx="4832985" cy="492759"/>
          </a:xfrm>
          <a:custGeom>
            <a:avLst/>
            <a:gdLst/>
            <a:ahLst/>
            <a:cxnLst/>
            <a:rect l="l" t="t" r="r" b="b"/>
            <a:pathLst>
              <a:path w="4832984" h="492759">
                <a:moveTo>
                  <a:pt x="4832858" y="0"/>
                </a:moveTo>
                <a:lnTo>
                  <a:pt x="0" y="0"/>
                </a:lnTo>
                <a:lnTo>
                  <a:pt x="0" y="492759"/>
                </a:lnTo>
                <a:lnTo>
                  <a:pt x="4832858" y="49275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12"/>
          <p:cNvSpPr txBox="1"/>
          <p:nvPr/>
        </p:nvSpPr>
        <p:spPr>
          <a:xfrm>
            <a:off x="1375410" y="1481708"/>
            <a:ext cx="4399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update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works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set</a:t>
            </a:r>
            <a:r>
              <a:rPr sz="1200" b="1" spc="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salary</a:t>
            </a:r>
            <a:r>
              <a:rPr sz="12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salary</a:t>
            </a:r>
            <a:r>
              <a:rPr sz="12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*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1.1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company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  <a:p>
            <a:pPr marL="12700" defTabSz="914400"/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name</a:t>
            </a:r>
            <a:r>
              <a:rPr sz="12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2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'First</a:t>
            </a:r>
            <a:r>
              <a:rPr sz="1200" spc="-10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Bank</a:t>
            </a:r>
            <a:r>
              <a:rPr sz="1200" spc="-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Corporation'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6" name="object 13"/>
          <p:cNvSpPr/>
          <p:nvPr/>
        </p:nvSpPr>
        <p:spPr>
          <a:xfrm>
            <a:off x="643127" y="2212848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4">
                <a:moveTo>
                  <a:pt x="563880" y="0"/>
                </a:moveTo>
                <a:lnTo>
                  <a:pt x="0" y="0"/>
                </a:lnTo>
                <a:lnTo>
                  <a:pt x="0" y="277368"/>
                </a:lnTo>
                <a:lnTo>
                  <a:pt x="563880" y="277368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722477" y="2236724"/>
            <a:ext cx="393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cs typeface="Calibri"/>
              </a:rPr>
              <a:t>16</a:t>
            </a:r>
            <a:r>
              <a:rPr sz="1200" b="1" spc="-70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(b)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8" name="object 15"/>
          <p:cNvSpPr/>
          <p:nvPr/>
        </p:nvSpPr>
        <p:spPr>
          <a:xfrm>
            <a:off x="1324355" y="2212848"/>
            <a:ext cx="4832985" cy="248920"/>
          </a:xfrm>
          <a:custGeom>
            <a:avLst/>
            <a:gdLst/>
            <a:ahLst/>
            <a:cxnLst/>
            <a:rect l="l" t="t" r="r" b="b"/>
            <a:pathLst>
              <a:path w="4832984" h="248919">
                <a:moveTo>
                  <a:pt x="0" y="248920"/>
                </a:moveTo>
                <a:lnTo>
                  <a:pt x="4832604" y="248920"/>
                </a:lnTo>
                <a:lnTo>
                  <a:pt x="4832604" y="0"/>
                </a:lnTo>
                <a:lnTo>
                  <a:pt x="0" y="0"/>
                </a:lnTo>
                <a:lnTo>
                  <a:pt x="0" y="24892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16"/>
          <p:cNvSpPr txBox="1"/>
          <p:nvPr/>
        </p:nvSpPr>
        <p:spPr>
          <a:xfrm>
            <a:off x="1403349" y="2236724"/>
            <a:ext cx="391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cs typeface="Calibri"/>
              </a:rPr>
              <a:t>Give</a:t>
            </a:r>
            <a:r>
              <a:rPr sz="1200" b="1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all</a:t>
            </a:r>
            <a:r>
              <a:rPr sz="1200"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cs typeface="Calibri"/>
              </a:rPr>
              <a:t>managers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 of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 First</a:t>
            </a:r>
            <a:r>
              <a:rPr sz="1200" b="1" spc="-1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Bank</a:t>
            </a:r>
            <a:r>
              <a:rPr sz="1200" b="1" spc="1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Corporation</a:t>
            </a:r>
            <a:r>
              <a:rPr sz="1200" b="1" spc="-1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a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10</a:t>
            </a:r>
            <a:r>
              <a:rPr sz="1200"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cs typeface="Calibri"/>
              </a:rPr>
              <a:t>percent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 raise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30" name="object 17"/>
          <p:cNvSpPr/>
          <p:nvPr/>
        </p:nvSpPr>
        <p:spPr>
          <a:xfrm>
            <a:off x="1324102" y="2461768"/>
            <a:ext cx="4832985" cy="797560"/>
          </a:xfrm>
          <a:custGeom>
            <a:avLst/>
            <a:gdLst/>
            <a:ahLst/>
            <a:cxnLst/>
            <a:rect l="l" t="t" r="r" b="b"/>
            <a:pathLst>
              <a:path w="4832984" h="797560">
                <a:moveTo>
                  <a:pt x="4832858" y="0"/>
                </a:moveTo>
                <a:lnTo>
                  <a:pt x="0" y="0"/>
                </a:lnTo>
                <a:lnTo>
                  <a:pt x="0" y="797559"/>
                </a:lnTo>
                <a:lnTo>
                  <a:pt x="4832858" y="79755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object 18"/>
          <p:cNvSpPr txBox="1"/>
          <p:nvPr/>
        </p:nvSpPr>
        <p:spPr>
          <a:xfrm>
            <a:off x="1375410" y="2502154"/>
            <a:ext cx="436943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UPDATE</a:t>
            </a:r>
            <a:r>
              <a:rPr sz="1100" b="1" spc="-6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works</a:t>
            </a:r>
            <a:endParaRPr sz="1100">
              <a:solidFill>
                <a:prstClr val="black"/>
              </a:solidFill>
              <a:latin typeface="Consolas"/>
              <a:cs typeface="Consolas"/>
            </a:endParaRPr>
          </a:p>
          <a:p>
            <a:pPr marL="12700" defTabSz="914400">
              <a:spcBef>
                <a:spcPts val="5"/>
              </a:spcBef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SET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salary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salary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*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1.1</a:t>
            </a:r>
            <a:endParaRPr sz="1100">
              <a:solidFill>
                <a:prstClr val="black"/>
              </a:solidFill>
              <a:latin typeface="Consolas"/>
              <a:cs typeface="Consolas"/>
            </a:endParaRPr>
          </a:p>
          <a:p>
            <a:pPr marL="12700" defTabSz="914400"/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WHERE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employee_name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IN</a:t>
            </a:r>
            <a:r>
              <a:rPr sz="1100" b="1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manager_name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manages)</a:t>
            </a:r>
            <a:endParaRPr sz="1100">
              <a:solidFill>
                <a:prstClr val="black"/>
              </a:solidFill>
              <a:latin typeface="Consolas"/>
              <a:cs typeface="Consolas"/>
            </a:endParaRPr>
          </a:p>
          <a:p>
            <a:pPr marL="12700" defTabSz="914400"/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company_name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'First</a:t>
            </a:r>
            <a:r>
              <a:rPr sz="1100" spc="-1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Bank Corporation'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sz="11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2" name="object 19"/>
          <p:cNvSpPr/>
          <p:nvPr/>
        </p:nvSpPr>
        <p:spPr>
          <a:xfrm>
            <a:off x="643127" y="3508248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4">
                <a:moveTo>
                  <a:pt x="563880" y="0"/>
                </a:moveTo>
                <a:lnTo>
                  <a:pt x="0" y="0"/>
                </a:lnTo>
                <a:lnTo>
                  <a:pt x="0" y="277368"/>
                </a:lnTo>
                <a:lnTo>
                  <a:pt x="563880" y="277368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object 20"/>
          <p:cNvSpPr txBox="1"/>
          <p:nvPr/>
        </p:nvSpPr>
        <p:spPr>
          <a:xfrm>
            <a:off x="722477" y="3533013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cs typeface="Calibri"/>
              </a:rPr>
              <a:t>16</a:t>
            </a:r>
            <a:r>
              <a:rPr sz="1200" b="1" spc="-70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(c)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34" name="object 21"/>
          <p:cNvSpPr/>
          <p:nvPr/>
        </p:nvSpPr>
        <p:spPr>
          <a:xfrm>
            <a:off x="1324355" y="3508248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80">
                <a:moveTo>
                  <a:pt x="4832604" y="0"/>
                </a:moveTo>
                <a:lnTo>
                  <a:pt x="0" y="0"/>
                </a:lnTo>
                <a:lnTo>
                  <a:pt x="0" y="461771"/>
                </a:lnTo>
                <a:lnTo>
                  <a:pt x="4832604" y="461771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object 22"/>
          <p:cNvSpPr txBox="1"/>
          <p:nvPr/>
        </p:nvSpPr>
        <p:spPr>
          <a:xfrm>
            <a:off x="1403349" y="3533013"/>
            <a:ext cx="4229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defTabSz="914400"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cs typeface="Calibri"/>
              </a:rPr>
              <a:t>Delete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 all</a:t>
            </a:r>
            <a:r>
              <a:rPr sz="1200"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tuples</a:t>
            </a:r>
            <a:r>
              <a:rPr sz="1200" b="1" spc="-10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in</a:t>
            </a:r>
            <a:r>
              <a:rPr sz="1200" b="1" spc="10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the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 works</a:t>
            </a:r>
            <a:r>
              <a:rPr sz="1200" b="1" spc="-10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relation for</a:t>
            </a:r>
            <a:r>
              <a:rPr sz="1200" b="1" spc="-10" dirty="0">
                <a:solidFill>
                  <a:srgbClr val="FFFFFF"/>
                </a:solidFill>
                <a:cs typeface="Calibri"/>
              </a:rPr>
              <a:t> employees</a:t>
            </a:r>
            <a:r>
              <a:rPr sz="1200" b="1" dirty="0">
                <a:solidFill>
                  <a:srgbClr val="FFFFFF"/>
                </a:solidFill>
                <a:cs typeface="Calibri"/>
              </a:rPr>
              <a:t> of</a:t>
            </a:r>
            <a:r>
              <a:rPr sz="1200" b="1" spc="10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Small</a:t>
            </a:r>
            <a:r>
              <a:rPr sz="1200"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Bank </a:t>
            </a:r>
            <a:r>
              <a:rPr sz="1200" b="1" spc="-254" dirty="0">
                <a:solidFill>
                  <a:srgbClr val="FFFFFF"/>
                </a:solidFill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cs typeface="Calibri"/>
              </a:rPr>
              <a:t>Corporation.</a:t>
            </a:r>
            <a:endParaRPr sz="12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6" name="object 23"/>
          <p:cNvSpPr/>
          <p:nvPr/>
        </p:nvSpPr>
        <p:spPr>
          <a:xfrm>
            <a:off x="1324102" y="3970274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79">
                <a:moveTo>
                  <a:pt x="4832858" y="0"/>
                </a:moveTo>
                <a:lnTo>
                  <a:pt x="0" y="0"/>
                </a:lnTo>
                <a:lnTo>
                  <a:pt x="0" y="462279"/>
                </a:lnTo>
                <a:lnTo>
                  <a:pt x="4832858" y="46227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object 24"/>
          <p:cNvSpPr txBox="1"/>
          <p:nvPr/>
        </p:nvSpPr>
        <p:spPr>
          <a:xfrm>
            <a:off x="1375410" y="4010914"/>
            <a:ext cx="3532504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defTabSz="914400">
              <a:spcBef>
                <a:spcPts val="10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DELETE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works</a:t>
            </a:r>
            <a:endParaRPr sz="1100">
              <a:solidFill>
                <a:prstClr val="black"/>
              </a:solidFill>
              <a:latin typeface="Consolas"/>
              <a:cs typeface="Consolas"/>
            </a:endParaRPr>
          </a:p>
          <a:p>
            <a:pPr marL="12700" defTabSz="914400"/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company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name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'Small Bank</a:t>
            </a:r>
            <a:r>
              <a:rPr sz="1100" spc="-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Corporation'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sz="11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2" name="object 8"/>
          <p:cNvSpPr txBox="1"/>
          <p:nvPr/>
        </p:nvSpPr>
        <p:spPr>
          <a:xfrm>
            <a:off x="678180" y="4808283"/>
            <a:ext cx="56388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9"/>
          <p:cNvSpPr txBox="1"/>
          <p:nvPr/>
        </p:nvSpPr>
        <p:spPr>
          <a:xfrm>
            <a:off x="1359408" y="4808283"/>
            <a:ext cx="4832985" cy="2774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reasons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null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introduced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4" name="object 10"/>
          <p:cNvSpPr txBox="1"/>
          <p:nvPr/>
        </p:nvSpPr>
        <p:spPr>
          <a:xfrm>
            <a:off x="1438402" y="5175059"/>
            <a:ext cx="3084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185420" algn="l"/>
              </a:tabLst>
            </a:pPr>
            <a:r>
              <a:rPr sz="1200" dirty="0">
                <a:latin typeface="Calibri"/>
                <a:cs typeface="Calibri"/>
              </a:rPr>
              <a:t>“null”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signifies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unknown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value.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"/>
              <a:tabLst>
                <a:tab pos="185420" algn="l"/>
              </a:tabLst>
            </a:pPr>
            <a:r>
              <a:rPr sz="1200" dirty="0">
                <a:latin typeface="Calibri"/>
                <a:cs typeface="Calibri"/>
              </a:rPr>
              <a:t>“null”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also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when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not exist.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11"/>
          <p:cNvSpPr txBox="1"/>
          <p:nvPr/>
        </p:nvSpPr>
        <p:spPr>
          <a:xfrm>
            <a:off x="678180" y="5776023"/>
            <a:ext cx="56388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12"/>
          <p:cNvSpPr txBox="1"/>
          <p:nvPr/>
        </p:nvSpPr>
        <p:spPr>
          <a:xfrm>
            <a:off x="1359408" y="5776023"/>
            <a:ext cx="4832985" cy="2774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that,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 SQL,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&lt;&gt;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identical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not 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13"/>
          <p:cNvSpPr txBox="1"/>
          <p:nvPr/>
        </p:nvSpPr>
        <p:spPr>
          <a:xfrm>
            <a:off x="1438402" y="6090983"/>
            <a:ext cx="4645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Let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set </a:t>
            </a:r>
            <a:r>
              <a:rPr sz="1200" dirty="0">
                <a:latin typeface="Calibri"/>
                <a:cs typeface="Calibri"/>
              </a:rPr>
              <a:t>S </a:t>
            </a:r>
            <a:r>
              <a:rPr sz="1200" spc="-5" dirty="0">
                <a:latin typeface="Calibri"/>
                <a:cs typeface="Calibri"/>
              </a:rPr>
              <a:t>denote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result of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5" dirty="0">
                <a:latin typeface="Calibri"/>
                <a:cs typeface="Calibri"/>
              </a:rPr>
              <a:t>SQL </a:t>
            </a:r>
            <a:r>
              <a:rPr sz="1200" spc="-10" dirty="0">
                <a:latin typeface="Calibri"/>
                <a:cs typeface="Calibri"/>
              </a:rPr>
              <a:t>subquery. </a:t>
            </a:r>
            <a:r>
              <a:rPr sz="1200" spc="-25" dirty="0">
                <a:latin typeface="Calibri"/>
                <a:cs typeface="Calibri"/>
              </a:rPr>
              <a:t>We </a:t>
            </a:r>
            <a:r>
              <a:rPr sz="1200" spc="-5" dirty="0">
                <a:latin typeface="Calibri"/>
                <a:cs typeface="Calibri"/>
              </a:rPr>
              <a:t>compare (x &lt;&gt;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S)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 (x not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S). </a:t>
            </a:r>
            <a:r>
              <a:rPr sz="1200" dirty="0">
                <a:latin typeface="Calibri"/>
                <a:cs typeface="Calibri"/>
              </a:rPr>
              <a:t>If a particular </a:t>
            </a:r>
            <a:r>
              <a:rPr sz="1200" spc="-5" dirty="0">
                <a:latin typeface="Calibri"/>
                <a:cs typeface="Calibri"/>
              </a:rPr>
              <a:t>value x1 satisfies (x1 &lt;&gt;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5" dirty="0">
                <a:latin typeface="Calibri"/>
                <a:cs typeface="Calibri"/>
              </a:rPr>
              <a:t>S) </a:t>
            </a:r>
            <a:r>
              <a:rPr sz="1200" dirty="0">
                <a:latin typeface="Calibri"/>
                <a:cs typeface="Calibri"/>
              </a:rPr>
              <a:t>then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 y of S </a:t>
            </a:r>
            <a:r>
              <a:rPr sz="1200" spc="-5" dirty="0">
                <a:latin typeface="Calibri"/>
                <a:cs typeface="Calibri"/>
              </a:rPr>
              <a:t>x1 </a:t>
            </a:r>
            <a:r>
              <a:rPr sz="1200" dirty="0">
                <a:latin typeface="Calibri"/>
                <a:cs typeface="Calibri"/>
              </a:rPr>
              <a:t>6= </a:t>
            </a:r>
            <a:r>
              <a:rPr sz="1200" spc="-45" dirty="0">
                <a:latin typeface="Calibri"/>
                <a:cs typeface="Calibri"/>
              </a:rPr>
              <a:t>y. </a:t>
            </a:r>
            <a:r>
              <a:rPr sz="1200" dirty="0">
                <a:latin typeface="Calibri"/>
                <a:cs typeface="Calibri"/>
              </a:rPr>
              <a:t>Thus </a:t>
            </a:r>
            <a:r>
              <a:rPr sz="1200" spc="-5" dirty="0">
                <a:latin typeface="Calibri"/>
                <a:cs typeface="Calibri"/>
              </a:rPr>
              <a:t>x1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not </a:t>
            </a:r>
            <a:r>
              <a:rPr sz="1200" dirty="0">
                <a:latin typeface="Calibri"/>
                <a:cs typeface="Calibri"/>
              </a:rPr>
              <a:t>a member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S and </a:t>
            </a:r>
            <a:r>
              <a:rPr sz="1200" spc="-5" dirty="0">
                <a:latin typeface="Calibri"/>
                <a:cs typeface="Calibri"/>
              </a:rPr>
              <a:t>must satisfy (x1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not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S). </a:t>
            </a:r>
            <a:r>
              <a:rPr sz="1200" spc="-15" dirty="0">
                <a:latin typeface="Calibri"/>
                <a:cs typeface="Calibri"/>
              </a:rPr>
              <a:t>Similarly, </a:t>
            </a:r>
            <a:r>
              <a:rPr sz="1200" spc="-5" dirty="0">
                <a:latin typeface="Calibri"/>
                <a:cs typeface="Calibri"/>
              </a:rPr>
              <a:t>suppose there </a:t>
            </a:r>
            <a:r>
              <a:rPr sz="1200" dirty="0">
                <a:latin typeface="Calibri"/>
                <a:cs typeface="Calibri"/>
              </a:rPr>
              <a:t>is a particular </a:t>
            </a:r>
            <a:r>
              <a:rPr sz="1200" spc="-5" dirty="0">
                <a:latin typeface="Calibri"/>
                <a:cs typeface="Calibri"/>
              </a:rPr>
              <a:t>value x2 which satisfies (x2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S).</a:t>
            </a:r>
            <a:r>
              <a:rPr sz="1200" dirty="0">
                <a:latin typeface="Calibri"/>
                <a:cs typeface="Calibri"/>
              </a:rPr>
              <a:t> It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cannot </a:t>
            </a:r>
            <a:r>
              <a:rPr sz="1200" dirty="0">
                <a:latin typeface="Calibri"/>
                <a:cs typeface="Calibri"/>
              </a:rPr>
              <a:t>be equal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any</a:t>
            </a:r>
            <a:r>
              <a:rPr sz="1200" dirty="0">
                <a:latin typeface="Calibri"/>
                <a:cs typeface="Calibri"/>
              </a:rPr>
              <a:t> element w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belonging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S,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hence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(x2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&lt;&gt;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S)</a:t>
            </a:r>
            <a:r>
              <a:rPr sz="1200" dirty="0">
                <a:latin typeface="Calibri"/>
                <a:cs typeface="Calibri"/>
              </a:rPr>
              <a:t> will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satisfied.</a:t>
            </a:r>
            <a:r>
              <a:rPr sz="1200" spc="-10" dirty="0">
                <a:latin typeface="Calibri"/>
                <a:cs typeface="Calibri"/>
              </a:rPr>
              <a:t> Therefore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two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expressions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 equivalent.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08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 txBox="1"/>
          <p:nvPr/>
        </p:nvSpPr>
        <p:spPr>
          <a:xfrm>
            <a:off x="658367" y="266700"/>
            <a:ext cx="56388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(a)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9"/>
          <p:cNvSpPr/>
          <p:nvPr/>
        </p:nvSpPr>
        <p:spPr>
          <a:xfrm>
            <a:off x="1339595" y="266700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80">
                <a:moveTo>
                  <a:pt x="4832604" y="0"/>
                </a:moveTo>
                <a:lnTo>
                  <a:pt x="0" y="0"/>
                </a:lnTo>
                <a:lnTo>
                  <a:pt x="0" y="461772"/>
                </a:lnTo>
                <a:lnTo>
                  <a:pt x="4832604" y="461772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 txBox="1"/>
          <p:nvPr/>
        </p:nvSpPr>
        <p:spPr>
          <a:xfrm>
            <a:off x="1418589" y="290576"/>
            <a:ext cx="4409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Print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names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borrowed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book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published </a:t>
            </a:r>
            <a:r>
              <a:rPr sz="1200" b="1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“McGraw-Hill”.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11"/>
          <p:cNvSpPr/>
          <p:nvPr/>
        </p:nvSpPr>
        <p:spPr>
          <a:xfrm>
            <a:off x="1339342" y="728344"/>
            <a:ext cx="4832985" cy="965200"/>
          </a:xfrm>
          <a:custGeom>
            <a:avLst/>
            <a:gdLst/>
            <a:ahLst/>
            <a:cxnLst/>
            <a:rect l="l" t="t" r="r" b="b"/>
            <a:pathLst>
              <a:path w="4832984" h="965200">
                <a:moveTo>
                  <a:pt x="4832858" y="0"/>
                </a:moveTo>
                <a:lnTo>
                  <a:pt x="0" y="0"/>
                </a:lnTo>
                <a:lnTo>
                  <a:pt x="0" y="965200"/>
                </a:lnTo>
                <a:lnTo>
                  <a:pt x="4832858" y="96520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 txBox="1"/>
          <p:nvPr/>
        </p:nvSpPr>
        <p:spPr>
          <a:xfrm>
            <a:off x="1390650" y="768858"/>
            <a:ext cx="254190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6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name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BE79DB"/>
                </a:solidFill>
                <a:latin typeface="Consolas"/>
                <a:cs typeface="Consolas"/>
              </a:rPr>
              <a:t>FROM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member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m,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book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b,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borrowed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l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BE79DB"/>
                </a:solidFill>
                <a:latin typeface="Consolas"/>
                <a:cs typeface="Consolas"/>
              </a:rPr>
              <a:t>WHERE</a:t>
            </a:r>
            <a:r>
              <a:rPr sz="1100" spc="-20" dirty="0">
                <a:solidFill>
                  <a:srgbClr val="BE79DB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m.memb_no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l.memb_no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l.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isbn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b.isbn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b.publisher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'McGrawHill'</a:t>
            </a:r>
            <a:r>
              <a:rPr sz="1100" spc="-10" dirty="0">
                <a:solidFill>
                  <a:srgbClr val="75705E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13"/>
          <p:cNvSpPr/>
          <p:nvPr/>
        </p:nvSpPr>
        <p:spPr>
          <a:xfrm>
            <a:off x="658367" y="1847088"/>
            <a:ext cx="563880" cy="276225"/>
          </a:xfrm>
          <a:custGeom>
            <a:avLst/>
            <a:gdLst/>
            <a:ahLst/>
            <a:cxnLst/>
            <a:rect l="l" t="t" r="r" b="b"/>
            <a:pathLst>
              <a:path w="563880" h="276225">
                <a:moveTo>
                  <a:pt x="563880" y="0"/>
                </a:moveTo>
                <a:lnTo>
                  <a:pt x="0" y="0"/>
                </a:lnTo>
                <a:lnTo>
                  <a:pt x="0" y="275844"/>
                </a:lnTo>
                <a:lnTo>
                  <a:pt x="563880" y="275844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 txBox="1"/>
          <p:nvPr/>
        </p:nvSpPr>
        <p:spPr>
          <a:xfrm>
            <a:off x="737717" y="1870964"/>
            <a:ext cx="393065" cy="208279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sz="1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1339595" y="1847088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80">
                <a:moveTo>
                  <a:pt x="4832604" y="0"/>
                </a:moveTo>
                <a:lnTo>
                  <a:pt x="0" y="0"/>
                </a:lnTo>
                <a:lnTo>
                  <a:pt x="0" y="461772"/>
                </a:lnTo>
                <a:lnTo>
                  <a:pt x="4832604" y="461772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 txBox="1"/>
          <p:nvPr/>
        </p:nvSpPr>
        <p:spPr>
          <a:xfrm>
            <a:off x="1418589" y="1870964"/>
            <a:ext cx="439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Print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names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borrowed all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books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published </a:t>
            </a:r>
            <a:r>
              <a:rPr sz="1200" b="1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“McGraw-Hill”.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1339342" y="2308225"/>
            <a:ext cx="4832985" cy="1971039"/>
          </a:xfrm>
          <a:custGeom>
            <a:avLst/>
            <a:gdLst/>
            <a:ahLst/>
            <a:cxnLst/>
            <a:rect l="l" t="t" r="r" b="b"/>
            <a:pathLst>
              <a:path w="4832984" h="1971039">
                <a:moveTo>
                  <a:pt x="4832858" y="0"/>
                </a:moveTo>
                <a:lnTo>
                  <a:pt x="0" y="0"/>
                </a:lnTo>
                <a:lnTo>
                  <a:pt x="0" y="1971039"/>
                </a:lnTo>
                <a:lnTo>
                  <a:pt x="4832858" y="197103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/>
          <p:cNvSpPr txBox="1"/>
          <p:nvPr/>
        </p:nvSpPr>
        <p:spPr>
          <a:xfrm>
            <a:off x="1390650" y="2348864"/>
            <a:ext cx="2694305" cy="187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DISTINCT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m.name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4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member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m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NOT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EXISTS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5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isbn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6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book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publisher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'McGrawHill'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EXCEPT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5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isbn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borrowed</a:t>
            </a:r>
            <a:r>
              <a:rPr sz="1100" spc="-3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l.memb_no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m.memb_no)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658367" y="4410455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/>
          <p:cNvSpPr txBox="1"/>
          <p:nvPr/>
        </p:nvSpPr>
        <p:spPr>
          <a:xfrm>
            <a:off x="737717" y="4434966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sz="1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(c)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21"/>
          <p:cNvSpPr/>
          <p:nvPr/>
        </p:nvSpPr>
        <p:spPr>
          <a:xfrm>
            <a:off x="1339595" y="4415028"/>
            <a:ext cx="4832985" cy="454659"/>
          </a:xfrm>
          <a:custGeom>
            <a:avLst/>
            <a:gdLst/>
            <a:ahLst/>
            <a:cxnLst/>
            <a:rect l="l" t="t" r="r" b="b"/>
            <a:pathLst>
              <a:path w="4832984" h="454660">
                <a:moveTo>
                  <a:pt x="0" y="454660"/>
                </a:moveTo>
                <a:lnTo>
                  <a:pt x="4832604" y="454660"/>
                </a:lnTo>
                <a:lnTo>
                  <a:pt x="4832604" y="0"/>
                </a:lnTo>
                <a:lnTo>
                  <a:pt x="0" y="0"/>
                </a:lnTo>
                <a:lnTo>
                  <a:pt x="0" y="45466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/>
          <p:cNvSpPr txBox="1"/>
          <p:nvPr/>
        </p:nvSpPr>
        <p:spPr>
          <a:xfrm>
            <a:off x="1418589" y="4440428"/>
            <a:ext cx="4401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For each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publisher,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print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names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members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borrowed </a:t>
            </a:r>
            <a:r>
              <a:rPr sz="1200" b="1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five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books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publisher.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23"/>
          <p:cNvSpPr/>
          <p:nvPr/>
        </p:nvSpPr>
        <p:spPr>
          <a:xfrm>
            <a:off x="1339342" y="4869688"/>
            <a:ext cx="4832985" cy="1635760"/>
          </a:xfrm>
          <a:custGeom>
            <a:avLst/>
            <a:gdLst/>
            <a:ahLst/>
            <a:cxnLst/>
            <a:rect l="l" t="t" r="r" b="b"/>
            <a:pathLst>
              <a:path w="4832984" h="1635759">
                <a:moveTo>
                  <a:pt x="4832858" y="0"/>
                </a:moveTo>
                <a:lnTo>
                  <a:pt x="0" y="0"/>
                </a:lnTo>
                <a:lnTo>
                  <a:pt x="0" y="1635760"/>
                </a:lnTo>
                <a:lnTo>
                  <a:pt x="4832858" y="163576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4"/>
          <p:cNvSpPr txBox="1"/>
          <p:nvPr/>
        </p:nvSpPr>
        <p:spPr>
          <a:xfrm>
            <a:off x="1390650" y="4910708"/>
            <a:ext cx="3303904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05915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publisher,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name </a:t>
            </a:r>
            <a:r>
              <a:rPr sz="1100" b="1" spc="-59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317500" marR="30988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publisher,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name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COUNT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(isbn)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 member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m,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book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b,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borrowed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l </a:t>
            </a:r>
            <a:r>
              <a:rPr sz="11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m.memb_no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l.memb_no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l.isbn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b.isbn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GROUP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BY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publisher,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name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membpub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(publisher,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name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, count_books)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count_books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&gt;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5;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5"/>
          <p:cNvSpPr/>
          <p:nvPr/>
        </p:nvSpPr>
        <p:spPr>
          <a:xfrm>
            <a:off x="658367" y="6638543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6"/>
          <p:cNvSpPr txBox="1"/>
          <p:nvPr/>
        </p:nvSpPr>
        <p:spPr>
          <a:xfrm>
            <a:off x="737717" y="6663690"/>
            <a:ext cx="393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sz="1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(d)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7"/>
          <p:cNvSpPr/>
          <p:nvPr/>
        </p:nvSpPr>
        <p:spPr>
          <a:xfrm>
            <a:off x="1339595" y="6652259"/>
            <a:ext cx="4832985" cy="623570"/>
          </a:xfrm>
          <a:custGeom>
            <a:avLst/>
            <a:gdLst/>
            <a:ahLst/>
            <a:cxnLst/>
            <a:rect l="l" t="t" r="r" b="b"/>
            <a:pathLst>
              <a:path w="4832984" h="623570">
                <a:moveTo>
                  <a:pt x="0" y="622960"/>
                </a:moveTo>
                <a:lnTo>
                  <a:pt x="4832604" y="622960"/>
                </a:lnTo>
                <a:lnTo>
                  <a:pt x="4832604" y="0"/>
                </a:lnTo>
                <a:lnTo>
                  <a:pt x="0" y="0"/>
                </a:lnTo>
                <a:lnTo>
                  <a:pt x="0" y="62296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8"/>
          <p:cNvSpPr txBox="1"/>
          <p:nvPr/>
        </p:nvSpPr>
        <p:spPr>
          <a:xfrm>
            <a:off x="1418589" y="6677914"/>
            <a:ext cx="4331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Print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average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books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borrowed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per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member.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1200" b="1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an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member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does not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borrow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books,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member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does not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appear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borrowed relation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at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all.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9"/>
          <p:cNvSpPr/>
          <p:nvPr/>
        </p:nvSpPr>
        <p:spPr>
          <a:xfrm>
            <a:off x="1339342" y="7275220"/>
            <a:ext cx="4832985" cy="1132840"/>
          </a:xfrm>
          <a:custGeom>
            <a:avLst/>
            <a:gdLst/>
            <a:ahLst/>
            <a:cxnLst/>
            <a:rect l="l" t="t" r="r" b="b"/>
            <a:pathLst>
              <a:path w="4832984" h="1132840">
                <a:moveTo>
                  <a:pt x="4832858" y="0"/>
                </a:moveTo>
                <a:lnTo>
                  <a:pt x="0" y="0"/>
                </a:lnTo>
                <a:lnTo>
                  <a:pt x="0" y="1132840"/>
                </a:lnTo>
                <a:lnTo>
                  <a:pt x="4832858" y="113284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0"/>
          <p:cNvSpPr txBox="1"/>
          <p:nvPr/>
        </p:nvSpPr>
        <p:spPr>
          <a:xfrm>
            <a:off x="1390650" y="7316851"/>
            <a:ext cx="315023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with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memcount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endParaRPr sz="1100">
              <a:latin typeface="Consolas"/>
              <a:cs typeface="Consolas"/>
            </a:endParaRPr>
          </a:p>
          <a:p>
            <a:pPr marL="12700" marR="61468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count</a:t>
            </a:r>
            <a:r>
              <a:rPr sz="1100" spc="-10" dirty="0">
                <a:solidFill>
                  <a:srgbClr val="75705E"/>
                </a:solidFill>
                <a:latin typeface="Consolas"/>
                <a:cs typeface="Consolas"/>
              </a:rPr>
              <a:t>(*) </a:t>
            </a:r>
            <a:r>
              <a:rPr sz="1100" spc="-5" dirty="0">
                <a:solidFill>
                  <a:srgbClr val="75705E"/>
                </a:solidFill>
                <a:latin typeface="Consolas"/>
                <a:cs typeface="Consolas"/>
              </a:rPr>
              <a:t>as </a:t>
            </a:r>
            <a:r>
              <a:rPr sz="1100" spc="-10" dirty="0">
                <a:solidFill>
                  <a:srgbClr val="75705E"/>
                </a:solidFill>
                <a:latin typeface="Consolas"/>
                <a:cs typeface="Consolas"/>
              </a:rPr>
              <a:t>total_members </a:t>
            </a:r>
            <a:r>
              <a:rPr sz="1100" spc="-590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75705E"/>
                </a:solidFill>
                <a:latin typeface="Consolas"/>
                <a:cs typeface="Consolas"/>
              </a:rPr>
              <a:t>from</a:t>
            </a:r>
            <a:r>
              <a:rPr sz="1100" spc="-20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75705E"/>
                </a:solidFill>
                <a:latin typeface="Consolas"/>
                <a:cs typeface="Consolas"/>
              </a:rPr>
              <a:t>member)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75705E"/>
                </a:solidFill>
                <a:latin typeface="Consolas"/>
                <a:cs typeface="Consolas"/>
              </a:rPr>
              <a:t>select</a:t>
            </a:r>
            <a:r>
              <a:rPr sz="1100" spc="-1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75705E"/>
                </a:solidFill>
                <a:latin typeface="Consolas"/>
                <a:cs typeface="Consolas"/>
              </a:rPr>
              <a:t>count(*)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/memcount.total_members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average_borrowed_per_member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borrowed,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memcount;</a:t>
            </a:r>
            <a:endParaRPr sz="11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37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 txBox="1"/>
          <p:nvPr/>
        </p:nvSpPr>
        <p:spPr>
          <a:xfrm>
            <a:off x="627887" y="449580"/>
            <a:ext cx="56388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9"/>
          <p:cNvSpPr/>
          <p:nvPr/>
        </p:nvSpPr>
        <p:spPr>
          <a:xfrm>
            <a:off x="1309115" y="449580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80">
                <a:moveTo>
                  <a:pt x="4832604" y="0"/>
                </a:moveTo>
                <a:lnTo>
                  <a:pt x="0" y="0"/>
                </a:lnTo>
                <a:lnTo>
                  <a:pt x="0" y="461772"/>
                </a:lnTo>
                <a:lnTo>
                  <a:pt x="4832604" y="461772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 txBox="1"/>
          <p:nvPr/>
        </p:nvSpPr>
        <p:spPr>
          <a:xfrm>
            <a:off x="1388109" y="473456"/>
            <a:ext cx="412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Rewrite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where clause where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unique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(select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title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from course) </a:t>
            </a:r>
            <a:r>
              <a:rPr sz="1200" b="1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construct.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11"/>
          <p:cNvSpPr/>
          <p:nvPr/>
        </p:nvSpPr>
        <p:spPr>
          <a:xfrm>
            <a:off x="1308862" y="911224"/>
            <a:ext cx="4832985" cy="965200"/>
          </a:xfrm>
          <a:custGeom>
            <a:avLst/>
            <a:gdLst/>
            <a:ahLst/>
            <a:cxnLst/>
            <a:rect l="l" t="t" r="r" b="b"/>
            <a:pathLst>
              <a:path w="4832984" h="965200">
                <a:moveTo>
                  <a:pt x="4832858" y="0"/>
                </a:moveTo>
                <a:lnTo>
                  <a:pt x="0" y="0"/>
                </a:lnTo>
                <a:lnTo>
                  <a:pt x="0" y="965200"/>
                </a:lnTo>
                <a:lnTo>
                  <a:pt x="4832858" y="96520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 txBox="1"/>
          <p:nvPr/>
        </p:nvSpPr>
        <p:spPr>
          <a:xfrm>
            <a:off x="1360170" y="951738"/>
            <a:ext cx="215963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SELECT</a:t>
            </a:r>
            <a:r>
              <a:rPr sz="1100" spc="-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COUNT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(title)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FROM</a:t>
            </a:r>
            <a:r>
              <a:rPr sz="1100" spc="-6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SELECT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COUNT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(DISTINCT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title)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FROM</a:t>
            </a:r>
            <a:r>
              <a:rPr sz="1100" spc="-6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13"/>
          <p:cNvSpPr txBox="1"/>
          <p:nvPr/>
        </p:nvSpPr>
        <p:spPr>
          <a:xfrm>
            <a:off x="627887" y="2237231"/>
            <a:ext cx="56388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4"/>
          <p:cNvSpPr/>
          <p:nvPr/>
        </p:nvSpPr>
        <p:spPr>
          <a:xfrm>
            <a:off x="1308862" y="2127503"/>
            <a:ext cx="4832985" cy="1056005"/>
          </a:xfrm>
          <a:custGeom>
            <a:avLst/>
            <a:gdLst/>
            <a:ahLst/>
            <a:cxnLst/>
            <a:rect l="l" t="t" r="r" b="b"/>
            <a:pathLst>
              <a:path w="4832984" h="1056005">
                <a:moveTo>
                  <a:pt x="4832858" y="0"/>
                </a:moveTo>
                <a:lnTo>
                  <a:pt x="254" y="0"/>
                </a:lnTo>
                <a:lnTo>
                  <a:pt x="254" y="257949"/>
                </a:lnTo>
                <a:lnTo>
                  <a:pt x="0" y="257949"/>
                </a:lnTo>
                <a:lnTo>
                  <a:pt x="0" y="1055497"/>
                </a:lnTo>
                <a:lnTo>
                  <a:pt x="4832858" y="1055497"/>
                </a:lnTo>
                <a:lnTo>
                  <a:pt x="4832858" y="277368"/>
                </a:lnTo>
                <a:lnTo>
                  <a:pt x="4832858" y="257949"/>
                </a:lnTo>
                <a:lnTo>
                  <a:pt x="483285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/>
          <p:cNvSpPr txBox="1"/>
          <p:nvPr/>
        </p:nvSpPr>
        <p:spPr>
          <a:xfrm>
            <a:off x="1360170" y="2053037"/>
            <a:ext cx="4522470" cy="10699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88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Consider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query: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semester,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year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section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avg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(credits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earned)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takes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natural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join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student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 year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 2009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group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by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semester,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year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section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id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having count </a:t>
            </a:r>
            <a:r>
              <a:rPr sz="1100" b="1" spc="-59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&gt;=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2;</a:t>
            </a:r>
            <a:endParaRPr sz="1100">
              <a:latin typeface="Consolas"/>
              <a:cs typeface="Consolas"/>
            </a:endParaRPr>
          </a:p>
        </p:txBody>
      </p:sp>
      <p:grpSp>
        <p:nvGrpSpPr>
          <p:cNvPr id="12" name="object 16"/>
          <p:cNvGrpSpPr/>
          <p:nvPr/>
        </p:nvGrpSpPr>
        <p:grpSpPr>
          <a:xfrm>
            <a:off x="1309115" y="3174491"/>
            <a:ext cx="4832985" cy="1846072"/>
            <a:chOff x="1720595" y="2991611"/>
            <a:chExt cx="4832985" cy="1846072"/>
          </a:xfrm>
        </p:grpSpPr>
        <p:sp>
          <p:nvSpPr>
            <p:cNvPr id="13" name="object 17"/>
            <p:cNvSpPr/>
            <p:nvPr/>
          </p:nvSpPr>
          <p:spPr>
            <a:xfrm>
              <a:off x="1720595" y="2991611"/>
              <a:ext cx="4832985" cy="462280"/>
            </a:xfrm>
            <a:custGeom>
              <a:avLst/>
              <a:gdLst/>
              <a:ahLst/>
              <a:cxnLst/>
              <a:rect l="l" t="t" r="r" b="b"/>
              <a:pathLst>
                <a:path w="4832984" h="462279">
                  <a:moveTo>
                    <a:pt x="4832604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4832604" y="461772"/>
                  </a:lnTo>
                  <a:lnTo>
                    <a:pt x="483260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8"/>
            <p:cNvSpPr/>
            <p:nvPr/>
          </p:nvSpPr>
          <p:spPr>
            <a:xfrm>
              <a:off x="1720595" y="3453383"/>
              <a:ext cx="4832985" cy="1384300"/>
            </a:xfrm>
            <a:custGeom>
              <a:avLst/>
              <a:gdLst/>
              <a:ahLst/>
              <a:cxnLst/>
              <a:rect l="l" t="t" r="r" b="b"/>
              <a:pathLst>
                <a:path w="4832984" h="1384300">
                  <a:moveTo>
                    <a:pt x="483260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4832604" y="1383791"/>
                  </a:lnTo>
                  <a:lnTo>
                    <a:pt x="4832604" y="0"/>
                  </a:lnTo>
                  <a:close/>
                </a:path>
              </a:pathLst>
            </a:custGeom>
            <a:solidFill>
              <a:srgbClr val="272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9"/>
          <p:cNvSpPr txBox="1"/>
          <p:nvPr/>
        </p:nvSpPr>
        <p:spPr>
          <a:xfrm>
            <a:off x="1388109" y="3198368"/>
            <a:ext cx="4753738" cy="176783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6794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Explain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joining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as well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from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would not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change </a:t>
            </a:r>
            <a:r>
              <a:rPr sz="1200" b="1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result.</a:t>
            </a:r>
            <a:endParaRPr sz="12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common attributes of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takes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section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foreign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takes,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referencing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section.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result,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takes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tuple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match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12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tuple,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would not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any extra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tuples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any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group.</a:t>
            </a:r>
            <a:endParaRPr sz="1200" dirty="0">
              <a:latin typeface="Calibri"/>
              <a:cs typeface="Calibri"/>
            </a:endParaRPr>
          </a:p>
          <a:p>
            <a:pPr marL="12700" marR="45085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Further,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attributes cannot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take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null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value, since they are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part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primary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takes.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Thus,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joining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section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clause would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not cause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loss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tuples in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group.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result, there would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 no 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result.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20"/>
          <p:cNvSpPr/>
          <p:nvPr/>
        </p:nvSpPr>
        <p:spPr>
          <a:xfrm>
            <a:off x="627887" y="5196839"/>
            <a:ext cx="563880" cy="276225"/>
          </a:xfrm>
          <a:custGeom>
            <a:avLst/>
            <a:gdLst/>
            <a:ahLst/>
            <a:cxnLst/>
            <a:rect l="l" t="t" r="r" b="b"/>
            <a:pathLst>
              <a:path w="563880" h="276225">
                <a:moveTo>
                  <a:pt x="563880" y="0"/>
                </a:moveTo>
                <a:lnTo>
                  <a:pt x="0" y="0"/>
                </a:lnTo>
                <a:lnTo>
                  <a:pt x="0" y="275844"/>
                </a:lnTo>
                <a:lnTo>
                  <a:pt x="563880" y="275844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/>
          <p:cNvSpPr txBox="1"/>
          <p:nvPr/>
        </p:nvSpPr>
        <p:spPr>
          <a:xfrm>
            <a:off x="707237" y="522097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22"/>
          <p:cNvSpPr/>
          <p:nvPr/>
        </p:nvSpPr>
        <p:spPr>
          <a:xfrm>
            <a:off x="1309115" y="5196839"/>
            <a:ext cx="4832985" cy="276225"/>
          </a:xfrm>
          <a:custGeom>
            <a:avLst/>
            <a:gdLst/>
            <a:ahLst/>
            <a:cxnLst/>
            <a:rect l="l" t="t" r="r" b="b"/>
            <a:pathLst>
              <a:path w="4832984" h="276225">
                <a:moveTo>
                  <a:pt x="4832604" y="0"/>
                </a:moveTo>
                <a:lnTo>
                  <a:pt x="0" y="0"/>
                </a:lnTo>
                <a:lnTo>
                  <a:pt x="0" y="275844"/>
                </a:lnTo>
                <a:lnTo>
                  <a:pt x="4832604" y="275844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3"/>
          <p:cNvSpPr txBox="1"/>
          <p:nvPr/>
        </p:nvSpPr>
        <p:spPr>
          <a:xfrm>
            <a:off x="1388109" y="5220970"/>
            <a:ext cx="1271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Consider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query: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4"/>
          <p:cNvGrpSpPr/>
          <p:nvPr/>
        </p:nvGrpSpPr>
        <p:grpSpPr>
          <a:xfrm>
            <a:off x="1308862" y="5464110"/>
            <a:ext cx="4832985" cy="3482975"/>
            <a:chOff x="1720342" y="5290439"/>
            <a:chExt cx="4832985" cy="3482975"/>
          </a:xfrm>
        </p:grpSpPr>
        <p:sp>
          <p:nvSpPr>
            <p:cNvPr id="21" name="object 25"/>
            <p:cNvSpPr/>
            <p:nvPr/>
          </p:nvSpPr>
          <p:spPr>
            <a:xfrm>
              <a:off x="1720596" y="6257544"/>
              <a:ext cx="4832985" cy="277495"/>
            </a:xfrm>
            <a:custGeom>
              <a:avLst/>
              <a:gdLst/>
              <a:ahLst/>
              <a:cxnLst/>
              <a:rect l="l" t="t" r="r" b="b"/>
              <a:pathLst>
                <a:path w="4832984" h="277495">
                  <a:moveTo>
                    <a:pt x="4832604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4832604" y="277367"/>
                  </a:lnTo>
                  <a:lnTo>
                    <a:pt x="483260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6"/>
            <p:cNvSpPr/>
            <p:nvPr/>
          </p:nvSpPr>
          <p:spPr>
            <a:xfrm>
              <a:off x="1720596" y="6534912"/>
              <a:ext cx="4832985" cy="646430"/>
            </a:xfrm>
            <a:custGeom>
              <a:avLst/>
              <a:gdLst/>
              <a:ahLst/>
              <a:cxnLst/>
              <a:rect l="l" t="t" r="r" b="b"/>
              <a:pathLst>
                <a:path w="4832984" h="646429">
                  <a:moveTo>
                    <a:pt x="4832604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4832604" y="646176"/>
                  </a:lnTo>
                  <a:lnTo>
                    <a:pt x="4832604" y="0"/>
                  </a:lnTo>
                  <a:close/>
                </a:path>
              </a:pathLst>
            </a:custGeom>
            <a:solidFill>
              <a:srgbClr val="272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7"/>
            <p:cNvSpPr/>
            <p:nvPr/>
          </p:nvSpPr>
          <p:spPr>
            <a:xfrm>
              <a:off x="1720342" y="5290439"/>
              <a:ext cx="4832985" cy="965200"/>
            </a:xfrm>
            <a:custGeom>
              <a:avLst/>
              <a:gdLst/>
              <a:ahLst/>
              <a:cxnLst/>
              <a:rect l="l" t="t" r="r" b="b"/>
              <a:pathLst>
                <a:path w="4832984" h="965200">
                  <a:moveTo>
                    <a:pt x="4832858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4832858" y="965200"/>
                  </a:lnTo>
                  <a:lnTo>
                    <a:pt x="4832858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8"/>
            <p:cNvSpPr/>
            <p:nvPr/>
          </p:nvSpPr>
          <p:spPr>
            <a:xfrm>
              <a:off x="1720342" y="7137044"/>
              <a:ext cx="4832985" cy="1635760"/>
            </a:xfrm>
            <a:custGeom>
              <a:avLst/>
              <a:gdLst/>
              <a:ahLst/>
              <a:cxnLst/>
              <a:rect l="l" t="t" r="r" b="b"/>
              <a:pathLst>
                <a:path w="4832984" h="1635759">
                  <a:moveTo>
                    <a:pt x="4832858" y="0"/>
                  </a:moveTo>
                  <a:lnTo>
                    <a:pt x="0" y="0"/>
                  </a:lnTo>
                  <a:lnTo>
                    <a:pt x="0" y="1635760"/>
                  </a:lnTo>
                  <a:lnTo>
                    <a:pt x="4832858" y="1635760"/>
                  </a:lnTo>
                  <a:lnTo>
                    <a:pt x="4832858" y="0"/>
                  </a:lnTo>
                  <a:close/>
                </a:path>
              </a:pathLst>
            </a:custGeom>
            <a:solidFill>
              <a:srgbClr val="272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9"/>
          <p:cNvSpPr txBox="1"/>
          <p:nvPr/>
        </p:nvSpPr>
        <p:spPr>
          <a:xfrm>
            <a:off x="1360170" y="5514593"/>
            <a:ext cx="4674870" cy="338201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with dept total (dept name, value)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as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dept name,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sum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(salary)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instructor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group</a:t>
            </a:r>
            <a:r>
              <a:rPr sz="1100" b="1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by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dept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name),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dept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total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avg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value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sz="1100" b="1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avg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value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dept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total)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dept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name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dept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total,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dept total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A6E12D"/>
                </a:solidFill>
                <a:latin typeface="Consolas"/>
                <a:cs typeface="Consolas"/>
              </a:rPr>
              <a:t>avg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dept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total.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value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&gt;=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dept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total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avg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.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value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sz="1100" dirty="0">
              <a:latin typeface="Consolas"/>
              <a:cs typeface="Consolas"/>
            </a:endParaRPr>
          </a:p>
          <a:p>
            <a:pPr marL="40005">
              <a:lnSpc>
                <a:spcPct val="100000"/>
              </a:lnSpc>
              <a:spcBef>
                <a:spcPts val="88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Rewrite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construct</a:t>
            </a:r>
            <a:endParaRPr sz="1200" dirty="0">
              <a:latin typeface="Calibri"/>
              <a:cs typeface="Calibri"/>
            </a:endParaRPr>
          </a:p>
          <a:p>
            <a:pPr marL="40005" marR="187325">
              <a:lnSpc>
                <a:spcPct val="100000"/>
              </a:lnSpc>
              <a:spcBef>
                <a:spcPts val="745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several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ways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 write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query.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subqueries </a:t>
            </a:r>
            <a:r>
              <a:rPr sz="12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where clause, with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subqueries having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second level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subquery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clause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below.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DISTINCT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department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d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instructor</a:t>
            </a:r>
            <a:r>
              <a:rPr sz="1100" spc="-3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i</a:t>
            </a:r>
            <a:endParaRPr sz="1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SUM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(salary)</a:t>
            </a:r>
            <a:endParaRPr sz="11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5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instructor</a:t>
            </a:r>
            <a:endParaRPr sz="11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department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i.department)</a:t>
            </a:r>
            <a:endParaRPr sz="11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&gt;=</a:t>
            </a:r>
            <a:r>
              <a:rPr sz="1100" spc="-4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AVG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(s)</a:t>
            </a:r>
            <a:endParaRPr sz="1100" dirty="0">
              <a:latin typeface="Consolas"/>
              <a:cs typeface="Consolas"/>
            </a:endParaRPr>
          </a:p>
          <a:p>
            <a:pPr marL="7747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SUM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(salary)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s</a:t>
            </a:r>
            <a:endParaRPr sz="1100" dirty="0">
              <a:latin typeface="Consolas"/>
              <a:cs typeface="Consolas"/>
            </a:endParaRPr>
          </a:p>
          <a:p>
            <a:pPr marL="12319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5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instructor</a:t>
            </a:r>
            <a:endParaRPr sz="1100" dirty="0">
              <a:latin typeface="Consolas"/>
              <a:cs typeface="Consolas"/>
            </a:endParaRPr>
          </a:p>
          <a:p>
            <a:pPr marL="12319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GROUP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BY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department)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temp);</a:t>
            </a:r>
            <a:endParaRPr sz="1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7908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8"/>
          <p:cNvSpPr txBox="1"/>
          <p:nvPr/>
        </p:nvSpPr>
        <p:spPr>
          <a:xfrm>
            <a:off x="438448" y="475880"/>
            <a:ext cx="56261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(a)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1128312" y="740930"/>
            <a:ext cx="4729480" cy="48387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419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200" b="1" spc="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A6E12D"/>
                </a:solidFill>
                <a:latin typeface="Consolas"/>
                <a:cs typeface="Consolas"/>
              </a:rPr>
              <a:t>title</a:t>
            </a:r>
            <a:r>
              <a:rPr sz="1200" spc="10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200" b="1" spc="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DDDDDD"/>
                </a:solidFill>
                <a:latin typeface="Consolas"/>
                <a:cs typeface="Consolas"/>
              </a:rPr>
              <a:t>course</a:t>
            </a:r>
            <a:r>
              <a:rPr sz="1200" spc="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200" b="1" spc="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dept_name =</a:t>
            </a:r>
            <a:r>
              <a:rPr sz="1200" spc="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'Computer</a:t>
            </a:r>
            <a:endParaRPr sz="12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Science‘</a:t>
            </a:r>
            <a:r>
              <a:rPr sz="1200" spc="-20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credits</a:t>
            </a:r>
            <a:r>
              <a:rPr sz="12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3;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1128312" y="463561"/>
            <a:ext cx="4729480" cy="2774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titles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courses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Comp.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Sci.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credit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438448" y="1438922"/>
            <a:ext cx="56261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12"/>
          <p:cNvSpPr txBox="1"/>
          <p:nvPr/>
        </p:nvSpPr>
        <p:spPr>
          <a:xfrm>
            <a:off x="1128312" y="1455686"/>
            <a:ext cx="4729480" cy="462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 marR="42799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IDs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students who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were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taught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 an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instructor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named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Einstein;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sure there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duplicates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result.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13"/>
          <p:cNvSpPr txBox="1"/>
          <p:nvPr/>
        </p:nvSpPr>
        <p:spPr>
          <a:xfrm>
            <a:off x="1128312" y="1917458"/>
            <a:ext cx="4729480" cy="858519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508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00"/>
              </a:spcBef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SELECT DISTINCT</a:t>
            </a:r>
            <a:r>
              <a:rPr sz="1200" b="1" spc="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student.ID</a:t>
            </a:r>
            <a:r>
              <a:rPr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student</a:t>
            </a:r>
            <a:endParaRPr sz="12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JOIN</a:t>
            </a:r>
            <a:r>
              <a:rPr sz="12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takes</a:t>
            </a:r>
            <a:r>
              <a:rPr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spc="5" dirty="0">
                <a:solidFill>
                  <a:srgbClr val="F82571"/>
                </a:solidFill>
                <a:latin typeface="Consolas"/>
                <a:cs typeface="Consolas"/>
              </a:rPr>
              <a:t>ON</a:t>
            </a:r>
            <a:r>
              <a:rPr sz="12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takes.ID</a:t>
            </a:r>
            <a:r>
              <a:rPr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student.ID</a:t>
            </a:r>
            <a:endParaRPr sz="1200">
              <a:latin typeface="Consolas"/>
              <a:cs typeface="Consolas"/>
            </a:endParaRPr>
          </a:p>
          <a:p>
            <a:pPr marL="63500" marR="197485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JOIN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teaches</a:t>
            </a:r>
            <a:r>
              <a:rPr sz="1200" spc="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USING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(course_id,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sec_id, semester,</a:t>
            </a:r>
            <a:r>
              <a:rPr sz="1200" spc="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year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) </a:t>
            </a:r>
            <a:r>
              <a:rPr sz="1200" spc="-6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JOIN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instructor</a:t>
            </a:r>
            <a:r>
              <a:rPr sz="1200" spc="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WHERE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instructor.name =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'Jane Smith'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2" name="object 14"/>
          <p:cNvSpPr txBox="1"/>
          <p:nvPr/>
        </p:nvSpPr>
        <p:spPr>
          <a:xfrm>
            <a:off x="465879" y="3020834"/>
            <a:ext cx="56261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(c)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15"/>
          <p:cNvSpPr/>
          <p:nvPr/>
        </p:nvSpPr>
        <p:spPr>
          <a:xfrm>
            <a:off x="1128819" y="3014737"/>
            <a:ext cx="4729480" cy="257810"/>
          </a:xfrm>
          <a:custGeom>
            <a:avLst/>
            <a:gdLst/>
            <a:ahLst/>
            <a:cxnLst/>
            <a:rect l="l" t="t" r="r" b="b"/>
            <a:pathLst>
              <a:path w="4729480" h="257810">
                <a:moveTo>
                  <a:pt x="0" y="257683"/>
                </a:moveTo>
                <a:lnTo>
                  <a:pt x="4728972" y="257683"/>
                </a:lnTo>
                <a:lnTo>
                  <a:pt x="4728972" y="0"/>
                </a:lnTo>
                <a:lnTo>
                  <a:pt x="0" y="0"/>
                </a:lnTo>
                <a:lnTo>
                  <a:pt x="0" y="25768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6"/>
          <p:cNvSpPr txBox="1"/>
          <p:nvPr/>
        </p:nvSpPr>
        <p:spPr>
          <a:xfrm>
            <a:off x="1128312" y="3014737"/>
            <a:ext cx="4729480" cy="2578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salary of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instructor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17"/>
          <p:cNvSpPr/>
          <p:nvPr/>
        </p:nvSpPr>
        <p:spPr>
          <a:xfrm>
            <a:off x="1128312" y="3272421"/>
            <a:ext cx="4729480" cy="309880"/>
          </a:xfrm>
          <a:custGeom>
            <a:avLst/>
            <a:gdLst/>
            <a:ahLst/>
            <a:cxnLst/>
            <a:rect l="l" t="t" r="r" b="b"/>
            <a:pathLst>
              <a:path w="4729480" h="309879">
                <a:moveTo>
                  <a:pt x="4729099" y="0"/>
                </a:moveTo>
                <a:lnTo>
                  <a:pt x="0" y="0"/>
                </a:lnTo>
                <a:lnTo>
                  <a:pt x="0" y="309879"/>
                </a:lnTo>
                <a:lnTo>
                  <a:pt x="4729099" y="309879"/>
                </a:lnTo>
                <a:lnTo>
                  <a:pt x="4729099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8"/>
          <p:cNvSpPr txBox="1"/>
          <p:nvPr/>
        </p:nvSpPr>
        <p:spPr>
          <a:xfrm>
            <a:off x="1128312" y="3272421"/>
            <a:ext cx="4729480" cy="3098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09"/>
              </a:spcBef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2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max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(salary)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2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instructor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7" name="object 19"/>
          <p:cNvSpPr txBox="1"/>
          <p:nvPr/>
        </p:nvSpPr>
        <p:spPr>
          <a:xfrm>
            <a:off x="465879" y="3827029"/>
            <a:ext cx="56261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(d)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0"/>
          <p:cNvSpPr/>
          <p:nvPr/>
        </p:nvSpPr>
        <p:spPr>
          <a:xfrm>
            <a:off x="1128819" y="3823981"/>
            <a:ext cx="4729480" cy="460375"/>
          </a:xfrm>
          <a:custGeom>
            <a:avLst/>
            <a:gdLst/>
            <a:ahLst/>
            <a:cxnLst/>
            <a:rect l="l" t="t" r="r" b="b"/>
            <a:pathLst>
              <a:path w="4729480" h="460375">
                <a:moveTo>
                  <a:pt x="4728972" y="0"/>
                </a:moveTo>
                <a:lnTo>
                  <a:pt x="0" y="0"/>
                </a:lnTo>
                <a:lnTo>
                  <a:pt x="0" y="460248"/>
                </a:lnTo>
                <a:lnTo>
                  <a:pt x="4728972" y="460248"/>
                </a:lnTo>
                <a:lnTo>
                  <a:pt x="4728972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1"/>
          <p:cNvSpPr txBox="1"/>
          <p:nvPr/>
        </p:nvSpPr>
        <p:spPr>
          <a:xfrm>
            <a:off x="1128312" y="3823981"/>
            <a:ext cx="4729480" cy="4603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 marR="28257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instructors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earning 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highest salary (there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may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than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same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salary).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0" name="object 22"/>
          <p:cNvSpPr/>
          <p:nvPr/>
        </p:nvSpPr>
        <p:spPr>
          <a:xfrm>
            <a:off x="1128312" y="4284865"/>
            <a:ext cx="4729480" cy="675640"/>
          </a:xfrm>
          <a:custGeom>
            <a:avLst/>
            <a:gdLst/>
            <a:ahLst/>
            <a:cxnLst/>
            <a:rect l="l" t="t" r="r" b="b"/>
            <a:pathLst>
              <a:path w="4729480" h="675639">
                <a:moveTo>
                  <a:pt x="4729099" y="0"/>
                </a:moveTo>
                <a:lnTo>
                  <a:pt x="0" y="0"/>
                </a:lnTo>
                <a:lnTo>
                  <a:pt x="0" y="675639"/>
                </a:lnTo>
                <a:lnTo>
                  <a:pt x="4729099" y="675639"/>
                </a:lnTo>
                <a:lnTo>
                  <a:pt x="4729099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3"/>
          <p:cNvSpPr txBox="1"/>
          <p:nvPr/>
        </p:nvSpPr>
        <p:spPr>
          <a:xfrm>
            <a:off x="1128312" y="4284229"/>
            <a:ext cx="4729480" cy="6762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63500" marR="3397250">
              <a:lnSpc>
                <a:spcPct val="100000"/>
              </a:lnSpc>
              <a:spcBef>
                <a:spcPts val="415"/>
              </a:spcBef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2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sz="1200" spc="-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name </a:t>
            </a:r>
            <a:r>
              <a:rPr sz="1200" b="1" spc="-6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200" b="1" spc="-8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instructor</a:t>
            </a:r>
            <a:endParaRPr sz="12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2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salary</a:t>
            </a:r>
            <a:r>
              <a:rPr sz="1200" spc="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max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(salary)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instructor)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2" name="object 24"/>
          <p:cNvSpPr txBox="1"/>
          <p:nvPr/>
        </p:nvSpPr>
        <p:spPr>
          <a:xfrm>
            <a:off x="438448" y="5238254"/>
            <a:ext cx="56261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(e)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3" name="object 25"/>
          <p:cNvSpPr/>
          <p:nvPr/>
        </p:nvSpPr>
        <p:spPr>
          <a:xfrm>
            <a:off x="1128819" y="5203202"/>
            <a:ext cx="4729480" cy="260985"/>
          </a:xfrm>
          <a:custGeom>
            <a:avLst/>
            <a:gdLst/>
            <a:ahLst/>
            <a:cxnLst/>
            <a:rect l="l" t="t" r="r" b="b"/>
            <a:pathLst>
              <a:path w="4729480" h="260985">
                <a:moveTo>
                  <a:pt x="0" y="260476"/>
                </a:moveTo>
                <a:lnTo>
                  <a:pt x="4728972" y="260476"/>
                </a:lnTo>
                <a:lnTo>
                  <a:pt x="4728972" y="0"/>
                </a:lnTo>
                <a:lnTo>
                  <a:pt x="0" y="0"/>
                </a:lnTo>
                <a:lnTo>
                  <a:pt x="0" y="26047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6"/>
          <p:cNvSpPr txBox="1"/>
          <p:nvPr/>
        </p:nvSpPr>
        <p:spPr>
          <a:xfrm>
            <a:off x="1128312" y="5203202"/>
            <a:ext cx="4729480" cy="2609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enrollment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offered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Fall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2017.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27"/>
          <p:cNvSpPr/>
          <p:nvPr/>
        </p:nvSpPr>
        <p:spPr>
          <a:xfrm>
            <a:off x="1128312" y="5463679"/>
            <a:ext cx="4729480" cy="1041400"/>
          </a:xfrm>
          <a:custGeom>
            <a:avLst/>
            <a:gdLst/>
            <a:ahLst/>
            <a:cxnLst/>
            <a:rect l="l" t="t" r="r" b="b"/>
            <a:pathLst>
              <a:path w="4729480" h="1041400">
                <a:moveTo>
                  <a:pt x="4729099" y="0"/>
                </a:moveTo>
                <a:lnTo>
                  <a:pt x="0" y="0"/>
                </a:lnTo>
                <a:lnTo>
                  <a:pt x="0" y="1041400"/>
                </a:lnTo>
                <a:lnTo>
                  <a:pt x="4729099" y="1041400"/>
                </a:lnTo>
                <a:lnTo>
                  <a:pt x="4729099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/>
          <p:cNvSpPr txBox="1"/>
          <p:nvPr/>
        </p:nvSpPr>
        <p:spPr>
          <a:xfrm>
            <a:off x="1128312" y="5463679"/>
            <a:ext cx="4729480" cy="1041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63500" marR="1712595">
              <a:lnSpc>
                <a:spcPct val="100000"/>
              </a:lnSpc>
              <a:spcBef>
                <a:spcPts val="409"/>
              </a:spcBef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select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course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, sec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count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) </a:t>
            </a:r>
            <a:r>
              <a:rPr sz="1200" spc="-65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 section natural join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takes 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2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semester</a:t>
            </a:r>
            <a:r>
              <a:rPr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'Autumn'</a:t>
            </a:r>
            <a:endParaRPr sz="12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2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year</a:t>
            </a:r>
            <a:r>
              <a:rPr sz="12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2009</a:t>
            </a:r>
            <a:endParaRPr sz="12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group</a:t>
            </a:r>
            <a:r>
              <a:rPr sz="12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spc="5" dirty="0">
                <a:solidFill>
                  <a:srgbClr val="F82571"/>
                </a:solidFill>
                <a:latin typeface="Consolas"/>
                <a:cs typeface="Consolas"/>
              </a:rPr>
              <a:t>by</a:t>
            </a:r>
            <a:r>
              <a:rPr sz="12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course_id,</a:t>
            </a:r>
            <a:r>
              <a:rPr sz="12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sec_id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7" name="object 29"/>
          <p:cNvSpPr txBox="1"/>
          <p:nvPr/>
        </p:nvSpPr>
        <p:spPr>
          <a:xfrm>
            <a:off x="465879" y="6649478"/>
            <a:ext cx="56261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(f)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0"/>
          <p:cNvSpPr txBox="1"/>
          <p:nvPr/>
        </p:nvSpPr>
        <p:spPr>
          <a:xfrm>
            <a:off x="1128312" y="6670814"/>
            <a:ext cx="4729480" cy="2813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enrollment,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sections,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Fall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2017.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1"/>
          <p:cNvSpPr txBox="1"/>
          <p:nvPr/>
        </p:nvSpPr>
        <p:spPr>
          <a:xfrm>
            <a:off x="1128312" y="6951928"/>
            <a:ext cx="4729480" cy="146812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54610" rIns="0" bIns="0" rtlCol="0">
            <a:spAutoFit/>
          </a:bodyPr>
          <a:lstStyle/>
          <a:p>
            <a:pPr marL="63500" marR="2980690">
              <a:lnSpc>
                <a:spcPct val="100000"/>
              </a:lnSpc>
              <a:spcBef>
                <a:spcPts val="43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MAX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(enrollment)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2159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COUNT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enrollment</a:t>
            </a:r>
            <a:endParaRPr sz="1100">
              <a:latin typeface="Consolas"/>
              <a:cs typeface="Consolas"/>
            </a:endParaRPr>
          </a:p>
          <a:p>
            <a:pPr marL="215900" marR="313309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 section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NATURAL</a:t>
            </a:r>
            <a:r>
              <a:rPr sz="1100" b="1" spc="-4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JOIN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takes</a:t>
            </a:r>
            <a:endParaRPr sz="1100">
              <a:latin typeface="Consolas"/>
              <a:cs typeface="Consolas"/>
            </a:endParaRPr>
          </a:p>
          <a:p>
            <a:pPr marL="2159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semester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'Autumn'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year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2009</a:t>
            </a:r>
            <a:endParaRPr sz="1100">
              <a:latin typeface="Consolas"/>
              <a:cs typeface="Consolas"/>
            </a:endParaRPr>
          </a:p>
          <a:p>
            <a:pPr marL="2159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GROUP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BY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course_id,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sec_id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spc="-3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enrollment_table;</a:t>
            </a:r>
            <a:endParaRPr sz="11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76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 txBox="1"/>
          <p:nvPr/>
        </p:nvSpPr>
        <p:spPr>
          <a:xfrm>
            <a:off x="562839" y="877506"/>
            <a:ext cx="56388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(g)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9"/>
          <p:cNvSpPr txBox="1"/>
          <p:nvPr/>
        </p:nvSpPr>
        <p:spPr>
          <a:xfrm>
            <a:off x="1225525" y="875982"/>
            <a:ext cx="4729480" cy="2774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sections that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enrollment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Fall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2017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10"/>
          <p:cNvSpPr/>
          <p:nvPr/>
        </p:nvSpPr>
        <p:spPr>
          <a:xfrm>
            <a:off x="1225525" y="1153476"/>
            <a:ext cx="4729480" cy="2306320"/>
          </a:xfrm>
          <a:custGeom>
            <a:avLst/>
            <a:gdLst/>
            <a:ahLst/>
            <a:cxnLst/>
            <a:rect l="l" t="t" r="r" b="b"/>
            <a:pathLst>
              <a:path w="4729480" h="2306320">
                <a:moveTo>
                  <a:pt x="4729099" y="0"/>
                </a:moveTo>
                <a:lnTo>
                  <a:pt x="0" y="0"/>
                </a:lnTo>
                <a:lnTo>
                  <a:pt x="0" y="2306319"/>
                </a:lnTo>
                <a:lnTo>
                  <a:pt x="4729099" y="2306319"/>
                </a:lnTo>
                <a:lnTo>
                  <a:pt x="4729099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1225525" y="1153350"/>
            <a:ext cx="4729480" cy="23069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0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WITH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sec_enrollment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AS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2159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course_id,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sec_id,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COUNT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AS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enrollment</a:t>
            </a:r>
            <a:endParaRPr sz="1100">
              <a:latin typeface="Consolas"/>
              <a:cs typeface="Consolas"/>
            </a:endParaRPr>
          </a:p>
          <a:p>
            <a:pPr marL="215900" marR="313309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 section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NATURAL</a:t>
            </a:r>
            <a:r>
              <a:rPr sz="1100" b="1" spc="-4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JOIN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takes</a:t>
            </a:r>
            <a:endParaRPr sz="1100">
              <a:latin typeface="Consolas"/>
              <a:cs typeface="Consolas"/>
            </a:endParaRPr>
          </a:p>
          <a:p>
            <a:pPr marL="215900">
              <a:lnSpc>
                <a:spcPct val="100000"/>
              </a:lnSpc>
              <a:spcBef>
                <a:spcPts val="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semester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'Autumn'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year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2009</a:t>
            </a:r>
            <a:endParaRPr sz="1100">
              <a:latin typeface="Consolas"/>
              <a:cs typeface="Consolas"/>
            </a:endParaRPr>
          </a:p>
          <a:p>
            <a:pPr marL="2159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GROUP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BY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course_id,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sec_id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63500" marR="282829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course_id, sec_id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1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sec_enrollment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enrollment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215900" marR="282829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MAX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(enrollment)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sec_enrollment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110" y="4499990"/>
            <a:ext cx="56261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(a)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6034" y="4498467"/>
            <a:ext cx="4729480" cy="462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 marR="17272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grade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points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earned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student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'12345',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across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courses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student.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6034" y="4960366"/>
            <a:ext cx="4729480" cy="96520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533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SUM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(grade_points.points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*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takes.grade)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total_grade_points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6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takes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JOIN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grade_points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ON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takes.grade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 =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 grade_points.grade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takes.ID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'12345'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110" y="6196202"/>
            <a:ext cx="56261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6034" y="6194678"/>
            <a:ext cx="4729480" cy="462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 marR="17526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grade point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average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(GPA)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above student, that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is, the 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grade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points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divided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credits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for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associated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courses.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6034" y="6656577"/>
            <a:ext cx="4729480" cy="858519"/>
          </a:xfrm>
          <a:custGeom>
            <a:avLst/>
            <a:gdLst/>
            <a:ahLst/>
            <a:cxnLst/>
            <a:rect l="l" t="t" r="r" b="b"/>
            <a:pathLst>
              <a:path w="4729480" h="858520">
                <a:moveTo>
                  <a:pt x="4729099" y="0"/>
                </a:moveTo>
                <a:lnTo>
                  <a:pt x="0" y="0"/>
                </a:lnTo>
                <a:lnTo>
                  <a:pt x="0" y="858520"/>
                </a:lnTo>
                <a:lnTo>
                  <a:pt x="4729099" y="858520"/>
                </a:lnTo>
                <a:lnTo>
                  <a:pt x="4729099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6034" y="6656577"/>
            <a:ext cx="4729480" cy="85851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05"/>
              </a:spcBef>
            </a:pP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 SUM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(credits *</a:t>
            </a:r>
            <a:r>
              <a:rPr sz="12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points)/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SUM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(credits)</a:t>
            </a:r>
            <a:r>
              <a:rPr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spc="5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sz="12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DDDDDD"/>
                </a:solidFill>
                <a:latin typeface="Consolas"/>
                <a:cs typeface="Consolas"/>
              </a:rPr>
              <a:t>GPA</a:t>
            </a:r>
            <a:endParaRPr sz="12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(takes</a:t>
            </a:r>
            <a:r>
              <a:rPr sz="1200" spc="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NATURAL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JOIN</a:t>
            </a:r>
            <a:r>
              <a:rPr sz="1200" b="1" spc="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course)</a:t>
            </a:r>
            <a:r>
              <a:rPr sz="12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NATURAL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JOIN</a:t>
            </a:r>
            <a:endParaRPr sz="12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grade_points</a:t>
            </a:r>
            <a:endParaRPr sz="12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2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spc="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2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2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'12345'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110" y="7846695"/>
            <a:ext cx="56261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(c)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25525" y="7845171"/>
            <a:ext cx="4729480" cy="277495"/>
          </a:xfrm>
          <a:custGeom>
            <a:avLst/>
            <a:gdLst/>
            <a:ahLst/>
            <a:cxnLst/>
            <a:rect l="l" t="t" r="r" b="b"/>
            <a:pathLst>
              <a:path w="4729480" h="277495">
                <a:moveTo>
                  <a:pt x="4728972" y="0"/>
                </a:moveTo>
                <a:lnTo>
                  <a:pt x="0" y="0"/>
                </a:lnTo>
                <a:lnTo>
                  <a:pt x="0" y="277367"/>
                </a:lnTo>
                <a:lnTo>
                  <a:pt x="4728972" y="277367"/>
                </a:lnTo>
                <a:lnTo>
                  <a:pt x="472897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26034" y="7845171"/>
            <a:ext cx="4729480" cy="2774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grade-point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student.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26034" y="8122411"/>
            <a:ext cx="4729480" cy="629920"/>
          </a:xfrm>
          <a:custGeom>
            <a:avLst/>
            <a:gdLst/>
            <a:ahLst/>
            <a:cxnLst/>
            <a:rect l="l" t="t" r="r" b="b"/>
            <a:pathLst>
              <a:path w="4729480" h="629920">
                <a:moveTo>
                  <a:pt x="4729099" y="0"/>
                </a:moveTo>
                <a:lnTo>
                  <a:pt x="0" y="0"/>
                </a:lnTo>
                <a:lnTo>
                  <a:pt x="0" y="629920"/>
                </a:lnTo>
                <a:lnTo>
                  <a:pt x="4729099" y="629920"/>
                </a:lnTo>
                <a:lnTo>
                  <a:pt x="4729099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26034" y="8122411"/>
            <a:ext cx="4729480" cy="6299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SUM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(credits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*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 points)/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SUM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(credits)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AS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GPA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(takes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NATURAL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JOIN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course)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NATURAL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JOIN</a:t>
            </a:r>
            <a:r>
              <a:rPr sz="1100" b="1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grade_points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GROUP</a:t>
            </a:r>
            <a:r>
              <a:rPr sz="1100" b="1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BY</a:t>
            </a:r>
            <a:r>
              <a:rPr sz="1100" b="1" spc="-4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6118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640609" y="604896"/>
            <a:ext cx="562610" cy="27622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(a)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1302406" y="604896"/>
            <a:ext cx="4618355" cy="461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 marR="20701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Increase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salary of each instructor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Comp. Sci.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department by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10%.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1302406" y="1066032"/>
            <a:ext cx="4618355" cy="62992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533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0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UPDATE</a:t>
            </a:r>
            <a:r>
              <a:rPr sz="1100" spc="-5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instructor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SET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salary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5705E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nsolas"/>
                <a:cs typeface="Consolas"/>
              </a:rPr>
              <a:t>salary</a:t>
            </a:r>
            <a:r>
              <a:rPr sz="11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FFFFFF"/>
                </a:solidFill>
                <a:latin typeface="Consolas"/>
                <a:cs typeface="Consolas"/>
              </a:rPr>
              <a:t>*</a:t>
            </a:r>
            <a:r>
              <a:rPr sz="11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nsolas"/>
                <a:cs typeface="Consolas"/>
              </a:rPr>
              <a:t>1.1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nsolas"/>
                <a:cs typeface="Consolas"/>
              </a:rPr>
              <a:t>dept_name </a:t>
            </a:r>
            <a:r>
              <a:rPr sz="11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nsolas"/>
                <a:cs typeface="Consolas"/>
              </a:rPr>
              <a:t>'Computer</a:t>
            </a:r>
            <a:r>
              <a:rPr sz="11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nsolas"/>
                <a:cs typeface="Consolas"/>
              </a:rPr>
              <a:t>Science';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11"/>
          <p:cNvSpPr txBox="1"/>
          <p:nvPr/>
        </p:nvSpPr>
        <p:spPr>
          <a:xfrm>
            <a:off x="640609" y="2028311"/>
            <a:ext cx="56261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12"/>
          <p:cNvSpPr txBox="1"/>
          <p:nvPr/>
        </p:nvSpPr>
        <p:spPr>
          <a:xfrm>
            <a:off x="1302406" y="2026788"/>
            <a:ext cx="4618355" cy="461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 marR="289560" indent="34925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Delete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courses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never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been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offered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(i.e.,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not occur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relation).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3"/>
          <p:cNvSpPr/>
          <p:nvPr/>
        </p:nvSpPr>
        <p:spPr>
          <a:xfrm>
            <a:off x="1302406" y="2488433"/>
            <a:ext cx="4618355" cy="1300480"/>
          </a:xfrm>
          <a:custGeom>
            <a:avLst/>
            <a:gdLst/>
            <a:ahLst/>
            <a:cxnLst/>
            <a:rect l="l" t="t" r="r" b="b"/>
            <a:pathLst>
              <a:path w="4618355" h="1300479">
                <a:moveTo>
                  <a:pt x="4618355" y="0"/>
                </a:moveTo>
                <a:lnTo>
                  <a:pt x="0" y="0"/>
                </a:lnTo>
                <a:lnTo>
                  <a:pt x="0" y="1300479"/>
                </a:lnTo>
                <a:lnTo>
                  <a:pt x="4618355" y="1300479"/>
                </a:lnTo>
                <a:lnTo>
                  <a:pt x="4618355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4"/>
          <p:cNvSpPr txBox="1"/>
          <p:nvPr/>
        </p:nvSpPr>
        <p:spPr>
          <a:xfrm>
            <a:off x="1302406" y="2488433"/>
            <a:ext cx="4618355" cy="13004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DELETE</a:t>
            </a:r>
            <a:r>
              <a:rPr sz="1100" b="1" spc="-4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NOT</a:t>
            </a:r>
            <a:r>
              <a:rPr sz="1100" b="1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EXISTS</a:t>
            </a:r>
            <a:r>
              <a:rPr sz="1100" b="1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368300">
              <a:lnSpc>
                <a:spcPct val="100000"/>
              </a:lnSpc>
              <a:spcBef>
                <a:spcPts val="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6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3683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6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section</a:t>
            </a:r>
            <a:endParaRPr sz="1100">
              <a:latin typeface="Consolas"/>
              <a:cs typeface="Consolas"/>
            </a:endParaRPr>
          </a:p>
          <a:p>
            <a:pPr marL="3683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section.course_id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course.course_id</a:t>
            </a:r>
            <a:endParaRPr sz="1100">
              <a:latin typeface="Consolas"/>
              <a:cs typeface="Consolas"/>
            </a:endParaRPr>
          </a:p>
          <a:p>
            <a:pPr marL="3683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section.course_id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course.course_id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5"/>
          <p:cNvSpPr txBox="1"/>
          <p:nvPr/>
        </p:nvSpPr>
        <p:spPr>
          <a:xfrm>
            <a:off x="640609" y="4120764"/>
            <a:ext cx="56261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(c)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6"/>
          <p:cNvSpPr/>
          <p:nvPr/>
        </p:nvSpPr>
        <p:spPr>
          <a:xfrm>
            <a:off x="1302026" y="4119240"/>
            <a:ext cx="4619625" cy="462280"/>
          </a:xfrm>
          <a:custGeom>
            <a:avLst/>
            <a:gdLst/>
            <a:ahLst/>
            <a:cxnLst/>
            <a:rect l="l" t="t" r="r" b="b"/>
            <a:pathLst>
              <a:path w="4619625" h="462279">
                <a:moveTo>
                  <a:pt x="4619244" y="0"/>
                </a:moveTo>
                <a:lnTo>
                  <a:pt x="0" y="0"/>
                </a:lnTo>
                <a:lnTo>
                  <a:pt x="0" y="461772"/>
                </a:lnTo>
                <a:lnTo>
                  <a:pt x="4619244" y="461772"/>
                </a:lnTo>
                <a:lnTo>
                  <a:pt x="4619244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7"/>
          <p:cNvSpPr txBox="1"/>
          <p:nvPr/>
        </p:nvSpPr>
        <p:spPr>
          <a:xfrm>
            <a:off x="1302406" y="4119240"/>
            <a:ext cx="4618355" cy="462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 marR="151130" indent="34925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Insert every student whose tot cred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attribute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greater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than 100 as an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instructor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department,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salary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$10,000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8"/>
          <p:cNvSpPr/>
          <p:nvPr/>
        </p:nvSpPr>
        <p:spPr>
          <a:xfrm>
            <a:off x="1302406" y="4581392"/>
            <a:ext cx="4618355" cy="797560"/>
          </a:xfrm>
          <a:custGeom>
            <a:avLst/>
            <a:gdLst/>
            <a:ahLst/>
            <a:cxnLst/>
            <a:rect l="l" t="t" r="r" b="b"/>
            <a:pathLst>
              <a:path w="4618355" h="797560">
                <a:moveTo>
                  <a:pt x="4618355" y="0"/>
                </a:moveTo>
                <a:lnTo>
                  <a:pt x="0" y="0"/>
                </a:lnTo>
                <a:lnTo>
                  <a:pt x="0" y="797560"/>
                </a:lnTo>
                <a:lnTo>
                  <a:pt x="4618355" y="797560"/>
                </a:lnTo>
                <a:lnTo>
                  <a:pt x="4618355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/>
          <p:cNvSpPr txBox="1"/>
          <p:nvPr/>
        </p:nvSpPr>
        <p:spPr>
          <a:xfrm>
            <a:off x="1302406" y="4581392"/>
            <a:ext cx="4618355" cy="7975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INSERT INTO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instructor 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name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dept_name, salary)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name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dept_name,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10000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6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student</a:t>
            </a:r>
            <a:endParaRPr sz="110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tot_cred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&gt;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100;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40406" y="5802799"/>
            <a:ext cx="563880" cy="27622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(a)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9"/>
          <p:cNvSpPr/>
          <p:nvPr/>
        </p:nvSpPr>
        <p:spPr>
          <a:xfrm>
            <a:off x="1203347" y="5801275"/>
            <a:ext cx="4820920" cy="462280"/>
          </a:xfrm>
          <a:custGeom>
            <a:avLst/>
            <a:gdLst/>
            <a:ahLst/>
            <a:cxnLst/>
            <a:rect l="l" t="t" r="r" b="b"/>
            <a:pathLst>
              <a:path w="4820920" h="462280">
                <a:moveTo>
                  <a:pt x="4820412" y="0"/>
                </a:moveTo>
                <a:lnTo>
                  <a:pt x="0" y="0"/>
                </a:lnTo>
                <a:lnTo>
                  <a:pt x="0" y="461772"/>
                </a:lnTo>
                <a:lnTo>
                  <a:pt x="4820412" y="461772"/>
                </a:lnTo>
                <a:lnTo>
                  <a:pt x="482041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/>
          <p:cNvSpPr txBox="1"/>
          <p:nvPr/>
        </p:nvSpPr>
        <p:spPr>
          <a:xfrm>
            <a:off x="1282341" y="5824897"/>
            <a:ext cx="4378960" cy="391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total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people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who owned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cars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were involved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accidents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2017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1"/>
          <p:cNvSpPr/>
          <p:nvPr/>
        </p:nvSpPr>
        <p:spPr>
          <a:xfrm>
            <a:off x="1203219" y="6262412"/>
            <a:ext cx="4820920" cy="1300480"/>
          </a:xfrm>
          <a:custGeom>
            <a:avLst/>
            <a:gdLst/>
            <a:ahLst/>
            <a:cxnLst/>
            <a:rect l="l" t="t" r="r" b="b"/>
            <a:pathLst>
              <a:path w="4820920" h="1300480">
                <a:moveTo>
                  <a:pt x="4820539" y="0"/>
                </a:moveTo>
                <a:lnTo>
                  <a:pt x="0" y="0"/>
                </a:lnTo>
                <a:lnTo>
                  <a:pt x="0" y="1300479"/>
                </a:lnTo>
                <a:lnTo>
                  <a:pt x="4820539" y="1300479"/>
                </a:lnTo>
                <a:lnTo>
                  <a:pt x="4820539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/>
          <p:cNvSpPr txBox="1"/>
          <p:nvPr/>
        </p:nvSpPr>
        <p:spPr>
          <a:xfrm>
            <a:off x="1254401" y="6302798"/>
            <a:ext cx="2769235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COUNT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DISTINCT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owner_id)</a:t>
            </a:r>
            <a:endParaRPr sz="11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6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cars</a:t>
            </a:r>
            <a:endParaRPr sz="1100">
              <a:latin typeface="Consolas"/>
              <a:cs typeface="Consolas"/>
            </a:endParaRPr>
          </a:p>
          <a:p>
            <a:pPr marL="317500" marR="1376680" indent="-304800" algn="just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car_id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IN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car_id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7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accidents</a:t>
            </a:r>
            <a:endParaRPr sz="1100">
              <a:latin typeface="Consolas"/>
              <a:cs typeface="Consolas"/>
            </a:endParaRPr>
          </a:p>
          <a:p>
            <a:pPr marL="317500" algn="just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YEAR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(accident_date)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2017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13"/>
          <p:cNvSpPr/>
          <p:nvPr/>
        </p:nvSpPr>
        <p:spPr>
          <a:xfrm>
            <a:off x="540406" y="7794667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4">
                <a:moveTo>
                  <a:pt x="563879" y="0"/>
                </a:moveTo>
                <a:lnTo>
                  <a:pt x="0" y="0"/>
                </a:lnTo>
                <a:lnTo>
                  <a:pt x="0" y="277368"/>
                </a:lnTo>
                <a:lnTo>
                  <a:pt x="563879" y="277368"/>
                </a:lnTo>
                <a:lnTo>
                  <a:pt x="563879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4"/>
          <p:cNvSpPr txBox="1"/>
          <p:nvPr/>
        </p:nvSpPr>
        <p:spPr>
          <a:xfrm>
            <a:off x="619756" y="7819432"/>
            <a:ext cx="315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15"/>
          <p:cNvSpPr/>
          <p:nvPr/>
        </p:nvSpPr>
        <p:spPr>
          <a:xfrm>
            <a:off x="1203347" y="7793142"/>
            <a:ext cx="4820920" cy="277495"/>
          </a:xfrm>
          <a:custGeom>
            <a:avLst/>
            <a:gdLst/>
            <a:ahLst/>
            <a:cxnLst/>
            <a:rect l="l" t="t" r="r" b="b"/>
            <a:pathLst>
              <a:path w="4820920" h="277494">
                <a:moveTo>
                  <a:pt x="4820412" y="0"/>
                </a:moveTo>
                <a:lnTo>
                  <a:pt x="0" y="0"/>
                </a:lnTo>
                <a:lnTo>
                  <a:pt x="0" y="277368"/>
                </a:lnTo>
                <a:lnTo>
                  <a:pt x="4820412" y="277368"/>
                </a:lnTo>
                <a:lnTo>
                  <a:pt x="482041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/>
          <p:cNvSpPr txBox="1"/>
          <p:nvPr/>
        </p:nvSpPr>
        <p:spPr>
          <a:xfrm>
            <a:off x="1282341" y="7817908"/>
            <a:ext cx="432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year-2010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cars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belonging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person whose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ID is '12345'.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17"/>
          <p:cNvSpPr/>
          <p:nvPr/>
        </p:nvSpPr>
        <p:spPr>
          <a:xfrm>
            <a:off x="1203219" y="8070764"/>
            <a:ext cx="4820920" cy="629920"/>
          </a:xfrm>
          <a:custGeom>
            <a:avLst/>
            <a:gdLst/>
            <a:ahLst/>
            <a:cxnLst/>
            <a:rect l="l" t="t" r="r" b="b"/>
            <a:pathLst>
              <a:path w="4820920" h="629920">
                <a:moveTo>
                  <a:pt x="4820539" y="0"/>
                </a:moveTo>
                <a:lnTo>
                  <a:pt x="0" y="0"/>
                </a:lnTo>
                <a:lnTo>
                  <a:pt x="0" y="629920"/>
                </a:lnTo>
                <a:lnTo>
                  <a:pt x="4820539" y="629920"/>
                </a:lnTo>
                <a:lnTo>
                  <a:pt x="4820539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8"/>
          <p:cNvSpPr txBox="1"/>
          <p:nvPr/>
        </p:nvSpPr>
        <p:spPr>
          <a:xfrm>
            <a:off x="1254401" y="8111404"/>
            <a:ext cx="185483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DELETE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cars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owner_id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'12345'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YEAR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year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2010;</a:t>
            </a:r>
            <a:endParaRPr sz="11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28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 txBox="1"/>
          <p:nvPr/>
        </p:nvSpPr>
        <p:spPr>
          <a:xfrm>
            <a:off x="652933" y="42578"/>
            <a:ext cx="563880" cy="27622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(a)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9"/>
          <p:cNvSpPr/>
          <p:nvPr/>
        </p:nvSpPr>
        <p:spPr>
          <a:xfrm>
            <a:off x="652933" y="318421"/>
            <a:ext cx="5483860" cy="1201420"/>
          </a:xfrm>
          <a:custGeom>
            <a:avLst/>
            <a:gdLst/>
            <a:ahLst/>
            <a:cxnLst/>
            <a:rect l="l" t="t" r="r" b="b"/>
            <a:pathLst>
              <a:path w="5483859" h="1201420">
                <a:moveTo>
                  <a:pt x="5483352" y="0"/>
                </a:moveTo>
                <a:lnTo>
                  <a:pt x="0" y="0"/>
                </a:lnTo>
                <a:lnTo>
                  <a:pt x="0" y="1200912"/>
                </a:lnTo>
                <a:lnTo>
                  <a:pt x="5483352" y="1200912"/>
                </a:lnTo>
                <a:lnTo>
                  <a:pt x="548335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 txBox="1"/>
          <p:nvPr/>
        </p:nvSpPr>
        <p:spPr>
          <a:xfrm>
            <a:off x="732283" y="342933"/>
            <a:ext cx="48723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Suppose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relation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marks(ID,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score)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wish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assign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grades </a:t>
            </a:r>
            <a:r>
              <a:rPr sz="12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students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on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follows: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grade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 if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40,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grade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≤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grade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60 ≤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&lt; 80, and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grade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if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80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≤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score.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following: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"/>
              <a:tabLst>
                <a:tab pos="185420" algn="l"/>
              </a:tabLst>
            </a:pPr>
            <a:r>
              <a:rPr sz="1200" b="1" spc="-5" dirty="0">
                <a:latin typeface="Calibri"/>
                <a:cs typeface="Calibri"/>
              </a:rPr>
              <a:t>a.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Display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grade</a:t>
            </a:r>
            <a:r>
              <a:rPr sz="1200" b="1" spc="-5" dirty="0">
                <a:latin typeface="Calibri"/>
                <a:cs typeface="Calibri"/>
              </a:rPr>
              <a:t> for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each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student, based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on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marks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relation.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"/>
              <a:tabLst>
                <a:tab pos="185420" algn="l"/>
              </a:tabLst>
            </a:pPr>
            <a:r>
              <a:rPr sz="1200" b="1" dirty="0">
                <a:latin typeface="Calibri"/>
                <a:cs typeface="Calibri"/>
              </a:rPr>
              <a:t>b. Find the</a:t>
            </a:r>
            <a:r>
              <a:rPr sz="1200" b="1" spc="-5" dirty="0">
                <a:latin typeface="Calibri"/>
                <a:cs typeface="Calibri"/>
              </a:rPr>
              <a:t> number</a:t>
            </a:r>
            <a:r>
              <a:rPr sz="1200" b="1" dirty="0">
                <a:latin typeface="Calibri"/>
                <a:cs typeface="Calibri"/>
              </a:rPr>
              <a:t> of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students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with </a:t>
            </a:r>
            <a:r>
              <a:rPr sz="1200" b="1" spc="-5" dirty="0">
                <a:latin typeface="Calibri"/>
                <a:cs typeface="Calibri"/>
              </a:rPr>
              <a:t>each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grade.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11"/>
          <p:cNvSpPr txBox="1"/>
          <p:nvPr/>
        </p:nvSpPr>
        <p:spPr>
          <a:xfrm>
            <a:off x="653251" y="1683671"/>
            <a:ext cx="5483225" cy="159004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51435" rIns="0" bIns="0" rtlCol="0">
            <a:spAutoFit/>
          </a:bodyPr>
          <a:lstStyle/>
          <a:p>
            <a:pPr marL="231140" marR="4571365" indent="-167640" algn="just">
              <a:lnSpc>
                <a:spcPct val="100000"/>
              </a:lnSpc>
              <a:spcBef>
                <a:spcPts val="405"/>
              </a:spcBef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200" b="1" spc="-9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sz="1200" spc="-6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CASE</a:t>
            </a:r>
            <a:endParaRPr sz="1200">
              <a:latin typeface="Consolas"/>
              <a:cs typeface="Consolas"/>
            </a:endParaRPr>
          </a:p>
          <a:p>
            <a:pPr marL="398780" algn="just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WHEN</a:t>
            </a:r>
            <a:r>
              <a:rPr sz="12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score</a:t>
            </a:r>
            <a:r>
              <a:rPr sz="12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&lt;</a:t>
            </a:r>
            <a:r>
              <a:rPr sz="12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40</a:t>
            </a:r>
            <a:r>
              <a:rPr sz="12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THEN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'F'</a:t>
            </a:r>
            <a:endParaRPr sz="1200">
              <a:latin typeface="Consolas"/>
              <a:cs typeface="Consolas"/>
            </a:endParaRPr>
          </a:p>
          <a:p>
            <a:pPr marL="398780" marR="1709420" algn="just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WHEN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score 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&gt;=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40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AND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score &lt; 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60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THEN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'C' </a:t>
            </a:r>
            <a:r>
              <a:rPr sz="1200" spc="-650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WHEN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score 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&gt;=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60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AND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score &lt; 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80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THEN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'B' </a:t>
            </a:r>
            <a:r>
              <a:rPr sz="1200" spc="-650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ELSE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'A'</a:t>
            </a:r>
            <a:endParaRPr sz="1200">
              <a:latin typeface="Consolas"/>
              <a:cs typeface="Consolas"/>
            </a:endParaRPr>
          </a:p>
          <a:p>
            <a:pPr marL="231140" algn="just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END</a:t>
            </a:r>
            <a:r>
              <a:rPr sz="12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spc="5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sz="12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grade</a:t>
            </a:r>
            <a:endParaRPr sz="1200">
              <a:latin typeface="Consolas"/>
              <a:cs typeface="Consolas"/>
            </a:endParaRPr>
          </a:p>
          <a:p>
            <a:pPr marL="63500" algn="just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200" b="1" spc="-6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marks;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12"/>
          <p:cNvSpPr txBox="1"/>
          <p:nvPr/>
        </p:nvSpPr>
        <p:spPr>
          <a:xfrm>
            <a:off x="653251" y="3438177"/>
            <a:ext cx="5483225" cy="213868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53975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42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grade,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COUNT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(*)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num_students</a:t>
            </a:r>
            <a:endParaRPr sz="1100">
              <a:latin typeface="Consolas"/>
              <a:cs typeface="Consolas"/>
            </a:endParaRPr>
          </a:p>
          <a:p>
            <a:pPr marL="63500" algn="just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6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sz="1100">
              <a:latin typeface="Consolas"/>
              <a:cs typeface="Consolas"/>
            </a:endParaRPr>
          </a:p>
          <a:p>
            <a:pPr marL="368300" marR="4495800" indent="-152400" algn="just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8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CASE</a:t>
            </a:r>
            <a:endParaRPr sz="1100">
              <a:latin typeface="Consolas"/>
              <a:cs typeface="Consolas"/>
            </a:endParaRPr>
          </a:p>
          <a:p>
            <a:pPr marL="520700" algn="just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WHEN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score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&lt;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40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THEN</a:t>
            </a:r>
            <a:r>
              <a:rPr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'F'</a:t>
            </a:r>
            <a:endParaRPr sz="1100">
              <a:latin typeface="Consolas"/>
              <a:cs typeface="Consolas"/>
            </a:endParaRPr>
          </a:p>
          <a:p>
            <a:pPr marL="520700" marR="1905635" algn="just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WHEN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score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&gt;= 40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score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&lt;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60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THEN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'C' </a:t>
            </a:r>
            <a:r>
              <a:rPr sz="1100" spc="-590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WHEN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score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&gt;= 60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score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&lt;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80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THEN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'B' </a:t>
            </a:r>
            <a:r>
              <a:rPr sz="1100" spc="-590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ELSE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'A'</a:t>
            </a:r>
            <a:endParaRPr sz="1100">
              <a:latin typeface="Consolas"/>
              <a:cs typeface="Consolas"/>
            </a:endParaRPr>
          </a:p>
          <a:p>
            <a:pPr marL="368300" algn="just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END</a:t>
            </a:r>
            <a:r>
              <a:rPr sz="1100" b="1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sz="1100" b="1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grade</a:t>
            </a:r>
            <a:endParaRPr sz="1100">
              <a:latin typeface="Consolas"/>
              <a:cs typeface="Consolas"/>
            </a:endParaRPr>
          </a:p>
          <a:p>
            <a:pPr marL="215900" algn="just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5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marks</a:t>
            </a:r>
            <a:endParaRPr sz="1100">
              <a:latin typeface="Consolas"/>
              <a:cs typeface="Consolas"/>
            </a:endParaRPr>
          </a:p>
          <a:p>
            <a:pPr marL="63500" algn="just">
              <a:lnSpc>
                <a:spcPct val="100000"/>
              </a:lnSpc>
            </a:pP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spc="-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AS</a:t>
            </a:r>
            <a:r>
              <a:rPr sz="1100" b="1" spc="-4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grade_table</a:t>
            </a:r>
            <a:endParaRPr sz="1100">
              <a:latin typeface="Consolas"/>
              <a:cs typeface="Consolas"/>
            </a:endParaRPr>
          </a:p>
          <a:p>
            <a:pPr marL="63500" algn="just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GROUP</a:t>
            </a:r>
            <a:r>
              <a:rPr sz="1100" b="1" spc="-4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BY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grade;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0"/>
          <p:cNvSpPr/>
          <p:nvPr/>
        </p:nvSpPr>
        <p:spPr>
          <a:xfrm>
            <a:off x="1303491" y="5741323"/>
            <a:ext cx="4832985" cy="1199515"/>
          </a:xfrm>
          <a:custGeom>
            <a:avLst/>
            <a:gdLst/>
            <a:ahLst/>
            <a:cxnLst/>
            <a:rect l="l" t="t" r="r" b="b"/>
            <a:pathLst>
              <a:path w="4832984" h="1199515">
                <a:moveTo>
                  <a:pt x="4832604" y="0"/>
                </a:moveTo>
                <a:lnTo>
                  <a:pt x="0" y="0"/>
                </a:lnTo>
                <a:lnTo>
                  <a:pt x="0" y="1199388"/>
                </a:lnTo>
                <a:lnTo>
                  <a:pt x="4832604" y="1199388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1"/>
          <p:cNvSpPr txBox="1"/>
          <p:nvPr/>
        </p:nvSpPr>
        <p:spPr>
          <a:xfrm>
            <a:off x="1382485" y="5764563"/>
            <a:ext cx="46291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145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like operator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case sensitive (in most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systems),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but 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lower()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function on strings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used to perform case-insensitive matching. 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how,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write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query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finds departments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whose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names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contain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string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“sci”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2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substring,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regardless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case.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2"/>
          <p:cNvSpPr/>
          <p:nvPr/>
        </p:nvSpPr>
        <p:spPr>
          <a:xfrm>
            <a:off x="1303238" y="6941092"/>
            <a:ext cx="4832985" cy="629920"/>
          </a:xfrm>
          <a:custGeom>
            <a:avLst/>
            <a:gdLst/>
            <a:ahLst/>
            <a:cxnLst/>
            <a:rect l="l" t="t" r="r" b="b"/>
            <a:pathLst>
              <a:path w="4832984" h="629919">
                <a:moveTo>
                  <a:pt x="4832858" y="0"/>
                </a:moveTo>
                <a:lnTo>
                  <a:pt x="0" y="0"/>
                </a:lnTo>
                <a:lnTo>
                  <a:pt x="0" y="629920"/>
                </a:lnTo>
                <a:lnTo>
                  <a:pt x="4832858" y="62992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3"/>
          <p:cNvSpPr txBox="1"/>
          <p:nvPr/>
        </p:nvSpPr>
        <p:spPr>
          <a:xfrm>
            <a:off x="1354546" y="6981604"/>
            <a:ext cx="277050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6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*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5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department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 lower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(dept_name)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LIKE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'%sci%'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14"/>
          <p:cNvSpPr txBox="1"/>
          <p:nvPr/>
        </p:nvSpPr>
        <p:spPr>
          <a:xfrm>
            <a:off x="622263" y="7722522"/>
            <a:ext cx="563880" cy="27622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15"/>
          <p:cNvSpPr txBox="1"/>
          <p:nvPr/>
        </p:nvSpPr>
        <p:spPr>
          <a:xfrm>
            <a:off x="1303238" y="7721888"/>
            <a:ext cx="4832985" cy="2138680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51435" rIns="0" bIns="0" rtlCol="0">
            <a:spAutoFit/>
          </a:bodyPr>
          <a:lstStyle/>
          <a:p>
            <a:pPr marL="63500" marR="130175" algn="just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The SQL query selects values </a:t>
            </a:r>
            <a:r>
              <a:rPr sz="1200" b="1" spc="5" dirty="0">
                <a:solidFill>
                  <a:srgbClr val="FFFFFF"/>
                </a:solidFill>
                <a:latin typeface="Consolas"/>
                <a:cs typeface="Consolas"/>
              </a:rPr>
              <a:t>of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p.a1 that are either </a:t>
            </a:r>
            <a:r>
              <a:rPr sz="1200" b="1" spc="10" dirty="0">
                <a:solidFill>
                  <a:srgbClr val="FFFFFF"/>
                </a:solidFill>
                <a:latin typeface="Consolas"/>
                <a:cs typeface="Consolas"/>
              </a:rPr>
              <a:t>in </a:t>
            </a:r>
            <a:r>
              <a:rPr sz="1200" b="1" spc="-6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r1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or </a:t>
            </a:r>
            <a:r>
              <a:rPr sz="1200" b="1" spc="5" dirty="0">
                <a:solidFill>
                  <a:srgbClr val="FFFFFF"/>
                </a:solidFill>
                <a:latin typeface="Consolas"/>
                <a:cs typeface="Consolas"/>
              </a:rPr>
              <a:t>in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r2 when there is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a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match between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the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values </a:t>
            </a:r>
            <a:r>
              <a:rPr sz="1200" b="1" spc="10" dirty="0">
                <a:solidFill>
                  <a:srgbClr val="FFFFFF"/>
                </a:solidFill>
                <a:latin typeface="Consolas"/>
                <a:cs typeface="Consolas"/>
              </a:rPr>
              <a:t>in </a:t>
            </a:r>
            <a:r>
              <a:rPr sz="1200" b="1" spc="-6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p.a1</a:t>
            </a:r>
            <a:r>
              <a:rPr sz="12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and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either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r1.a1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or</a:t>
            </a:r>
            <a:r>
              <a:rPr sz="1200" b="1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r2.a1.</a:t>
            </a:r>
            <a:endParaRPr sz="1200">
              <a:latin typeface="Consolas"/>
              <a:cs typeface="Consolas"/>
            </a:endParaRPr>
          </a:p>
          <a:p>
            <a:pPr marL="63500" marR="217804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either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r1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or</a:t>
            </a:r>
            <a:r>
              <a:rPr sz="1200" b="1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r2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empty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then</a:t>
            </a:r>
            <a:r>
              <a:rPr sz="1200" b="1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query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will</a:t>
            </a:r>
            <a:r>
              <a:rPr sz="12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still </a:t>
            </a:r>
            <a:r>
              <a:rPr sz="1200" spc="-6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return</a:t>
            </a:r>
            <a:r>
              <a:rPr sz="1200" b="1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values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p.a1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that</a:t>
            </a:r>
            <a:r>
              <a:rPr sz="12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match</a:t>
            </a:r>
            <a:r>
              <a:rPr sz="12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non-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empty </a:t>
            </a:r>
            <a:r>
              <a:rPr sz="1200" b="1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relation.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For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example,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if</a:t>
            </a:r>
            <a:r>
              <a:rPr sz="1200" b="1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r1 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empty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sz="1200" b="1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query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will 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still</a:t>
            </a:r>
            <a:r>
              <a:rPr sz="12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return</a:t>
            </a:r>
            <a:r>
              <a:rPr sz="1200" b="1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sz="1200" b="1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values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p.a1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that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match</a:t>
            </a:r>
            <a:r>
              <a:rPr sz="12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values 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r2.a1. Similarly,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if 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r2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is</a:t>
            </a:r>
            <a:r>
              <a:rPr sz="120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empty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the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query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will 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still</a:t>
            </a:r>
            <a:r>
              <a:rPr sz="12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return</a:t>
            </a:r>
            <a:r>
              <a:rPr sz="1200" b="1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sz="1200" b="1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values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p.a1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that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match</a:t>
            </a:r>
            <a:r>
              <a:rPr sz="12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values 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r1.a1.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If</a:t>
            </a:r>
            <a:r>
              <a:rPr sz="12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both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r1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sz="1200" b="1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r2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are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empty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sz="1200" b="1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query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will </a:t>
            </a:r>
            <a:r>
              <a:rPr sz="1200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return</a:t>
            </a:r>
            <a:r>
              <a:rPr sz="1200" b="1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onsolas"/>
                <a:cs typeface="Consolas"/>
              </a:rPr>
              <a:t>an empty</a:t>
            </a:r>
            <a:r>
              <a:rPr sz="1200" b="1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FFFF"/>
                </a:solidFill>
                <a:latin typeface="Consolas"/>
                <a:cs typeface="Consolas"/>
              </a:rPr>
              <a:t>result set.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622263" y="5764563"/>
            <a:ext cx="563880" cy="220573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46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0"/>
          <p:cNvSpPr/>
          <p:nvPr/>
        </p:nvSpPr>
        <p:spPr>
          <a:xfrm>
            <a:off x="1217012" y="209781"/>
            <a:ext cx="4832985" cy="460375"/>
          </a:xfrm>
          <a:custGeom>
            <a:avLst/>
            <a:gdLst/>
            <a:ahLst/>
            <a:cxnLst/>
            <a:rect l="l" t="t" r="r" b="b"/>
            <a:pathLst>
              <a:path w="4832984" h="460375">
                <a:moveTo>
                  <a:pt x="4832604" y="0"/>
                </a:moveTo>
                <a:lnTo>
                  <a:pt x="0" y="0"/>
                </a:lnTo>
                <a:lnTo>
                  <a:pt x="0" y="460248"/>
                </a:lnTo>
                <a:lnTo>
                  <a:pt x="4832604" y="460248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1"/>
          <p:cNvSpPr txBox="1"/>
          <p:nvPr/>
        </p:nvSpPr>
        <p:spPr>
          <a:xfrm>
            <a:off x="1296006" y="233021"/>
            <a:ext cx="440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ID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of each customer of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bank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who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has an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account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but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3" name="object 12"/>
          <p:cNvSpPr/>
          <p:nvPr/>
        </p:nvSpPr>
        <p:spPr>
          <a:xfrm>
            <a:off x="1216759" y="670790"/>
            <a:ext cx="4832985" cy="1132840"/>
          </a:xfrm>
          <a:custGeom>
            <a:avLst/>
            <a:gdLst/>
            <a:ahLst/>
            <a:cxnLst/>
            <a:rect l="l" t="t" r="r" b="b"/>
            <a:pathLst>
              <a:path w="4832984" h="1132839">
                <a:moveTo>
                  <a:pt x="4832858" y="0"/>
                </a:moveTo>
                <a:lnTo>
                  <a:pt x="0" y="0"/>
                </a:lnTo>
                <a:lnTo>
                  <a:pt x="0" y="1132840"/>
                </a:lnTo>
                <a:lnTo>
                  <a:pt x="4832858" y="113284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3"/>
          <p:cNvSpPr txBox="1"/>
          <p:nvPr/>
        </p:nvSpPr>
        <p:spPr>
          <a:xfrm>
            <a:off x="1280767" y="710617"/>
            <a:ext cx="1525905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SELECT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DISTINCT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.ID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FROM</a:t>
            </a:r>
            <a:r>
              <a:rPr sz="1100" spc="-4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account</a:t>
            </a:r>
            <a:r>
              <a:rPr sz="1100" spc="-3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F82571"/>
                </a:solidFill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  <a:p>
            <a:pPr marL="152400" marR="68580" indent="-1524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WHERE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.ID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NOT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IN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SELECT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l.ID</a:t>
            </a:r>
            <a:endParaRPr sz="11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FROM</a:t>
            </a:r>
            <a:r>
              <a:rPr sz="1100" spc="-5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loan</a:t>
            </a:r>
            <a:r>
              <a:rPr sz="1100" spc="-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l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5" name="object 14"/>
          <p:cNvSpPr/>
          <p:nvPr/>
        </p:nvSpPr>
        <p:spPr>
          <a:xfrm>
            <a:off x="535784" y="1941243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4">
                <a:moveTo>
                  <a:pt x="563880" y="0"/>
                </a:moveTo>
                <a:lnTo>
                  <a:pt x="0" y="0"/>
                </a:lnTo>
                <a:lnTo>
                  <a:pt x="0" y="277368"/>
                </a:lnTo>
                <a:lnTo>
                  <a:pt x="563880" y="277368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/>
          <p:cNvSpPr txBox="1"/>
          <p:nvPr/>
        </p:nvSpPr>
        <p:spPr>
          <a:xfrm>
            <a:off x="615134" y="1966009"/>
            <a:ext cx="315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16"/>
          <p:cNvSpPr/>
          <p:nvPr/>
        </p:nvSpPr>
        <p:spPr>
          <a:xfrm>
            <a:off x="1217012" y="1941243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80">
                <a:moveTo>
                  <a:pt x="4832604" y="0"/>
                </a:moveTo>
                <a:lnTo>
                  <a:pt x="0" y="0"/>
                </a:lnTo>
                <a:lnTo>
                  <a:pt x="0" y="461771"/>
                </a:lnTo>
                <a:lnTo>
                  <a:pt x="4832604" y="461771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7"/>
          <p:cNvSpPr txBox="1"/>
          <p:nvPr/>
        </p:nvSpPr>
        <p:spPr>
          <a:xfrm>
            <a:off x="1296006" y="1966009"/>
            <a:ext cx="4638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ID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of each customer who lives on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same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street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 in 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same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city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'12345'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18"/>
          <p:cNvSpPr/>
          <p:nvPr/>
        </p:nvSpPr>
        <p:spPr>
          <a:xfrm>
            <a:off x="1216759" y="2403397"/>
            <a:ext cx="4832985" cy="1971039"/>
          </a:xfrm>
          <a:custGeom>
            <a:avLst/>
            <a:gdLst/>
            <a:ahLst/>
            <a:cxnLst/>
            <a:rect l="l" t="t" r="r" b="b"/>
            <a:pathLst>
              <a:path w="4832984" h="1971039">
                <a:moveTo>
                  <a:pt x="4832858" y="0"/>
                </a:moveTo>
                <a:lnTo>
                  <a:pt x="0" y="0"/>
                </a:lnTo>
                <a:lnTo>
                  <a:pt x="0" y="1971039"/>
                </a:lnTo>
                <a:lnTo>
                  <a:pt x="4832858" y="197103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9"/>
          <p:cNvSpPr txBox="1"/>
          <p:nvPr/>
        </p:nvSpPr>
        <p:spPr>
          <a:xfrm>
            <a:off x="1268067" y="2443909"/>
            <a:ext cx="1626235" cy="187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DISTINCT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c.ID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customer</a:t>
            </a:r>
            <a:r>
              <a:rPr sz="1100" spc="-4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c</a:t>
            </a:r>
            <a:endParaRPr sz="1100">
              <a:latin typeface="Consolas"/>
              <a:cs typeface="Consolas"/>
            </a:endParaRPr>
          </a:p>
          <a:p>
            <a:pPr marL="165100" marR="232410" indent="-1524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c.street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street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customer</a:t>
            </a:r>
            <a:endParaRPr sz="110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'12345'</a:t>
            </a:r>
            <a:endParaRPr sz="1100">
              <a:latin typeface="Consolas"/>
              <a:cs typeface="Consolas"/>
            </a:endParaRPr>
          </a:p>
          <a:p>
            <a:pPr marL="165100" marR="384810" indent="-152400">
              <a:lnSpc>
                <a:spcPct val="100000"/>
              </a:lnSpc>
            </a:pP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spc="-3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c.city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(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city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customer</a:t>
            </a:r>
            <a:endParaRPr sz="110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'12345'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c.ID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&lt;&gt;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'12345'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1" name="object 20"/>
          <p:cNvSpPr/>
          <p:nvPr/>
        </p:nvSpPr>
        <p:spPr>
          <a:xfrm>
            <a:off x="484223" y="4537322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1"/>
          <p:cNvSpPr txBox="1"/>
          <p:nvPr/>
        </p:nvSpPr>
        <p:spPr>
          <a:xfrm>
            <a:off x="563573" y="4561834"/>
            <a:ext cx="297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(c)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22"/>
          <p:cNvSpPr/>
          <p:nvPr/>
        </p:nvSpPr>
        <p:spPr>
          <a:xfrm>
            <a:off x="1165451" y="4537322"/>
            <a:ext cx="4832985" cy="436880"/>
          </a:xfrm>
          <a:custGeom>
            <a:avLst/>
            <a:gdLst/>
            <a:ahLst/>
            <a:cxnLst/>
            <a:rect l="l" t="t" r="r" b="b"/>
            <a:pathLst>
              <a:path w="4832984" h="436879">
                <a:moveTo>
                  <a:pt x="0" y="436880"/>
                </a:moveTo>
                <a:lnTo>
                  <a:pt x="4832604" y="436880"/>
                </a:lnTo>
                <a:lnTo>
                  <a:pt x="4832604" y="0"/>
                </a:lnTo>
                <a:lnTo>
                  <a:pt x="0" y="0"/>
                </a:lnTo>
                <a:lnTo>
                  <a:pt x="0" y="43688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3"/>
          <p:cNvSpPr txBox="1"/>
          <p:nvPr/>
        </p:nvSpPr>
        <p:spPr>
          <a:xfrm>
            <a:off x="1244445" y="4561834"/>
            <a:ext cx="4514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name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of each branch that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least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customer who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has an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lives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“Harrison”.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24"/>
          <p:cNvSpPr/>
          <p:nvPr/>
        </p:nvSpPr>
        <p:spPr>
          <a:xfrm>
            <a:off x="1165198" y="4974203"/>
            <a:ext cx="4832985" cy="965200"/>
          </a:xfrm>
          <a:custGeom>
            <a:avLst/>
            <a:gdLst/>
            <a:ahLst/>
            <a:cxnLst/>
            <a:rect l="l" t="t" r="r" b="b"/>
            <a:pathLst>
              <a:path w="4832984" h="965200">
                <a:moveTo>
                  <a:pt x="4832858" y="0"/>
                </a:moveTo>
                <a:lnTo>
                  <a:pt x="0" y="0"/>
                </a:lnTo>
                <a:lnTo>
                  <a:pt x="0" y="965199"/>
                </a:lnTo>
                <a:lnTo>
                  <a:pt x="4832858" y="96519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5"/>
          <p:cNvSpPr txBox="1"/>
          <p:nvPr/>
        </p:nvSpPr>
        <p:spPr>
          <a:xfrm>
            <a:off x="1216506" y="5015351"/>
            <a:ext cx="3302635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SELECT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DISTINCT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b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.name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FROM</a:t>
            </a:r>
            <a:r>
              <a:rPr sz="1100" spc="-4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branch</a:t>
            </a:r>
            <a:r>
              <a:rPr sz="1100" spc="-3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F82571"/>
                </a:solidFill>
                <a:latin typeface="Consolas"/>
                <a:cs typeface="Consolas"/>
              </a:rPr>
              <a:t>b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JOIN account </a:t>
            </a:r>
            <a:r>
              <a:rPr sz="1100" b="1" dirty="0">
                <a:solidFill>
                  <a:srgbClr val="F82571"/>
                </a:solidFill>
                <a:latin typeface="Consolas"/>
                <a:cs typeface="Consolas"/>
              </a:rPr>
              <a:t>a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ON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b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.branch_id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.branch_id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JOIN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customer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c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ON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a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.ID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c.ID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WHERE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c.city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'Harrison'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4"/>
          <p:cNvSpPr/>
          <p:nvPr/>
        </p:nvSpPr>
        <p:spPr>
          <a:xfrm>
            <a:off x="515756" y="233021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4">
                <a:moveTo>
                  <a:pt x="563880" y="0"/>
                </a:moveTo>
                <a:lnTo>
                  <a:pt x="0" y="0"/>
                </a:lnTo>
                <a:lnTo>
                  <a:pt x="0" y="277368"/>
                </a:lnTo>
                <a:lnTo>
                  <a:pt x="563880" y="277368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/>
          <p:cNvSpPr txBox="1"/>
          <p:nvPr/>
        </p:nvSpPr>
        <p:spPr>
          <a:xfrm>
            <a:off x="615134" y="233021"/>
            <a:ext cx="3155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535531" y="6073076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 txBox="1"/>
          <p:nvPr/>
        </p:nvSpPr>
        <p:spPr>
          <a:xfrm>
            <a:off x="614881" y="6097588"/>
            <a:ext cx="2978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2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1216759" y="6073076"/>
            <a:ext cx="4832985" cy="436880"/>
          </a:xfrm>
          <a:custGeom>
            <a:avLst/>
            <a:gdLst/>
            <a:ahLst/>
            <a:cxnLst/>
            <a:rect l="l" t="t" r="r" b="b"/>
            <a:pathLst>
              <a:path w="4832984" h="436879">
                <a:moveTo>
                  <a:pt x="0" y="436880"/>
                </a:moveTo>
                <a:lnTo>
                  <a:pt x="4832604" y="436880"/>
                </a:lnTo>
                <a:lnTo>
                  <a:pt x="4832604" y="0"/>
                </a:lnTo>
                <a:lnTo>
                  <a:pt x="0" y="0"/>
                </a:lnTo>
                <a:lnTo>
                  <a:pt x="0" y="43688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 txBox="1"/>
          <p:nvPr/>
        </p:nvSpPr>
        <p:spPr>
          <a:xfrm>
            <a:off x="1295753" y="6097588"/>
            <a:ext cx="451485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1200" spc="-5" dirty="0">
                <a:solidFill>
                  <a:srgbClr val="FFFFFF"/>
                </a:solidFill>
                <a:cs typeface="Calibri"/>
              </a:rPr>
              <a:t>Find</a:t>
            </a:r>
            <a:r>
              <a:rPr lang="en-US" sz="1200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the</a:t>
            </a:r>
            <a:r>
              <a:rPr lang="en-US" sz="12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5" dirty="0">
                <a:solidFill>
                  <a:srgbClr val="FFFFFF"/>
                </a:solidFill>
                <a:cs typeface="Calibri"/>
              </a:rPr>
              <a:t>ID,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 name,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and</a:t>
            </a:r>
            <a:r>
              <a:rPr lang="en-US" sz="1200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city of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residence</a:t>
            </a:r>
            <a:r>
              <a:rPr lang="en-US" sz="12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of</a:t>
            </a:r>
            <a:r>
              <a:rPr lang="en-US" sz="1200" spc="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each employee who</a:t>
            </a:r>
            <a:r>
              <a:rPr lang="en-US" sz="1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works</a:t>
            </a:r>
            <a:r>
              <a:rPr lang="en-US" sz="1200" spc="2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for </a:t>
            </a:r>
            <a:r>
              <a:rPr lang="en-US" sz="1200" spc="-254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“First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Bank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 Corporation”</a:t>
            </a:r>
            <a:endParaRPr lang="en-US" sz="1200" dirty="0"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1216506" y="6509957"/>
            <a:ext cx="4832985" cy="661345"/>
          </a:xfrm>
          <a:custGeom>
            <a:avLst/>
            <a:gdLst/>
            <a:ahLst/>
            <a:cxnLst/>
            <a:rect l="l" t="t" r="r" b="b"/>
            <a:pathLst>
              <a:path w="4832984" h="965200">
                <a:moveTo>
                  <a:pt x="4832858" y="0"/>
                </a:moveTo>
                <a:lnTo>
                  <a:pt x="0" y="0"/>
                </a:lnTo>
                <a:lnTo>
                  <a:pt x="0" y="965199"/>
                </a:lnTo>
                <a:lnTo>
                  <a:pt x="4832858" y="96519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 txBox="1"/>
          <p:nvPr/>
        </p:nvSpPr>
        <p:spPr>
          <a:xfrm>
            <a:off x="1267814" y="6551105"/>
            <a:ext cx="330263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05"/>
              </a:spcBef>
            </a:pP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lang="en-US"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lang="en-US"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name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lang="en-US"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city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lang="en-US" sz="1100" b="1" spc="-5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Employee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company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lang="en-US" sz="1100" spc="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'First</a:t>
            </a:r>
            <a:r>
              <a:rPr lang="en-US" sz="1100" spc="-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Bank</a:t>
            </a:r>
            <a:r>
              <a:rPr lang="en-US" sz="1100" spc="-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Corporation'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27" name="object 20"/>
          <p:cNvSpPr/>
          <p:nvPr/>
        </p:nvSpPr>
        <p:spPr>
          <a:xfrm>
            <a:off x="535025" y="7354350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1"/>
          <p:cNvSpPr txBox="1"/>
          <p:nvPr/>
        </p:nvSpPr>
        <p:spPr>
          <a:xfrm>
            <a:off x="614375" y="7378862"/>
            <a:ext cx="2978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2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object 22"/>
          <p:cNvSpPr/>
          <p:nvPr/>
        </p:nvSpPr>
        <p:spPr>
          <a:xfrm>
            <a:off x="1216253" y="7354350"/>
            <a:ext cx="4832985" cy="436880"/>
          </a:xfrm>
          <a:custGeom>
            <a:avLst/>
            <a:gdLst/>
            <a:ahLst/>
            <a:cxnLst/>
            <a:rect l="l" t="t" r="r" b="b"/>
            <a:pathLst>
              <a:path w="4832984" h="436879">
                <a:moveTo>
                  <a:pt x="0" y="436880"/>
                </a:moveTo>
                <a:lnTo>
                  <a:pt x="4832604" y="436880"/>
                </a:lnTo>
                <a:lnTo>
                  <a:pt x="4832604" y="0"/>
                </a:lnTo>
                <a:lnTo>
                  <a:pt x="0" y="0"/>
                </a:lnTo>
                <a:lnTo>
                  <a:pt x="0" y="43688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3"/>
          <p:cNvSpPr txBox="1"/>
          <p:nvPr/>
        </p:nvSpPr>
        <p:spPr>
          <a:xfrm>
            <a:off x="1295247" y="7378862"/>
            <a:ext cx="4514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196850" indent="34925">
              <a:lnSpc>
                <a:spcPct val="100000"/>
              </a:lnSpc>
              <a:spcBef>
                <a:spcPts val="295"/>
              </a:spcBef>
            </a:pPr>
            <a:r>
              <a:rPr lang="en-US" sz="1200" spc="-5" dirty="0">
                <a:solidFill>
                  <a:srgbClr val="FFFFFF"/>
                </a:solidFill>
                <a:cs typeface="Calibri"/>
              </a:rPr>
              <a:t>Find</a:t>
            </a:r>
            <a:r>
              <a:rPr lang="en-US" sz="1200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the</a:t>
            </a:r>
            <a:r>
              <a:rPr lang="en-US" sz="12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5" dirty="0">
                <a:solidFill>
                  <a:srgbClr val="FFFFFF"/>
                </a:solidFill>
                <a:cs typeface="Calibri"/>
              </a:rPr>
              <a:t>ID,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 name,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and</a:t>
            </a:r>
            <a:r>
              <a:rPr lang="en-US" sz="1200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city of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residence</a:t>
            </a:r>
            <a:r>
              <a:rPr lang="en-US" sz="12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of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each</a:t>
            </a:r>
            <a:r>
              <a:rPr lang="en-US" sz="1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employee who</a:t>
            </a:r>
            <a:r>
              <a:rPr lang="en-US" sz="1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works</a:t>
            </a:r>
            <a:r>
              <a:rPr lang="en-US" sz="1200" spc="2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for </a:t>
            </a:r>
            <a:r>
              <a:rPr lang="en-US" sz="1200" spc="-254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“First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Bank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 Corporation”</a:t>
            </a:r>
            <a:r>
              <a:rPr lang="en-US" sz="1200" spc="-3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and</a:t>
            </a:r>
            <a:r>
              <a:rPr lang="en-US" sz="1200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earns</a:t>
            </a:r>
            <a:r>
              <a:rPr lang="en-US" sz="1200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more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than</a:t>
            </a:r>
            <a:r>
              <a:rPr lang="en-US" sz="1200" spc="-3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$10000.</a:t>
            </a:r>
            <a:endParaRPr lang="en-US" sz="1200" dirty="0">
              <a:cs typeface="Calibri"/>
            </a:endParaRPr>
          </a:p>
        </p:txBody>
      </p:sp>
      <p:sp>
        <p:nvSpPr>
          <p:cNvPr id="48" name="object 24"/>
          <p:cNvSpPr/>
          <p:nvPr/>
        </p:nvSpPr>
        <p:spPr>
          <a:xfrm>
            <a:off x="1216000" y="7791231"/>
            <a:ext cx="4832985" cy="804741"/>
          </a:xfrm>
          <a:custGeom>
            <a:avLst/>
            <a:gdLst/>
            <a:ahLst/>
            <a:cxnLst/>
            <a:rect l="l" t="t" r="r" b="b"/>
            <a:pathLst>
              <a:path w="4832984" h="965200">
                <a:moveTo>
                  <a:pt x="4832858" y="0"/>
                </a:moveTo>
                <a:lnTo>
                  <a:pt x="0" y="0"/>
                </a:lnTo>
                <a:lnTo>
                  <a:pt x="0" y="965199"/>
                </a:lnTo>
                <a:lnTo>
                  <a:pt x="4832858" y="96519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5"/>
          <p:cNvSpPr txBox="1"/>
          <p:nvPr/>
        </p:nvSpPr>
        <p:spPr>
          <a:xfrm>
            <a:off x="1267308" y="7832379"/>
            <a:ext cx="330263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5"/>
              </a:spcBef>
            </a:pP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lang="en-US" sz="1100" b="1" spc="-4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lang="en-US" sz="1100" spc="-3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name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lang="en-US" sz="1100" spc="-3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city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lang="en-US" sz="1100" b="1" spc="-5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Employee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 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company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A6E12D"/>
                </a:solidFill>
                <a:latin typeface="Consolas"/>
                <a:cs typeface="Consolas"/>
              </a:rPr>
              <a:t>'First Bank</a:t>
            </a:r>
            <a:r>
              <a:rPr lang="en-US" sz="1100" spc="-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A6E12D"/>
                </a:solidFill>
                <a:latin typeface="Consolas"/>
                <a:cs typeface="Consolas"/>
              </a:rPr>
              <a:t>Corporation' 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salary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&gt;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 10000;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50" name="object 20"/>
          <p:cNvSpPr/>
          <p:nvPr/>
        </p:nvSpPr>
        <p:spPr>
          <a:xfrm>
            <a:off x="520545" y="8703820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1"/>
          <p:cNvSpPr txBox="1"/>
          <p:nvPr/>
        </p:nvSpPr>
        <p:spPr>
          <a:xfrm>
            <a:off x="599895" y="8728332"/>
            <a:ext cx="2978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2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(c)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2" name="object 22"/>
          <p:cNvSpPr/>
          <p:nvPr/>
        </p:nvSpPr>
        <p:spPr>
          <a:xfrm>
            <a:off x="1201773" y="8703820"/>
            <a:ext cx="4832985" cy="436880"/>
          </a:xfrm>
          <a:custGeom>
            <a:avLst/>
            <a:gdLst/>
            <a:ahLst/>
            <a:cxnLst/>
            <a:rect l="l" t="t" r="r" b="b"/>
            <a:pathLst>
              <a:path w="4832984" h="436879">
                <a:moveTo>
                  <a:pt x="0" y="436880"/>
                </a:moveTo>
                <a:lnTo>
                  <a:pt x="4832604" y="436880"/>
                </a:lnTo>
                <a:lnTo>
                  <a:pt x="4832604" y="0"/>
                </a:lnTo>
                <a:lnTo>
                  <a:pt x="0" y="0"/>
                </a:lnTo>
                <a:lnTo>
                  <a:pt x="0" y="43688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3"/>
          <p:cNvSpPr txBox="1"/>
          <p:nvPr/>
        </p:nvSpPr>
        <p:spPr>
          <a:xfrm>
            <a:off x="1280767" y="8728332"/>
            <a:ext cx="4514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786130">
              <a:lnSpc>
                <a:spcPct val="100000"/>
              </a:lnSpc>
              <a:spcBef>
                <a:spcPts val="290"/>
              </a:spcBef>
            </a:pPr>
            <a:r>
              <a:rPr lang="en-US" sz="1200" spc="-5" dirty="0">
                <a:solidFill>
                  <a:srgbClr val="FFFFFF"/>
                </a:solidFill>
                <a:cs typeface="Calibri"/>
              </a:rPr>
              <a:t>Find</a:t>
            </a:r>
            <a:r>
              <a:rPr lang="en-US" sz="1200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the</a:t>
            </a:r>
            <a:r>
              <a:rPr lang="en-US" sz="12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ID</a:t>
            </a:r>
            <a:r>
              <a:rPr lang="en-US" sz="1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of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each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employee</a:t>
            </a:r>
            <a:r>
              <a:rPr lang="en-US" sz="1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who</a:t>
            </a:r>
            <a:r>
              <a:rPr lang="en-US" sz="1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does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not</a:t>
            </a:r>
            <a:r>
              <a:rPr lang="en-US" sz="1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work</a:t>
            </a:r>
            <a:r>
              <a:rPr lang="en-US" sz="1200" spc="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for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“First</a:t>
            </a:r>
            <a:r>
              <a:rPr lang="en-US" sz="1200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Bank </a:t>
            </a:r>
            <a:r>
              <a:rPr lang="en-US" sz="1200" spc="-254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5" dirty="0">
                <a:solidFill>
                  <a:srgbClr val="FFFFFF"/>
                </a:solidFill>
                <a:cs typeface="Calibri"/>
              </a:rPr>
              <a:t>Corporation”.</a:t>
            </a:r>
            <a:endParaRPr lang="en-US" sz="1200" dirty="0">
              <a:cs typeface="Calibri"/>
            </a:endParaRPr>
          </a:p>
        </p:txBody>
      </p:sp>
      <p:sp>
        <p:nvSpPr>
          <p:cNvPr id="54" name="object 24"/>
          <p:cNvSpPr/>
          <p:nvPr/>
        </p:nvSpPr>
        <p:spPr>
          <a:xfrm>
            <a:off x="1201520" y="9140701"/>
            <a:ext cx="4832985" cy="684360"/>
          </a:xfrm>
          <a:custGeom>
            <a:avLst/>
            <a:gdLst/>
            <a:ahLst/>
            <a:cxnLst/>
            <a:rect l="l" t="t" r="r" b="b"/>
            <a:pathLst>
              <a:path w="4832984" h="965200">
                <a:moveTo>
                  <a:pt x="4832858" y="0"/>
                </a:moveTo>
                <a:lnTo>
                  <a:pt x="0" y="0"/>
                </a:lnTo>
                <a:lnTo>
                  <a:pt x="0" y="965199"/>
                </a:lnTo>
                <a:lnTo>
                  <a:pt x="4832858" y="96519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5"/>
          <p:cNvSpPr txBox="1"/>
          <p:nvPr/>
        </p:nvSpPr>
        <p:spPr>
          <a:xfrm>
            <a:off x="1252828" y="9181849"/>
            <a:ext cx="330263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00"/>
              </a:spcBef>
            </a:pP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lang="en-US" sz="1100" b="1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lang="en-US" sz="1100" b="1" spc="-5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Employee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company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!=</a:t>
            </a:r>
            <a:r>
              <a:rPr lang="en-US" sz="1100" spc="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'First</a:t>
            </a:r>
            <a:r>
              <a:rPr lang="en-US" sz="1100" spc="-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Bank</a:t>
            </a:r>
            <a:r>
              <a:rPr lang="en-US" sz="1100" spc="-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Corporation'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lang="en-US" sz="1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845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0"/>
          <p:cNvSpPr/>
          <p:nvPr/>
        </p:nvSpPr>
        <p:spPr>
          <a:xfrm>
            <a:off x="548796" y="439021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 txBox="1"/>
          <p:nvPr/>
        </p:nvSpPr>
        <p:spPr>
          <a:xfrm>
            <a:off x="628146" y="463533"/>
            <a:ext cx="2978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1230024" y="439021"/>
            <a:ext cx="4832985" cy="436880"/>
          </a:xfrm>
          <a:custGeom>
            <a:avLst/>
            <a:gdLst/>
            <a:ahLst/>
            <a:cxnLst/>
            <a:rect l="l" t="t" r="r" b="b"/>
            <a:pathLst>
              <a:path w="4832984" h="436879">
                <a:moveTo>
                  <a:pt x="0" y="436880"/>
                </a:moveTo>
                <a:lnTo>
                  <a:pt x="4832604" y="436880"/>
                </a:lnTo>
                <a:lnTo>
                  <a:pt x="4832604" y="0"/>
                </a:lnTo>
                <a:lnTo>
                  <a:pt x="0" y="0"/>
                </a:lnTo>
                <a:lnTo>
                  <a:pt x="0" y="43688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 txBox="1"/>
          <p:nvPr/>
        </p:nvSpPr>
        <p:spPr>
          <a:xfrm>
            <a:off x="1309018" y="463533"/>
            <a:ext cx="4514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381000">
              <a:lnSpc>
                <a:spcPct val="100000"/>
              </a:lnSpc>
              <a:spcBef>
                <a:spcPts val="295"/>
              </a:spcBef>
            </a:pPr>
            <a:r>
              <a:rPr lang="en-US" sz="1200" spc="-5" dirty="0">
                <a:solidFill>
                  <a:srgbClr val="FFFFFF"/>
                </a:solidFill>
                <a:cs typeface="Calibri"/>
              </a:rPr>
              <a:t>Find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the ID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of each employee who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earns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more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than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every employee of </a:t>
            </a:r>
            <a:r>
              <a:rPr lang="en-US" sz="1200" spc="-26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“Small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Bank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5" dirty="0">
                <a:solidFill>
                  <a:srgbClr val="FFFFFF"/>
                </a:solidFill>
                <a:cs typeface="Calibri"/>
              </a:rPr>
              <a:t>Corporation”.</a:t>
            </a:r>
            <a:endParaRPr lang="en-US" sz="1200" dirty="0">
              <a:cs typeface="Calibri"/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1229771" y="875902"/>
            <a:ext cx="4832985" cy="965200"/>
          </a:xfrm>
          <a:custGeom>
            <a:avLst/>
            <a:gdLst/>
            <a:ahLst/>
            <a:cxnLst/>
            <a:rect l="l" t="t" r="r" b="b"/>
            <a:pathLst>
              <a:path w="4832984" h="965200">
                <a:moveTo>
                  <a:pt x="4832858" y="0"/>
                </a:moveTo>
                <a:lnTo>
                  <a:pt x="0" y="0"/>
                </a:lnTo>
                <a:lnTo>
                  <a:pt x="0" y="965199"/>
                </a:lnTo>
                <a:lnTo>
                  <a:pt x="4832858" y="96519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 txBox="1"/>
          <p:nvPr/>
        </p:nvSpPr>
        <p:spPr>
          <a:xfrm>
            <a:off x="1281079" y="917050"/>
            <a:ext cx="3302635" cy="8598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09"/>
              </a:spcBef>
            </a:pP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lang="en-US" sz="1100" b="1" spc="-5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e1.ID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lang="en-US"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Employee</a:t>
            </a:r>
            <a:r>
              <a:rPr lang="en-US"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e1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salary</a:t>
            </a:r>
            <a:r>
              <a:rPr lang="en-US" sz="11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&gt;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ALL</a:t>
            </a:r>
            <a:r>
              <a:rPr lang="en-US" sz="1100" b="1" spc="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salary</a:t>
            </a:r>
            <a:r>
              <a:rPr lang="en-US" sz="1100" spc="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FROM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Employee</a:t>
            </a:r>
            <a:r>
              <a:rPr lang="en-US" sz="1100" spc="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company =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'Small Bank</a:t>
            </a:r>
            <a:r>
              <a:rPr lang="en-US" sz="1100" spc="-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Corporation'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);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28" name="object 20"/>
          <p:cNvSpPr/>
          <p:nvPr/>
        </p:nvSpPr>
        <p:spPr>
          <a:xfrm>
            <a:off x="548543" y="2032529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1"/>
          <p:cNvSpPr txBox="1"/>
          <p:nvPr/>
        </p:nvSpPr>
        <p:spPr>
          <a:xfrm>
            <a:off x="627893" y="2057041"/>
            <a:ext cx="2978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2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0" name="object 22"/>
          <p:cNvSpPr/>
          <p:nvPr/>
        </p:nvSpPr>
        <p:spPr>
          <a:xfrm>
            <a:off x="1229771" y="2032528"/>
            <a:ext cx="4832985" cy="750427"/>
          </a:xfrm>
          <a:custGeom>
            <a:avLst/>
            <a:gdLst/>
            <a:ahLst/>
            <a:cxnLst/>
            <a:rect l="l" t="t" r="r" b="b"/>
            <a:pathLst>
              <a:path w="4832984" h="436879">
                <a:moveTo>
                  <a:pt x="0" y="436880"/>
                </a:moveTo>
                <a:lnTo>
                  <a:pt x="4832604" y="436880"/>
                </a:lnTo>
                <a:lnTo>
                  <a:pt x="4832604" y="0"/>
                </a:lnTo>
                <a:lnTo>
                  <a:pt x="0" y="0"/>
                </a:lnTo>
                <a:lnTo>
                  <a:pt x="0" y="43688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3"/>
          <p:cNvSpPr txBox="1"/>
          <p:nvPr/>
        </p:nvSpPr>
        <p:spPr>
          <a:xfrm>
            <a:off x="1308765" y="2057041"/>
            <a:ext cx="4514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335280">
              <a:lnSpc>
                <a:spcPct val="100000"/>
              </a:lnSpc>
              <a:spcBef>
                <a:spcPts val="295"/>
              </a:spcBef>
            </a:pPr>
            <a:r>
              <a:rPr lang="en-US" sz="1200" dirty="0">
                <a:solidFill>
                  <a:srgbClr val="FFFFFF"/>
                </a:solidFill>
                <a:cs typeface="Calibri"/>
              </a:rPr>
              <a:t>Assume</a:t>
            </a:r>
            <a:r>
              <a:rPr lang="en-US" sz="12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that</a:t>
            </a:r>
            <a:r>
              <a:rPr lang="en-US" sz="1200" spc="-3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companies</a:t>
            </a:r>
            <a:r>
              <a:rPr lang="en-US" sz="1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may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 be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located</a:t>
            </a:r>
            <a:r>
              <a:rPr lang="en-US" sz="1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in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several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cities.</a:t>
            </a:r>
            <a:r>
              <a:rPr lang="en-US" sz="12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Find</a:t>
            </a:r>
            <a:r>
              <a:rPr lang="en-US" sz="1200" spc="-3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the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name </a:t>
            </a:r>
            <a:r>
              <a:rPr lang="en-US" sz="1200" spc="-254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of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each</a:t>
            </a:r>
            <a:r>
              <a:rPr lang="en-US" sz="1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company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that</a:t>
            </a:r>
            <a:r>
              <a:rPr lang="en-US" sz="1200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is</a:t>
            </a:r>
            <a:r>
              <a:rPr lang="en-US" sz="1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located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 in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 every</a:t>
            </a:r>
            <a:r>
              <a:rPr lang="en-US" sz="12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city</a:t>
            </a:r>
            <a:r>
              <a:rPr lang="en-US" sz="1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in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 which “Small</a:t>
            </a:r>
            <a:r>
              <a:rPr lang="en-US" sz="1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Bank </a:t>
            </a:r>
            <a:r>
              <a:rPr lang="en-US" sz="1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Corporation”</a:t>
            </a:r>
            <a:r>
              <a:rPr lang="en-US" sz="1200" spc="-5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dirty="0">
                <a:solidFill>
                  <a:srgbClr val="FFFFFF"/>
                </a:solidFill>
                <a:cs typeface="Calibri"/>
              </a:rPr>
              <a:t>is</a:t>
            </a:r>
            <a:r>
              <a:rPr lang="en-US" sz="12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spc="-5" dirty="0">
                <a:solidFill>
                  <a:srgbClr val="FFFFFF"/>
                </a:solidFill>
                <a:cs typeface="Calibri"/>
              </a:rPr>
              <a:t>located.</a:t>
            </a:r>
            <a:endParaRPr lang="en-US" sz="1200" dirty="0">
              <a:cs typeface="Calibri"/>
            </a:endParaRPr>
          </a:p>
        </p:txBody>
      </p:sp>
      <p:sp>
        <p:nvSpPr>
          <p:cNvPr id="32" name="object 24"/>
          <p:cNvSpPr/>
          <p:nvPr/>
        </p:nvSpPr>
        <p:spPr>
          <a:xfrm>
            <a:off x="1229518" y="2782956"/>
            <a:ext cx="4832985" cy="2107096"/>
          </a:xfrm>
          <a:custGeom>
            <a:avLst/>
            <a:gdLst/>
            <a:ahLst/>
            <a:cxnLst/>
            <a:rect l="l" t="t" r="r" b="b"/>
            <a:pathLst>
              <a:path w="4832984" h="965200">
                <a:moveTo>
                  <a:pt x="4832858" y="0"/>
                </a:moveTo>
                <a:lnTo>
                  <a:pt x="0" y="0"/>
                </a:lnTo>
                <a:lnTo>
                  <a:pt x="0" y="965199"/>
                </a:lnTo>
                <a:lnTo>
                  <a:pt x="4832858" y="96519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5"/>
          <p:cNvSpPr txBox="1"/>
          <p:nvPr/>
        </p:nvSpPr>
        <p:spPr>
          <a:xfrm>
            <a:off x="1281079" y="2871691"/>
            <a:ext cx="5209364" cy="1706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3247390">
              <a:lnSpc>
                <a:spcPct val="100000"/>
              </a:lnSpc>
              <a:spcBef>
                <a:spcPts val="409"/>
              </a:spcBef>
            </a:pP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lang="en-US" sz="1100" b="1" spc="6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c1.name </a:t>
            </a:r>
            <a:r>
              <a:rPr lang="en-US" sz="11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FROM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Company c1 </a:t>
            </a:r>
            <a:r>
              <a:rPr lang="en-US" sz="11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lang="en-US"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NOT</a:t>
            </a:r>
            <a:r>
              <a:rPr lang="en-US"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EXISTS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lang="en-US" sz="1100" dirty="0">
              <a:latin typeface="Consolas"/>
              <a:cs typeface="Consolas"/>
            </a:endParaRPr>
          </a:p>
          <a:p>
            <a:pPr marL="63500" marR="217170" indent="335280">
              <a:lnSpc>
                <a:spcPct val="100000"/>
              </a:lnSpc>
              <a:spcBef>
                <a:spcPts val="5"/>
              </a:spcBef>
            </a:pP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city</a:t>
            </a:r>
            <a:r>
              <a:rPr lang="en-US" sz="1100" spc="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Company </a:t>
            </a:r>
            <a:r>
              <a:rPr lang="en-US" sz="1100" spc="5" dirty="0">
                <a:solidFill>
                  <a:srgbClr val="DDDDDD"/>
                </a:solidFill>
                <a:latin typeface="Consolas"/>
                <a:cs typeface="Consolas"/>
              </a:rPr>
              <a:t>c2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WHERE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c2.name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lang="en-US" sz="1100" spc="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'Small </a:t>
            </a:r>
            <a:r>
              <a:rPr lang="en-US" sz="1100" spc="-64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Bank</a:t>
            </a:r>
            <a:r>
              <a:rPr lang="en-US" sz="1100" spc="-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Corporation'</a:t>
            </a:r>
            <a:endParaRPr lang="en-US" sz="1100" dirty="0">
              <a:latin typeface="Consolas"/>
              <a:cs typeface="Consolas"/>
            </a:endParaRPr>
          </a:p>
          <a:p>
            <a:pPr marL="398780">
              <a:lnSpc>
                <a:spcPct val="100000"/>
              </a:lnSpc>
            </a:pP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lang="en-US"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NOT</a:t>
            </a:r>
            <a:r>
              <a:rPr lang="en-US"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EXISTS</a:t>
            </a:r>
            <a:r>
              <a:rPr lang="en-US" sz="11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endParaRPr lang="en-US" sz="1100" dirty="0">
              <a:latin typeface="Consolas"/>
              <a:cs typeface="Consolas"/>
            </a:endParaRPr>
          </a:p>
          <a:p>
            <a:pPr marL="63500" marR="723265" indent="671830">
              <a:lnSpc>
                <a:spcPct val="100000"/>
              </a:lnSpc>
            </a:pP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SELECT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*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FROM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Company c3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WHERE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c3.name = </a:t>
            </a:r>
            <a:r>
              <a:rPr lang="en-US" sz="1100" spc="-6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c1.name</a:t>
            </a:r>
            <a:r>
              <a:rPr lang="en-US" sz="11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lang="en-US" sz="1100" b="1" spc="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c3.city =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c2.city</a:t>
            </a:r>
            <a:endParaRPr lang="en-US" sz="1100" dirty="0">
              <a:latin typeface="Consolas"/>
              <a:cs typeface="Consolas"/>
            </a:endParaRPr>
          </a:p>
          <a:p>
            <a:pPr marL="398780">
              <a:lnSpc>
                <a:spcPct val="100000"/>
              </a:lnSpc>
            </a:pP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);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35" name="object 10"/>
          <p:cNvSpPr/>
          <p:nvPr/>
        </p:nvSpPr>
        <p:spPr>
          <a:xfrm>
            <a:off x="1278304" y="5254008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80">
                <a:moveTo>
                  <a:pt x="4832604" y="0"/>
                </a:moveTo>
                <a:lnTo>
                  <a:pt x="0" y="0"/>
                </a:lnTo>
                <a:lnTo>
                  <a:pt x="0" y="461772"/>
                </a:lnTo>
                <a:lnTo>
                  <a:pt x="4832604" y="461772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1"/>
          <p:cNvSpPr txBox="1"/>
          <p:nvPr/>
        </p:nvSpPr>
        <p:spPr>
          <a:xfrm>
            <a:off x="1357298" y="5277249"/>
            <a:ext cx="3995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company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employees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(or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companies,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where there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tie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for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most).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7" name="object 12"/>
          <p:cNvSpPr/>
          <p:nvPr/>
        </p:nvSpPr>
        <p:spPr>
          <a:xfrm>
            <a:off x="1278051" y="5715017"/>
            <a:ext cx="4832985" cy="1955800"/>
          </a:xfrm>
          <a:custGeom>
            <a:avLst/>
            <a:gdLst/>
            <a:ahLst/>
            <a:cxnLst/>
            <a:rect l="l" t="t" r="r" b="b"/>
            <a:pathLst>
              <a:path w="4832984" h="1955800">
                <a:moveTo>
                  <a:pt x="4832858" y="0"/>
                </a:moveTo>
                <a:lnTo>
                  <a:pt x="0" y="0"/>
                </a:lnTo>
                <a:lnTo>
                  <a:pt x="0" y="1955799"/>
                </a:lnTo>
                <a:lnTo>
                  <a:pt x="4832858" y="195579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3"/>
          <p:cNvSpPr txBox="1"/>
          <p:nvPr/>
        </p:nvSpPr>
        <p:spPr>
          <a:xfrm>
            <a:off x="1329359" y="5754006"/>
            <a:ext cx="22117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855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SELECT name 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Company </a:t>
            </a:r>
            <a:r>
              <a:rPr sz="1200" spc="-6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GROUP</a:t>
            </a:r>
            <a:r>
              <a:rPr sz="1200" spc="-50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BY</a:t>
            </a:r>
            <a:r>
              <a:rPr sz="1200" spc="-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name</a:t>
            </a:r>
            <a:endParaRPr sz="1200">
              <a:latin typeface="Consolas"/>
              <a:cs typeface="Consolas"/>
            </a:endParaRPr>
          </a:p>
          <a:p>
            <a:pPr marL="347980" marR="592455" indent="-335280">
              <a:lnSpc>
                <a:spcPct val="100000"/>
              </a:lnSpc>
            </a:pP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HAVING</a:t>
            </a:r>
            <a:r>
              <a:rPr sz="12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COUNT(*)</a:t>
            </a:r>
            <a:r>
              <a:rPr sz="12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2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 </a:t>
            </a:r>
            <a:r>
              <a:rPr sz="1200" spc="-6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SELECT</a:t>
            </a:r>
            <a:r>
              <a:rPr sz="1200" spc="-6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COUNT(*)</a:t>
            </a:r>
            <a:endParaRPr sz="1200">
              <a:latin typeface="Consolas"/>
              <a:cs typeface="Consolas"/>
            </a:endParaRPr>
          </a:p>
          <a:p>
            <a:pPr marL="264160" marR="593090" indent="83820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Employee 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GROUP</a:t>
            </a:r>
            <a:r>
              <a:rPr sz="1200" spc="-3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BY</a:t>
            </a:r>
            <a:r>
              <a:rPr sz="12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company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ORDER</a:t>
            </a:r>
            <a:r>
              <a:rPr sz="12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BY</a:t>
            </a:r>
            <a:r>
              <a:rPr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COUNT(*)</a:t>
            </a:r>
            <a:r>
              <a:rPr sz="12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DESC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LIMIT</a:t>
            </a:r>
            <a:r>
              <a:rPr sz="1200" spc="-6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1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9" name="object 14"/>
          <p:cNvSpPr/>
          <p:nvPr/>
        </p:nvSpPr>
        <p:spPr>
          <a:xfrm>
            <a:off x="519733" y="7832130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5"/>
          <p:cNvSpPr txBox="1"/>
          <p:nvPr/>
        </p:nvSpPr>
        <p:spPr>
          <a:xfrm>
            <a:off x="599083" y="7857277"/>
            <a:ext cx="304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(g)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16"/>
          <p:cNvSpPr/>
          <p:nvPr/>
        </p:nvSpPr>
        <p:spPr>
          <a:xfrm>
            <a:off x="1200961" y="7832130"/>
            <a:ext cx="4910075" cy="462280"/>
          </a:xfrm>
          <a:custGeom>
            <a:avLst/>
            <a:gdLst/>
            <a:ahLst/>
            <a:cxnLst/>
            <a:rect l="l" t="t" r="r" b="b"/>
            <a:pathLst>
              <a:path w="4832984" h="462279">
                <a:moveTo>
                  <a:pt x="4832604" y="0"/>
                </a:moveTo>
                <a:lnTo>
                  <a:pt x="0" y="0"/>
                </a:lnTo>
                <a:lnTo>
                  <a:pt x="0" y="461772"/>
                </a:lnTo>
                <a:lnTo>
                  <a:pt x="4832604" y="461772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7"/>
          <p:cNvSpPr txBox="1"/>
          <p:nvPr/>
        </p:nvSpPr>
        <p:spPr>
          <a:xfrm>
            <a:off x="1279955" y="7857277"/>
            <a:ext cx="442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name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of each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company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whose employees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earn a higher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salary,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average,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salary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“First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Corporation”.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18"/>
          <p:cNvSpPr/>
          <p:nvPr/>
        </p:nvSpPr>
        <p:spPr>
          <a:xfrm>
            <a:off x="1200708" y="8294284"/>
            <a:ext cx="4910328" cy="1224280"/>
          </a:xfrm>
          <a:custGeom>
            <a:avLst/>
            <a:gdLst/>
            <a:ahLst/>
            <a:cxnLst/>
            <a:rect l="l" t="t" r="r" b="b"/>
            <a:pathLst>
              <a:path w="4832984" h="1224279">
                <a:moveTo>
                  <a:pt x="4832858" y="0"/>
                </a:moveTo>
                <a:lnTo>
                  <a:pt x="0" y="0"/>
                </a:lnTo>
                <a:lnTo>
                  <a:pt x="0" y="1224279"/>
                </a:lnTo>
                <a:lnTo>
                  <a:pt x="4832858" y="122427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9"/>
          <p:cNvSpPr txBox="1"/>
          <p:nvPr/>
        </p:nvSpPr>
        <p:spPr>
          <a:xfrm>
            <a:off x="1252016" y="8333653"/>
            <a:ext cx="43167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200" b="1" spc="-5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c1.name</a:t>
            </a:r>
            <a:endParaRPr sz="1200">
              <a:latin typeface="Consolas"/>
              <a:cs typeface="Consolas"/>
            </a:endParaRPr>
          </a:p>
          <a:p>
            <a:pPr marL="12700" marR="1941830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2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Company</a:t>
            </a:r>
            <a:r>
              <a:rPr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c1,</a:t>
            </a:r>
            <a:r>
              <a:rPr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Employee</a:t>
            </a:r>
            <a:r>
              <a:rPr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e1 </a:t>
            </a:r>
            <a:r>
              <a:rPr sz="1200" spc="-6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WHERE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c1.name = e1.company 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GROUP</a:t>
            </a:r>
            <a:r>
              <a:rPr sz="12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spc="5" dirty="0">
                <a:solidFill>
                  <a:srgbClr val="F82571"/>
                </a:solidFill>
                <a:latin typeface="Consolas"/>
                <a:cs typeface="Consolas"/>
              </a:rPr>
              <a:t>BY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c1.name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HAVING</a:t>
            </a:r>
            <a:r>
              <a:rPr sz="1200" b="1" spc="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AVG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(e1.salary)</a:t>
            </a:r>
            <a:r>
              <a:rPr sz="12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&gt;</a:t>
            </a:r>
            <a:r>
              <a:rPr sz="12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2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AVG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(salary)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Employee</a:t>
            </a:r>
            <a:r>
              <a:rPr sz="12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F82571"/>
                </a:solidFill>
                <a:latin typeface="Consolas"/>
                <a:cs typeface="Consolas"/>
              </a:rPr>
              <a:t>WHERE 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company =</a:t>
            </a:r>
            <a:r>
              <a:rPr sz="12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'First Bank</a:t>
            </a:r>
            <a:r>
              <a:rPr sz="1200" spc="10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6E12D"/>
                </a:solidFill>
                <a:latin typeface="Consolas"/>
                <a:cs typeface="Consolas"/>
              </a:rPr>
              <a:t>Corporation'</a:t>
            </a:r>
            <a:r>
              <a:rPr sz="1200" dirty="0">
                <a:solidFill>
                  <a:srgbClr val="DDDDDD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5" name="object 20"/>
          <p:cNvSpPr/>
          <p:nvPr/>
        </p:nvSpPr>
        <p:spPr>
          <a:xfrm>
            <a:off x="519733" y="5277249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1"/>
          <p:cNvSpPr txBox="1"/>
          <p:nvPr/>
        </p:nvSpPr>
        <p:spPr>
          <a:xfrm>
            <a:off x="599083" y="5301761"/>
            <a:ext cx="2978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2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03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8"/>
          <p:cNvSpPr txBox="1"/>
          <p:nvPr/>
        </p:nvSpPr>
        <p:spPr>
          <a:xfrm>
            <a:off x="562554" y="114180"/>
            <a:ext cx="56388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(a)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1243782" y="114180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80">
                <a:moveTo>
                  <a:pt x="4832604" y="0"/>
                </a:moveTo>
                <a:lnTo>
                  <a:pt x="0" y="0"/>
                </a:lnTo>
                <a:lnTo>
                  <a:pt x="0" y="461772"/>
                </a:lnTo>
                <a:lnTo>
                  <a:pt x="4832604" y="461772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/>
          <p:cNvSpPr txBox="1"/>
          <p:nvPr/>
        </p:nvSpPr>
        <p:spPr>
          <a:xfrm>
            <a:off x="1322776" y="138056"/>
            <a:ext cx="4493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Modify 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database so that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employee whose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ID is '12345'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now lives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“Newtown”.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1"/>
          <p:cNvSpPr/>
          <p:nvPr/>
        </p:nvSpPr>
        <p:spPr>
          <a:xfrm>
            <a:off x="1243529" y="575952"/>
            <a:ext cx="4832985" cy="629920"/>
          </a:xfrm>
          <a:custGeom>
            <a:avLst/>
            <a:gdLst/>
            <a:ahLst/>
            <a:cxnLst/>
            <a:rect l="l" t="t" r="r" b="b"/>
            <a:pathLst>
              <a:path w="4832984" h="629919">
                <a:moveTo>
                  <a:pt x="4832858" y="0"/>
                </a:moveTo>
                <a:lnTo>
                  <a:pt x="0" y="0"/>
                </a:lnTo>
                <a:lnTo>
                  <a:pt x="0" y="629920"/>
                </a:lnTo>
                <a:lnTo>
                  <a:pt x="4832858" y="62992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2"/>
          <p:cNvSpPr txBox="1"/>
          <p:nvPr/>
        </p:nvSpPr>
        <p:spPr>
          <a:xfrm>
            <a:off x="1294837" y="616338"/>
            <a:ext cx="162687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UPDATE</a:t>
            </a:r>
            <a:r>
              <a:rPr sz="1100" b="1" spc="-5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employee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SET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city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'Newton'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name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'Jones'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13"/>
          <p:cNvSpPr/>
          <p:nvPr/>
        </p:nvSpPr>
        <p:spPr>
          <a:xfrm>
            <a:off x="562554" y="1230770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4">
                <a:moveTo>
                  <a:pt x="563880" y="0"/>
                </a:moveTo>
                <a:lnTo>
                  <a:pt x="0" y="0"/>
                </a:lnTo>
                <a:lnTo>
                  <a:pt x="0" y="277368"/>
                </a:lnTo>
                <a:lnTo>
                  <a:pt x="563880" y="277368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4"/>
          <p:cNvSpPr txBox="1"/>
          <p:nvPr/>
        </p:nvSpPr>
        <p:spPr>
          <a:xfrm>
            <a:off x="641904" y="1255535"/>
            <a:ext cx="393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15"/>
          <p:cNvSpPr/>
          <p:nvPr/>
        </p:nvSpPr>
        <p:spPr>
          <a:xfrm>
            <a:off x="1243782" y="1230770"/>
            <a:ext cx="4832985" cy="646430"/>
          </a:xfrm>
          <a:custGeom>
            <a:avLst/>
            <a:gdLst/>
            <a:ahLst/>
            <a:cxnLst/>
            <a:rect l="l" t="t" r="r" b="b"/>
            <a:pathLst>
              <a:path w="4832984" h="646430">
                <a:moveTo>
                  <a:pt x="4832604" y="0"/>
                </a:moveTo>
                <a:lnTo>
                  <a:pt x="0" y="0"/>
                </a:lnTo>
                <a:lnTo>
                  <a:pt x="0" y="646176"/>
                </a:lnTo>
                <a:lnTo>
                  <a:pt x="4832604" y="646176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6"/>
          <p:cNvSpPr txBox="1"/>
          <p:nvPr/>
        </p:nvSpPr>
        <p:spPr>
          <a:xfrm>
            <a:off x="1322776" y="1255535"/>
            <a:ext cx="4567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Give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“First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Corporation”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 10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percent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raise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unless </a:t>
            </a:r>
            <a:r>
              <a:rPr sz="1200" b="1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salary becomes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greater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$100000;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such cases,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give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 3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percent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raise.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17"/>
          <p:cNvSpPr/>
          <p:nvPr/>
        </p:nvSpPr>
        <p:spPr>
          <a:xfrm>
            <a:off x="1243529" y="1877582"/>
            <a:ext cx="4832985" cy="1803400"/>
          </a:xfrm>
          <a:custGeom>
            <a:avLst/>
            <a:gdLst/>
            <a:ahLst/>
            <a:cxnLst/>
            <a:rect l="l" t="t" r="r" b="b"/>
            <a:pathLst>
              <a:path w="4832984" h="1803400">
                <a:moveTo>
                  <a:pt x="4832858" y="0"/>
                </a:moveTo>
                <a:lnTo>
                  <a:pt x="0" y="0"/>
                </a:lnTo>
                <a:lnTo>
                  <a:pt x="0" y="1803399"/>
                </a:lnTo>
                <a:lnTo>
                  <a:pt x="4832858" y="180339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8"/>
          <p:cNvSpPr txBox="1"/>
          <p:nvPr/>
        </p:nvSpPr>
        <p:spPr>
          <a:xfrm>
            <a:off x="1294837" y="1918222"/>
            <a:ext cx="4141470" cy="170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UPDATE</a:t>
            </a:r>
            <a:r>
              <a:rPr sz="1100" b="1" spc="-5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employee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SET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salary</a:t>
            </a:r>
            <a:r>
              <a:rPr sz="1100" spc="-3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CASE</a:t>
            </a:r>
            <a:endParaRPr sz="1100">
              <a:latin typeface="Consolas"/>
              <a:cs typeface="Consolas"/>
            </a:endParaRPr>
          </a:p>
          <a:p>
            <a:pPr marL="12065" marR="5080" indent="76835" algn="ctr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WHEN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company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'First Bank Corporation'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title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 </a:t>
            </a:r>
            <a:r>
              <a:rPr sz="11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'Manager'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salary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*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1.1 &lt;=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100000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THEN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salary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*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1.1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WHEN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company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'First Bank Corporation'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title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endParaRPr sz="1100">
              <a:latin typeface="Consolas"/>
              <a:cs typeface="Consolas"/>
            </a:endParaRPr>
          </a:p>
          <a:p>
            <a:pPr marR="1973580" algn="ctr">
              <a:lnSpc>
                <a:spcPct val="100000"/>
              </a:lnSpc>
            </a:pP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'Manager'</a:t>
            </a:r>
            <a:r>
              <a:rPr sz="1100" spc="-20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THEN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salary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*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1.03</a:t>
            </a:r>
            <a:endParaRPr sz="1100">
              <a:latin typeface="Consolas"/>
              <a:cs typeface="Consolas"/>
            </a:endParaRPr>
          </a:p>
          <a:p>
            <a:pPr marL="1651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ELSE</a:t>
            </a:r>
            <a:r>
              <a:rPr sz="1100" b="1" spc="-6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salary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END</a:t>
            </a:r>
            <a:endParaRPr sz="1100">
              <a:latin typeface="Consolas"/>
              <a:cs typeface="Consolas"/>
            </a:endParaRPr>
          </a:p>
          <a:p>
            <a:pPr marL="12700" marR="15621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company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'First Bank Corporation' </a:t>
            </a: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AND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title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'Manager'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6" name="object 8"/>
          <p:cNvSpPr txBox="1"/>
          <p:nvPr/>
        </p:nvSpPr>
        <p:spPr>
          <a:xfrm>
            <a:off x="562301" y="3721622"/>
            <a:ext cx="563880" cy="27749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(a)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9"/>
          <p:cNvSpPr/>
          <p:nvPr/>
        </p:nvSpPr>
        <p:spPr>
          <a:xfrm>
            <a:off x="1243529" y="3721622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80">
                <a:moveTo>
                  <a:pt x="4832604" y="0"/>
                </a:moveTo>
                <a:lnTo>
                  <a:pt x="0" y="0"/>
                </a:lnTo>
                <a:lnTo>
                  <a:pt x="0" y="461772"/>
                </a:lnTo>
                <a:lnTo>
                  <a:pt x="4832604" y="461772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 txBox="1"/>
          <p:nvPr/>
        </p:nvSpPr>
        <p:spPr>
          <a:xfrm>
            <a:off x="1322523" y="3745498"/>
            <a:ext cx="4180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Find the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names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students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least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Comp. </a:t>
            </a:r>
            <a:r>
              <a:rPr sz="1200" b="1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Sci.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course;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sure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duplicate names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result.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11"/>
          <p:cNvSpPr/>
          <p:nvPr/>
        </p:nvSpPr>
        <p:spPr>
          <a:xfrm>
            <a:off x="1243276" y="4183266"/>
            <a:ext cx="4832985" cy="965200"/>
          </a:xfrm>
          <a:custGeom>
            <a:avLst/>
            <a:gdLst/>
            <a:ahLst/>
            <a:cxnLst/>
            <a:rect l="l" t="t" r="r" b="b"/>
            <a:pathLst>
              <a:path w="4832984" h="965200">
                <a:moveTo>
                  <a:pt x="4832858" y="0"/>
                </a:moveTo>
                <a:lnTo>
                  <a:pt x="0" y="0"/>
                </a:lnTo>
                <a:lnTo>
                  <a:pt x="0" y="965200"/>
                </a:lnTo>
                <a:lnTo>
                  <a:pt x="4832858" y="96520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2"/>
          <p:cNvSpPr txBox="1"/>
          <p:nvPr/>
        </p:nvSpPr>
        <p:spPr>
          <a:xfrm>
            <a:off x="1294584" y="4223780"/>
            <a:ext cx="254190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655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 name </a:t>
            </a:r>
            <a:r>
              <a:rPr sz="1100" b="1" spc="-59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8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student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NATURAL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JOIN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takes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NATURAL</a:t>
            </a:r>
            <a:r>
              <a:rPr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JOIN</a:t>
            </a:r>
            <a:r>
              <a:rPr sz="11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course.dept </a:t>
            </a:r>
            <a:r>
              <a:rPr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'Comp.</a:t>
            </a:r>
            <a:r>
              <a:rPr sz="1100" spc="-1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Sci.'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1" name="object 13"/>
          <p:cNvSpPr/>
          <p:nvPr/>
        </p:nvSpPr>
        <p:spPr>
          <a:xfrm>
            <a:off x="562301" y="5207676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4">
                <a:moveTo>
                  <a:pt x="563880" y="0"/>
                </a:moveTo>
                <a:lnTo>
                  <a:pt x="0" y="0"/>
                </a:lnTo>
                <a:lnTo>
                  <a:pt x="0" y="277368"/>
                </a:lnTo>
                <a:lnTo>
                  <a:pt x="563880" y="277368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4"/>
          <p:cNvSpPr txBox="1"/>
          <p:nvPr/>
        </p:nvSpPr>
        <p:spPr>
          <a:xfrm>
            <a:off x="641651" y="5231805"/>
            <a:ext cx="393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r>
              <a:rPr sz="1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15"/>
          <p:cNvSpPr/>
          <p:nvPr/>
        </p:nvSpPr>
        <p:spPr>
          <a:xfrm>
            <a:off x="1243529" y="5207676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80">
                <a:moveTo>
                  <a:pt x="4832604" y="0"/>
                </a:moveTo>
                <a:lnTo>
                  <a:pt x="0" y="0"/>
                </a:lnTo>
                <a:lnTo>
                  <a:pt x="0" y="461772"/>
                </a:lnTo>
                <a:lnTo>
                  <a:pt x="4832604" y="461772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6"/>
          <p:cNvSpPr txBox="1"/>
          <p:nvPr/>
        </p:nvSpPr>
        <p:spPr>
          <a:xfrm>
            <a:off x="1322523" y="5231805"/>
            <a:ext cx="3984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Find the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IDs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names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all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students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200" b="1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offering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Spring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2009.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17"/>
          <p:cNvSpPr/>
          <p:nvPr/>
        </p:nvSpPr>
        <p:spPr>
          <a:xfrm>
            <a:off x="1243276" y="5669194"/>
            <a:ext cx="4832985" cy="1361440"/>
          </a:xfrm>
          <a:custGeom>
            <a:avLst/>
            <a:gdLst/>
            <a:ahLst/>
            <a:cxnLst/>
            <a:rect l="l" t="t" r="r" b="b"/>
            <a:pathLst>
              <a:path w="4832984" h="1361439">
                <a:moveTo>
                  <a:pt x="4832858" y="0"/>
                </a:moveTo>
                <a:lnTo>
                  <a:pt x="0" y="0"/>
                </a:lnTo>
                <a:lnTo>
                  <a:pt x="0" y="1361439"/>
                </a:lnTo>
                <a:lnTo>
                  <a:pt x="4832858" y="136143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8"/>
          <p:cNvSpPr txBox="1"/>
          <p:nvPr/>
        </p:nvSpPr>
        <p:spPr>
          <a:xfrm>
            <a:off x="1294584" y="5706786"/>
            <a:ext cx="2931160" cy="1261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03045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350" b="1" spc="-5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35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350" spc="-5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sz="1350" spc="-6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350" b="1" spc="-5" dirty="0">
                <a:solidFill>
                  <a:srgbClr val="F82571"/>
                </a:solidFill>
                <a:latin typeface="Consolas"/>
                <a:cs typeface="Consolas"/>
              </a:rPr>
              <a:t>name </a:t>
            </a:r>
            <a:r>
              <a:rPr sz="1350" b="1" spc="-7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350" b="1" spc="-5" dirty="0">
                <a:solidFill>
                  <a:srgbClr val="F82571"/>
                </a:solidFill>
                <a:latin typeface="Consolas"/>
                <a:cs typeface="Consolas"/>
              </a:rPr>
              <a:t>from </a:t>
            </a:r>
            <a:r>
              <a:rPr sz="1350" spc="-10" dirty="0">
                <a:solidFill>
                  <a:srgbClr val="DDDDDD"/>
                </a:solidFill>
                <a:latin typeface="Consolas"/>
                <a:cs typeface="Consolas"/>
              </a:rPr>
              <a:t>student </a:t>
            </a:r>
            <a:r>
              <a:rPr sz="135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350" b="1" spc="-5" dirty="0">
                <a:solidFill>
                  <a:srgbClr val="F82571"/>
                </a:solidFill>
                <a:latin typeface="Consolas"/>
                <a:cs typeface="Consolas"/>
              </a:rPr>
              <a:t>except</a:t>
            </a: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50" b="1" spc="-5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sz="1350" b="1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35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sz="1350" spc="-5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sz="1350" spc="-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350" b="1" spc="-5" dirty="0">
                <a:solidFill>
                  <a:srgbClr val="F82571"/>
                </a:solidFill>
                <a:latin typeface="Consolas"/>
                <a:cs typeface="Consolas"/>
              </a:rPr>
              <a:t>name</a:t>
            </a: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50" b="1" spc="-5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35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350" spc="-10" dirty="0">
                <a:solidFill>
                  <a:srgbClr val="DDDDDD"/>
                </a:solidFill>
                <a:latin typeface="Consolas"/>
                <a:cs typeface="Consolas"/>
              </a:rPr>
              <a:t>student</a:t>
            </a:r>
            <a:r>
              <a:rPr sz="135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350" b="1" spc="-5" dirty="0">
                <a:solidFill>
                  <a:srgbClr val="F82571"/>
                </a:solidFill>
                <a:latin typeface="Consolas"/>
                <a:cs typeface="Consolas"/>
              </a:rPr>
              <a:t>natural</a:t>
            </a:r>
            <a:r>
              <a:rPr sz="135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350" b="1" spc="-10" dirty="0">
                <a:solidFill>
                  <a:srgbClr val="F82571"/>
                </a:solidFill>
                <a:latin typeface="Consolas"/>
                <a:cs typeface="Consolas"/>
              </a:rPr>
              <a:t>join</a:t>
            </a:r>
            <a:r>
              <a:rPr sz="135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350" spc="-5" dirty="0">
                <a:solidFill>
                  <a:srgbClr val="DDDDDD"/>
                </a:solidFill>
                <a:latin typeface="Consolas"/>
                <a:cs typeface="Consolas"/>
              </a:rPr>
              <a:t>takes</a:t>
            </a: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50" b="1" spc="-5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sz="135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350" b="1" spc="-5" dirty="0">
                <a:solidFill>
                  <a:srgbClr val="F82571"/>
                </a:solidFill>
                <a:latin typeface="Consolas"/>
                <a:cs typeface="Consolas"/>
              </a:rPr>
              <a:t>year</a:t>
            </a:r>
            <a:r>
              <a:rPr sz="1350" b="1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350" dirty="0">
                <a:solidFill>
                  <a:srgbClr val="DDDDDD"/>
                </a:solidFill>
                <a:latin typeface="Consolas"/>
                <a:cs typeface="Consolas"/>
              </a:rPr>
              <a:t>&lt;</a:t>
            </a:r>
            <a:r>
              <a:rPr sz="135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350" spc="-10" dirty="0">
                <a:solidFill>
                  <a:srgbClr val="DDDDDD"/>
                </a:solidFill>
                <a:latin typeface="Consolas"/>
                <a:cs typeface="Consolas"/>
              </a:rPr>
              <a:t>2009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37" name="object 19"/>
          <p:cNvSpPr/>
          <p:nvPr/>
        </p:nvSpPr>
        <p:spPr>
          <a:xfrm>
            <a:off x="562048" y="7097542"/>
            <a:ext cx="563880" cy="276225"/>
          </a:xfrm>
          <a:custGeom>
            <a:avLst/>
            <a:gdLst/>
            <a:ahLst/>
            <a:cxnLst/>
            <a:rect l="l" t="t" r="r" b="b"/>
            <a:pathLst>
              <a:path w="563880" h="276225">
                <a:moveTo>
                  <a:pt x="563880" y="0"/>
                </a:moveTo>
                <a:lnTo>
                  <a:pt x="0" y="0"/>
                </a:lnTo>
                <a:lnTo>
                  <a:pt x="0" y="275844"/>
                </a:lnTo>
                <a:lnTo>
                  <a:pt x="563880" y="275844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0"/>
          <p:cNvSpPr txBox="1"/>
          <p:nvPr/>
        </p:nvSpPr>
        <p:spPr>
          <a:xfrm>
            <a:off x="641398" y="7121672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r>
              <a:rPr sz="1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(c)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21"/>
          <p:cNvSpPr/>
          <p:nvPr/>
        </p:nvSpPr>
        <p:spPr>
          <a:xfrm>
            <a:off x="1243276" y="7097542"/>
            <a:ext cx="4832985" cy="605155"/>
          </a:xfrm>
          <a:custGeom>
            <a:avLst/>
            <a:gdLst/>
            <a:ahLst/>
            <a:cxnLst/>
            <a:rect l="l" t="t" r="r" b="b"/>
            <a:pathLst>
              <a:path w="4832984" h="605154">
                <a:moveTo>
                  <a:pt x="0" y="604646"/>
                </a:moveTo>
                <a:lnTo>
                  <a:pt x="4832604" y="604646"/>
                </a:lnTo>
                <a:lnTo>
                  <a:pt x="4832604" y="0"/>
                </a:lnTo>
                <a:lnTo>
                  <a:pt x="0" y="0"/>
                </a:lnTo>
                <a:lnTo>
                  <a:pt x="0" y="60464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2"/>
          <p:cNvSpPr txBox="1"/>
          <p:nvPr/>
        </p:nvSpPr>
        <p:spPr>
          <a:xfrm>
            <a:off x="1322270" y="7121672"/>
            <a:ext cx="439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For each department,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find the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maximum salary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instructors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department. 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assume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every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at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least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1200" b="1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instructor.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23"/>
          <p:cNvSpPr/>
          <p:nvPr/>
        </p:nvSpPr>
        <p:spPr>
          <a:xfrm>
            <a:off x="1243023" y="7702190"/>
            <a:ext cx="4832985" cy="629920"/>
          </a:xfrm>
          <a:custGeom>
            <a:avLst/>
            <a:gdLst/>
            <a:ahLst/>
            <a:cxnLst/>
            <a:rect l="l" t="t" r="r" b="b"/>
            <a:pathLst>
              <a:path w="4832984" h="629920">
                <a:moveTo>
                  <a:pt x="4832858" y="0"/>
                </a:moveTo>
                <a:lnTo>
                  <a:pt x="0" y="0"/>
                </a:lnTo>
                <a:lnTo>
                  <a:pt x="0" y="629920"/>
                </a:lnTo>
                <a:lnTo>
                  <a:pt x="4832858" y="62992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4"/>
          <p:cNvSpPr txBox="1"/>
          <p:nvPr/>
        </p:nvSpPr>
        <p:spPr>
          <a:xfrm>
            <a:off x="1294331" y="7743210"/>
            <a:ext cx="185483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SELECT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dept,</a:t>
            </a:r>
            <a:r>
              <a:rPr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MAX(salary)</a:t>
            </a:r>
            <a:endParaRPr sz="1100">
              <a:latin typeface="Consolas"/>
              <a:cs typeface="Consolas"/>
            </a:endParaRPr>
          </a:p>
          <a:p>
            <a:pPr marL="12700" marR="690880">
              <a:lnSpc>
                <a:spcPct val="100000"/>
              </a:lnSpc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7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instructor </a:t>
            </a:r>
            <a:r>
              <a:rPr sz="1100" spc="-59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GROUP</a:t>
            </a:r>
            <a:r>
              <a:rPr sz="1100" spc="-40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BY</a:t>
            </a:r>
            <a:r>
              <a:rPr sz="1100" spc="-4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dept;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3" name="object 25"/>
          <p:cNvSpPr/>
          <p:nvPr/>
        </p:nvSpPr>
        <p:spPr>
          <a:xfrm>
            <a:off x="562048" y="8466223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6"/>
          <p:cNvSpPr txBox="1"/>
          <p:nvPr/>
        </p:nvSpPr>
        <p:spPr>
          <a:xfrm>
            <a:off x="641398" y="8491623"/>
            <a:ext cx="393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r>
              <a:rPr sz="1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(d)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27"/>
          <p:cNvSpPr/>
          <p:nvPr/>
        </p:nvSpPr>
        <p:spPr>
          <a:xfrm>
            <a:off x="1243276" y="8466223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79">
                <a:moveTo>
                  <a:pt x="4832604" y="0"/>
                </a:moveTo>
                <a:lnTo>
                  <a:pt x="0" y="0"/>
                </a:lnTo>
                <a:lnTo>
                  <a:pt x="0" y="461771"/>
                </a:lnTo>
                <a:lnTo>
                  <a:pt x="4832604" y="461771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8"/>
          <p:cNvSpPr txBox="1"/>
          <p:nvPr/>
        </p:nvSpPr>
        <p:spPr>
          <a:xfrm>
            <a:off x="1322270" y="8491623"/>
            <a:ext cx="400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lowest,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across all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departments,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of the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per-department </a:t>
            </a:r>
            <a:r>
              <a:rPr sz="1200" b="1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salary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computed by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preceding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query.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29"/>
          <p:cNvSpPr/>
          <p:nvPr/>
        </p:nvSpPr>
        <p:spPr>
          <a:xfrm>
            <a:off x="1243023" y="8928375"/>
            <a:ext cx="4832985" cy="797560"/>
          </a:xfrm>
          <a:custGeom>
            <a:avLst/>
            <a:gdLst/>
            <a:ahLst/>
            <a:cxnLst/>
            <a:rect l="l" t="t" r="r" b="b"/>
            <a:pathLst>
              <a:path w="4832984" h="797559">
                <a:moveTo>
                  <a:pt x="4832858" y="0"/>
                </a:moveTo>
                <a:lnTo>
                  <a:pt x="0" y="0"/>
                </a:lnTo>
                <a:lnTo>
                  <a:pt x="0" y="797560"/>
                </a:lnTo>
                <a:lnTo>
                  <a:pt x="4832858" y="79756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0"/>
          <p:cNvSpPr txBox="1"/>
          <p:nvPr/>
        </p:nvSpPr>
        <p:spPr>
          <a:xfrm>
            <a:off x="1294331" y="8969523"/>
            <a:ext cx="330263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SELECT</a:t>
            </a:r>
            <a:r>
              <a:rPr sz="1100" spc="-3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MIN(maxsalary)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(SELECT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dept,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 MAX(salary)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AS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 maxsalary</a:t>
            </a:r>
            <a:endParaRPr sz="11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sz="1100" b="1" spc="-5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instructor</a:t>
            </a:r>
            <a:endParaRPr sz="110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</a:pPr>
            <a:r>
              <a:rPr sz="1100" spc="-10" dirty="0">
                <a:solidFill>
                  <a:srgbClr val="A6E12D"/>
                </a:solidFill>
                <a:latin typeface="Consolas"/>
                <a:cs typeface="Consolas"/>
              </a:rPr>
              <a:t>GROUP</a:t>
            </a:r>
            <a:r>
              <a:rPr sz="1100" spc="-2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BY</a:t>
            </a:r>
            <a:r>
              <a:rPr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dept)</a:t>
            </a:r>
            <a:r>
              <a:rPr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DDDDDD"/>
                </a:solidFill>
                <a:latin typeface="Consolas"/>
                <a:cs typeface="Consolas"/>
              </a:rPr>
              <a:t>AS</a:t>
            </a:r>
            <a:r>
              <a:rPr sz="1100" spc="-2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DDDDDD"/>
                </a:solidFill>
                <a:latin typeface="Consolas"/>
                <a:cs typeface="Consolas"/>
              </a:rPr>
              <a:t>deptmax</a:t>
            </a:r>
            <a:endParaRPr sz="11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99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/>
          <p:cNvSpPr txBox="1"/>
          <p:nvPr/>
        </p:nvSpPr>
        <p:spPr>
          <a:xfrm>
            <a:off x="549037" y="107673"/>
            <a:ext cx="563880" cy="221214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b="1" spc="-3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(a)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9"/>
          <p:cNvSpPr/>
          <p:nvPr/>
        </p:nvSpPr>
        <p:spPr>
          <a:xfrm>
            <a:off x="1230265" y="107673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80">
                <a:moveTo>
                  <a:pt x="4832604" y="0"/>
                </a:moveTo>
                <a:lnTo>
                  <a:pt x="0" y="0"/>
                </a:lnTo>
                <a:lnTo>
                  <a:pt x="0" y="461772"/>
                </a:lnTo>
                <a:lnTo>
                  <a:pt x="4832604" y="461772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 txBox="1"/>
          <p:nvPr/>
        </p:nvSpPr>
        <p:spPr>
          <a:xfrm>
            <a:off x="1309259" y="131549"/>
            <a:ext cx="4180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Create</a:t>
            </a:r>
            <a:r>
              <a:rPr lang="en-US" sz="1200" b="1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a</a:t>
            </a:r>
            <a:r>
              <a:rPr lang="en-US" sz="1200" b="1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new</a:t>
            </a:r>
            <a:r>
              <a:rPr lang="en-US" sz="1200" b="1" spc="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course</a:t>
            </a:r>
            <a:r>
              <a:rPr lang="en-US" sz="1200"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spc="-15" dirty="0">
                <a:solidFill>
                  <a:srgbClr val="FFFFFF"/>
                </a:solidFill>
                <a:cs typeface="Calibri"/>
              </a:rPr>
              <a:t>“CS-001”,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 titled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“Weekly Seminar”,</a:t>
            </a:r>
            <a:r>
              <a:rPr lang="en-US" sz="1200"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with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0</a:t>
            </a:r>
            <a:r>
              <a:rPr lang="en-US" sz="1200" b="1" spc="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credits.</a:t>
            </a:r>
            <a:endParaRPr lang="en-US" sz="1200" dirty="0">
              <a:cs typeface="Calibri"/>
            </a:endParaRPr>
          </a:p>
        </p:txBody>
      </p:sp>
      <p:sp>
        <p:nvSpPr>
          <p:cNvPr id="7" name="object 11"/>
          <p:cNvSpPr/>
          <p:nvPr/>
        </p:nvSpPr>
        <p:spPr>
          <a:xfrm>
            <a:off x="1230012" y="569317"/>
            <a:ext cx="4832985" cy="965200"/>
          </a:xfrm>
          <a:custGeom>
            <a:avLst/>
            <a:gdLst/>
            <a:ahLst/>
            <a:cxnLst/>
            <a:rect l="l" t="t" r="r" b="b"/>
            <a:pathLst>
              <a:path w="4832984" h="965200">
                <a:moveTo>
                  <a:pt x="4832858" y="0"/>
                </a:moveTo>
                <a:lnTo>
                  <a:pt x="0" y="0"/>
                </a:lnTo>
                <a:lnTo>
                  <a:pt x="0" y="965200"/>
                </a:lnTo>
                <a:lnTo>
                  <a:pt x="4832858" y="96520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 txBox="1"/>
          <p:nvPr/>
        </p:nvSpPr>
        <p:spPr>
          <a:xfrm>
            <a:off x="1281320" y="609831"/>
            <a:ext cx="2541905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723265">
              <a:lnSpc>
                <a:spcPct val="100000"/>
              </a:lnSpc>
              <a:spcBef>
                <a:spcPts val="400"/>
              </a:spcBef>
            </a:pP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INSERT INTO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course (</a:t>
            </a:r>
            <a:r>
              <a:rPr lang="en-US" sz="1100" dirty="0" err="1">
                <a:solidFill>
                  <a:srgbClr val="DDDDDD"/>
                </a:solidFill>
                <a:latin typeface="Consolas"/>
                <a:cs typeface="Consolas"/>
              </a:rPr>
              <a:t>course_id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, title, </a:t>
            </a:r>
            <a:r>
              <a:rPr lang="en-US" sz="1100" dirty="0" err="1">
                <a:solidFill>
                  <a:srgbClr val="DDDDDD"/>
                </a:solidFill>
                <a:latin typeface="Consolas"/>
                <a:cs typeface="Consolas"/>
              </a:rPr>
              <a:t>dept_name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lang="en-US" sz="1100" spc="-64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credits)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VALUES</a:t>
            </a:r>
            <a:r>
              <a:rPr lang="en-US" sz="1100" b="1" spc="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'CS-001'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lang="en-US" sz="11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'Weekly</a:t>
            </a:r>
            <a:r>
              <a:rPr lang="en-US" sz="1100" spc="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Seminar'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lang="en-US" sz="1100" spc="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'Comp.</a:t>
            </a:r>
            <a:r>
              <a:rPr lang="en-US" sz="1100" spc="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A6E12D"/>
                </a:solidFill>
                <a:latin typeface="Consolas"/>
                <a:cs typeface="Consolas"/>
              </a:rPr>
              <a:t>Sci.'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0);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9" name="object 13"/>
          <p:cNvSpPr/>
          <p:nvPr/>
        </p:nvSpPr>
        <p:spPr>
          <a:xfrm>
            <a:off x="549037" y="1892277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4">
                <a:moveTo>
                  <a:pt x="563880" y="0"/>
                </a:moveTo>
                <a:lnTo>
                  <a:pt x="0" y="0"/>
                </a:lnTo>
                <a:lnTo>
                  <a:pt x="0" y="277368"/>
                </a:lnTo>
                <a:lnTo>
                  <a:pt x="563880" y="277368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 txBox="1"/>
          <p:nvPr/>
        </p:nvSpPr>
        <p:spPr>
          <a:xfrm>
            <a:off x="628387" y="1916406"/>
            <a:ext cx="393065" cy="197490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1230265" y="1892277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80">
                <a:moveTo>
                  <a:pt x="4832604" y="0"/>
                </a:moveTo>
                <a:lnTo>
                  <a:pt x="0" y="0"/>
                </a:lnTo>
                <a:lnTo>
                  <a:pt x="0" y="461772"/>
                </a:lnTo>
                <a:lnTo>
                  <a:pt x="4832604" y="461772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 txBox="1"/>
          <p:nvPr/>
        </p:nvSpPr>
        <p:spPr>
          <a:xfrm>
            <a:off x="1309259" y="1916406"/>
            <a:ext cx="3984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Create</a:t>
            </a:r>
            <a:r>
              <a:rPr lang="en-US" sz="1200" b="1" spc="-2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a</a:t>
            </a:r>
            <a:r>
              <a:rPr lang="en-US" sz="1200" b="1" spc="-2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section</a:t>
            </a: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of</a:t>
            </a:r>
            <a:r>
              <a:rPr lang="en-US" sz="1200" b="1" spc="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this</a:t>
            </a:r>
            <a:r>
              <a:rPr lang="en-US" sz="1200" b="1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course</a:t>
            </a:r>
            <a:r>
              <a:rPr lang="en-US" sz="1200" b="1" spc="-3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in</a:t>
            </a:r>
            <a:r>
              <a:rPr lang="en-US" sz="1200"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Autumn</a:t>
            </a: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2009,</a:t>
            </a:r>
            <a:r>
              <a:rPr lang="en-US" sz="1200" b="1" spc="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with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section</a:t>
            </a: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id of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1.</a:t>
            </a:r>
            <a:endParaRPr lang="en-US" sz="1200" dirty="0">
              <a:cs typeface="Calibri"/>
            </a:endParaRPr>
          </a:p>
        </p:txBody>
      </p:sp>
      <p:sp>
        <p:nvSpPr>
          <p:cNvPr id="13" name="object 17"/>
          <p:cNvSpPr/>
          <p:nvPr/>
        </p:nvSpPr>
        <p:spPr>
          <a:xfrm>
            <a:off x="1230012" y="2353795"/>
            <a:ext cx="4832985" cy="1038161"/>
          </a:xfrm>
          <a:custGeom>
            <a:avLst/>
            <a:gdLst/>
            <a:ahLst/>
            <a:cxnLst/>
            <a:rect l="l" t="t" r="r" b="b"/>
            <a:pathLst>
              <a:path w="4832984" h="1361439">
                <a:moveTo>
                  <a:pt x="4832858" y="0"/>
                </a:moveTo>
                <a:lnTo>
                  <a:pt x="0" y="0"/>
                </a:lnTo>
                <a:lnTo>
                  <a:pt x="0" y="1361439"/>
                </a:lnTo>
                <a:lnTo>
                  <a:pt x="4832858" y="1361439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/>
          <p:cNvSpPr txBox="1"/>
          <p:nvPr/>
        </p:nvSpPr>
        <p:spPr>
          <a:xfrm>
            <a:off x="1281320" y="2391387"/>
            <a:ext cx="293116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15"/>
              </a:spcBef>
            </a:pPr>
            <a:r>
              <a:rPr lang="en-US" sz="1400" b="1" spc="-10" dirty="0">
                <a:solidFill>
                  <a:srgbClr val="F82571"/>
                </a:solidFill>
                <a:latin typeface="Consolas"/>
                <a:cs typeface="Consolas"/>
              </a:rPr>
              <a:t>INSERT</a:t>
            </a:r>
            <a:r>
              <a:rPr lang="en-US" sz="14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400" b="1" spc="-10" dirty="0">
                <a:solidFill>
                  <a:srgbClr val="F82571"/>
                </a:solidFill>
                <a:latin typeface="Consolas"/>
                <a:cs typeface="Consolas"/>
              </a:rPr>
              <a:t>INTO</a:t>
            </a:r>
            <a:r>
              <a:rPr lang="en-US" sz="1400" b="1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400" b="1" spc="-10" dirty="0">
                <a:solidFill>
                  <a:srgbClr val="F82571"/>
                </a:solidFill>
                <a:latin typeface="Consolas"/>
                <a:cs typeface="Consolas"/>
              </a:rPr>
              <a:t>section</a:t>
            </a:r>
            <a:endParaRPr lang="en-US" sz="14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lang="en-US" sz="1400" b="1" spc="-10" dirty="0">
                <a:solidFill>
                  <a:srgbClr val="F82571"/>
                </a:solidFill>
                <a:latin typeface="Consolas"/>
                <a:cs typeface="Consolas"/>
              </a:rPr>
              <a:t>VALUES </a:t>
            </a:r>
            <a:r>
              <a:rPr lang="en-US" sz="14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lang="en-US" sz="1400" spc="-10" dirty="0">
                <a:solidFill>
                  <a:srgbClr val="A6E12D"/>
                </a:solidFill>
                <a:latin typeface="Consolas"/>
                <a:cs typeface="Consolas"/>
              </a:rPr>
              <a:t>'CS-001'</a:t>
            </a:r>
            <a:r>
              <a:rPr lang="en-US" sz="1400" spc="-10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lang="en-US" sz="1400" spc="-5" dirty="0">
                <a:solidFill>
                  <a:srgbClr val="DDDDDD"/>
                </a:solidFill>
                <a:latin typeface="Consolas"/>
                <a:cs typeface="Consolas"/>
              </a:rPr>
              <a:t> 1, </a:t>
            </a:r>
            <a:r>
              <a:rPr lang="en-US" sz="1400" spc="-10" dirty="0">
                <a:solidFill>
                  <a:srgbClr val="A6E12D"/>
                </a:solidFill>
                <a:latin typeface="Consolas"/>
                <a:cs typeface="Consolas"/>
              </a:rPr>
              <a:t>'Autumn'</a:t>
            </a:r>
            <a:r>
              <a:rPr lang="en-US" sz="1400" spc="-10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lang="en-US" sz="14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400" spc="-10" dirty="0">
                <a:solidFill>
                  <a:srgbClr val="DDDDDD"/>
                </a:solidFill>
                <a:latin typeface="Consolas"/>
                <a:cs typeface="Consolas"/>
              </a:rPr>
              <a:t>2009,</a:t>
            </a:r>
            <a:r>
              <a:rPr lang="en-US" sz="14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400" b="1" spc="-10" dirty="0">
                <a:solidFill>
                  <a:srgbClr val="F82571"/>
                </a:solidFill>
                <a:latin typeface="Consolas"/>
                <a:cs typeface="Consolas"/>
              </a:rPr>
              <a:t>NULL</a:t>
            </a:r>
            <a:r>
              <a:rPr lang="en-US" sz="1400" spc="-10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lang="en-US" sz="14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400" b="1" spc="-10" dirty="0">
                <a:solidFill>
                  <a:srgbClr val="F82571"/>
                </a:solidFill>
                <a:latin typeface="Consolas"/>
                <a:cs typeface="Consolas"/>
              </a:rPr>
              <a:t>NULL</a:t>
            </a:r>
            <a:r>
              <a:rPr lang="en-US" sz="1400" spc="-10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lang="en-US" sz="14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400" b="1" spc="-10" dirty="0">
                <a:solidFill>
                  <a:srgbClr val="F82571"/>
                </a:solidFill>
                <a:latin typeface="Consolas"/>
                <a:cs typeface="Consolas"/>
              </a:rPr>
              <a:t>NULL</a:t>
            </a:r>
            <a:r>
              <a:rPr lang="en-US" sz="1400" spc="-10" dirty="0">
                <a:solidFill>
                  <a:srgbClr val="DDDDDD"/>
                </a:solidFill>
                <a:latin typeface="Consolas"/>
                <a:cs typeface="Consolas"/>
              </a:rPr>
              <a:t>);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5" name="object 19"/>
          <p:cNvSpPr/>
          <p:nvPr/>
        </p:nvSpPr>
        <p:spPr>
          <a:xfrm>
            <a:off x="548784" y="3513571"/>
            <a:ext cx="563880" cy="276225"/>
          </a:xfrm>
          <a:custGeom>
            <a:avLst/>
            <a:gdLst/>
            <a:ahLst/>
            <a:cxnLst/>
            <a:rect l="l" t="t" r="r" b="b"/>
            <a:pathLst>
              <a:path w="563880" h="276225">
                <a:moveTo>
                  <a:pt x="563880" y="0"/>
                </a:moveTo>
                <a:lnTo>
                  <a:pt x="0" y="0"/>
                </a:lnTo>
                <a:lnTo>
                  <a:pt x="0" y="275844"/>
                </a:lnTo>
                <a:lnTo>
                  <a:pt x="563880" y="275844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/>
          <p:cNvSpPr txBox="1"/>
          <p:nvPr/>
        </p:nvSpPr>
        <p:spPr>
          <a:xfrm>
            <a:off x="628134" y="3537701"/>
            <a:ext cx="3752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(c)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21"/>
          <p:cNvSpPr/>
          <p:nvPr/>
        </p:nvSpPr>
        <p:spPr>
          <a:xfrm>
            <a:off x="1230012" y="3513571"/>
            <a:ext cx="4832985" cy="605155"/>
          </a:xfrm>
          <a:custGeom>
            <a:avLst/>
            <a:gdLst/>
            <a:ahLst/>
            <a:cxnLst/>
            <a:rect l="l" t="t" r="r" b="b"/>
            <a:pathLst>
              <a:path w="4832984" h="605154">
                <a:moveTo>
                  <a:pt x="0" y="604646"/>
                </a:moveTo>
                <a:lnTo>
                  <a:pt x="4832604" y="604646"/>
                </a:lnTo>
                <a:lnTo>
                  <a:pt x="4832604" y="0"/>
                </a:lnTo>
                <a:lnTo>
                  <a:pt x="0" y="0"/>
                </a:lnTo>
                <a:lnTo>
                  <a:pt x="0" y="60464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/>
          <p:cNvSpPr txBox="1"/>
          <p:nvPr/>
        </p:nvSpPr>
        <p:spPr>
          <a:xfrm>
            <a:off x="1309006" y="3537701"/>
            <a:ext cx="4394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lang="en-US" sz="1200" b="1" dirty="0">
                <a:solidFill>
                  <a:srgbClr val="FFFFFF"/>
                </a:solidFill>
                <a:cs typeface="Calibri"/>
              </a:rPr>
              <a:t>Enroll</a:t>
            </a: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 every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 student</a:t>
            </a:r>
            <a:r>
              <a:rPr lang="en-US" sz="1200" b="1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in the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 Comp.</a:t>
            </a:r>
            <a:r>
              <a:rPr lang="en-US" sz="1200" b="1" spc="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Sci.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 department</a:t>
            </a: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in</a:t>
            </a:r>
            <a:r>
              <a:rPr lang="en-US" sz="1200"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the</a:t>
            </a:r>
            <a:r>
              <a:rPr lang="en-US" sz="1200" b="1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spc="-5" dirty="0" smtClean="0">
                <a:solidFill>
                  <a:srgbClr val="FFFFFF"/>
                </a:solidFill>
                <a:cs typeface="Calibri"/>
              </a:rPr>
              <a:t>above </a:t>
            </a:r>
            <a:r>
              <a:rPr lang="en-US" sz="1200" b="1" spc="-5" dirty="0" err="1" smtClean="0">
                <a:solidFill>
                  <a:srgbClr val="FFFFFF"/>
                </a:solidFill>
                <a:cs typeface="Calibri"/>
              </a:rPr>
              <a:t>secton</a:t>
            </a:r>
            <a:r>
              <a:rPr lang="en-US" sz="1200" b="1" spc="-5" dirty="0" smtClean="0">
                <a:solidFill>
                  <a:srgbClr val="FFFFFF"/>
                </a:solidFill>
                <a:cs typeface="Calibri"/>
              </a:rPr>
              <a:t>. </a:t>
            </a:r>
            <a:endParaRPr lang="en-US" sz="1200" dirty="0">
              <a:cs typeface="Calibri"/>
            </a:endParaRPr>
          </a:p>
        </p:txBody>
      </p:sp>
      <p:sp>
        <p:nvSpPr>
          <p:cNvPr id="19" name="object 23"/>
          <p:cNvSpPr/>
          <p:nvPr/>
        </p:nvSpPr>
        <p:spPr>
          <a:xfrm>
            <a:off x="1229759" y="4125940"/>
            <a:ext cx="4832985" cy="899109"/>
          </a:xfrm>
          <a:custGeom>
            <a:avLst/>
            <a:gdLst/>
            <a:ahLst/>
            <a:cxnLst/>
            <a:rect l="l" t="t" r="r" b="b"/>
            <a:pathLst>
              <a:path w="4832984" h="629920">
                <a:moveTo>
                  <a:pt x="4832858" y="0"/>
                </a:moveTo>
                <a:lnTo>
                  <a:pt x="0" y="0"/>
                </a:lnTo>
                <a:lnTo>
                  <a:pt x="0" y="629920"/>
                </a:lnTo>
                <a:lnTo>
                  <a:pt x="4832858" y="62992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pPr marL="63500">
              <a:lnSpc>
                <a:spcPts val="1150"/>
              </a:lnSpc>
            </a:pPr>
            <a:endParaRPr lang="en-US" sz="1200" b="1" spc="-10" dirty="0" smtClean="0">
              <a:solidFill>
                <a:srgbClr val="F82571"/>
              </a:solidFill>
              <a:latin typeface="Consolas"/>
              <a:cs typeface="Consolas"/>
            </a:endParaRPr>
          </a:p>
          <a:p>
            <a:pPr marL="63500">
              <a:lnSpc>
                <a:spcPts val="1150"/>
              </a:lnSpc>
            </a:pPr>
            <a:endParaRPr lang="en-US" sz="1200" b="1" spc="-10" dirty="0">
              <a:solidFill>
                <a:srgbClr val="F82571"/>
              </a:solidFill>
              <a:latin typeface="Consolas"/>
              <a:cs typeface="Consolas"/>
            </a:endParaRPr>
          </a:p>
          <a:p>
            <a:pPr marL="63500">
              <a:lnSpc>
                <a:spcPts val="1150"/>
              </a:lnSpc>
            </a:pPr>
            <a:r>
              <a:rPr lang="en-US" sz="1200" b="1" spc="-10" dirty="0" smtClean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lang="en-US" sz="1200" b="1" spc="-15" dirty="0" smtClean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20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lang="en-US" sz="1200" spc="-5" dirty="0">
                <a:solidFill>
                  <a:srgbClr val="DDDDDD"/>
                </a:solidFill>
                <a:latin typeface="Consolas"/>
                <a:cs typeface="Consolas"/>
              </a:rPr>
              <a:t>,</a:t>
            </a:r>
            <a:r>
              <a:rPr lang="en-US"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200" spc="-10" dirty="0">
                <a:solidFill>
                  <a:srgbClr val="A6E12D"/>
                </a:solidFill>
                <a:latin typeface="Consolas"/>
                <a:cs typeface="Consolas"/>
              </a:rPr>
              <a:t>'CS-001'</a:t>
            </a:r>
            <a:r>
              <a:rPr lang="en-US" sz="1200" spc="-10" dirty="0">
                <a:solidFill>
                  <a:srgbClr val="DDDDDD"/>
                </a:solidFill>
                <a:latin typeface="Consolas"/>
                <a:cs typeface="Consolas"/>
              </a:rPr>
              <a:t>, </a:t>
            </a:r>
            <a:r>
              <a:rPr lang="en-US" sz="1200" spc="-5" dirty="0">
                <a:solidFill>
                  <a:srgbClr val="DDDDDD"/>
                </a:solidFill>
                <a:latin typeface="Consolas"/>
                <a:cs typeface="Consolas"/>
              </a:rPr>
              <a:t>1,</a:t>
            </a:r>
            <a:r>
              <a:rPr lang="en-US"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200" spc="-10" dirty="0">
                <a:solidFill>
                  <a:srgbClr val="A6E12D"/>
                </a:solidFill>
                <a:latin typeface="Consolas"/>
                <a:cs typeface="Consolas"/>
              </a:rPr>
              <a:t>'Autumn'</a:t>
            </a:r>
            <a:r>
              <a:rPr lang="en-US" sz="1200" spc="-10" dirty="0">
                <a:solidFill>
                  <a:srgbClr val="DDDDDD"/>
                </a:solidFill>
                <a:latin typeface="Consolas"/>
                <a:cs typeface="Consolas"/>
              </a:rPr>
              <a:t>, 2009, </a:t>
            </a:r>
            <a:r>
              <a:rPr lang="en-US" sz="1200" b="1" spc="-10" dirty="0" smtClean="0">
                <a:solidFill>
                  <a:srgbClr val="F82571"/>
                </a:solidFill>
                <a:latin typeface="Consolas"/>
                <a:cs typeface="Consolas"/>
              </a:rPr>
              <a:t>NULL</a:t>
            </a:r>
          </a:p>
          <a:p>
            <a:pPr marL="63500">
              <a:lnSpc>
                <a:spcPts val="1150"/>
              </a:lnSpc>
            </a:pPr>
            <a:r>
              <a:rPr lang="en-US" sz="12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lang="en-US" sz="1200" b="1" spc="-6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200" spc="-10" dirty="0">
                <a:solidFill>
                  <a:srgbClr val="DDDDDD"/>
                </a:solidFill>
                <a:latin typeface="Consolas"/>
                <a:cs typeface="Consolas"/>
              </a:rPr>
              <a:t>student</a:t>
            </a:r>
            <a:endParaRPr lang="en-US" sz="1200" dirty="0">
              <a:latin typeface="Consolas"/>
              <a:cs typeface="Consolas"/>
            </a:endParaRPr>
          </a:p>
          <a:p>
            <a:pPr marL="63500">
              <a:lnSpc>
                <a:spcPts val="1150"/>
              </a:lnSpc>
            </a:pPr>
            <a:r>
              <a:rPr lang="en-US" sz="12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lang="en-US" sz="1200" b="1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200" spc="-10" dirty="0" err="1">
                <a:solidFill>
                  <a:srgbClr val="DDDDDD"/>
                </a:solidFill>
                <a:latin typeface="Consolas"/>
                <a:cs typeface="Consolas"/>
              </a:rPr>
              <a:t>dept_name</a:t>
            </a:r>
            <a:r>
              <a:rPr lang="en-US" sz="12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lang="en-US" sz="12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200" spc="-10" dirty="0">
                <a:solidFill>
                  <a:srgbClr val="A6E12D"/>
                </a:solidFill>
                <a:latin typeface="Consolas"/>
                <a:cs typeface="Consolas"/>
              </a:rPr>
              <a:t>'Comp.</a:t>
            </a:r>
            <a:r>
              <a:rPr lang="en-US" sz="1200" spc="-15" dirty="0">
                <a:solidFill>
                  <a:srgbClr val="A6E12D"/>
                </a:solidFill>
                <a:latin typeface="Consolas"/>
                <a:cs typeface="Consolas"/>
              </a:rPr>
              <a:t> </a:t>
            </a:r>
            <a:r>
              <a:rPr lang="en-US" sz="1200" spc="-10" dirty="0">
                <a:solidFill>
                  <a:srgbClr val="A6E12D"/>
                </a:solidFill>
                <a:latin typeface="Consolas"/>
                <a:cs typeface="Consolas"/>
              </a:rPr>
              <a:t>Sci.'</a:t>
            </a:r>
            <a:r>
              <a:rPr lang="en-US" sz="1200" spc="-10" dirty="0">
                <a:solidFill>
                  <a:srgbClr val="DDDDDD"/>
                </a:solidFill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pPr marL="63500">
              <a:lnSpc>
                <a:spcPts val="1150"/>
              </a:lnSpc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0" name="object 24"/>
          <p:cNvSpPr txBox="1"/>
          <p:nvPr/>
        </p:nvSpPr>
        <p:spPr>
          <a:xfrm>
            <a:off x="1205696" y="4188766"/>
            <a:ext cx="269315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5"/>
              </a:spcBef>
            </a:pP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INSERT</a:t>
            </a:r>
            <a:r>
              <a:rPr lang="en-US"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INTO</a:t>
            </a:r>
            <a:r>
              <a:rPr lang="en-US"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takes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21" name="object 25"/>
          <p:cNvSpPr/>
          <p:nvPr/>
        </p:nvSpPr>
        <p:spPr>
          <a:xfrm>
            <a:off x="548784" y="5134463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6"/>
          <p:cNvSpPr txBox="1"/>
          <p:nvPr/>
        </p:nvSpPr>
        <p:spPr>
          <a:xfrm>
            <a:off x="628134" y="5159863"/>
            <a:ext cx="3930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(d)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7"/>
          <p:cNvSpPr/>
          <p:nvPr/>
        </p:nvSpPr>
        <p:spPr>
          <a:xfrm>
            <a:off x="1230012" y="5134463"/>
            <a:ext cx="4832985" cy="462280"/>
          </a:xfrm>
          <a:custGeom>
            <a:avLst/>
            <a:gdLst/>
            <a:ahLst/>
            <a:cxnLst/>
            <a:rect l="l" t="t" r="r" b="b"/>
            <a:pathLst>
              <a:path w="4832984" h="462279">
                <a:moveTo>
                  <a:pt x="4832604" y="0"/>
                </a:moveTo>
                <a:lnTo>
                  <a:pt x="0" y="0"/>
                </a:lnTo>
                <a:lnTo>
                  <a:pt x="0" y="461771"/>
                </a:lnTo>
                <a:lnTo>
                  <a:pt x="4832604" y="461771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8"/>
          <p:cNvSpPr txBox="1"/>
          <p:nvPr/>
        </p:nvSpPr>
        <p:spPr>
          <a:xfrm>
            <a:off x="1309006" y="5159863"/>
            <a:ext cx="400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351790" indent="34925">
              <a:lnSpc>
                <a:spcPct val="100000"/>
              </a:lnSpc>
              <a:spcBef>
                <a:spcPts val="290"/>
              </a:spcBef>
            </a:pP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Delete 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enrollments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in the 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above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section 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where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the </a:t>
            </a: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student’s 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name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is </a:t>
            </a:r>
            <a:r>
              <a:rPr lang="en-US" sz="1200" b="1" spc="-26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spc="-15" dirty="0">
                <a:solidFill>
                  <a:srgbClr val="FFFFFF"/>
                </a:solidFill>
                <a:cs typeface="Calibri"/>
              </a:rPr>
              <a:t>Chavez.</a:t>
            </a:r>
            <a:endParaRPr lang="en-US" sz="1200" dirty="0">
              <a:cs typeface="Calibri"/>
            </a:endParaRPr>
          </a:p>
        </p:txBody>
      </p:sp>
      <p:sp>
        <p:nvSpPr>
          <p:cNvPr id="25" name="object 29"/>
          <p:cNvSpPr/>
          <p:nvPr/>
        </p:nvSpPr>
        <p:spPr>
          <a:xfrm>
            <a:off x="1229759" y="5596614"/>
            <a:ext cx="4832985" cy="1199817"/>
          </a:xfrm>
          <a:custGeom>
            <a:avLst/>
            <a:gdLst/>
            <a:ahLst/>
            <a:cxnLst/>
            <a:rect l="l" t="t" r="r" b="b"/>
            <a:pathLst>
              <a:path w="4832984" h="797559">
                <a:moveTo>
                  <a:pt x="4832858" y="0"/>
                </a:moveTo>
                <a:lnTo>
                  <a:pt x="0" y="0"/>
                </a:lnTo>
                <a:lnTo>
                  <a:pt x="0" y="797560"/>
                </a:lnTo>
                <a:lnTo>
                  <a:pt x="4832858" y="79756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0"/>
          <p:cNvSpPr txBox="1"/>
          <p:nvPr/>
        </p:nvSpPr>
        <p:spPr>
          <a:xfrm>
            <a:off x="1281067" y="5637763"/>
            <a:ext cx="330263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5"/>
              </a:spcBef>
            </a:pP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DELETE</a:t>
            </a:r>
            <a:r>
              <a:rPr lang="en-US"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lang="en-US"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takes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lang="en-US" sz="1100" b="1" spc="-1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spc="-10" dirty="0" err="1">
                <a:solidFill>
                  <a:srgbClr val="DDDDDD"/>
                </a:solidFill>
                <a:latin typeface="Consolas"/>
                <a:cs typeface="Consolas"/>
              </a:rPr>
              <a:t>course_id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A6E12D"/>
                </a:solidFill>
                <a:latin typeface="Consolas"/>
                <a:cs typeface="Consolas"/>
              </a:rPr>
              <a:t>'CS-001' 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spc="-10" dirty="0" err="1">
                <a:solidFill>
                  <a:srgbClr val="DDDDDD"/>
                </a:solidFill>
                <a:latin typeface="Consolas"/>
                <a:cs typeface="Consolas"/>
              </a:rPr>
              <a:t>section_id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1</a:t>
            </a:r>
            <a:r>
              <a:rPr lang="en-US" sz="1100" spc="-1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 year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 2009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lang="en-US"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semester</a:t>
            </a:r>
            <a:r>
              <a:rPr lang="en-US"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lang="en-US"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A6E12D"/>
                </a:solidFill>
                <a:latin typeface="Consolas"/>
                <a:cs typeface="Consolas"/>
              </a:rPr>
              <a:t>'Autumn'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AND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IN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(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SELECT</a:t>
            </a: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 id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 FROM 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student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WHERE name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A6E12D"/>
                </a:solidFill>
                <a:latin typeface="Consolas"/>
                <a:cs typeface="Consolas"/>
              </a:rPr>
              <a:t>'Chavez'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)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27" name="object 25"/>
          <p:cNvSpPr/>
          <p:nvPr/>
        </p:nvSpPr>
        <p:spPr>
          <a:xfrm>
            <a:off x="579400" y="6923143"/>
            <a:ext cx="563880" cy="277495"/>
          </a:xfrm>
          <a:custGeom>
            <a:avLst/>
            <a:gdLst/>
            <a:ahLst/>
            <a:cxnLst/>
            <a:rect l="l" t="t" r="r" b="b"/>
            <a:pathLst>
              <a:path w="563880" h="277495">
                <a:moveTo>
                  <a:pt x="563880" y="0"/>
                </a:moveTo>
                <a:lnTo>
                  <a:pt x="0" y="0"/>
                </a:lnTo>
                <a:lnTo>
                  <a:pt x="0" y="277367"/>
                </a:lnTo>
                <a:lnTo>
                  <a:pt x="563880" y="277367"/>
                </a:lnTo>
                <a:lnTo>
                  <a:pt x="56388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 txBox="1"/>
          <p:nvPr/>
        </p:nvSpPr>
        <p:spPr>
          <a:xfrm>
            <a:off x="658750" y="6948543"/>
            <a:ext cx="3930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b="1" spc="-7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US" sz="1200" b="1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dirty="0" smtClean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object 27"/>
          <p:cNvSpPr/>
          <p:nvPr/>
        </p:nvSpPr>
        <p:spPr>
          <a:xfrm>
            <a:off x="1260628" y="6923142"/>
            <a:ext cx="4832985" cy="693329"/>
          </a:xfrm>
          <a:custGeom>
            <a:avLst/>
            <a:gdLst/>
            <a:ahLst/>
            <a:cxnLst/>
            <a:rect l="l" t="t" r="r" b="b"/>
            <a:pathLst>
              <a:path w="4832984" h="462279">
                <a:moveTo>
                  <a:pt x="4832604" y="0"/>
                </a:moveTo>
                <a:lnTo>
                  <a:pt x="0" y="0"/>
                </a:lnTo>
                <a:lnTo>
                  <a:pt x="0" y="461771"/>
                </a:lnTo>
                <a:lnTo>
                  <a:pt x="4832604" y="461771"/>
                </a:lnTo>
                <a:lnTo>
                  <a:pt x="48326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 txBox="1"/>
          <p:nvPr/>
        </p:nvSpPr>
        <p:spPr>
          <a:xfrm>
            <a:off x="1339622" y="6948543"/>
            <a:ext cx="40093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48005">
              <a:lnSpc>
                <a:spcPct val="100000"/>
              </a:lnSpc>
              <a:spcBef>
                <a:spcPts val="290"/>
              </a:spcBef>
            </a:pP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Delete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the</a:t>
            </a:r>
            <a:r>
              <a:rPr lang="en-US" sz="1200" b="1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course</a:t>
            </a: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CS-001.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 What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will</a:t>
            </a:r>
            <a:r>
              <a:rPr lang="en-US" sz="1200"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happen</a:t>
            </a:r>
            <a:r>
              <a:rPr lang="en-US" sz="1200" b="1" spc="2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if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you</a:t>
            </a:r>
            <a:r>
              <a:rPr lang="en-US" sz="1200"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run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this</a:t>
            </a: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 delete 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spc="-10" dirty="0">
                <a:solidFill>
                  <a:srgbClr val="FFFFFF"/>
                </a:solidFill>
                <a:cs typeface="Calibri"/>
              </a:rPr>
              <a:t>statement</a:t>
            </a:r>
            <a:r>
              <a:rPr lang="en-US" sz="1200" b="1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without 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first</a:t>
            </a:r>
            <a:r>
              <a:rPr lang="en-US" sz="1200"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deleting</a:t>
            </a:r>
            <a:r>
              <a:rPr lang="en-US" sz="1200" b="1" spc="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offerings (sections)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of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cs typeface="Calibri"/>
              </a:rPr>
              <a:t>this</a:t>
            </a:r>
            <a:r>
              <a:rPr lang="en-US" sz="1200" b="1" spc="-5" dirty="0">
                <a:solidFill>
                  <a:srgbClr val="FFFFFF"/>
                </a:solidFill>
                <a:cs typeface="Calibri"/>
              </a:rPr>
              <a:t> course.</a:t>
            </a:r>
            <a:endParaRPr lang="en-US" sz="1200" dirty="0">
              <a:cs typeface="Calibri"/>
            </a:endParaRPr>
          </a:p>
        </p:txBody>
      </p:sp>
      <p:sp>
        <p:nvSpPr>
          <p:cNvPr id="31" name="object 29"/>
          <p:cNvSpPr/>
          <p:nvPr/>
        </p:nvSpPr>
        <p:spPr>
          <a:xfrm>
            <a:off x="1260627" y="7603599"/>
            <a:ext cx="4832985" cy="1478610"/>
          </a:xfrm>
          <a:custGeom>
            <a:avLst/>
            <a:gdLst/>
            <a:ahLst/>
            <a:cxnLst/>
            <a:rect l="l" t="t" r="r" b="b"/>
            <a:pathLst>
              <a:path w="4832984" h="797559">
                <a:moveTo>
                  <a:pt x="4832858" y="0"/>
                </a:moveTo>
                <a:lnTo>
                  <a:pt x="0" y="0"/>
                </a:lnTo>
                <a:lnTo>
                  <a:pt x="0" y="797560"/>
                </a:lnTo>
                <a:lnTo>
                  <a:pt x="4832858" y="797560"/>
                </a:lnTo>
                <a:lnTo>
                  <a:pt x="483285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 txBox="1"/>
          <p:nvPr/>
        </p:nvSpPr>
        <p:spPr>
          <a:xfrm>
            <a:off x="1339622" y="7625303"/>
            <a:ext cx="3302635" cy="1351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00"/>
              </a:spcBef>
            </a:pP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delete</a:t>
            </a:r>
            <a:r>
              <a:rPr lang="en-US" sz="1100" b="1" spc="-4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lang="en-US"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takes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lang="en-US"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course</a:t>
            </a:r>
            <a:r>
              <a:rPr lang="en-US"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lang="en-US" sz="1100" b="1" spc="-4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lang="en-US"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spc="-5" dirty="0" smtClean="0">
                <a:solidFill>
                  <a:srgbClr val="A6E12D"/>
                </a:solidFill>
                <a:latin typeface="Consolas"/>
                <a:cs typeface="Consolas"/>
              </a:rPr>
              <a:t>'CS-001‘</a:t>
            </a: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delete</a:t>
            </a:r>
            <a:r>
              <a:rPr lang="en-US" sz="1100" b="1" spc="-3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lang="en-US"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section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lang="en-US"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course</a:t>
            </a:r>
            <a:r>
              <a:rPr lang="en-US" sz="1100" spc="-30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lang="en-US" sz="1100" b="1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lang="en-US"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spc="-5" dirty="0">
                <a:solidFill>
                  <a:srgbClr val="A6E12D"/>
                </a:solidFill>
                <a:latin typeface="Consolas"/>
                <a:cs typeface="Consolas"/>
              </a:rPr>
              <a:t>'CS-001'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delete</a:t>
            </a:r>
            <a:r>
              <a:rPr lang="en-US" sz="1100" b="1" spc="-4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b="1" spc="-10" dirty="0">
                <a:solidFill>
                  <a:srgbClr val="F82571"/>
                </a:solidFill>
                <a:latin typeface="Consolas"/>
                <a:cs typeface="Consolas"/>
              </a:rPr>
              <a:t>from</a:t>
            </a:r>
            <a:r>
              <a:rPr lang="en-US" sz="1100" b="1" spc="-4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spc="-5" dirty="0">
                <a:solidFill>
                  <a:srgbClr val="DDDDDD"/>
                </a:solidFill>
                <a:latin typeface="Consolas"/>
                <a:cs typeface="Consolas"/>
              </a:rPr>
              <a:t>course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lang="en-US" sz="1100" b="1" spc="-5" dirty="0">
                <a:solidFill>
                  <a:srgbClr val="F82571"/>
                </a:solidFill>
                <a:latin typeface="Consolas"/>
                <a:cs typeface="Consolas"/>
              </a:rPr>
              <a:t>where</a:t>
            </a:r>
            <a:r>
              <a:rPr lang="en-US" sz="1100" b="1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spc="-10" dirty="0">
                <a:solidFill>
                  <a:srgbClr val="DDDDDD"/>
                </a:solidFill>
                <a:latin typeface="Consolas"/>
                <a:cs typeface="Consolas"/>
              </a:rPr>
              <a:t>course</a:t>
            </a:r>
            <a:r>
              <a:rPr lang="en-US"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F82571"/>
                </a:solidFill>
                <a:latin typeface="Consolas"/>
                <a:cs typeface="Consolas"/>
              </a:rPr>
              <a:t>id</a:t>
            </a:r>
            <a:r>
              <a:rPr lang="en-US" sz="1100" b="1" spc="-4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DDDDDD"/>
                </a:solidFill>
                <a:latin typeface="Consolas"/>
                <a:cs typeface="Consolas"/>
              </a:rPr>
              <a:t>=</a:t>
            </a:r>
            <a:r>
              <a:rPr lang="en-US" sz="1100" spc="-25" dirty="0">
                <a:solidFill>
                  <a:srgbClr val="DDDDDD"/>
                </a:solidFill>
                <a:latin typeface="Consolas"/>
                <a:cs typeface="Consolas"/>
              </a:rPr>
              <a:t> </a:t>
            </a:r>
            <a:r>
              <a:rPr lang="en-US" sz="1100" spc="-5" dirty="0">
                <a:solidFill>
                  <a:srgbClr val="A6E12D"/>
                </a:solidFill>
                <a:latin typeface="Consolas"/>
                <a:cs typeface="Consolas"/>
              </a:rPr>
              <a:t>'CS-001'</a:t>
            </a:r>
            <a:endParaRPr lang="en-US" sz="1100" dirty="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endParaRPr lang="en-US" sz="1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49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</TotalTime>
  <Words>3721</Words>
  <Application>Microsoft Office PowerPoint</Application>
  <PresentationFormat>A4 Paper (210x297 mm)</PresentationFormat>
  <Paragraphs>462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Mohidul</dc:creator>
  <cp:lastModifiedBy>Mohidul Alam</cp:lastModifiedBy>
  <cp:revision>81</cp:revision>
  <dcterms:created xsi:type="dcterms:W3CDTF">2023-03-25T08:18:24Z</dcterms:created>
  <dcterms:modified xsi:type="dcterms:W3CDTF">2023-04-13T11:41:12Z</dcterms:modified>
</cp:coreProperties>
</file>