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29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09696" y="2710786"/>
            <a:ext cx="7556421" cy="2126337"/>
          </a:xfrm>
          <a:prstGeom prst="rect">
            <a:avLst/>
          </a:prstGeom>
          <a:noFill/>
          <a:ln/>
        </p:spPr>
        <p:txBody>
          <a:bodyPr wrap="square" lIns="0" tIns="0" rIns="0" bIns="0" rtlCol="0" anchor="t"/>
          <a:lstStyle/>
          <a:p>
            <a:pPr marL="0" indent="0" algn="ctr">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The Bisection Method: Finding Roots in ML Loss Gradients</a:t>
            </a:r>
            <a:endParaRPr lang="en-US" sz="4450" dirty="0"/>
          </a:p>
        </p:txBody>
      </p:sp>
      <p:sp>
        <p:nvSpPr>
          <p:cNvPr id="4" name="Text 1"/>
          <p:cNvSpPr/>
          <p:nvPr/>
        </p:nvSpPr>
        <p:spPr>
          <a:xfrm>
            <a:off x="309696" y="4795865"/>
            <a:ext cx="7556421" cy="362903"/>
          </a:xfrm>
          <a:prstGeom prst="rect">
            <a:avLst/>
          </a:prstGeom>
          <a:noFill/>
          <a:ln/>
        </p:spPr>
        <p:txBody>
          <a:bodyPr wrap="non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A Deep Dive for Data Science Students &amp; Practitioners</a:t>
            </a:r>
            <a:endParaRPr lang="en-US" sz="1750" dirty="0"/>
          </a:p>
        </p:txBody>
      </p:sp>
      <p:pic>
        <p:nvPicPr>
          <p:cNvPr id="8" name="Picture 7">
            <a:extLst>
              <a:ext uri="{FF2B5EF4-FFF2-40B4-BE49-F238E27FC236}">
                <a16:creationId xmlns:a16="http://schemas.microsoft.com/office/drawing/2014/main" id="{566CF32E-C4DD-48F6-91EF-0AB215B65F9B}"/>
              </a:ext>
            </a:extLst>
          </p:cNvPr>
          <p:cNvPicPr>
            <a:picLocks noChangeAspect="1"/>
          </p:cNvPicPr>
          <p:nvPr/>
        </p:nvPicPr>
        <p:blipFill>
          <a:blip r:embed="rId3"/>
          <a:stretch>
            <a:fillRect/>
          </a:stretch>
        </p:blipFill>
        <p:spPr>
          <a:xfrm>
            <a:off x="8229600" y="0"/>
            <a:ext cx="64008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213247"/>
            <a:ext cx="9153287"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Model Evaluation &amp; Performance</a:t>
            </a:r>
            <a:endParaRPr lang="en-US" sz="4450" dirty="0"/>
          </a:p>
        </p:txBody>
      </p:sp>
      <p:sp>
        <p:nvSpPr>
          <p:cNvPr id="3" name="Text 1"/>
          <p:cNvSpPr/>
          <p:nvPr/>
        </p:nvSpPr>
        <p:spPr>
          <a:xfrm>
            <a:off x="900113" y="200286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After the bisection method converged, we obtained the optimal parameters and evaluated the model's performance using key metrics.</a:t>
            </a:r>
            <a:endParaRPr lang="en-US" sz="1750" dirty="0"/>
          </a:p>
        </p:txBody>
      </p:sp>
      <p:sp>
        <p:nvSpPr>
          <p:cNvPr id="4" name="Text 2"/>
          <p:cNvSpPr/>
          <p:nvPr/>
        </p:nvSpPr>
        <p:spPr>
          <a:xfrm>
            <a:off x="793790" y="3469958"/>
            <a:ext cx="3048000" cy="748427"/>
          </a:xfrm>
          <a:prstGeom prst="rect">
            <a:avLst/>
          </a:prstGeom>
          <a:noFill/>
          <a:ln/>
        </p:spPr>
        <p:txBody>
          <a:bodyPr wrap="none" lIns="0" tIns="0" rIns="0" bIns="0" rtlCol="0" anchor="t"/>
          <a:lstStyle/>
          <a:p>
            <a:pPr marL="0" indent="0" algn="ctr">
              <a:lnSpc>
                <a:spcPts val="5850"/>
              </a:lnSpc>
              <a:buNone/>
            </a:pPr>
            <a:r>
              <a:rPr lang="en-US" sz="5850" dirty="0">
                <a:solidFill>
                  <a:srgbClr val="4C4C4C"/>
                </a:solidFill>
                <a:latin typeface="Noto Serif Medium" pitchFamily="34" charset="0"/>
                <a:ea typeface="Noto Serif Medium" pitchFamily="34" charset="-122"/>
                <a:cs typeface="Noto Serif Medium" pitchFamily="34" charset="-120"/>
              </a:rPr>
              <a:t>0.332</a:t>
            </a:r>
            <a:endParaRPr lang="en-US" sz="5850" dirty="0"/>
          </a:p>
        </p:txBody>
      </p:sp>
      <p:sp>
        <p:nvSpPr>
          <p:cNvPr id="5" name="Text 3"/>
          <p:cNvSpPr/>
          <p:nvPr/>
        </p:nvSpPr>
        <p:spPr>
          <a:xfrm>
            <a:off x="900113" y="450175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Optimal Weight (w)</a:t>
            </a:r>
            <a:endParaRPr lang="en-US" sz="2200" dirty="0"/>
          </a:p>
        </p:txBody>
      </p:sp>
      <p:sp>
        <p:nvSpPr>
          <p:cNvPr id="6" name="Text 4"/>
          <p:cNvSpPr/>
          <p:nvPr/>
        </p:nvSpPr>
        <p:spPr>
          <a:xfrm>
            <a:off x="793790" y="4992172"/>
            <a:ext cx="3048000" cy="725805"/>
          </a:xfrm>
          <a:prstGeom prst="rect">
            <a:avLst/>
          </a:prstGeom>
          <a:noFill/>
          <a:ln/>
        </p:spPr>
        <p:txBody>
          <a:bodyPr wrap="squar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The learned coefficient for feature 1.</a:t>
            </a:r>
            <a:endParaRPr lang="en-US" sz="1750" dirty="0"/>
          </a:p>
        </p:txBody>
      </p:sp>
      <p:sp>
        <p:nvSpPr>
          <p:cNvPr id="7" name="Text 5"/>
          <p:cNvSpPr/>
          <p:nvPr/>
        </p:nvSpPr>
        <p:spPr>
          <a:xfrm>
            <a:off x="4125278" y="3469958"/>
            <a:ext cx="3048119" cy="748427"/>
          </a:xfrm>
          <a:prstGeom prst="rect">
            <a:avLst/>
          </a:prstGeom>
          <a:noFill/>
          <a:ln/>
        </p:spPr>
        <p:txBody>
          <a:bodyPr wrap="none" lIns="0" tIns="0" rIns="0" bIns="0" rtlCol="0" anchor="t"/>
          <a:lstStyle/>
          <a:p>
            <a:pPr marL="0" indent="0" algn="ctr">
              <a:lnSpc>
                <a:spcPts val="5850"/>
              </a:lnSpc>
              <a:buNone/>
            </a:pPr>
            <a:r>
              <a:rPr lang="en-US" sz="5850" dirty="0">
                <a:solidFill>
                  <a:srgbClr val="4C4C4C"/>
                </a:solidFill>
                <a:latin typeface="Noto Serif Medium" pitchFamily="34" charset="0"/>
                <a:ea typeface="Noto Serif Medium" pitchFamily="34" charset="-122"/>
                <a:cs typeface="Noto Serif Medium" pitchFamily="34" charset="-120"/>
              </a:rPr>
              <a:t>-0.864</a:t>
            </a:r>
            <a:endParaRPr lang="en-US" sz="5850" dirty="0"/>
          </a:p>
        </p:txBody>
      </p:sp>
      <p:sp>
        <p:nvSpPr>
          <p:cNvPr id="8" name="Text 6"/>
          <p:cNvSpPr/>
          <p:nvPr/>
        </p:nvSpPr>
        <p:spPr>
          <a:xfrm>
            <a:off x="4231719" y="450175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Optimal Bias (b)</a:t>
            </a:r>
            <a:endParaRPr lang="en-US" sz="2200" dirty="0"/>
          </a:p>
        </p:txBody>
      </p:sp>
      <p:sp>
        <p:nvSpPr>
          <p:cNvPr id="9" name="Text 7"/>
          <p:cNvSpPr/>
          <p:nvPr/>
        </p:nvSpPr>
        <p:spPr>
          <a:xfrm>
            <a:off x="4125278" y="4992172"/>
            <a:ext cx="3048119" cy="725805"/>
          </a:xfrm>
          <a:prstGeom prst="rect">
            <a:avLst/>
          </a:prstGeom>
          <a:noFill/>
          <a:ln/>
        </p:spPr>
        <p:txBody>
          <a:bodyPr wrap="squar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The learned intercept term of the model.</a:t>
            </a:r>
            <a:endParaRPr lang="en-US" sz="1750" dirty="0"/>
          </a:p>
        </p:txBody>
      </p:sp>
      <p:sp>
        <p:nvSpPr>
          <p:cNvPr id="10" name="Text 8"/>
          <p:cNvSpPr/>
          <p:nvPr/>
        </p:nvSpPr>
        <p:spPr>
          <a:xfrm>
            <a:off x="7456884" y="3469958"/>
            <a:ext cx="3048119" cy="748427"/>
          </a:xfrm>
          <a:prstGeom prst="rect">
            <a:avLst/>
          </a:prstGeom>
          <a:noFill/>
          <a:ln/>
        </p:spPr>
        <p:txBody>
          <a:bodyPr wrap="none" lIns="0" tIns="0" rIns="0" bIns="0" rtlCol="0" anchor="t"/>
          <a:lstStyle/>
          <a:p>
            <a:pPr marL="0" indent="0" algn="ctr">
              <a:lnSpc>
                <a:spcPts val="5850"/>
              </a:lnSpc>
              <a:buNone/>
            </a:pPr>
            <a:r>
              <a:rPr lang="en-US" sz="5850" dirty="0">
                <a:solidFill>
                  <a:srgbClr val="4C4C4C"/>
                </a:solidFill>
                <a:latin typeface="Noto Serif Medium" pitchFamily="34" charset="0"/>
                <a:ea typeface="Noto Serif Medium" pitchFamily="34" charset="-122"/>
                <a:cs typeface="Noto Serif Medium" pitchFamily="34" charset="-120"/>
              </a:rPr>
              <a:t>87.50%</a:t>
            </a:r>
            <a:endParaRPr lang="en-US" sz="5850" dirty="0"/>
          </a:p>
        </p:txBody>
      </p:sp>
      <p:sp>
        <p:nvSpPr>
          <p:cNvPr id="11" name="Text 9"/>
          <p:cNvSpPr/>
          <p:nvPr/>
        </p:nvSpPr>
        <p:spPr>
          <a:xfrm>
            <a:off x="7563326" y="450175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Final Accuracy</a:t>
            </a:r>
            <a:endParaRPr lang="en-US" sz="2200" dirty="0"/>
          </a:p>
        </p:txBody>
      </p:sp>
      <p:sp>
        <p:nvSpPr>
          <p:cNvPr id="12" name="Text 10"/>
          <p:cNvSpPr/>
          <p:nvPr/>
        </p:nvSpPr>
        <p:spPr>
          <a:xfrm>
            <a:off x="7456884" y="4992172"/>
            <a:ext cx="3048119" cy="725805"/>
          </a:xfrm>
          <a:prstGeom prst="rect">
            <a:avLst/>
          </a:prstGeom>
          <a:noFill/>
          <a:ln/>
        </p:spPr>
        <p:txBody>
          <a:bodyPr wrap="squar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The percentage of correctly classified samples.</a:t>
            </a:r>
            <a:endParaRPr lang="en-US" sz="1750" dirty="0"/>
          </a:p>
        </p:txBody>
      </p:sp>
      <p:sp>
        <p:nvSpPr>
          <p:cNvPr id="13" name="Text 11"/>
          <p:cNvSpPr/>
          <p:nvPr/>
        </p:nvSpPr>
        <p:spPr>
          <a:xfrm>
            <a:off x="10788491" y="3469958"/>
            <a:ext cx="3048119" cy="748427"/>
          </a:xfrm>
          <a:prstGeom prst="rect">
            <a:avLst/>
          </a:prstGeom>
          <a:noFill/>
          <a:ln/>
        </p:spPr>
        <p:txBody>
          <a:bodyPr wrap="none" lIns="0" tIns="0" rIns="0" bIns="0" rtlCol="0" anchor="t"/>
          <a:lstStyle/>
          <a:p>
            <a:pPr marL="0" indent="0" algn="ctr">
              <a:lnSpc>
                <a:spcPts val="5850"/>
              </a:lnSpc>
              <a:buNone/>
            </a:pPr>
            <a:r>
              <a:rPr lang="en-US" sz="5850" dirty="0">
                <a:solidFill>
                  <a:srgbClr val="4C4C4C"/>
                </a:solidFill>
                <a:latin typeface="Noto Serif Medium" pitchFamily="34" charset="0"/>
                <a:ea typeface="Noto Serif Medium" pitchFamily="34" charset="-122"/>
                <a:cs typeface="Noto Serif Medium" pitchFamily="34" charset="-120"/>
              </a:rPr>
              <a:t>0.476</a:t>
            </a:r>
            <a:endParaRPr lang="en-US" sz="5850" dirty="0"/>
          </a:p>
        </p:txBody>
      </p:sp>
      <p:sp>
        <p:nvSpPr>
          <p:cNvPr id="14" name="Text 12"/>
          <p:cNvSpPr/>
          <p:nvPr/>
        </p:nvSpPr>
        <p:spPr>
          <a:xfrm>
            <a:off x="10894933" y="450175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Final Loss</a:t>
            </a:r>
            <a:endParaRPr lang="en-US" sz="2200" dirty="0"/>
          </a:p>
        </p:txBody>
      </p:sp>
      <p:sp>
        <p:nvSpPr>
          <p:cNvPr id="15" name="Text 13"/>
          <p:cNvSpPr/>
          <p:nvPr/>
        </p:nvSpPr>
        <p:spPr>
          <a:xfrm>
            <a:off x="10788491" y="4992172"/>
            <a:ext cx="3048119" cy="725805"/>
          </a:xfrm>
          <a:prstGeom prst="rect">
            <a:avLst/>
          </a:prstGeom>
          <a:noFill/>
          <a:ln/>
        </p:spPr>
        <p:txBody>
          <a:bodyPr wrap="squar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The minimized log-loss value after optimization.</a:t>
            </a:r>
            <a:endParaRPr lang="en-US" sz="1750" dirty="0"/>
          </a:p>
        </p:txBody>
      </p:sp>
      <p:sp>
        <p:nvSpPr>
          <p:cNvPr id="16" name="Text 14"/>
          <p:cNvSpPr/>
          <p:nvPr/>
        </p:nvSpPr>
        <p:spPr>
          <a:xfrm>
            <a:off x="793790" y="5973128"/>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The final logistic regression model's decision boundary can be represented by the following equation:</a:t>
            </a:r>
            <a:endParaRPr lang="en-US" sz="1750" dirty="0"/>
          </a:p>
        </p:txBody>
      </p:sp>
      <p:sp>
        <p:nvSpPr>
          <p:cNvPr id="17" name="Text 15"/>
          <p:cNvSpPr/>
          <p:nvPr/>
        </p:nvSpPr>
        <p:spPr>
          <a:xfrm>
            <a:off x="793790" y="6623090"/>
            <a:ext cx="13042821" cy="393263"/>
          </a:xfrm>
          <a:prstGeom prst="rect">
            <a:avLst/>
          </a:prstGeom>
          <a:noFill/>
          <a:ln/>
        </p:spPr>
        <p:txBody>
          <a:bodyPr wrap="none" lIns="0" tIns="0" rIns="0" bIns="0" rtlCol="0" anchor="t"/>
          <a:lstStyle/>
          <a:p>
            <a:pPr marL="0" indent="0" algn="l">
              <a:lnSpc>
                <a:spcPts val="3200"/>
              </a:lnSpc>
              <a:buNone/>
            </a:pPr>
            <a:endParaRPr lang="en-US" sz="2000" dirty="0"/>
          </a:p>
        </p:txBody>
      </p:sp>
      <p:pic>
        <p:nvPicPr>
          <p:cNvPr id="18" name="Image 0" descr="preencoded.png"/>
          <p:cNvPicPr>
            <a:picLocks noChangeAspect="1"/>
          </p:cNvPicPr>
          <p:nvPr/>
        </p:nvPicPr>
        <p:blipFill>
          <a:blip r:embed="rId3"/>
          <a:stretch>
            <a:fillRect/>
          </a:stretch>
        </p:blipFill>
        <p:spPr>
          <a:xfrm>
            <a:off x="793790" y="6623090"/>
            <a:ext cx="13042821" cy="393263"/>
          </a:xfrm>
          <a:prstGeom prst="rect">
            <a:avLst/>
          </a:prstGeom>
        </p:spPr>
      </p:pic>
      <p:sp>
        <p:nvSpPr>
          <p:cNvPr id="19" name="Oval 18">
            <a:extLst>
              <a:ext uri="{FF2B5EF4-FFF2-40B4-BE49-F238E27FC236}">
                <a16:creationId xmlns:a16="http://schemas.microsoft.com/office/drawing/2014/main" id="{0F8CF2AC-37C2-4A91-ACA1-5342FF88DE95}"/>
              </a:ext>
            </a:extLst>
          </p:cNvPr>
          <p:cNvSpPr/>
          <p:nvPr/>
        </p:nvSpPr>
        <p:spPr>
          <a:xfrm>
            <a:off x="710005" y="3101459"/>
            <a:ext cx="3238226" cy="1400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700FB62-3266-49BA-92BC-F69B4ACE47F1}"/>
              </a:ext>
            </a:extLst>
          </p:cNvPr>
          <p:cNvSpPr/>
          <p:nvPr/>
        </p:nvSpPr>
        <p:spPr>
          <a:xfrm>
            <a:off x="4338162" y="3101459"/>
            <a:ext cx="2835235" cy="1264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8A72702-A59B-4A29-9780-3FF43282B28B}"/>
              </a:ext>
            </a:extLst>
          </p:cNvPr>
          <p:cNvSpPr/>
          <p:nvPr/>
        </p:nvSpPr>
        <p:spPr>
          <a:xfrm>
            <a:off x="7350441" y="3216536"/>
            <a:ext cx="3133481" cy="12852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5C7437D-C741-457D-8C78-1FBBA771E637}"/>
              </a:ext>
            </a:extLst>
          </p:cNvPr>
          <p:cNvSpPr/>
          <p:nvPr/>
        </p:nvSpPr>
        <p:spPr>
          <a:xfrm>
            <a:off x="10894933" y="3216536"/>
            <a:ext cx="3025461" cy="1149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575072" y="676513"/>
            <a:ext cx="5497354" cy="513398"/>
          </a:xfrm>
          <a:prstGeom prst="rect">
            <a:avLst/>
          </a:prstGeom>
          <a:noFill/>
          <a:ln/>
        </p:spPr>
        <p:txBody>
          <a:bodyPr wrap="none" lIns="0" tIns="0" rIns="0" bIns="0" rtlCol="0" anchor="t"/>
          <a:lstStyle/>
          <a:p>
            <a:pPr marL="0" indent="0" algn="l">
              <a:lnSpc>
                <a:spcPts val="4000"/>
              </a:lnSpc>
              <a:buNone/>
            </a:pPr>
            <a:r>
              <a:rPr lang="en-US" sz="3200" dirty="0">
                <a:solidFill>
                  <a:srgbClr val="3A3A3A"/>
                </a:solidFill>
                <a:latin typeface="Noto Serif Medium" pitchFamily="34" charset="0"/>
                <a:ea typeface="Noto Serif Medium" pitchFamily="34" charset="-122"/>
                <a:cs typeface="Noto Serif Medium" pitchFamily="34" charset="-120"/>
              </a:rPr>
              <a:t>Summary &amp; Key Takeaways</a:t>
            </a:r>
            <a:endParaRPr lang="en-US" sz="3200" dirty="0"/>
          </a:p>
        </p:txBody>
      </p:sp>
      <p:pic>
        <p:nvPicPr>
          <p:cNvPr id="3" name="Image 0" descr="preencoded.png"/>
          <p:cNvPicPr>
            <a:picLocks noChangeAspect="1"/>
          </p:cNvPicPr>
          <p:nvPr/>
        </p:nvPicPr>
        <p:blipFill>
          <a:blip r:embed="rId3"/>
          <a:stretch>
            <a:fillRect/>
          </a:stretch>
        </p:blipFill>
        <p:spPr>
          <a:xfrm>
            <a:off x="575072" y="1518523"/>
            <a:ext cx="492919" cy="1143000"/>
          </a:xfrm>
          <a:prstGeom prst="rect">
            <a:avLst/>
          </a:prstGeom>
        </p:spPr>
      </p:pic>
      <p:sp>
        <p:nvSpPr>
          <p:cNvPr id="4" name="Text 1"/>
          <p:cNvSpPr/>
          <p:nvPr/>
        </p:nvSpPr>
        <p:spPr>
          <a:xfrm>
            <a:off x="1232297" y="1682829"/>
            <a:ext cx="2864525"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Foundational Understanding</a:t>
            </a:r>
            <a:endParaRPr lang="en-US" sz="1600" dirty="0"/>
          </a:p>
        </p:txBody>
      </p:sp>
      <p:sp>
        <p:nvSpPr>
          <p:cNvPr id="5" name="Text 2"/>
          <p:cNvSpPr/>
          <p:nvPr/>
        </p:nvSpPr>
        <p:spPr>
          <a:xfrm>
            <a:off x="1232297" y="2038112"/>
            <a:ext cx="12823031" cy="262890"/>
          </a:xfrm>
          <a:prstGeom prst="rect">
            <a:avLst/>
          </a:prstGeom>
          <a:noFill/>
          <a:ln/>
        </p:spPr>
        <p:txBody>
          <a:bodyPr wrap="non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Grasped the core principles of logistic regression, including the sigmoid function and log-loss, essential for binary classification.</a:t>
            </a:r>
            <a:endParaRPr lang="en-US" sz="1250" dirty="0"/>
          </a:p>
        </p:txBody>
      </p:sp>
      <p:pic>
        <p:nvPicPr>
          <p:cNvPr id="6" name="Image 1" descr="preencoded.png"/>
          <p:cNvPicPr>
            <a:picLocks noChangeAspect="1"/>
          </p:cNvPicPr>
          <p:nvPr/>
        </p:nvPicPr>
        <p:blipFill>
          <a:blip r:embed="rId3"/>
          <a:stretch>
            <a:fillRect/>
          </a:stretch>
        </p:blipFill>
        <p:spPr>
          <a:xfrm>
            <a:off x="821531" y="2668786"/>
            <a:ext cx="492919" cy="1143000"/>
          </a:xfrm>
          <a:prstGeom prst="rect">
            <a:avLst/>
          </a:prstGeom>
        </p:spPr>
      </p:pic>
      <p:sp>
        <p:nvSpPr>
          <p:cNvPr id="7" name="Text 3"/>
          <p:cNvSpPr/>
          <p:nvPr/>
        </p:nvSpPr>
        <p:spPr>
          <a:xfrm>
            <a:off x="1478756" y="2833092"/>
            <a:ext cx="2541389"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Precision in Optimization</a:t>
            </a:r>
            <a:endParaRPr lang="en-US" sz="1600" dirty="0"/>
          </a:p>
        </p:txBody>
      </p:sp>
      <p:sp>
        <p:nvSpPr>
          <p:cNvPr id="8" name="Text 4"/>
          <p:cNvSpPr/>
          <p:nvPr/>
        </p:nvSpPr>
        <p:spPr>
          <a:xfrm>
            <a:off x="1478756" y="3188375"/>
            <a:ext cx="12576572" cy="262890"/>
          </a:xfrm>
          <a:prstGeom prst="rect">
            <a:avLst/>
          </a:prstGeom>
          <a:noFill/>
          <a:ln/>
        </p:spPr>
        <p:txBody>
          <a:bodyPr wrap="non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Explored the bisection method as a robust, albeit iterative, technique for finding the optimal parameters by converging on the zero-gradient point.</a:t>
            </a:r>
            <a:endParaRPr lang="en-US" sz="1250" dirty="0"/>
          </a:p>
        </p:txBody>
      </p:sp>
      <p:pic>
        <p:nvPicPr>
          <p:cNvPr id="9" name="Image 2" descr="preencoded.png"/>
          <p:cNvPicPr>
            <a:picLocks noChangeAspect="1"/>
          </p:cNvPicPr>
          <p:nvPr/>
        </p:nvPicPr>
        <p:blipFill>
          <a:blip r:embed="rId3"/>
          <a:stretch>
            <a:fillRect/>
          </a:stretch>
        </p:blipFill>
        <p:spPr>
          <a:xfrm>
            <a:off x="1067991" y="3819049"/>
            <a:ext cx="492919" cy="1143000"/>
          </a:xfrm>
          <a:prstGeom prst="rect">
            <a:avLst/>
          </a:prstGeom>
        </p:spPr>
      </p:pic>
      <p:sp>
        <p:nvSpPr>
          <p:cNvPr id="10" name="Text 5"/>
          <p:cNvSpPr/>
          <p:nvPr/>
        </p:nvSpPr>
        <p:spPr>
          <a:xfrm>
            <a:off x="1725216" y="3983355"/>
            <a:ext cx="2079427"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Practical Application</a:t>
            </a:r>
            <a:endParaRPr lang="en-US" sz="1600" dirty="0"/>
          </a:p>
        </p:txBody>
      </p:sp>
      <p:sp>
        <p:nvSpPr>
          <p:cNvPr id="11" name="Text 6"/>
          <p:cNvSpPr/>
          <p:nvPr/>
        </p:nvSpPr>
        <p:spPr>
          <a:xfrm>
            <a:off x="1725216" y="4338638"/>
            <a:ext cx="12330113" cy="262890"/>
          </a:xfrm>
          <a:prstGeom prst="rect">
            <a:avLst/>
          </a:prstGeom>
          <a:noFill/>
          <a:ln/>
        </p:spPr>
        <p:txBody>
          <a:bodyPr wrap="non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Successfully implemented and applied logistic regression to a synthetic dataset, demonstrating data preparation, loss, and gradient computations.</a:t>
            </a:r>
            <a:endParaRPr lang="en-US" sz="1250" dirty="0"/>
          </a:p>
        </p:txBody>
      </p:sp>
      <p:pic>
        <p:nvPicPr>
          <p:cNvPr id="12" name="Image 3" descr="preencoded.png"/>
          <p:cNvPicPr>
            <a:picLocks noChangeAspect="1"/>
          </p:cNvPicPr>
          <p:nvPr/>
        </p:nvPicPr>
        <p:blipFill>
          <a:blip r:embed="rId4"/>
          <a:stretch>
            <a:fillRect/>
          </a:stretch>
        </p:blipFill>
        <p:spPr>
          <a:xfrm>
            <a:off x="1314450" y="4969312"/>
            <a:ext cx="492919" cy="1143000"/>
          </a:xfrm>
          <a:prstGeom prst="rect">
            <a:avLst/>
          </a:prstGeom>
        </p:spPr>
      </p:pic>
      <p:sp>
        <p:nvSpPr>
          <p:cNvPr id="13" name="Text 7"/>
          <p:cNvSpPr/>
          <p:nvPr/>
        </p:nvSpPr>
        <p:spPr>
          <a:xfrm>
            <a:off x="1971675" y="5133618"/>
            <a:ext cx="2326958"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Insightful Visualization</a:t>
            </a:r>
            <a:endParaRPr lang="en-US" sz="1600" dirty="0"/>
          </a:p>
        </p:txBody>
      </p:sp>
      <p:sp>
        <p:nvSpPr>
          <p:cNvPr id="14" name="Text 8"/>
          <p:cNvSpPr/>
          <p:nvPr/>
        </p:nvSpPr>
        <p:spPr>
          <a:xfrm>
            <a:off x="1971675" y="5488900"/>
            <a:ext cx="12083653" cy="525780"/>
          </a:xfrm>
          <a:prstGeom prst="rect">
            <a:avLst/>
          </a:prstGeom>
          <a:noFill/>
          <a:ln/>
        </p:spPr>
        <p:txBody>
          <a:bodyPr wrap="squar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Visualized key aspects of the optimization process, including loss convergence, interval reduction, decision boundaries, and learned coefficients, providing clear insights into model behavior.</a:t>
            </a:r>
            <a:endParaRPr lang="en-US" sz="1250" dirty="0"/>
          </a:p>
        </p:txBody>
      </p:sp>
      <p:pic>
        <p:nvPicPr>
          <p:cNvPr id="15" name="Image 4" descr="preencoded.png"/>
          <p:cNvPicPr>
            <a:picLocks noChangeAspect="1"/>
          </p:cNvPicPr>
          <p:nvPr/>
        </p:nvPicPr>
        <p:blipFill>
          <a:blip r:embed="rId4"/>
          <a:stretch>
            <a:fillRect/>
          </a:stretch>
        </p:blipFill>
        <p:spPr>
          <a:xfrm>
            <a:off x="1067991" y="6343293"/>
            <a:ext cx="492919" cy="1143000"/>
          </a:xfrm>
          <a:prstGeom prst="rect">
            <a:avLst/>
          </a:prstGeom>
        </p:spPr>
      </p:pic>
      <p:sp>
        <p:nvSpPr>
          <p:cNvPr id="16" name="Text 9"/>
          <p:cNvSpPr/>
          <p:nvPr/>
        </p:nvSpPr>
        <p:spPr>
          <a:xfrm>
            <a:off x="1725216" y="6507599"/>
            <a:ext cx="2690812"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Comprehensive Evaluation</a:t>
            </a:r>
            <a:endParaRPr lang="en-US" sz="1600" dirty="0"/>
          </a:p>
        </p:txBody>
      </p:sp>
      <p:sp>
        <p:nvSpPr>
          <p:cNvPr id="17" name="Text 10"/>
          <p:cNvSpPr/>
          <p:nvPr/>
        </p:nvSpPr>
        <p:spPr>
          <a:xfrm>
            <a:off x="1725216" y="6862882"/>
            <a:ext cx="12330113" cy="525780"/>
          </a:xfrm>
          <a:prstGeom prst="rect">
            <a:avLst/>
          </a:prstGeom>
          <a:noFill/>
          <a:ln/>
        </p:spPr>
        <p:txBody>
          <a:bodyPr wrap="squar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Evaluated model performance using a full suite of metrics (accuracy, precision, recall, F1-score) and the confusion matrix, offering a holistic view of predictive capability.</a:t>
            </a:r>
            <a:endParaRPr lang="en-US" sz="1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05088" y="715089"/>
            <a:ext cx="5070157" cy="629603"/>
          </a:xfrm>
          <a:prstGeom prst="rect">
            <a:avLst/>
          </a:prstGeom>
          <a:noFill/>
          <a:ln/>
        </p:spPr>
        <p:txBody>
          <a:bodyPr wrap="none" lIns="0" tIns="0" rIns="0" bIns="0" rtlCol="0" anchor="t"/>
          <a:lstStyle/>
          <a:p>
            <a:pPr marL="0" indent="0" algn="ctr">
              <a:lnSpc>
                <a:spcPts val="4950"/>
              </a:lnSpc>
              <a:buNone/>
            </a:pPr>
            <a:r>
              <a:rPr lang="en-US" sz="3950" dirty="0">
                <a:solidFill>
                  <a:srgbClr val="3A3A3A"/>
                </a:solidFill>
                <a:latin typeface="Noto Serif Medium" pitchFamily="34" charset="0"/>
                <a:ea typeface="Noto Serif Medium" pitchFamily="34" charset="-122"/>
                <a:cs typeface="Noto Serif Medium" pitchFamily="34" charset="-120"/>
              </a:rPr>
              <a:t>                                                                   Presentation Agenda</a:t>
            </a:r>
            <a:endParaRPr lang="en-US" sz="3950" dirty="0"/>
          </a:p>
        </p:txBody>
      </p:sp>
      <p:sp>
        <p:nvSpPr>
          <p:cNvPr id="3" name="Shape 1"/>
          <p:cNvSpPr/>
          <p:nvPr/>
        </p:nvSpPr>
        <p:spPr>
          <a:xfrm>
            <a:off x="705088" y="2049780"/>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4" name="Shape 2"/>
          <p:cNvSpPr/>
          <p:nvPr/>
        </p:nvSpPr>
        <p:spPr>
          <a:xfrm>
            <a:off x="705088" y="2026920"/>
            <a:ext cx="6509385" cy="91440"/>
          </a:xfrm>
          <a:prstGeom prst="roundRect">
            <a:avLst>
              <a:gd name="adj" fmla="val 92546"/>
            </a:avLst>
          </a:prstGeom>
          <a:solidFill>
            <a:srgbClr val="E6DED2"/>
          </a:solidFill>
          <a:ln/>
        </p:spPr>
      </p:sp>
      <p:sp>
        <p:nvSpPr>
          <p:cNvPr id="5" name="Shape 3"/>
          <p:cNvSpPr/>
          <p:nvPr/>
        </p:nvSpPr>
        <p:spPr>
          <a:xfrm>
            <a:off x="3657600" y="1747599"/>
            <a:ext cx="604361" cy="604361"/>
          </a:xfrm>
          <a:prstGeom prst="roundRect">
            <a:avLst>
              <a:gd name="adj" fmla="val 151300"/>
            </a:avLst>
          </a:prstGeom>
          <a:solidFill>
            <a:srgbClr val="E6DED2">
              <a:alpha val="50000"/>
            </a:srgbClr>
          </a:solidFill>
          <a:ln/>
        </p:spPr>
      </p:sp>
      <p:pic>
        <p:nvPicPr>
          <p:cNvPr id="6" name="Image 0" descr="preencoded.png"/>
          <p:cNvPicPr>
            <a:picLocks noChangeAspect="1"/>
          </p:cNvPicPr>
          <p:nvPr/>
        </p:nvPicPr>
        <p:blipFill>
          <a:blip r:embed="rId3"/>
          <a:stretch>
            <a:fillRect/>
          </a:stretch>
        </p:blipFill>
        <p:spPr>
          <a:xfrm>
            <a:off x="3838932" y="1898690"/>
            <a:ext cx="241697" cy="302181"/>
          </a:xfrm>
          <a:prstGeom prst="rect">
            <a:avLst/>
          </a:prstGeom>
        </p:spPr>
      </p:pic>
      <p:sp>
        <p:nvSpPr>
          <p:cNvPr id="7" name="Text 4"/>
          <p:cNvSpPr/>
          <p:nvPr/>
        </p:nvSpPr>
        <p:spPr>
          <a:xfrm>
            <a:off x="929402" y="2553414"/>
            <a:ext cx="3611166"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Logistic Regression Essentials</a:t>
            </a:r>
            <a:endParaRPr lang="en-US" sz="1950" dirty="0"/>
          </a:p>
        </p:txBody>
      </p:sp>
      <p:sp>
        <p:nvSpPr>
          <p:cNvPr id="8" name="Text 5"/>
          <p:cNvSpPr/>
          <p:nvPr/>
        </p:nvSpPr>
        <p:spPr>
          <a:xfrm>
            <a:off x="929402" y="2988945"/>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Understanding the sigmoid function and log-loss.</a:t>
            </a:r>
            <a:endParaRPr lang="en-US" sz="1550" dirty="0"/>
          </a:p>
        </p:txBody>
      </p:sp>
      <p:sp>
        <p:nvSpPr>
          <p:cNvPr id="9" name="Shape 6"/>
          <p:cNvSpPr/>
          <p:nvPr/>
        </p:nvSpPr>
        <p:spPr>
          <a:xfrm>
            <a:off x="7415927" y="2049780"/>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10" name="Shape 7"/>
          <p:cNvSpPr/>
          <p:nvPr/>
        </p:nvSpPr>
        <p:spPr>
          <a:xfrm>
            <a:off x="7415927" y="2026920"/>
            <a:ext cx="6509385" cy="91440"/>
          </a:xfrm>
          <a:prstGeom prst="roundRect">
            <a:avLst>
              <a:gd name="adj" fmla="val 92546"/>
            </a:avLst>
          </a:prstGeom>
          <a:solidFill>
            <a:srgbClr val="E6DED2"/>
          </a:solidFill>
          <a:ln/>
        </p:spPr>
      </p:sp>
      <p:sp>
        <p:nvSpPr>
          <p:cNvPr id="11" name="Shape 8"/>
          <p:cNvSpPr/>
          <p:nvPr/>
        </p:nvSpPr>
        <p:spPr>
          <a:xfrm>
            <a:off x="10368439" y="1747599"/>
            <a:ext cx="604361" cy="604361"/>
          </a:xfrm>
          <a:prstGeom prst="roundRect">
            <a:avLst>
              <a:gd name="adj" fmla="val 151300"/>
            </a:avLst>
          </a:prstGeom>
          <a:solidFill>
            <a:srgbClr val="E6DED2">
              <a:alpha val="50000"/>
            </a:srgbClr>
          </a:solidFill>
          <a:ln/>
        </p:spPr>
      </p:sp>
      <p:pic>
        <p:nvPicPr>
          <p:cNvPr id="12" name="Image 1" descr="preencoded.png"/>
          <p:cNvPicPr>
            <a:picLocks noChangeAspect="1"/>
          </p:cNvPicPr>
          <p:nvPr/>
        </p:nvPicPr>
        <p:blipFill>
          <a:blip r:embed="rId4"/>
          <a:stretch>
            <a:fillRect/>
          </a:stretch>
        </p:blipFill>
        <p:spPr>
          <a:xfrm>
            <a:off x="10549771" y="1898690"/>
            <a:ext cx="241697" cy="302181"/>
          </a:xfrm>
          <a:prstGeom prst="rect">
            <a:avLst/>
          </a:prstGeom>
        </p:spPr>
      </p:pic>
      <p:sp>
        <p:nvSpPr>
          <p:cNvPr id="13" name="Text 9"/>
          <p:cNvSpPr/>
          <p:nvPr/>
        </p:nvSpPr>
        <p:spPr>
          <a:xfrm>
            <a:off x="7640241" y="2553414"/>
            <a:ext cx="3469362"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Data Preparation &amp; Features</a:t>
            </a:r>
            <a:endParaRPr lang="en-US" sz="1950" dirty="0"/>
          </a:p>
        </p:txBody>
      </p:sp>
      <p:sp>
        <p:nvSpPr>
          <p:cNvPr id="14" name="Text 10"/>
          <p:cNvSpPr/>
          <p:nvPr/>
        </p:nvSpPr>
        <p:spPr>
          <a:xfrm>
            <a:off x="7640241" y="2988945"/>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Loading, preprocessing, and feature engineering.</a:t>
            </a:r>
            <a:endParaRPr lang="en-US" sz="1550" dirty="0"/>
          </a:p>
        </p:txBody>
      </p:sp>
      <p:sp>
        <p:nvSpPr>
          <p:cNvPr id="15" name="Shape 11"/>
          <p:cNvSpPr/>
          <p:nvPr/>
        </p:nvSpPr>
        <p:spPr>
          <a:xfrm>
            <a:off x="705088" y="4039195"/>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16" name="Shape 12"/>
          <p:cNvSpPr/>
          <p:nvPr/>
        </p:nvSpPr>
        <p:spPr>
          <a:xfrm>
            <a:off x="705088" y="4016335"/>
            <a:ext cx="6509385" cy="91440"/>
          </a:xfrm>
          <a:prstGeom prst="roundRect">
            <a:avLst>
              <a:gd name="adj" fmla="val 92546"/>
            </a:avLst>
          </a:prstGeom>
          <a:solidFill>
            <a:srgbClr val="E6DED2"/>
          </a:solidFill>
          <a:ln/>
        </p:spPr>
      </p:sp>
      <p:sp>
        <p:nvSpPr>
          <p:cNvPr id="17" name="Shape 13"/>
          <p:cNvSpPr/>
          <p:nvPr/>
        </p:nvSpPr>
        <p:spPr>
          <a:xfrm>
            <a:off x="3657600" y="3737015"/>
            <a:ext cx="604361" cy="604361"/>
          </a:xfrm>
          <a:prstGeom prst="roundRect">
            <a:avLst>
              <a:gd name="adj" fmla="val 151300"/>
            </a:avLst>
          </a:prstGeom>
          <a:solidFill>
            <a:srgbClr val="E6DED2">
              <a:alpha val="50000"/>
            </a:srgbClr>
          </a:solidFill>
          <a:ln/>
        </p:spPr>
      </p:sp>
      <p:pic>
        <p:nvPicPr>
          <p:cNvPr id="18" name="Image 2" descr="preencoded.png"/>
          <p:cNvPicPr>
            <a:picLocks noChangeAspect="1"/>
          </p:cNvPicPr>
          <p:nvPr/>
        </p:nvPicPr>
        <p:blipFill>
          <a:blip r:embed="rId5"/>
          <a:stretch>
            <a:fillRect/>
          </a:stretch>
        </p:blipFill>
        <p:spPr>
          <a:xfrm>
            <a:off x="3838932" y="3888105"/>
            <a:ext cx="241697" cy="302181"/>
          </a:xfrm>
          <a:prstGeom prst="rect">
            <a:avLst/>
          </a:prstGeom>
        </p:spPr>
      </p:pic>
      <p:sp>
        <p:nvSpPr>
          <p:cNvPr id="19" name="Text 14"/>
          <p:cNvSpPr/>
          <p:nvPr/>
        </p:nvSpPr>
        <p:spPr>
          <a:xfrm>
            <a:off x="929402" y="4542830"/>
            <a:ext cx="3209925"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Loss &amp; Gradient Functions</a:t>
            </a:r>
            <a:endParaRPr lang="en-US" sz="1950" dirty="0"/>
          </a:p>
        </p:txBody>
      </p:sp>
      <p:sp>
        <p:nvSpPr>
          <p:cNvPr id="20" name="Text 15"/>
          <p:cNvSpPr/>
          <p:nvPr/>
        </p:nvSpPr>
        <p:spPr>
          <a:xfrm>
            <a:off x="929402" y="4978360"/>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Mathematical foundations and implementation.</a:t>
            </a:r>
            <a:endParaRPr lang="en-US" sz="1550" dirty="0"/>
          </a:p>
        </p:txBody>
      </p:sp>
      <p:sp>
        <p:nvSpPr>
          <p:cNvPr id="21" name="Shape 16"/>
          <p:cNvSpPr/>
          <p:nvPr/>
        </p:nvSpPr>
        <p:spPr>
          <a:xfrm>
            <a:off x="7415927" y="4039195"/>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22" name="Shape 17"/>
          <p:cNvSpPr/>
          <p:nvPr/>
        </p:nvSpPr>
        <p:spPr>
          <a:xfrm>
            <a:off x="7415927" y="4016335"/>
            <a:ext cx="6509385" cy="91440"/>
          </a:xfrm>
          <a:prstGeom prst="roundRect">
            <a:avLst>
              <a:gd name="adj" fmla="val 92546"/>
            </a:avLst>
          </a:prstGeom>
          <a:solidFill>
            <a:srgbClr val="E6DED2"/>
          </a:solidFill>
          <a:ln/>
        </p:spPr>
      </p:sp>
      <p:sp>
        <p:nvSpPr>
          <p:cNvPr id="23" name="Shape 18"/>
          <p:cNvSpPr/>
          <p:nvPr/>
        </p:nvSpPr>
        <p:spPr>
          <a:xfrm>
            <a:off x="10368439" y="3737015"/>
            <a:ext cx="604361" cy="604361"/>
          </a:xfrm>
          <a:prstGeom prst="roundRect">
            <a:avLst>
              <a:gd name="adj" fmla="val 151300"/>
            </a:avLst>
          </a:prstGeom>
          <a:solidFill>
            <a:srgbClr val="E6DED2">
              <a:alpha val="50000"/>
            </a:srgbClr>
          </a:solidFill>
          <a:ln/>
        </p:spPr>
      </p:sp>
      <p:pic>
        <p:nvPicPr>
          <p:cNvPr id="24" name="Image 3" descr="preencoded.png"/>
          <p:cNvPicPr>
            <a:picLocks noChangeAspect="1"/>
          </p:cNvPicPr>
          <p:nvPr/>
        </p:nvPicPr>
        <p:blipFill>
          <a:blip r:embed="rId6"/>
          <a:stretch>
            <a:fillRect/>
          </a:stretch>
        </p:blipFill>
        <p:spPr>
          <a:xfrm>
            <a:off x="10549771" y="3888105"/>
            <a:ext cx="241697" cy="302181"/>
          </a:xfrm>
          <a:prstGeom prst="rect">
            <a:avLst/>
          </a:prstGeom>
        </p:spPr>
      </p:pic>
      <p:sp>
        <p:nvSpPr>
          <p:cNvPr id="25" name="Text 19"/>
          <p:cNvSpPr/>
          <p:nvPr/>
        </p:nvSpPr>
        <p:spPr>
          <a:xfrm>
            <a:off x="7640241" y="4542830"/>
            <a:ext cx="3412688"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Bisection Method Explained</a:t>
            </a:r>
            <a:endParaRPr lang="en-US" sz="1950" dirty="0"/>
          </a:p>
        </p:txBody>
      </p:sp>
      <p:sp>
        <p:nvSpPr>
          <p:cNvPr id="26" name="Text 20"/>
          <p:cNvSpPr/>
          <p:nvPr/>
        </p:nvSpPr>
        <p:spPr>
          <a:xfrm>
            <a:off x="7640241" y="4978360"/>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Algorithm, convergence, and practical application.</a:t>
            </a:r>
            <a:endParaRPr lang="en-US" sz="1550" dirty="0"/>
          </a:p>
        </p:txBody>
      </p:sp>
      <p:sp>
        <p:nvSpPr>
          <p:cNvPr id="27" name="Shape 21"/>
          <p:cNvSpPr/>
          <p:nvPr/>
        </p:nvSpPr>
        <p:spPr>
          <a:xfrm>
            <a:off x="705088" y="6028611"/>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28" name="Shape 22"/>
          <p:cNvSpPr/>
          <p:nvPr/>
        </p:nvSpPr>
        <p:spPr>
          <a:xfrm>
            <a:off x="705088" y="6005751"/>
            <a:ext cx="6509385" cy="91440"/>
          </a:xfrm>
          <a:prstGeom prst="roundRect">
            <a:avLst>
              <a:gd name="adj" fmla="val 92546"/>
            </a:avLst>
          </a:prstGeom>
          <a:solidFill>
            <a:srgbClr val="E6DED2"/>
          </a:solidFill>
          <a:ln/>
        </p:spPr>
      </p:sp>
      <p:sp>
        <p:nvSpPr>
          <p:cNvPr id="29" name="Shape 23"/>
          <p:cNvSpPr/>
          <p:nvPr/>
        </p:nvSpPr>
        <p:spPr>
          <a:xfrm>
            <a:off x="3657600" y="5726430"/>
            <a:ext cx="604361" cy="604361"/>
          </a:xfrm>
          <a:prstGeom prst="roundRect">
            <a:avLst>
              <a:gd name="adj" fmla="val 151300"/>
            </a:avLst>
          </a:prstGeom>
          <a:solidFill>
            <a:srgbClr val="E6DED2">
              <a:alpha val="50000"/>
            </a:srgbClr>
          </a:solidFill>
          <a:ln/>
        </p:spPr>
      </p:sp>
      <p:pic>
        <p:nvPicPr>
          <p:cNvPr id="30" name="Image 4" descr="preencoded.png"/>
          <p:cNvPicPr>
            <a:picLocks noChangeAspect="1"/>
          </p:cNvPicPr>
          <p:nvPr/>
        </p:nvPicPr>
        <p:blipFill>
          <a:blip r:embed="rId7"/>
          <a:stretch>
            <a:fillRect/>
          </a:stretch>
        </p:blipFill>
        <p:spPr>
          <a:xfrm>
            <a:off x="3838932" y="5877520"/>
            <a:ext cx="241697" cy="302181"/>
          </a:xfrm>
          <a:prstGeom prst="rect">
            <a:avLst/>
          </a:prstGeom>
        </p:spPr>
      </p:pic>
      <p:sp>
        <p:nvSpPr>
          <p:cNvPr id="31" name="Text 24"/>
          <p:cNvSpPr/>
          <p:nvPr/>
        </p:nvSpPr>
        <p:spPr>
          <a:xfrm>
            <a:off x="929402" y="6532245"/>
            <a:ext cx="3831669"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Optimization Results &amp; Insights</a:t>
            </a:r>
            <a:endParaRPr lang="en-US" sz="1950" dirty="0"/>
          </a:p>
        </p:txBody>
      </p:sp>
      <p:sp>
        <p:nvSpPr>
          <p:cNvPr id="32" name="Text 25"/>
          <p:cNvSpPr/>
          <p:nvPr/>
        </p:nvSpPr>
        <p:spPr>
          <a:xfrm>
            <a:off x="929402" y="6967776"/>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Visualizing convergence, parameters, and decision boundaries.</a:t>
            </a:r>
            <a:endParaRPr lang="en-US" sz="1550" dirty="0"/>
          </a:p>
        </p:txBody>
      </p:sp>
      <p:sp>
        <p:nvSpPr>
          <p:cNvPr id="33" name="Shape 26"/>
          <p:cNvSpPr/>
          <p:nvPr/>
        </p:nvSpPr>
        <p:spPr>
          <a:xfrm>
            <a:off x="7415927" y="6028611"/>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34" name="Shape 27"/>
          <p:cNvSpPr/>
          <p:nvPr/>
        </p:nvSpPr>
        <p:spPr>
          <a:xfrm>
            <a:off x="7415927" y="6005751"/>
            <a:ext cx="6509385" cy="91440"/>
          </a:xfrm>
          <a:prstGeom prst="roundRect">
            <a:avLst>
              <a:gd name="adj" fmla="val 92546"/>
            </a:avLst>
          </a:prstGeom>
          <a:solidFill>
            <a:srgbClr val="E6DED2"/>
          </a:solidFill>
          <a:ln/>
        </p:spPr>
      </p:sp>
      <p:sp>
        <p:nvSpPr>
          <p:cNvPr id="35" name="Shape 28"/>
          <p:cNvSpPr/>
          <p:nvPr/>
        </p:nvSpPr>
        <p:spPr>
          <a:xfrm>
            <a:off x="10368439" y="5726430"/>
            <a:ext cx="604361" cy="604361"/>
          </a:xfrm>
          <a:prstGeom prst="roundRect">
            <a:avLst>
              <a:gd name="adj" fmla="val 151300"/>
            </a:avLst>
          </a:prstGeom>
          <a:solidFill>
            <a:srgbClr val="E6DED2">
              <a:alpha val="50000"/>
            </a:srgbClr>
          </a:solidFill>
          <a:ln/>
        </p:spPr>
      </p:sp>
      <p:pic>
        <p:nvPicPr>
          <p:cNvPr id="36" name="Image 5" descr="preencoded.png"/>
          <p:cNvPicPr>
            <a:picLocks noChangeAspect="1"/>
          </p:cNvPicPr>
          <p:nvPr/>
        </p:nvPicPr>
        <p:blipFill>
          <a:blip r:embed="rId8"/>
          <a:stretch>
            <a:fillRect/>
          </a:stretch>
        </p:blipFill>
        <p:spPr>
          <a:xfrm>
            <a:off x="10549771" y="5877520"/>
            <a:ext cx="241697" cy="302181"/>
          </a:xfrm>
          <a:prstGeom prst="rect">
            <a:avLst/>
          </a:prstGeom>
        </p:spPr>
      </p:pic>
      <p:sp>
        <p:nvSpPr>
          <p:cNvPr id="37" name="Text 29"/>
          <p:cNvSpPr/>
          <p:nvPr/>
        </p:nvSpPr>
        <p:spPr>
          <a:xfrm>
            <a:off x="7640241" y="6532245"/>
            <a:ext cx="2518529"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Model Evaluation</a:t>
            </a:r>
            <a:endParaRPr lang="en-US" sz="1950" dirty="0"/>
          </a:p>
        </p:txBody>
      </p:sp>
      <p:sp>
        <p:nvSpPr>
          <p:cNvPr id="38" name="Text 30"/>
          <p:cNvSpPr/>
          <p:nvPr/>
        </p:nvSpPr>
        <p:spPr>
          <a:xfrm>
            <a:off x="7640241" y="6967776"/>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Accuracy, confusion matrices, and performance metrics.</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78512" y="377666"/>
            <a:ext cx="4975741" cy="427196"/>
          </a:xfrm>
          <a:prstGeom prst="rect">
            <a:avLst/>
          </a:prstGeom>
          <a:noFill/>
          <a:ln/>
        </p:spPr>
        <p:txBody>
          <a:bodyPr wrap="none" lIns="0" tIns="0" rIns="0" bIns="0" rtlCol="0" anchor="t"/>
          <a:lstStyle/>
          <a:p>
            <a:pPr marL="0" indent="0" algn="l">
              <a:lnSpc>
                <a:spcPts val="3350"/>
              </a:lnSpc>
              <a:buNone/>
            </a:pPr>
            <a:r>
              <a:rPr lang="en-US" sz="2800" b="1" dirty="0">
                <a:solidFill>
                  <a:srgbClr val="3A3A3A"/>
                </a:solidFill>
                <a:ea typeface="Noto Serif Medium" pitchFamily="34" charset="-122"/>
                <a:cs typeface="Noto Serif Medium" pitchFamily="34" charset="-120"/>
              </a:rPr>
              <a:t>Data Loading &amp; Preprocessing</a:t>
            </a:r>
            <a:endParaRPr lang="en-US" sz="2800" b="1" dirty="0"/>
          </a:p>
        </p:txBody>
      </p:sp>
      <p:sp>
        <p:nvSpPr>
          <p:cNvPr id="3" name="Text 1"/>
          <p:cNvSpPr/>
          <p:nvPr/>
        </p:nvSpPr>
        <p:spPr>
          <a:xfrm>
            <a:off x="485299" y="1067464"/>
            <a:ext cx="13673376" cy="437198"/>
          </a:xfrm>
          <a:prstGeom prst="rect">
            <a:avLst/>
          </a:prstGeom>
          <a:noFill/>
          <a:ln/>
        </p:spPr>
        <p:txBody>
          <a:bodyPr wrap="square" lIns="0" tIns="0" rIns="0" bIns="0" rtlCol="0" anchor="t"/>
          <a:lstStyle/>
          <a:p>
            <a:pPr marL="0" indent="0" algn="l">
              <a:lnSpc>
                <a:spcPts val="1700"/>
              </a:lnSpc>
              <a:buNone/>
            </a:pPr>
            <a:r>
              <a:rPr lang="en-US" dirty="0">
                <a:solidFill>
                  <a:srgbClr val="4C4C4C"/>
                </a:solidFill>
                <a:latin typeface="Noto Serif" pitchFamily="34" charset="0"/>
                <a:ea typeface="Noto Serif" pitchFamily="34" charset="-122"/>
                <a:cs typeface="Noto Serif" pitchFamily="34" charset="-120"/>
              </a:rPr>
              <a:t>We prepare our synthetic dataset for logistic regression by loading it, applying standard scaling to normalize feature values, and adding a bias term. This ensures numerical stability and helps optimize the model efficiently.</a:t>
            </a:r>
            <a:endParaRPr lang="en-US" dirty="0"/>
          </a:p>
        </p:txBody>
      </p:sp>
      <p:sp>
        <p:nvSpPr>
          <p:cNvPr id="4" name="Shape 2"/>
          <p:cNvSpPr/>
          <p:nvPr/>
        </p:nvSpPr>
        <p:spPr>
          <a:xfrm>
            <a:off x="478512" y="1669256"/>
            <a:ext cx="13673376" cy="3702606"/>
          </a:xfrm>
          <a:prstGeom prst="roundRect">
            <a:avLst>
              <a:gd name="adj" fmla="val 1551"/>
            </a:avLst>
          </a:prstGeom>
          <a:solidFill>
            <a:srgbClr val="F0EEEA"/>
          </a:solidFill>
          <a:ln/>
        </p:spPr>
      </p:sp>
      <p:sp>
        <p:nvSpPr>
          <p:cNvPr id="5" name="Shape 3"/>
          <p:cNvSpPr/>
          <p:nvPr/>
        </p:nvSpPr>
        <p:spPr>
          <a:xfrm>
            <a:off x="471726" y="1669256"/>
            <a:ext cx="13686949" cy="3702606"/>
          </a:xfrm>
          <a:prstGeom prst="roundRect">
            <a:avLst>
              <a:gd name="adj" fmla="val 554"/>
            </a:avLst>
          </a:prstGeom>
          <a:solidFill>
            <a:srgbClr val="F0EEEA"/>
          </a:solidFill>
          <a:ln/>
        </p:spPr>
      </p:sp>
      <p:sp>
        <p:nvSpPr>
          <p:cNvPr id="6" name="Text 4"/>
          <p:cNvSpPr/>
          <p:nvPr/>
        </p:nvSpPr>
        <p:spPr>
          <a:xfrm>
            <a:off x="765347" y="1694854"/>
            <a:ext cx="13686949" cy="3753922"/>
          </a:xfrm>
          <a:prstGeom prst="rect">
            <a:avLst/>
          </a:prstGeom>
          <a:noFill/>
          <a:ln/>
        </p:spPr>
        <p:txBody>
          <a:bodyPr wrap="square" lIns="0" tIns="0" rIns="0" bIns="0" rtlCol="0" anchor="t"/>
          <a:lstStyle/>
          <a:p>
            <a:pPr>
              <a:lnSpc>
                <a:spcPts val="1700"/>
              </a:lnSpc>
            </a:pPr>
            <a:r>
              <a:rPr lang="en-US" dirty="0">
                <a:solidFill>
                  <a:srgbClr val="4C4C4C"/>
                </a:solidFill>
                <a:latin typeface="Consolas" pitchFamily="34" charset="0"/>
                <a:ea typeface="Consolas" pitchFamily="34" charset="-122"/>
                <a:cs typeface="Consolas" pitchFamily="34" charset="-120"/>
              </a:rPr>
              <a:t>import </a:t>
            </a:r>
            <a:r>
              <a:rPr lang="en-US" dirty="0" err="1">
                <a:solidFill>
                  <a:srgbClr val="4C4C4C"/>
                </a:solidFill>
                <a:latin typeface="Consolas" pitchFamily="34" charset="0"/>
                <a:ea typeface="Consolas" pitchFamily="34" charset="-122"/>
                <a:cs typeface="Consolas" pitchFamily="34" charset="-120"/>
              </a:rPr>
              <a:t>numpy</a:t>
            </a:r>
            <a:r>
              <a:rPr lang="en-US" dirty="0">
                <a:solidFill>
                  <a:srgbClr val="4C4C4C"/>
                </a:solidFill>
                <a:latin typeface="Consolas" pitchFamily="34" charset="0"/>
                <a:ea typeface="Consolas" pitchFamily="34" charset="-122"/>
                <a:cs typeface="Consolas" pitchFamily="34" charset="-120"/>
              </a:rPr>
              <a:t> as np, pandas as pd</a:t>
            </a:r>
          </a:p>
          <a:p>
            <a:pPr>
              <a:lnSpc>
                <a:spcPts val="1700"/>
              </a:lnSpc>
            </a:pPr>
            <a:r>
              <a:rPr lang="en-US" dirty="0">
                <a:solidFill>
                  <a:srgbClr val="4C4C4C"/>
                </a:solidFill>
                <a:latin typeface="Consolas" pitchFamily="34" charset="0"/>
                <a:ea typeface="Consolas" pitchFamily="34" charset="-122"/>
                <a:cs typeface="Consolas" pitchFamily="34" charset="-120"/>
              </a:rPr>
              <a:t>from </a:t>
            </a:r>
            <a:r>
              <a:rPr lang="en-US" dirty="0" err="1">
                <a:solidFill>
                  <a:srgbClr val="4C4C4C"/>
                </a:solidFill>
                <a:latin typeface="Consolas" pitchFamily="34" charset="0"/>
                <a:ea typeface="Consolas" pitchFamily="34" charset="-122"/>
                <a:cs typeface="Consolas" pitchFamily="34" charset="-120"/>
              </a:rPr>
              <a:t>sklearn.preprocessing</a:t>
            </a:r>
            <a:r>
              <a:rPr lang="en-US" dirty="0">
                <a:solidFill>
                  <a:srgbClr val="4C4C4C"/>
                </a:solidFill>
                <a:latin typeface="Consolas" pitchFamily="34" charset="0"/>
                <a:ea typeface="Consolas" pitchFamily="34" charset="-122"/>
                <a:cs typeface="Consolas" pitchFamily="34" charset="-120"/>
              </a:rPr>
              <a:t> import </a:t>
            </a:r>
            <a:r>
              <a:rPr lang="en-US" dirty="0" err="1">
                <a:solidFill>
                  <a:srgbClr val="4C4C4C"/>
                </a:solidFill>
                <a:latin typeface="Consolas" pitchFamily="34" charset="0"/>
                <a:ea typeface="Consolas" pitchFamily="34" charset="-122"/>
                <a:cs typeface="Consolas" pitchFamily="34" charset="-120"/>
              </a:rPr>
              <a:t>StandardScaler</a:t>
            </a:r>
            <a:endParaRPr lang="en-US" dirty="0">
              <a:solidFill>
                <a:srgbClr val="4C4C4C"/>
              </a:solidFill>
              <a:latin typeface="Consolas" pitchFamily="34" charset="0"/>
              <a:ea typeface="Consolas" pitchFamily="34" charset="-122"/>
              <a:cs typeface="Consolas" pitchFamily="34" charset="-120"/>
            </a:endParaRPr>
          </a:p>
          <a:p>
            <a:pPr>
              <a:lnSpc>
                <a:spcPts val="1700"/>
              </a:lnSpc>
            </a:pPr>
            <a:endParaRPr lang="en-US" dirty="0">
              <a:solidFill>
                <a:srgbClr val="4C4C4C"/>
              </a:solidFill>
              <a:latin typeface="Consolas" pitchFamily="34" charset="0"/>
              <a:ea typeface="Consolas" pitchFamily="34" charset="-122"/>
              <a:cs typeface="Consolas" pitchFamily="34" charset="-120"/>
            </a:endParaRPr>
          </a:p>
          <a:p>
            <a:pPr>
              <a:lnSpc>
                <a:spcPts val="1700"/>
              </a:lnSpc>
            </a:pPr>
            <a:r>
              <a:rPr lang="en-US" dirty="0">
                <a:solidFill>
                  <a:srgbClr val="4C4C4C"/>
                </a:solidFill>
                <a:latin typeface="Consolas" pitchFamily="34" charset="0"/>
                <a:ea typeface="Consolas" pitchFamily="34" charset="-122"/>
                <a:cs typeface="Consolas" pitchFamily="34" charset="-120"/>
              </a:rPr>
              <a:t># Load data</a:t>
            </a:r>
          </a:p>
          <a:p>
            <a:pPr>
              <a:lnSpc>
                <a:spcPts val="1700"/>
              </a:lnSpc>
            </a:pPr>
            <a:r>
              <a:rPr lang="en-US" dirty="0">
                <a:solidFill>
                  <a:srgbClr val="4C4C4C"/>
                </a:solidFill>
                <a:latin typeface="Consolas" pitchFamily="34" charset="0"/>
                <a:ea typeface="Consolas" pitchFamily="34" charset="-122"/>
                <a:cs typeface="Consolas" pitchFamily="34" charset="-120"/>
              </a:rPr>
              <a:t>df = </a:t>
            </a:r>
            <a:r>
              <a:rPr lang="en-US" dirty="0" err="1">
                <a:solidFill>
                  <a:srgbClr val="4C4C4C"/>
                </a:solidFill>
                <a:latin typeface="Consolas" pitchFamily="34" charset="0"/>
                <a:ea typeface="Consolas" pitchFamily="34" charset="-122"/>
                <a:cs typeface="Consolas" pitchFamily="34" charset="-120"/>
              </a:rPr>
              <a:t>pd.read_csv</a:t>
            </a:r>
            <a:r>
              <a:rPr lang="en-US" dirty="0">
                <a:solidFill>
                  <a:srgbClr val="4C4C4C"/>
                </a:solidFill>
                <a:latin typeface="Consolas" pitchFamily="34" charset="0"/>
                <a:ea typeface="Consolas" pitchFamily="34" charset="-122"/>
                <a:cs typeface="Consolas" pitchFamily="34" charset="-120"/>
              </a:rPr>
              <a:t>("smote_synthetic_data.csv")</a:t>
            </a:r>
          </a:p>
          <a:p>
            <a:pPr>
              <a:lnSpc>
                <a:spcPts val="1700"/>
              </a:lnSpc>
            </a:pPr>
            <a:r>
              <a:rPr lang="en-US" dirty="0">
                <a:solidFill>
                  <a:srgbClr val="4C4C4C"/>
                </a:solidFill>
                <a:latin typeface="Consolas" pitchFamily="34" charset="0"/>
                <a:ea typeface="Consolas" pitchFamily="34" charset="-122"/>
                <a:cs typeface="Consolas" pitchFamily="34" charset="-120"/>
              </a:rPr>
              <a:t>X, y = df[['feature1','feature2']].values, df['y'].values</a:t>
            </a:r>
          </a:p>
          <a:p>
            <a:pPr>
              <a:lnSpc>
                <a:spcPts val="1700"/>
              </a:lnSpc>
            </a:pPr>
            <a:endParaRPr lang="en-US" dirty="0">
              <a:solidFill>
                <a:srgbClr val="4C4C4C"/>
              </a:solidFill>
              <a:latin typeface="Consolas" pitchFamily="34" charset="0"/>
              <a:ea typeface="Consolas" pitchFamily="34" charset="-122"/>
              <a:cs typeface="Consolas" pitchFamily="34" charset="-120"/>
            </a:endParaRPr>
          </a:p>
          <a:p>
            <a:pPr>
              <a:lnSpc>
                <a:spcPts val="1700"/>
              </a:lnSpc>
            </a:pPr>
            <a:r>
              <a:rPr lang="en-US" dirty="0">
                <a:solidFill>
                  <a:srgbClr val="4C4C4C"/>
                </a:solidFill>
                <a:latin typeface="Consolas" pitchFamily="34" charset="0"/>
                <a:ea typeface="Consolas" pitchFamily="34" charset="-122"/>
                <a:cs typeface="Consolas" pitchFamily="34" charset="-120"/>
              </a:rPr>
              <a:t># Add noise, scale, add bias</a:t>
            </a:r>
          </a:p>
          <a:p>
            <a:pPr>
              <a:lnSpc>
                <a:spcPts val="1700"/>
              </a:lnSpc>
            </a:pPr>
            <a:r>
              <a:rPr lang="en-US" dirty="0" err="1">
                <a:solidFill>
                  <a:srgbClr val="4C4C4C"/>
                </a:solidFill>
                <a:latin typeface="Consolas" pitchFamily="34" charset="0"/>
                <a:ea typeface="Consolas" pitchFamily="34" charset="-122"/>
                <a:cs typeface="Consolas" pitchFamily="34" charset="-120"/>
              </a:rPr>
              <a:t>np.random.seed</a:t>
            </a:r>
            <a:r>
              <a:rPr lang="en-US" dirty="0">
                <a:solidFill>
                  <a:srgbClr val="4C4C4C"/>
                </a:solidFill>
                <a:latin typeface="Consolas" pitchFamily="34" charset="0"/>
                <a:ea typeface="Consolas" pitchFamily="34" charset="-122"/>
                <a:cs typeface="Consolas" pitchFamily="34" charset="-120"/>
              </a:rPr>
              <a:t>(42)</a:t>
            </a:r>
          </a:p>
          <a:p>
            <a:pPr>
              <a:lnSpc>
                <a:spcPts val="1700"/>
              </a:lnSpc>
            </a:pPr>
            <a:r>
              <a:rPr lang="en-US" dirty="0">
                <a:solidFill>
                  <a:srgbClr val="4C4C4C"/>
                </a:solidFill>
                <a:latin typeface="Consolas" pitchFamily="34" charset="0"/>
                <a:ea typeface="Consolas" pitchFamily="34" charset="-122"/>
                <a:cs typeface="Consolas" pitchFamily="34" charset="-120"/>
              </a:rPr>
              <a:t>X = X + 0.8 * </a:t>
            </a:r>
            <a:r>
              <a:rPr lang="en-US" dirty="0" err="1">
                <a:solidFill>
                  <a:srgbClr val="4C4C4C"/>
                </a:solidFill>
                <a:latin typeface="Consolas" pitchFamily="34" charset="0"/>
                <a:ea typeface="Consolas" pitchFamily="34" charset="-122"/>
                <a:cs typeface="Consolas" pitchFamily="34" charset="-120"/>
              </a:rPr>
              <a:t>np.random.randn</a:t>
            </a:r>
            <a:r>
              <a:rPr lang="en-US" dirty="0">
                <a:solidFill>
                  <a:srgbClr val="4C4C4C"/>
                </a:solidFill>
                <a:latin typeface="Consolas" pitchFamily="34" charset="0"/>
                <a:ea typeface="Consolas" pitchFamily="34" charset="-122"/>
                <a:cs typeface="Consolas" pitchFamily="34" charset="-120"/>
              </a:rPr>
              <a:t>(*</a:t>
            </a:r>
            <a:r>
              <a:rPr lang="en-US" dirty="0" err="1">
                <a:solidFill>
                  <a:srgbClr val="4C4C4C"/>
                </a:solidFill>
                <a:latin typeface="Consolas" pitchFamily="34" charset="0"/>
                <a:ea typeface="Consolas" pitchFamily="34" charset="-122"/>
                <a:cs typeface="Consolas" pitchFamily="34" charset="-120"/>
              </a:rPr>
              <a:t>X.shape</a:t>
            </a:r>
            <a:r>
              <a:rPr lang="en-US" dirty="0">
                <a:solidFill>
                  <a:srgbClr val="4C4C4C"/>
                </a:solidFill>
                <a:latin typeface="Consolas" pitchFamily="34" charset="0"/>
                <a:ea typeface="Consolas" pitchFamily="34" charset="-122"/>
                <a:cs typeface="Consolas" pitchFamily="34" charset="-120"/>
              </a:rPr>
              <a:t>)</a:t>
            </a:r>
          </a:p>
          <a:p>
            <a:pPr>
              <a:lnSpc>
                <a:spcPts val="1700"/>
              </a:lnSpc>
            </a:pPr>
            <a:r>
              <a:rPr lang="en-US" dirty="0">
                <a:solidFill>
                  <a:srgbClr val="4C4C4C"/>
                </a:solidFill>
                <a:latin typeface="Consolas" pitchFamily="34" charset="0"/>
                <a:ea typeface="Consolas" pitchFamily="34" charset="-122"/>
                <a:cs typeface="Consolas" pitchFamily="34" charset="-120"/>
              </a:rPr>
              <a:t>X = </a:t>
            </a:r>
            <a:r>
              <a:rPr lang="en-US" dirty="0" err="1">
                <a:solidFill>
                  <a:srgbClr val="4C4C4C"/>
                </a:solidFill>
                <a:latin typeface="Consolas" pitchFamily="34" charset="0"/>
                <a:ea typeface="Consolas" pitchFamily="34" charset="-122"/>
                <a:cs typeface="Consolas" pitchFamily="34" charset="-120"/>
              </a:rPr>
              <a:t>StandardScaler</a:t>
            </a:r>
            <a:r>
              <a:rPr lang="en-US" dirty="0">
                <a:solidFill>
                  <a:srgbClr val="4C4C4C"/>
                </a:solidFill>
                <a:latin typeface="Consolas" pitchFamily="34" charset="0"/>
                <a:ea typeface="Consolas" pitchFamily="34" charset="-122"/>
                <a:cs typeface="Consolas" pitchFamily="34" charset="-120"/>
              </a:rPr>
              <a:t>().</a:t>
            </a:r>
            <a:r>
              <a:rPr lang="en-US" dirty="0" err="1">
                <a:solidFill>
                  <a:srgbClr val="4C4C4C"/>
                </a:solidFill>
                <a:latin typeface="Consolas" pitchFamily="34" charset="0"/>
                <a:ea typeface="Consolas" pitchFamily="34" charset="-122"/>
                <a:cs typeface="Consolas" pitchFamily="34" charset="-120"/>
              </a:rPr>
              <a:t>fit_transform</a:t>
            </a:r>
            <a:r>
              <a:rPr lang="en-US" dirty="0">
                <a:solidFill>
                  <a:srgbClr val="4C4C4C"/>
                </a:solidFill>
                <a:latin typeface="Consolas" pitchFamily="34" charset="0"/>
                <a:ea typeface="Consolas" pitchFamily="34" charset="-122"/>
                <a:cs typeface="Consolas" pitchFamily="34" charset="-120"/>
              </a:rPr>
              <a:t>(X)</a:t>
            </a:r>
          </a:p>
          <a:p>
            <a:pPr>
              <a:lnSpc>
                <a:spcPts val="1700"/>
              </a:lnSpc>
            </a:pPr>
            <a:r>
              <a:rPr lang="en-US" dirty="0" err="1">
                <a:solidFill>
                  <a:srgbClr val="4C4C4C"/>
                </a:solidFill>
                <a:latin typeface="Consolas" pitchFamily="34" charset="0"/>
                <a:ea typeface="Consolas" pitchFamily="34" charset="-122"/>
                <a:cs typeface="Consolas" pitchFamily="34" charset="-120"/>
              </a:rPr>
              <a:t>X_b</a:t>
            </a:r>
            <a:r>
              <a:rPr lang="en-US" dirty="0">
                <a:solidFill>
                  <a:srgbClr val="4C4C4C"/>
                </a:solidFill>
                <a:latin typeface="Consolas" pitchFamily="34" charset="0"/>
                <a:ea typeface="Consolas" pitchFamily="34" charset="-122"/>
                <a:cs typeface="Consolas" pitchFamily="34" charset="-120"/>
              </a:rPr>
              <a:t> = </a:t>
            </a:r>
            <a:r>
              <a:rPr lang="en-US" dirty="0" err="1">
                <a:solidFill>
                  <a:srgbClr val="4C4C4C"/>
                </a:solidFill>
                <a:latin typeface="Consolas" pitchFamily="34" charset="0"/>
                <a:ea typeface="Consolas" pitchFamily="34" charset="-122"/>
                <a:cs typeface="Consolas" pitchFamily="34" charset="-120"/>
              </a:rPr>
              <a:t>np.c</a:t>
            </a:r>
            <a:r>
              <a:rPr lang="en-US" dirty="0">
                <a:solidFill>
                  <a:srgbClr val="4C4C4C"/>
                </a:solidFill>
                <a:latin typeface="Consolas" pitchFamily="34" charset="0"/>
                <a:ea typeface="Consolas" pitchFamily="34" charset="-122"/>
                <a:cs typeface="Consolas" pitchFamily="34" charset="-120"/>
              </a:rPr>
              <a:t>_[</a:t>
            </a:r>
            <a:r>
              <a:rPr lang="en-US" dirty="0" err="1">
                <a:solidFill>
                  <a:srgbClr val="4C4C4C"/>
                </a:solidFill>
                <a:latin typeface="Consolas" pitchFamily="34" charset="0"/>
                <a:ea typeface="Consolas" pitchFamily="34" charset="-122"/>
                <a:cs typeface="Consolas" pitchFamily="34" charset="-120"/>
              </a:rPr>
              <a:t>np.ones</a:t>
            </a:r>
            <a:r>
              <a:rPr lang="en-US" dirty="0">
                <a:solidFill>
                  <a:srgbClr val="4C4C4C"/>
                </a:solidFill>
                <a:latin typeface="Consolas" pitchFamily="34" charset="0"/>
                <a:ea typeface="Consolas" pitchFamily="34" charset="-122"/>
                <a:cs typeface="Consolas" pitchFamily="34" charset="-120"/>
              </a:rPr>
              <a:t>(</a:t>
            </a:r>
            <a:r>
              <a:rPr lang="en-US" dirty="0" err="1">
                <a:solidFill>
                  <a:srgbClr val="4C4C4C"/>
                </a:solidFill>
                <a:latin typeface="Consolas" pitchFamily="34" charset="0"/>
                <a:ea typeface="Consolas" pitchFamily="34" charset="-122"/>
                <a:cs typeface="Consolas" pitchFamily="34" charset="-120"/>
              </a:rPr>
              <a:t>X.shape</a:t>
            </a:r>
            <a:r>
              <a:rPr lang="en-US" dirty="0">
                <a:solidFill>
                  <a:srgbClr val="4C4C4C"/>
                </a:solidFill>
                <a:latin typeface="Consolas" pitchFamily="34" charset="0"/>
                <a:ea typeface="Consolas" pitchFamily="34" charset="-122"/>
                <a:cs typeface="Consolas" pitchFamily="34" charset="-120"/>
              </a:rPr>
              <a:t>[0]), X]</a:t>
            </a:r>
          </a:p>
          <a:p>
            <a:pPr>
              <a:lnSpc>
                <a:spcPts val="1700"/>
              </a:lnSpc>
            </a:pPr>
            <a:endParaRPr lang="en-US" dirty="0">
              <a:solidFill>
                <a:srgbClr val="4C4C4C"/>
              </a:solidFill>
              <a:latin typeface="Consolas" pitchFamily="34" charset="0"/>
              <a:ea typeface="Consolas" pitchFamily="34" charset="-122"/>
              <a:cs typeface="Consolas" pitchFamily="34" charset="-120"/>
            </a:endParaRPr>
          </a:p>
          <a:p>
            <a:pPr>
              <a:lnSpc>
                <a:spcPts val="1700"/>
              </a:lnSpc>
            </a:pPr>
            <a:r>
              <a:rPr lang="en-US" dirty="0">
                <a:solidFill>
                  <a:srgbClr val="4C4C4C"/>
                </a:solidFill>
                <a:latin typeface="Consolas" pitchFamily="34" charset="0"/>
                <a:ea typeface="Consolas" pitchFamily="34" charset="-122"/>
                <a:cs typeface="Consolas" pitchFamily="34" charset="-120"/>
              </a:rPr>
              <a:t>print("Dataset shape (with bias):", </a:t>
            </a:r>
            <a:r>
              <a:rPr lang="en-US" dirty="0" err="1">
                <a:solidFill>
                  <a:srgbClr val="4C4C4C"/>
                </a:solidFill>
                <a:latin typeface="Consolas" pitchFamily="34" charset="0"/>
                <a:ea typeface="Consolas" pitchFamily="34" charset="-122"/>
                <a:cs typeface="Consolas" pitchFamily="34" charset="-120"/>
              </a:rPr>
              <a:t>X_b.shape</a:t>
            </a:r>
            <a:r>
              <a:rPr lang="en-US" dirty="0">
                <a:solidFill>
                  <a:srgbClr val="4C4C4C"/>
                </a:solidFill>
                <a:latin typeface="Consolas" pitchFamily="34" charset="0"/>
                <a:ea typeface="Consolas" pitchFamily="34" charset="-122"/>
                <a:cs typeface="Consolas" pitchFamily="34" charset="-120"/>
              </a:rPr>
              <a:t>)</a:t>
            </a:r>
          </a:p>
          <a:p>
            <a:pPr>
              <a:lnSpc>
                <a:spcPts val="1700"/>
              </a:lnSpc>
            </a:pPr>
            <a:r>
              <a:rPr lang="en-US" dirty="0">
                <a:solidFill>
                  <a:srgbClr val="4C4C4C"/>
                </a:solidFill>
                <a:latin typeface="Consolas" pitchFamily="34" charset="0"/>
                <a:ea typeface="Consolas" pitchFamily="34" charset="-122"/>
                <a:cs typeface="Consolas" pitchFamily="34" charset="-120"/>
              </a:rPr>
              <a:t>print("Target shape:", </a:t>
            </a:r>
            <a:r>
              <a:rPr lang="en-US" dirty="0" err="1">
                <a:solidFill>
                  <a:srgbClr val="4C4C4C"/>
                </a:solidFill>
                <a:latin typeface="Consolas" pitchFamily="34" charset="0"/>
                <a:ea typeface="Consolas" pitchFamily="34" charset="-122"/>
                <a:cs typeface="Consolas" pitchFamily="34" charset="-120"/>
              </a:rPr>
              <a:t>y.shape</a:t>
            </a:r>
            <a:r>
              <a:rPr lang="en-US" dirty="0">
                <a:solidFill>
                  <a:srgbClr val="4C4C4C"/>
                </a:solidFill>
                <a:latin typeface="Consolas" pitchFamily="34" charset="0"/>
                <a:ea typeface="Consolas" pitchFamily="34" charset="-122"/>
                <a:cs typeface="Consolas" pitchFamily="34" charset="-120"/>
              </a:rPr>
              <a:t>)</a:t>
            </a:r>
          </a:p>
        </p:txBody>
      </p:sp>
      <p:sp>
        <p:nvSpPr>
          <p:cNvPr id="7" name="Text 5"/>
          <p:cNvSpPr/>
          <p:nvPr/>
        </p:nvSpPr>
        <p:spPr>
          <a:xfrm>
            <a:off x="478512" y="5525691"/>
            <a:ext cx="13673376" cy="218599"/>
          </a:xfrm>
          <a:prstGeom prst="rect">
            <a:avLst/>
          </a:prstGeom>
          <a:noFill/>
          <a:ln/>
        </p:spPr>
        <p:txBody>
          <a:bodyPr wrap="none" lIns="0" tIns="0" rIns="0" bIns="0" rtlCol="0" anchor="t"/>
          <a:lstStyle/>
          <a:p>
            <a:pPr marL="0" indent="0" algn="l">
              <a:lnSpc>
                <a:spcPts val="1700"/>
              </a:lnSpc>
              <a:buNone/>
            </a:pPr>
            <a:r>
              <a:rPr lang="en-US" sz="1050" dirty="0">
                <a:solidFill>
                  <a:srgbClr val="4C4C4C"/>
                </a:solidFill>
                <a:latin typeface="Noto Serif" pitchFamily="34" charset="0"/>
                <a:ea typeface="Noto Serif" pitchFamily="34" charset="-122"/>
                <a:cs typeface="Noto Serif" pitchFamily="34" charset="-120"/>
              </a:rPr>
              <a:t>Output:</a:t>
            </a:r>
            <a:endParaRPr lang="en-US" sz="1050" dirty="0"/>
          </a:p>
        </p:txBody>
      </p:sp>
      <p:sp>
        <p:nvSpPr>
          <p:cNvPr id="8" name="Shape 6"/>
          <p:cNvSpPr/>
          <p:nvPr/>
        </p:nvSpPr>
        <p:spPr>
          <a:xfrm>
            <a:off x="478512" y="5898118"/>
            <a:ext cx="13673376" cy="1953816"/>
          </a:xfrm>
          <a:prstGeom prst="roundRect">
            <a:avLst>
              <a:gd name="adj" fmla="val 2939"/>
            </a:avLst>
          </a:prstGeom>
          <a:solidFill>
            <a:srgbClr val="F0EEEA"/>
          </a:solidFill>
          <a:ln/>
        </p:spPr>
      </p:sp>
      <p:sp>
        <p:nvSpPr>
          <p:cNvPr id="9" name="Shape 7"/>
          <p:cNvSpPr/>
          <p:nvPr/>
        </p:nvSpPr>
        <p:spPr>
          <a:xfrm>
            <a:off x="485299" y="5821205"/>
            <a:ext cx="13686949" cy="1953816"/>
          </a:xfrm>
          <a:prstGeom prst="roundRect">
            <a:avLst>
              <a:gd name="adj" fmla="val 1050"/>
            </a:avLst>
          </a:prstGeom>
          <a:solidFill>
            <a:srgbClr val="F0EEEA"/>
          </a:solidFill>
          <a:ln/>
        </p:spPr>
      </p:sp>
      <p:sp>
        <p:nvSpPr>
          <p:cNvPr id="10" name="Text 8"/>
          <p:cNvSpPr/>
          <p:nvPr/>
        </p:nvSpPr>
        <p:spPr>
          <a:xfrm>
            <a:off x="608409" y="6000631"/>
            <a:ext cx="13413581" cy="1748790"/>
          </a:xfrm>
          <a:prstGeom prst="rect">
            <a:avLst/>
          </a:prstGeom>
          <a:noFill/>
          <a:ln/>
        </p:spPr>
        <p:txBody>
          <a:bodyPr wrap="square" lIns="0" tIns="0" rIns="0" bIns="0" rtlCol="0" anchor="t"/>
          <a:lstStyle/>
          <a:p>
            <a:pPr>
              <a:lnSpc>
                <a:spcPts val="1700"/>
              </a:lnSpc>
            </a:pPr>
            <a:r>
              <a:rPr lang="en-US" dirty="0">
                <a:highlight>
                  <a:srgbClr val="F0EEEA"/>
                </a:highlight>
              </a:rPr>
              <a:t>Dataset loaded: 1000 samples </a:t>
            </a:r>
          </a:p>
          <a:p>
            <a:pPr>
              <a:lnSpc>
                <a:spcPts val="1700"/>
              </a:lnSpc>
            </a:pPr>
            <a:r>
              <a:rPr lang="en-US" dirty="0">
                <a:highlight>
                  <a:srgbClr val="F0EEEA"/>
                </a:highlight>
              </a:rPr>
              <a:t>Added feature noise (std=0.8) and label noise (12.0%) </a:t>
            </a:r>
          </a:p>
          <a:p>
            <a:pPr>
              <a:lnSpc>
                <a:spcPts val="1700"/>
              </a:lnSpc>
            </a:pPr>
            <a:r>
              <a:rPr lang="en-US" dirty="0">
                <a:highlight>
                  <a:srgbClr val="F0EEEA"/>
                </a:highlight>
              </a:rPr>
              <a:t>Class distribution after noise: </a:t>
            </a:r>
          </a:p>
          <a:p>
            <a:pPr>
              <a:lnSpc>
                <a:spcPts val="1700"/>
              </a:lnSpc>
            </a:pPr>
            <a:r>
              <a:rPr lang="en-US" dirty="0">
                <a:highlight>
                  <a:srgbClr val="F0EEEA"/>
                </a:highlight>
              </a:rPr>
              <a:t>Class 0: 504 samples </a:t>
            </a:r>
          </a:p>
          <a:p>
            <a:pPr>
              <a:lnSpc>
                <a:spcPts val="1700"/>
              </a:lnSpc>
            </a:pPr>
            <a:r>
              <a:rPr lang="en-US" dirty="0">
                <a:highlight>
                  <a:srgbClr val="F0EEEA"/>
                </a:highlight>
              </a:rPr>
              <a:t>Class 1: 496 samples </a:t>
            </a:r>
          </a:p>
          <a:p>
            <a:pPr>
              <a:lnSpc>
                <a:spcPts val="1700"/>
              </a:lnSpc>
            </a:pPr>
            <a:r>
              <a:rPr lang="en-US" dirty="0">
                <a:highlight>
                  <a:srgbClr val="F0EEEA"/>
                </a:highlight>
              </a:rPr>
              <a:t>Feature range: [-3.195, 8.881] </a:t>
            </a:r>
          </a:p>
          <a:p>
            <a:pPr>
              <a:lnSpc>
                <a:spcPts val="1700"/>
              </a:lnSpc>
            </a:pPr>
            <a:r>
              <a:rPr lang="en-US" dirty="0">
                <a:highlight>
                  <a:srgbClr val="F0EEEA"/>
                </a:highlight>
              </a:rPr>
              <a:t>Labels flipped: 120 out of 1000 (12.0%)</a:t>
            </a:r>
            <a:endParaRPr lang="en-US" sz="1050" dirty="0"/>
          </a:p>
        </p:txBody>
      </p:sp>
      <p:pic>
        <p:nvPicPr>
          <p:cNvPr id="11" name="Image 0" descr="preencoded.png">
            <a:extLst>
              <a:ext uri="{FF2B5EF4-FFF2-40B4-BE49-F238E27FC236}">
                <a16:creationId xmlns:a16="http://schemas.microsoft.com/office/drawing/2014/main" id="{19455689-5DF4-4277-8B63-80F3C0A1FBE9}"/>
              </a:ext>
            </a:extLst>
          </p:cNvPr>
          <p:cNvPicPr>
            <a:picLocks noChangeAspect="1"/>
          </p:cNvPicPr>
          <p:nvPr/>
        </p:nvPicPr>
        <p:blipFill>
          <a:blip r:embed="rId3"/>
          <a:stretch>
            <a:fillRect/>
          </a:stretch>
        </p:blipFill>
        <p:spPr>
          <a:xfrm>
            <a:off x="9608141" y="1581575"/>
            <a:ext cx="5022259" cy="50222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915478" y="479108"/>
            <a:ext cx="10799326" cy="542449"/>
          </a:xfrm>
          <a:prstGeom prst="rect">
            <a:avLst/>
          </a:prstGeom>
          <a:noFill/>
          <a:ln/>
        </p:spPr>
        <p:txBody>
          <a:bodyPr wrap="none" lIns="0" tIns="0" rIns="0" bIns="0" rtlCol="0" anchor="t"/>
          <a:lstStyle/>
          <a:p>
            <a:pPr marL="0" indent="0" algn="ctr">
              <a:lnSpc>
                <a:spcPts val="4250"/>
              </a:lnSpc>
              <a:buNone/>
            </a:pPr>
            <a:r>
              <a:rPr lang="en-US" sz="3400" b="1" dirty="0">
                <a:solidFill>
                  <a:srgbClr val="3A3A3A"/>
                </a:solidFill>
                <a:ea typeface="Noto Serif Medium" pitchFamily="34" charset="-122"/>
                <a:cs typeface="Noto Serif Medium" pitchFamily="34" charset="-120"/>
              </a:rPr>
              <a:t>Data Quality: Handling Missing Values &amp; Duplicates</a:t>
            </a:r>
            <a:endParaRPr lang="en-US" sz="3400" b="1" dirty="0"/>
          </a:p>
        </p:txBody>
      </p:sp>
      <p:sp>
        <p:nvSpPr>
          <p:cNvPr id="3" name="Text 1"/>
          <p:cNvSpPr/>
          <p:nvPr/>
        </p:nvSpPr>
        <p:spPr>
          <a:xfrm>
            <a:off x="607457" y="1368623"/>
            <a:ext cx="13415486" cy="832961"/>
          </a:xfrm>
          <a:prstGeom prst="rect">
            <a:avLst/>
          </a:prstGeom>
          <a:noFill/>
          <a:ln/>
        </p:spPr>
        <p:txBody>
          <a:bodyPr wrap="square" lIns="0" tIns="0" rIns="0" bIns="0" rtlCol="0" anchor="t"/>
          <a:lstStyle/>
          <a:p>
            <a:pPr marL="0" indent="0" algn="l">
              <a:lnSpc>
                <a:spcPts val="2150"/>
              </a:lnSpc>
              <a:buNone/>
            </a:pPr>
            <a:r>
              <a:rPr lang="en-US" sz="1600" dirty="0">
                <a:solidFill>
                  <a:srgbClr val="4C4C4C"/>
                </a:solidFill>
                <a:latin typeface="Noto Serif" pitchFamily="34" charset="0"/>
                <a:ea typeface="Noto Serif" pitchFamily="34" charset="-122"/>
                <a:cs typeface="Noto Serif" pitchFamily="34" charset="-120"/>
              </a:rPr>
              <a:t>Before training our model, it's essential to ensure the quality of our data. We perform a quick check for null values to identify and handle any missing data points that could affect model performance. Additionally, we verify for duplicate rows to maintain data integrity and uniqueness, and use </a:t>
            </a:r>
            <a:r>
              <a:rPr lang="en-US" sz="1600" dirty="0">
                <a:solidFill>
                  <a:srgbClr val="4C4C4C"/>
                </a:solidFill>
                <a:highlight>
                  <a:srgbClr val="F0EEEA"/>
                </a:highlight>
                <a:latin typeface="Consolas" pitchFamily="34" charset="0"/>
                <a:ea typeface="Consolas" pitchFamily="34" charset="-122"/>
                <a:cs typeface="Consolas" pitchFamily="34" charset="-120"/>
              </a:rPr>
              <a:t>df.head()</a:t>
            </a:r>
            <a:r>
              <a:rPr lang="en-US" sz="1600" dirty="0">
                <a:solidFill>
                  <a:srgbClr val="4C4C4C"/>
                </a:solidFill>
                <a:latin typeface="Noto Serif" pitchFamily="34" charset="0"/>
                <a:ea typeface="Noto Serif" pitchFamily="34" charset="-122"/>
                <a:cs typeface="Noto Serif" pitchFamily="34" charset="-120"/>
              </a:rPr>
              <a:t> to get a glimpse of the dataset's structure.</a:t>
            </a:r>
            <a:endParaRPr lang="en-US" sz="1600" dirty="0"/>
          </a:p>
        </p:txBody>
      </p:sp>
      <p:sp>
        <p:nvSpPr>
          <p:cNvPr id="4" name="Shape 2"/>
          <p:cNvSpPr/>
          <p:nvPr/>
        </p:nvSpPr>
        <p:spPr>
          <a:xfrm>
            <a:off x="607457" y="2396847"/>
            <a:ext cx="13415486" cy="1370886"/>
          </a:xfrm>
          <a:prstGeom prst="roundRect">
            <a:avLst>
              <a:gd name="adj" fmla="val 5318"/>
            </a:avLst>
          </a:prstGeom>
          <a:solidFill>
            <a:srgbClr val="F0EEEA"/>
          </a:solidFill>
          <a:ln/>
        </p:spPr>
      </p:sp>
      <p:sp>
        <p:nvSpPr>
          <p:cNvPr id="5" name="Shape 3"/>
          <p:cNvSpPr/>
          <p:nvPr/>
        </p:nvSpPr>
        <p:spPr>
          <a:xfrm>
            <a:off x="598884" y="2407605"/>
            <a:ext cx="13432631" cy="1370886"/>
          </a:xfrm>
          <a:prstGeom prst="roundRect">
            <a:avLst>
              <a:gd name="adj" fmla="val 1899"/>
            </a:avLst>
          </a:prstGeom>
          <a:solidFill>
            <a:srgbClr val="F0EEEA"/>
          </a:solidFill>
          <a:ln/>
        </p:spPr>
      </p:sp>
      <p:sp>
        <p:nvSpPr>
          <p:cNvPr id="6" name="Text 4"/>
          <p:cNvSpPr/>
          <p:nvPr/>
        </p:nvSpPr>
        <p:spPr>
          <a:xfrm>
            <a:off x="772358" y="2526983"/>
            <a:ext cx="13085683" cy="1110615"/>
          </a:xfrm>
          <a:prstGeom prst="rect">
            <a:avLst/>
          </a:prstGeom>
          <a:noFill/>
          <a:ln/>
        </p:spPr>
        <p:txBody>
          <a:bodyPr wrap="square" lIns="0" tIns="0" rIns="0" bIns="0" rtlCol="0" anchor="t"/>
          <a:lstStyle/>
          <a:p>
            <a:pPr marL="0" indent="0" algn="l">
              <a:lnSpc>
                <a:spcPts val="2150"/>
              </a:lnSpc>
              <a:buNone/>
            </a:pPr>
            <a:r>
              <a:rPr lang="en-US" dirty="0" err="1">
                <a:solidFill>
                  <a:srgbClr val="4C4C4C"/>
                </a:solidFill>
                <a:highlight>
                  <a:srgbClr val="F0EEEA"/>
                </a:highlight>
                <a:latin typeface="Consolas" pitchFamily="34" charset="0"/>
                <a:ea typeface="Consolas" pitchFamily="34" charset="-122"/>
                <a:cs typeface="Consolas" pitchFamily="34" charset="-120"/>
              </a:rPr>
              <a:t>df.head</a:t>
            </a:r>
            <a:r>
              <a:rPr lang="en-US" dirty="0">
                <a:solidFill>
                  <a:srgbClr val="4C4C4C"/>
                </a:solidFill>
                <a:highlight>
                  <a:srgbClr val="F0EEEA"/>
                </a:highlight>
                <a:latin typeface="Consolas" pitchFamily="34" charset="0"/>
                <a:ea typeface="Consolas" pitchFamily="34" charset="-122"/>
                <a:cs typeface="Consolas" pitchFamily="34" charset="-120"/>
              </a:rPr>
              <a:t>()</a:t>
            </a:r>
          </a:p>
          <a:p>
            <a:pPr marL="0" indent="0" algn="l">
              <a:lnSpc>
                <a:spcPts val="2150"/>
              </a:lnSpc>
              <a:buNone/>
            </a:pPr>
            <a:r>
              <a:rPr lang="en-US" dirty="0">
                <a:solidFill>
                  <a:srgbClr val="4C4C4C"/>
                </a:solidFill>
                <a:highlight>
                  <a:srgbClr val="F0EEEA"/>
                </a:highlight>
                <a:latin typeface="Consolas" pitchFamily="34" charset="0"/>
                <a:ea typeface="Consolas" pitchFamily="34" charset="-122"/>
                <a:cs typeface="Consolas" pitchFamily="34" charset="-120"/>
              </a:rPr>
              <a:t>print(f"Total duplicate rows: {df.duplicated().sum()}")</a:t>
            </a:r>
          </a:p>
          <a:p>
            <a:pPr marL="0" indent="0" algn="l">
              <a:lnSpc>
                <a:spcPts val="2150"/>
              </a:lnSpc>
              <a:buNone/>
            </a:pPr>
            <a:r>
              <a:rPr lang="en-US" dirty="0" err="1">
                <a:solidFill>
                  <a:srgbClr val="4C4C4C"/>
                </a:solidFill>
                <a:highlight>
                  <a:srgbClr val="F0EEEA"/>
                </a:highlight>
                <a:latin typeface="Consolas" pitchFamily="34" charset="0"/>
                <a:ea typeface="Consolas" pitchFamily="34" charset="-122"/>
                <a:cs typeface="Consolas" pitchFamily="34" charset="-120"/>
              </a:rPr>
              <a:t>df.isnull</a:t>
            </a:r>
            <a:r>
              <a:rPr lang="en-US" dirty="0">
                <a:solidFill>
                  <a:srgbClr val="4C4C4C"/>
                </a:solidFill>
                <a:highlight>
                  <a:srgbClr val="F0EEEA"/>
                </a:highlight>
                <a:latin typeface="Consolas" pitchFamily="34" charset="0"/>
                <a:ea typeface="Consolas" pitchFamily="34" charset="-122"/>
                <a:cs typeface="Consolas" pitchFamily="34" charset="-120"/>
              </a:rPr>
              <a:t>().sum()    </a:t>
            </a:r>
            <a:endParaRPr lang="en-US" dirty="0"/>
          </a:p>
        </p:txBody>
      </p:sp>
      <p:sp>
        <p:nvSpPr>
          <p:cNvPr id="7" name="Text 5"/>
          <p:cNvSpPr/>
          <p:nvPr/>
        </p:nvSpPr>
        <p:spPr>
          <a:xfrm>
            <a:off x="607457" y="3962995"/>
            <a:ext cx="13415486" cy="277654"/>
          </a:xfrm>
          <a:prstGeom prst="rect">
            <a:avLst/>
          </a:prstGeom>
          <a:noFill/>
          <a:ln/>
        </p:spPr>
        <p:txBody>
          <a:bodyPr wrap="none" lIns="0" tIns="0" rIns="0" bIns="0" rtlCol="0" anchor="t"/>
          <a:lstStyle/>
          <a:p>
            <a:pPr marL="0" indent="0" algn="l">
              <a:lnSpc>
                <a:spcPts val="2150"/>
              </a:lnSpc>
              <a:buNone/>
            </a:pPr>
            <a:r>
              <a:rPr lang="en-US" sz="1350" dirty="0">
                <a:solidFill>
                  <a:srgbClr val="4C4C4C"/>
                </a:solidFill>
                <a:latin typeface="Noto Serif" pitchFamily="34" charset="0"/>
                <a:ea typeface="Noto Serif" pitchFamily="34" charset="-122"/>
                <a:cs typeface="Noto Serif" pitchFamily="34" charset="-120"/>
              </a:rPr>
              <a:t>Output:</a:t>
            </a:r>
            <a:endParaRPr lang="en-US" sz="1350" dirty="0"/>
          </a:p>
        </p:txBody>
      </p:sp>
      <p:sp>
        <p:nvSpPr>
          <p:cNvPr id="8" name="Shape 6"/>
          <p:cNvSpPr/>
          <p:nvPr/>
        </p:nvSpPr>
        <p:spPr>
          <a:xfrm>
            <a:off x="607457" y="4435912"/>
            <a:ext cx="13415486" cy="3314462"/>
          </a:xfrm>
          <a:prstGeom prst="roundRect">
            <a:avLst>
              <a:gd name="adj" fmla="val 2200"/>
            </a:avLst>
          </a:prstGeom>
          <a:solidFill>
            <a:srgbClr val="F0EEEA"/>
          </a:solidFill>
          <a:ln/>
        </p:spPr>
      </p:sp>
      <p:sp>
        <p:nvSpPr>
          <p:cNvPr id="9" name="Shape 7"/>
          <p:cNvSpPr/>
          <p:nvPr/>
        </p:nvSpPr>
        <p:spPr>
          <a:xfrm>
            <a:off x="598884" y="4435912"/>
            <a:ext cx="13432631" cy="3314462"/>
          </a:xfrm>
          <a:prstGeom prst="roundRect">
            <a:avLst>
              <a:gd name="adj" fmla="val 786"/>
            </a:avLst>
          </a:prstGeom>
          <a:solidFill>
            <a:srgbClr val="F0EEEA"/>
          </a:solidFill>
          <a:ln/>
        </p:spPr>
        <p:txBody>
          <a:bodyPr/>
          <a:lstStyle/>
          <a:p>
            <a:endParaRPr lang="en-US" dirty="0"/>
          </a:p>
        </p:txBody>
      </p:sp>
      <p:sp>
        <p:nvSpPr>
          <p:cNvPr id="10" name="Text 8"/>
          <p:cNvSpPr/>
          <p:nvPr/>
        </p:nvSpPr>
        <p:spPr>
          <a:xfrm>
            <a:off x="772358" y="4566047"/>
            <a:ext cx="13085683" cy="3054191"/>
          </a:xfrm>
          <a:prstGeom prst="rect">
            <a:avLst/>
          </a:prstGeom>
          <a:noFill/>
          <a:ln/>
        </p:spPr>
        <p:txBody>
          <a:bodyPr wrap="square" lIns="0" tIns="0" rIns="0" bIns="0" rtlCol="0" anchor="t"/>
          <a:lstStyle/>
          <a:p>
            <a:pPr marL="0" indent="0" algn="l">
              <a:lnSpc>
                <a:spcPts val="2150"/>
              </a:lnSpc>
              <a:buNone/>
            </a:pPr>
            <a:endParaRPr lang="en-US" sz="1350" dirty="0"/>
          </a:p>
        </p:txBody>
      </p:sp>
      <p:pic>
        <p:nvPicPr>
          <p:cNvPr id="17" name="Image 0" descr="preencoded.png">
            <a:extLst>
              <a:ext uri="{FF2B5EF4-FFF2-40B4-BE49-F238E27FC236}">
                <a16:creationId xmlns:a16="http://schemas.microsoft.com/office/drawing/2014/main" id="{BC0C70BE-8412-456D-9AD0-34A312CD7FA2}"/>
              </a:ext>
            </a:extLst>
          </p:cNvPr>
          <p:cNvPicPr>
            <a:picLocks noChangeAspect="1"/>
          </p:cNvPicPr>
          <p:nvPr/>
        </p:nvPicPr>
        <p:blipFill>
          <a:blip r:embed="rId3"/>
          <a:stretch>
            <a:fillRect/>
          </a:stretch>
        </p:blipFill>
        <p:spPr>
          <a:xfrm>
            <a:off x="8815542" y="2396847"/>
            <a:ext cx="5814858" cy="5814858"/>
          </a:xfrm>
          <a:prstGeom prst="rect">
            <a:avLst/>
          </a:prstGeom>
        </p:spPr>
      </p:pic>
      <p:pic>
        <p:nvPicPr>
          <p:cNvPr id="18" name="Picture 17">
            <a:extLst>
              <a:ext uri="{FF2B5EF4-FFF2-40B4-BE49-F238E27FC236}">
                <a16:creationId xmlns:a16="http://schemas.microsoft.com/office/drawing/2014/main" id="{FE6B02ED-78DD-448E-8A58-708C76DB6100}"/>
              </a:ext>
            </a:extLst>
          </p:cNvPr>
          <p:cNvPicPr>
            <a:picLocks noChangeAspect="1"/>
          </p:cNvPicPr>
          <p:nvPr/>
        </p:nvPicPr>
        <p:blipFill>
          <a:blip r:embed="rId4"/>
          <a:stretch>
            <a:fillRect/>
          </a:stretch>
        </p:blipFill>
        <p:spPr>
          <a:xfrm>
            <a:off x="607457" y="4435911"/>
            <a:ext cx="3172268" cy="2419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96835" y="311824"/>
            <a:ext cx="4540925" cy="421123"/>
          </a:xfrm>
          <a:prstGeom prst="rect">
            <a:avLst/>
          </a:prstGeom>
          <a:noFill/>
          <a:ln/>
        </p:spPr>
        <p:txBody>
          <a:bodyPr wrap="none" lIns="0" tIns="0" rIns="0" bIns="0" rtlCol="0" anchor="t"/>
          <a:lstStyle/>
          <a:p>
            <a:pPr marL="0" indent="0" algn="l">
              <a:lnSpc>
                <a:spcPts val="2750"/>
              </a:lnSpc>
              <a:buNone/>
            </a:pPr>
            <a:r>
              <a:rPr lang="en-US" sz="2800" b="1" dirty="0">
                <a:solidFill>
                  <a:srgbClr val="3A3A3A"/>
                </a:solidFill>
                <a:latin typeface="Noto Serif Medium" pitchFamily="34" charset="0"/>
                <a:ea typeface="Noto Serif Medium" pitchFamily="34" charset="-122"/>
                <a:cs typeface="Noto Serif Medium" pitchFamily="34" charset="-120"/>
              </a:rPr>
              <a:t>Loss and Gradient Functions</a:t>
            </a:r>
            <a:endParaRPr lang="en-US" sz="2800" b="1" dirty="0"/>
          </a:p>
        </p:txBody>
      </p:sp>
      <p:sp>
        <p:nvSpPr>
          <p:cNvPr id="3" name="Text 1"/>
          <p:cNvSpPr/>
          <p:nvPr/>
        </p:nvSpPr>
        <p:spPr>
          <a:xfrm>
            <a:off x="385643" y="892969"/>
            <a:ext cx="13847921" cy="308967"/>
          </a:xfrm>
          <a:prstGeom prst="rect">
            <a:avLst/>
          </a:prstGeom>
          <a:noFill/>
          <a:ln/>
        </p:spPr>
        <p:txBody>
          <a:bodyPr wrap="none" lIns="0" tIns="0" rIns="0" bIns="0" rtlCol="0" anchor="t"/>
          <a:lstStyle/>
          <a:p>
            <a:pPr marL="0" indent="0" algn="l">
              <a:lnSpc>
                <a:spcPts val="1400"/>
              </a:lnSpc>
              <a:buNone/>
            </a:pPr>
            <a:r>
              <a:rPr lang="en-US" sz="1200" dirty="0">
                <a:solidFill>
                  <a:srgbClr val="4C4C4C"/>
                </a:solidFill>
                <a:latin typeface="Noto Serif" pitchFamily="34" charset="0"/>
                <a:ea typeface="Noto Serif" pitchFamily="34" charset="-122"/>
                <a:cs typeface="Noto Serif" pitchFamily="34" charset="-120"/>
              </a:rPr>
              <a:t>The core of our optimization lies in correctly computing the loss and its gradient. The gradient tells us the direction of steepest ascent of the loss function, so we move in the opposite direction (gradient descent) to minimize it.</a:t>
            </a:r>
            <a:endParaRPr lang="en-US" sz="1200" dirty="0"/>
          </a:p>
        </p:txBody>
      </p:sp>
      <p:sp>
        <p:nvSpPr>
          <p:cNvPr id="4" name="Shape 2"/>
          <p:cNvSpPr/>
          <p:nvPr/>
        </p:nvSpPr>
        <p:spPr>
          <a:xfrm>
            <a:off x="396835" y="1201936"/>
            <a:ext cx="6861691" cy="1378744"/>
          </a:xfrm>
          <a:prstGeom prst="roundRect">
            <a:avLst>
              <a:gd name="adj" fmla="val 3455"/>
            </a:avLst>
          </a:prstGeom>
          <a:solidFill>
            <a:srgbClr val="E6DED2">
              <a:alpha val="50000"/>
            </a:srgbClr>
          </a:solidFill>
          <a:ln w="7620">
            <a:solidFill>
              <a:srgbClr val="CCC4B8"/>
            </a:solidFill>
            <a:prstDash val="solid"/>
          </a:ln>
          <a:effectLst>
            <a:outerShdw dist="10160" dir="2700000" algn="bl" rotWithShape="0">
              <a:srgbClr val="CCC4B8">
                <a:alpha val="100000"/>
              </a:srgbClr>
            </a:outerShdw>
          </a:effectLst>
        </p:spPr>
      </p:sp>
      <p:sp>
        <p:nvSpPr>
          <p:cNvPr id="5" name="Text 3"/>
          <p:cNvSpPr/>
          <p:nvPr/>
        </p:nvSpPr>
        <p:spPr>
          <a:xfrm>
            <a:off x="517803" y="1322903"/>
            <a:ext cx="1688783" cy="177165"/>
          </a:xfrm>
          <a:prstGeom prst="rect">
            <a:avLst/>
          </a:prstGeom>
          <a:noFill/>
          <a:ln/>
        </p:spPr>
        <p:txBody>
          <a:bodyPr wrap="none" lIns="0" tIns="0" rIns="0" bIns="0" rtlCol="0" anchor="t"/>
          <a:lstStyle/>
          <a:p>
            <a:pPr marL="0" indent="0" algn="l">
              <a:lnSpc>
                <a:spcPts val="1350"/>
              </a:lnSpc>
              <a:buNone/>
            </a:pPr>
            <a:r>
              <a:rPr lang="en-US" sz="2000" b="1" dirty="0">
                <a:solidFill>
                  <a:srgbClr val="000000"/>
                </a:solidFill>
                <a:latin typeface="Noto Serif Medium" pitchFamily="34" charset="0"/>
                <a:ea typeface="Noto Serif Medium" pitchFamily="34" charset="-122"/>
                <a:cs typeface="Noto Serif Medium" pitchFamily="34" charset="-120"/>
              </a:rPr>
              <a:t>Loss Function (Log-Loss)</a:t>
            </a:r>
            <a:endParaRPr lang="en-US" sz="2000" b="1" dirty="0"/>
          </a:p>
        </p:txBody>
      </p:sp>
      <p:sp>
        <p:nvSpPr>
          <p:cNvPr id="6" name="Text 4"/>
          <p:cNvSpPr/>
          <p:nvPr/>
        </p:nvSpPr>
        <p:spPr>
          <a:xfrm>
            <a:off x="517803" y="1643539"/>
            <a:ext cx="6619756" cy="452199"/>
          </a:xfrm>
          <a:prstGeom prst="rect">
            <a:avLst/>
          </a:prstGeom>
          <a:noFill/>
          <a:ln/>
        </p:spPr>
        <p:txBody>
          <a:bodyPr wrap="square" lIns="0" tIns="0" rIns="0" bIns="0" rtlCol="0" anchor="t"/>
          <a:lstStyle/>
          <a:p>
            <a:pPr marL="0" indent="0" algn="l">
              <a:lnSpc>
                <a:spcPts val="1600"/>
              </a:lnSpc>
              <a:buNone/>
            </a:pPr>
            <a:endParaRPr lang="en-US" sz="1000" dirty="0"/>
          </a:p>
        </p:txBody>
      </p:sp>
      <p:pic>
        <p:nvPicPr>
          <p:cNvPr id="7" name="Image 0" descr="preencoded.png"/>
          <p:cNvPicPr>
            <a:picLocks noChangeAspect="1"/>
          </p:cNvPicPr>
          <p:nvPr/>
        </p:nvPicPr>
        <p:blipFill>
          <a:blip r:embed="rId3"/>
          <a:stretch>
            <a:fillRect/>
          </a:stretch>
        </p:blipFill>
        <p:spPr>
          <a:xfrm>
            <a:off x="504587" y="1728966"/>
            <a:ext cx="6619756" cy="452199"/>
          </a:xfrm>
          <a:prstGeom prst="rect">
            <a:avLst/>
          </a:prstGeom>
        </p:spPr>
      </p:pic>
      <p:sp>
        <p:nvSpPr>
          <p:cNvPr id="8" name="Text 5"/>
          <p:cNvSpPr/>
          <p:nvPr/>
        </p:nvSpPr>
        <p:spPr>
          <a:xfrm>
            <a:off x="517803" y="2239208"/>
            <a:ext cx="6619756" cy="181451"/>
          </a:xfrm>
          <a:prstGeom prst="rect">
            <a:avLst/>
          </a:prstGeom>
          <a:noFill/>
          <a:ln/>
        </p:spPr>
        <p:txBody>
          <a:bodyPr wrap="none" lIns="0" tIns="0" rIns="0" bIns="0" rtlCol="0" anchor="t"/>
          <a:lstStyle/>
          <a:p>
            <a:pPr marL="0" indent="0" algn="l">
              <a:lnSpc>
                <a:spcPts val="1400"/>
              </a:lnSpc>
              <a:buNone/>
            </a:pPr>
            <a:r>
              <a:rPr lang="en-US" sz="1400" dirty="0">
                <a:solidFill>
                  <a:srgbClr val="000000"/>
                </a:solidFill>
                <a:latin typeface="Noto Serif" pitchFamily="34" charset="0"/>
                <a:ea typeface="Noto Serif" pitchFamily="34" charset="-122"/>
                <a:cs typeface="Noto Serif" pitchFamily="34" charset="-120"/>
              </a:rPr>
              <a:t>This function measures how well our current weights </a:t>
            </a:r>
            <a:r>
              <a:rPr lang="en-US" sz="1400" b="1" dirty="0">
                <a:solidFill>
                  <a:srgbClr val="000000"/>
                </a:solidFill>
                <a:latin typeface="Noto Serif" pitchFamily="34" charset="0"/>
                <a:ea typeface="Noto Serif" pitchFamily="34" charset="-122"/>
                <a:cs typeface="Noto Serif" pitchFamily="34" charset="-120"/>
              </a:rPr>
              <a:t>w</a:t>
            </a:r>
            <a:r>
              <a:rPr lang="en-US" sz="1400" dirty="0">
                <a:solidFill>
                  <a:srgbClr val="000000"/>
                </a:solidFill>
                <a:latin typeface="Noto Serif" pitchFamily="34" charset="0"/>
                <a:ea typeface="Noto Serif" pitchFamily="34" charset="-122"/>
                <a:cs typeface="Noto Serif" pitchFamily="34" charset="-120"/>
              </a:rPr>
              <a:t> explain the observed labels </a:t>
            </a:r>
            <a:r>
              <a:rPr lang="en-US" sz="1400" b="1" dirty="0">
                <a:solidFill>
                  <a:srgbClr val="000000"/>
                </a:solidFill>
                <a:latin typeface="Noto Serif" pitchFamily="34" charset="0"/>
                <a:ea typeface="Noto Serif" pitchFamily="34" charset="-122"/>
                <a:cs typeface="Noto Serif" pitchFamily="34" charset="-120"/>
              </a:rPr>
              <a:t>y</a:t>
            </a:r>
            <a:r>
              <a:rPr lang="en-US" sz="1400" dirty="0">
                <a:solidFill>
                  <a:srgbClr val="000000"/>
                </a:solidFill>
                <a:latin typeface="Noto Serif" pitchFamily="34" charset="0"/>
                <a:ea typeface="Noto Serif" pitchFamily="34" charset="-122"/>
                <a:cs typeface="Noto Serif" pitchFamily="34" charset="-120"/>
              </a:rPr>
              <a:t>.</a:t>
            </a:r>
            <a:endParaRPr lang="en-US" sz="1400" dirty="0"/>
          </a:p>
        </p:txBody>
      </p:sp>
      <p:sp>
        <p:nvSpPr>
          <p:cNvPr id="9" name="Shape 6"/>
          <p:cNvSpPr/>
          <p:nvPr/>
        </p:nvSpPr>
        <p:spPr>
          <a:xfrm>
            <a:off x="7371874" y="1201936"/>
            <a:ext cx="6861691" cy="1378744"/>
          </a:xfrm>
          <a:prstGeom prst="roundRect">
            <a:avLst>
              <a:gd name="adj" fmla="val 3455"/>
            </a:avLst>
          </a:prstGeom>
          <a:solidFill>
            <a:srgbClr val="E6DED2">
              <a:alpha val="50000"/>
            </a:srgbClr>
          </a:solidFill>
          <a:ln w="7620">
            <a:solidFill>
              <a:srgbClr val="CCC4B8"/>
            </a:solidFill>
            <a:prstDash val="solid"/>
          </a:ln>
          <a:effectLst>
            <a:outerShdw dist="10160" dir="2700000" algn="bl" rotWithShape="0">
              <a:srgbClr val="CCC4B8">
                <a:alpha val="100000"/>
              </a:srgbClr>
            </a:outerShdw>
          </a:effectLst>
        </p:spPr>
      </p:sp>
      <p:sp>
        <p:nvSpPr>
          <p:cNvPr id="10" name="Text 7"/>
          <p:cNvSpPr/>
          <p:nvPr/>
        </p:nvSpPr>
        <p:spPr>
          <a:xfrm>
            <a:off x="7492841" y="1322903"/>
            <a:ext cx="1417558" cy="177165"/>
          </a:xfrm>
          <a:prstGeom prst="rect">
            <a:avLst/>
          </a:prstGeom>
          <a:noFill/>
          <a:ln/>
        </p:spPr>
        <p:txBody>
          <a:bodyPr wrap="none" lIns="0" tIns="0" rIns="0" bIns="0" rtlCol="0" anchor="t"/>
          <a:lstStyle/>
          <a:p>
            <a:pPr marL="0" indent="0" algn="l">
              <a:lnSpc>
                <a:spcPts val="1350"/>
              </a:lnSpc>
              <a:buNone/>
            </a:pPr>
            <a:r>
              <a:rPr lang="en-US" sz="2400" b="1" dirty="0">
                <a:solidFill>
                  <a:srgbClr val="000000"/>
                </a:solidFill>
                <a:latin typeface="Noto Serif Medium" pitchFamily="34" charset="0"/>
                <a:ea typeface="Noto Serif Medium" pitchFamily="34" charset="-122"/>
                <a:cs typeface="Noto Serif Medium" pitchFamily="34" charset="-120"/>
              </a:rPr>
              <a:t>Gradient Function</a:t>
            </a:r>
            <a:endParaRPr lang="en-US" sz="2400" b="1" dirty="0"/>
          </a:p>
        </p:txBody>
      </p:sp>
      <p:sp>
        <p:nvSpPr>
          <p:cNvPr id="11" name="Text 8"/>
          <p:cNvSpPr/>
          <p:nvPr/>
        </p:nvSpPr>
        <p:spPr>
          <a:xfrm>
            <a:off x="7492841" y="1643539"/>
            <a:ext cx="6619756" cy="309801"/>
          </a:xfrm>
          <a:prstGeom prst="rect">
            <a:avLst/>
          </a:prstGeom>
          <a:noFill/>
          <a:ln/>
        </p:spPr>
        <p:txBody>
          <a:bodyPr wrap="square" lIns="0" tIns="0" rIns="0" bIns="0" rtlCol="0" anchor="t"/>
          <a:lstStyle/>
          <a:p>
            <a:pPr marL="0" indent="0" algn="l">
              <a:lnSpc>
                <a:spcPts val="1600"/>
              </a:lnSpc>
              <a:buNone/>
            </a:pPr>
            <a:endParaRPr lang="en-US" sz="1000" dirty="0"/>
          </a:p>
        </p:txBody>
      </p:sp>
      <p:pic>
        <p:nvPicPr>
          <p:cNvPr id="12" name="Image 1" descr="preencoded.png"/>
          <p:cNvPicPr>
            <a:picLocks noChangeAspect="1"/>
          </p:cNvPicPr>
          <p:nvPr/>
        </p:nvPicPr>
        <p:blipFill>
          <a:blip r:embed="rId4"/>
          <a:stretch>
            <a:fillRect/>
          </a:stretch>
        </p:blipFill>
        <p:spPr>
          <a:xfrm>
            <a:off x="7492841" y="1643539"/>
            <a:ext cx="6619756" cy="309801"/>
          </a:xfrm>
          <a:prstGeom prst="rect">
            <a:avLst/>
          </a:prstGeom>
        </p:spPr>
      </p:pic>
      <p:sp>
        <p:nvSpPr>
          <p:cNvPr id="13" name="Text 9"/>
          <p:cNvSpPr/>
          <p:nvPr/>
        </p:nvSpPr>
        <p:spPr>
          <a:xfrm>
            <a:off x="7492841" y="2096810"/>
            <a:ext cx="6619756" cy="362903"/>
          </a:xfrm>
          <a:prstGeom prst="rect">
            <a:avLst/>
          </a:prstGeom>
          <a:noFill/>
          <a:ln/>
        </p:spPr>
        <p:txBody>
          <a:bodyPr wrap="square" lIns="0" tIns="0" rIns="0" bIns="0" rtlCol="0" anchor="t"/>
          <a:lstStyle/>
          <a:p>
            <a:pPr marL="0" indent="0" algn="l">
              <a:lnSpc>
                <a:spcPts val="1400"/>
              </a:lnSpc>
              <a:buNone/>
            </a:pPr>
            <a:r>
              <a:rPr lang="en-US" sz="1600" dirty="0">
                <a:solidFill>
                  <a:srgbClr val="000000"/>
                </a:solidFill>
                <a:latin typeface="Noto Serif" pitchFamily="34" charset="0"/>
                <a:ea typeface="Noto Serif" pitchFamily="34" charset="-122"/>
                <a:cs typeface="Noto Serif" pitchFamily="34" charset="-120"/>
              </a:rPr>
              <a:t>The gradient provides the direction and magnitude of the steepest increase in loss. We use this to update our weights during optimization.</a:t>
            </a:r>
            <a:endParaRPr lang="en-US" sz="1600" dirty="0"/>
          </a:p>
        </p:txBody>
      </p:sp>
      <p:sp>
        <p:nvSpPr>
          <p:cNvPr id="14" name="Shape 10"/>
          <p:cNvSpPr/>
          <p:nvPr/>
        </p:nvSpPr>
        <p:spPr>
          <a:xfrm>
            <a:off x="517803" y="2708197"/>
            <a:ext cx="14112597" cy="5413827"/>
          </a:xfrm>
          <a:prstGeom prst="roundRect">
            <a:avLst>
              <a:gd name="adj" fmla="val 641"/>
            </a:avLst>
          </a:prstGeom>
          <a:solidFill>
            <a:srgbClr val="F0EEEA"/>
          </a:solidFill>
          <a:ln/>
        </p:spPr>
      </p:sp>
      <p:sp>
        <p:nvSpPr>
          <p:cNvPr id="15" name="Shape 11"/>
          <p:cNvSpPr/>
          <p:nvPr/>
        </p:nvSpPr>
        <p:spPr>
          <a:xfrm>
            <a:off x="9800216" y="4086941"/>
            <a:ext cx="3248810" cy="3034622"/>
          </a:xfrm>
          <a:prstGeom prst="roundRect">
            <a:avLst>
              <a:gd name="adj" fmla="val 229"/>
            </a:avLst>
          </a:prstGeom>
          <a:solidFill>
            <a:srgbClr val="F0EEEA"/>
          </a:solidFill>
          <a:ln/>
        </p:spPr>
      </p:sp>
      <p:sp>
        <p:nvSpPr>
          <p:cNvPr id="16" name="Text 12"/>
          <p:cNvSpPr/>
          <p:nvPr/>
        </p:nvSpPr>
        <p:spPr>
          <a:xfrm>
            <a:off x="504587" y="2793206"/>
            <a:ext cx="13621226" cy="7258050"/>
          </a:xfrm>
          <a:prstGeom prst="rect">
            <a:avLst/>
          </a:prstGeom>
          <a:noFill/>
          <a:ln/>
        </p:spPr>
        <p:txBody>
          <a:bodyPr wrap="square" lIns="0" tIns="0" rIns="0" bIns="0" rtlCol="0" anchor="t"/>
          <a:lstStyle/>
          <a:p>
            <a:pPr>
              <a:lnSpc>
                <a:spcPts val="1400"/>
              </a:lnSpc>
            </a:pPr>
            <a:r>
              <a:rPr lang="en-US" dirty="0">
                <a:solidFill>
                  <a:srgbClr val="4C4C4C"/>
                </a:solidFill>
                <a:latin typeface="Consolas" pitchFamily="34" charset="0"/>
                <a:ea typeface="Consolas" pitchFamily="34" charset="-122"/>
                <a:cs typeface="Consolas" pitchFamily="34" charset="-120"/>
              </a:rPr>
              <a:t>def sigmoid(z):</a:t>
            </a:r>
          </a:p>
          <a:p>
            <a:pPr>
              <a:lnSpc>
                <a:spcPts val="1400"/>
              </a:lnSpc>
            </a:pPr>
            <a:r>
              <a:rPr lang="en-US" dirty="0">
                <a:solidFill>
                  <a:srgbClr val="4C4C4C"/>
                </a:solidFill>
                <a:latin typeface="Consolas" pitchFamily="34" charset="0"/>
                <a:ea typeface="Consolas" pitchFamily="34" charset="-122"/>
                <a:cs typeface="Consolas" pitchFamily="34" charset="-120"/>
              </a:rPr>
              <a:t>    z = </a:t>
            </a:r>
            <a:r>
              <a:rPr lang="en-US" dirty="0" err="1">
                <a:solidFill>
                  <a:srgbClr val="4C4C4C"/>
                </a:solidFill>
                <a:latin typeface="Consolas" pitchFamily="34" charset="0"/>
                <a:ea typeface="Consolas" pitchFamily="34" charset="-122"/>
                <a:cs typeface="Consolas" pitchFamily="34" charset="-120"/>
              </a:rPr>
              <a:t>np.clip</a:t>
            </a:r>
            <a:r>
              <a:rPr lang="en-US" dirty="0">
                <a:solidFill>
                  <a:srgbClr val="4C4C4C"/>
                </a:solidFill>
                <a:latin typeface="Consolas" pitchFamily="34" charset="0"/>
                <a:ea typeface="Consolas" pitchFamily="34" charset="-122"/>
                <a:cs typeface="Consolas" pitchFamily="34" charset="-120"/>
              </a:rPr>
              <a:t>(z, -500, 500)</a:t>
            </a:r>
          </a:p>
          <a:p>
            <a:pPr>
              <a:lnSpc>
                <a:spcPts val="1400"/>
              </a:lnSpc>
            </a:pPr>
            <a:r>
              <a:rPr lang="en-US" dirty="0">
                <a:solidFill>
                  <a:srgbClr val="4C4C4C"/>
                </a:solidFill>
                <a:latin typeface="Consolas" pitchFamily="34" charset="0"/>
                <a:ea typeface="Consolas" pitchFamily="34" charset="-122"/>
                <a:cs typeface="Consolas" pitchFamily="34" charset="-120"/>
              </a:rPr>
              <a:t>    return 1 / (1 + </a:t>
            </a:r>
            <a:r>
              <a:rPr lang="en-US" dirty="0" err="1">
                <a:solidFill>
                  <a:srgbClr val="4C4C4C"/>
                </a:solidFill>
                <a:latin typeface="Consolas" pitchFamily="34" charset="0"/>
                <a:ea typeface="Consolas" pitchFamily="34" charset="-122"/>
                <a:cs typeface="Consolas" pitchFamily="34" charset="-120"/>
              </a:rPr>
              <a:t>np.exp</a:t>
            </a:r>
            <a:r>
              <a:rPr lang="en-US" dirty="0">
                <a:solidFill>
                  <a:srgbClr val="4C4C4C"/>
                </a:solidFill>
                <a:latin typeface="Consolas" pitchFamily="34" charset="0"/>
                <a:ea typeface="Consolas" pitchFamily="34" charset="-122"/>
                <a:cs typeface="Consolas" pitchFamily="34" charset="-120"/>
              </a:rPr>
              <a:t>(-z))</a:t>
            </a:r>
          </a:p>
          <a:p>
            <a:pPr>
              <a:lnSpc>
                <a:spcPts val="1400"/>
              </a:lnSpc>
            </a:pPr>
            <a:endParaRPr lang="en-US" dirty="0">
              <a:solidFill>
                <a:srgbClr val="4C4C4C"/>
              </a:solidFill>
              <a:latin typeface="Consolas" pitchFamily="34" charset="0"/>
              <a:ea typeface="Consolas" pitchFamily="34" charset="-122"/>
              <a:cs typeface="Consolas" pitchFamily="34" charset="-120"/>
            </a:endParaRPr>
          </a:p>
          <a:p>
            <a:pPr>
              <a:lnSpc>
                <a:spcPts val="1400"/>
              </a:lnSpc>
            </a:pPr>
            <a:r>
              <a:rPr lang="en-US" dirty="0">
                <a:solidFill>
                  <a:srgbClr val="4C4C4C"/>
                </a:solidFill>
                <a:latin typeface="Consolas" pitchFamily="34" charset="0"/>
                <a:ea typeface="Consolas" pitchFamily="34" charset="-122"/>
                <a:cs typeface="Consolas" pitchFamily="34" charset="-120"/>
              </a:rPr>
              <a:t>def </a:t>
            </a:r>
            <a:r>
              <a:rPr lang="en-US" dirty="0" err="1">
                <a:solidFill>
                  <a:srgbClr val="4C4C4C"/>
                </a:solidFill>
                <a:latin typeface="Consolas" pitchFamily="34" charset="0"/>
                <a:ea typeface="Consolas" pitchFamily="34" charset="-122"/>
                <a:cs typeface="Consolas" pitchFamily="34" charset="-120"/>
              </a:rPr>
              <a:t>logloss</a:t>
            </a:r>
            <a:r>
              <a:rPr lang="en-US" dirty="0">
                <a:solidFill>
                  <a:srgbClr val="4C4C4C"/>
                </a:solidFill>
                <a:latin typeface="Consolas" pitchFamily="34" charset="0"/>
                <a:ea typeface="Consolas" pitchFamily="34" charset="-122"/>
                <a:cs typeface="Consolas" pitchFamily="34" charset="-120"/>
              </a:rPr>
              <a:t>(w, b=0):</a:t>
            </a:r>
          </a:p>
          <a:p>
            <a:pPr>
              <a:lnSpc>
                <a:spcPts val="1400"/>
              </a:lnSpc>
            </a:pPr>
            <a:r>
              <a:rPr lang="en-US" dirty="0">
                <a:solidFill>
                  <a:srgbClr val="4C4C4C"/>
                </a:solidFill>
                <a:latin typeface="Consolas" pitchFamily="34" charset="0"/>
                <a:ea typeface="Consolas" pitchFamily="34" charset="-122"/>
                <a:cs typeface="Consolas" pitchFamily="34" charset="-120"/>
              </a:rPr>
              <a:t>    p = sigmoid(w * X + b)</a:t>
            </a:r>
          </a:p>
          <a:p>
            <a:pPr>
              <a:lnSpc>
                <a:spcPts val="1400"/>
              </a:lnSpc>
            </a:pPr>
            <a:r>
              <a:rPr lang="en-US" dirty="0">
                <a:solidFill>
                  <a:srgbClr val="4C4C4C"/>
                </a:solidFill>
                <a:latin typeface="Consolas" pitchFamily="34" charset="0"/>
                <a:ea typeface="Consolas" pitchFamily="34" charset="-122"/>
                <a:cs typeface="Consolas" pitchFamily="34" charset="-120"/>
              </a:rPr>
              <a:t>    p = </a:t>
            </a:r>
            <a:r>
              <a:rPr lang="en-US" dirty="0" err="1">
                <a:solidFill>
                  <a:srgbClr val="4C4C4C"/>
                </a:solidFill>
                <a:latin typeface="Consolas" pitchFamily="34" charset="0"/>
                <a:ea typeface="Consolas" pitchFamily="34" charset="-122"/>
                <a:cs typeface="Consolas" pitchFamily="34" charset="-120"/>
              </a:rPr>
              <a:t>np.clip</a:t>
            </a:r>
            <a:r>
              <a:rPr lang="en-US" dirty="0">
                <a:solidFill>
                  <a:srgbClr val="4C4C4C"/>
                </a:solidFill>
                <a:latin typeface="Consolas" pitchFamily="34" charset="0"/>
                <a:ea typeface="Consolas" pitchFamily="34" charset="-122"/>
                <a:cs typeface="Consolas" pitchFamily="34" charset="-120"/>
              </a:rPr>
              <a:t>(p, 1e-15, 1 - 1e-15)</a:t>
            </a:r>
          </a:p>
          <a:p>
            <a:pPr>
              <a:lnSpc>
                <a:spcPts val="1400"/>
              </a:lnSpc>
            </a:pPr>
            <a:r>
              <a:rPr lang="en-US" dirty="0">
                <a:solidFill>
                  <a:srgbClr val="4C4C4C"/>
                </a:solidFill>
                <a:latin typeface="Consolas" pitchFamily="34" charset="0"/>
                <a:ea typeface="Consolas" pitchFamily="34" charset="-122"/>
                <a:cs typeface="Consolas" pitchFamily="34" charset="-120"/>
              </a:rPr>
              <a:t>    return -</a:t>
            </a:r>
            <a:r>
              <a:rPr lang="en-US" dirty="0" err="1">
                <a:solidFill>
                  <a:srgbClr val="4C4C4C"/>
                </a:solidFill>
                <a:latin typeface="Consolas" pitchFamily="34" charset="0"/>
                <a:ea typeface="Consolas" pitchFamily="34" charset="-122"/>
                <a:cs typeface="Consolas" pitchFamily="34" charset="-120"/>
              </a:rPr>
              <a:t>np.mean</a:t>
            </a:r>
            <a:r>
              <a:rPr lang="en-US" dirty="0">
                <a:solidFill>
                  <a:srgbClr val="4C4C4C"/>
                </a:solidFill>
                <a:latin typeface="Consolas" pitchFamily="34" charset="0"/>
                <a:ea typeface="Consolas" pitchFamily="34" charset="-122"/>
                <a:cs typeface="Consolas" pitchFamily="34" charset="-120"/>
              </a:rPr>
              <a:t>(y * np.log(p) + (1 - y) * np.log(1 - p))</a:t>
            </a:r>
          </a:p>
          <a:p>
            <a:pPr>
              <a:lnSpc>
                <a:spcPts val="1400"/>
              </a:lnSpc>
            </a:pPr>
            <a:endParaRPr lang="en-US" dirty="0">
              <a:solidFill>
                <a:srgbClr val="4C4C4C"/>
              </a:solidFill>
              <a:latin typeface="Consolas" pitchFamily="34" charset="0"/>
              <a:ea typeface="Consolas" pitchFamily="34" charset="-122"/>
              <a:cs typeface="Consolas" pitchFamily="34" charset="-120"/>
            </a:endParaRPr>
          </a:p>
          <a:p>
            <a:pPr>
              <a:lnSpc>
                <a:spcPts val="1400"/>
              </a:lnSpc>
            </a:pPr>
            <a:r>
              <a:rPr lang="en-US" dirty="0">
                <a:solidFill>
                  <a:srgbClr val="4C4C4C"/>
                </a:solidFill>
                <a:latin typeface="Consolas" pitchFamily="34" charset="0"/>
                <a:ea typeface="Consolas" pitchFamily="34" charset="-122"/>
                <a:cs typeface="Consolas" pitchFamily="34" charset="-120"/>
              </a:rPr>
              <a:t>def grads(w, b=0):</a:t>
            </a:r>
          </a:p>
          <a:p>
            <a:pPr>
              <a:lnSpc>
                <a:spcPts val="1400"/>
              </a:lnSpc>
            </a:pPr>
            <a:r>
              <a:rPr lang="en-US" dirty="0">
                <a:solidFill>
                  <a:srgbClr val="4C4C4C"/>
                </a:solidFill>
                <a:latin typeface="Consolas" pitchFamily="34" charset="0"/>
                <a:ea typeface="Consolas" pitchFamily="34" charset="-122"/>
                <a:cs typeface="Consolas" pitchFamily="34" charset="-120"/>
              </a:rPr>
              <a:t>    e = sigmoid(w * X + b) - y</a:t>
            </a:r>
          </a:p>
          <a:p>
            <a:pPr>
              <a:lnSpc>
                <a:spcPts val="1400"/>
              </a:lnSpc>
            </a:pPr>
            <a:r>
              <a:rPr lang="en-US" dirty="0">
                <a:solidFill>
                  <a:srgbClr val="4C4C4C"/>
                </a:solidFill>
                <a:latin typeface="Consolas" pitchFamily="34" charset="0"/>
                <a:ea typeface="Consolas" pitchFamily="34" charset="-122"/>
                <a:cs typeface="Consolas" pitchFamily="34" charset="-120"/>
              </a:rPr>
              <a:t>    return </a:t>
            </a:r>
            <a:r>
              <a:rPr lang="en-US" dirty="0" err="1">
                <a:solidFill>
                  <a:srgbClr val="4C4C4C"/>
                </a:solidFill>
                <a:latin typeface="Consolas" pitchFamily="34" charset="0"/>
                <a:ea typeface="Consolas" pitchFamily="34" charset="-122"/>
                <a:cs typeface="Consolas" pitchFamily="34" charset="-120"/>
              </a:rPr>
              <a:t>np.mean</a:t>
            </a:r>
            <a:r>
              <a:rPr lang="en-US" dirty="0">
                <a:solidFill>
                  <a:srgbClr val="4C4C4C"/>
                </a:solidFill>
                <a:latin typeface="Consolas" pitchFamily="34" charset="0"/>
                <a:ea typeface="Consolas" pitchFamily="34" charset="-122"/>
                <a:cs typeface="Consolas" pitchFamily="34" charset="-120"/>
              </a:rPr>
              <a:t>(e * X), </a:t>
            </a:r>
            <a:r>
              <a:rPr lang="en-US" dirty="0" err="1">
                <a:solidFill>
                  <a:srgbClr val="4C4C4C"/>
                </a:solidFill>
                <a:latin typeface="Consolas" pitchFamily="34" charset="0"/>
                <a:ea typeface="Consolas" pitchFamily="34" charset="-122"/>
                <a:cs typeface="Consolas" pitchFamily="34" charset="-120"/>
              </a:rPr>
              <a:t>np.mean</a:t>
            </a:r>
            <a:r>
              <a:rPr lang="en-US" dirty="0">
                <a:solidFill>
                  <a:srgbClr val="4C4C4C"/>
                </a:solidFill>
                <a:latin typeface="Consolas" pitchFamily="34" charset="0"/>
                <a:ea typeface="Consolas" pitchFamily="34" charset="-122"/>
                <a:cs typeface="Consolas" pitchFamily="34" charset="-120"/>
              </a:rPr>
              <a:t>(e)  # dL/</a:t>
            </a:r>
            <a:r>
              <a:rPr lang="en-US" dirty="0" err="1">
                <a:solidFill>
                  <a:srgbClr val="4C4C4C"/>
                </a:solidFill>
                <a:latin typeface="Consolas" pitchFamily="34" charset="0"/>
                <a:ea typeface="Consolas" pitchFamily="34" charset="-122"/>
                <a:cs typeface="Consolas" pitchFamily="34" charset="-120"/>
              </a:rPr>
              <a:t>dw</a:t>
            </a:r>
            <a:r>
              <a:rPr lang="en-US" dirty="0">
                <a:solidFill>
                  <a:srgbClr val="4C4C4C"/>
                </a:solidFill>
                <a:latin typeface="Consolas" pitchFamily="34" charset="0"/>
                <a:ea typeface="Consolas" pitchFamily="34" charset="-122"/>
                <a:cs typeface="Consolas" pitchFamily="34" charset="-120"/>
              </a:rPr>
              <a:t>, dL/</a:t>
            </a:r>
            <a:r>
              <a:rPr lang="en-US" dirty="0" err="1">
                <a:solidFill>
                  <a:srgbClr val="4C4C4C"/>
                </a:solidFill>
                <a:latin typeface="Consolas" pitchFamily="34" charset="0"/>
                <a:ea typeface="Consolas" pitchFamily="34" charset="-122"/>
                <a:cs typeface="Consolas" pitchFamily="34" charset="-120"/>
              </a:rPr>
              <a:t>db</a:t>
            </a:r>
            <a:endParaRPr lang="en-US" dirty="0">
              <a:solidFill>
                <a:srgbClr val="4C4C4C"/>
              </a:solidFill>
              <a:latin typeface="Consolas" pitchFamily="34" charset="0"/>
              <a:ea typeface="Consolas" pitchFamily="34" charset="-122"/>
              <a:cs typeface="Consolas" pitchFamily="34" charset="-120"/>
            </a:endParaRPr>
          </a:p>
          <a:p>
            <a:pPr>
              <a:lnSpc>
                <a:spcPts val="1400"/>
              </a:lnSpc>
            </a:pPr>
            <a:endParaRPr lang="en-US" dirty="0">
              <a:solidFill>
                <a:srgbClr val="4C4C4C"/>
              </a:solidFill>
              <a:latin typeface="Consolas" pitchFamily="34" charset="0"/>
              <a:ea typeface="Consolas" pitchFamily="34" charset="-122"/>
              <a:cs typeface="Consolas" pitchFamily="34" charset="-120"/>
            </a:endParaRPr>
          </a:p>
          <a:p>
            <a:pPr>
              <a:lnSpc>
                <a:spcPts val="1400"/>
              </a:lnSpc>
            </a:pPr>
            <a:r>
              <a:rPr lang="en-US" dirty="0">
                <a:solidFill>
                  <a:srgbClr val="4C4C4C"/>
                </a:solidFill>
                <a:latin typeface="Consolas" pitchFamily="34" charset="0"/>
                <a:ea typeface="Consolas" pitchFamily="34" charset="-122"/>
                <a:cs typeface="Consolas" pitchFamily="34" charset="-120"/>
              </a:rPr>
              <a:t>def </a:t>
            </a:r>
            <a:r>
              <a:rPr lang="en-US" dirty="0" err="1">
                <a:solidFill>
                  <a:srgbClr val="4C4C4C"/>
                </a:solidFill>
                <a:latin typeface="Consolas" pitchFamily="34" charset="0"/>
                <a:ea typeface="Consolas" pitchFamily="34" charset="-122"/>
                <a:cs typeface="Consolas" pitchFamily="34" charset="-120"/>
              </a:rPr>
              <a:t>bisect_root</a:t>
            </a:r>
            <a:r>
              <a:rPr lang="en-US" dirty="0">
                <a:solidFill>
                  <a:srgbClr val="4C4C4C"/>
                </a:solidFill>
                <a:latin typeface="Consolas" pitchFamily="34" charset="0"/>
                <a:ea typeface="Consolas" pitchFamily="34" charset="-122"/>
                <a:cs typeface="Consolas" pitchFamily="34" charset="-120"/>
              </a:rPr>
              <a:t>(f, a, b, </a:t>
            </a:r>
            <a:r>
              <a:rPr lang="en-US" dirty="0" err="1">
                <a:solidFill>
                  <a:srgbClr val="4C4C4C"/>
                </a:solidFill>
                <a:latin typeface="Consolas" pitchFamily="34" charset="0"/>
                <a:ea typeface="Consolas" pitchFamily="34" charset="-122"/>
                <a:cs typeface="Consolas" pitchFamily="34" charset="-120"/>
              </a:rPr>
              <a:t>tol</a:t>
            </a:r>
            <a:r>
              <a:rPr lang="en-US" dirty="0">
                <a:solidFill>
                  <a:srgbClr val="4C4C4C"/>
                </a:solidFill>
                <a:latin typeface="Consolas" pitchFamily="34" charset="0"/>
                <a:ea typeface="Consolas" pitchFamily="34" charset="-122"/>
                <a:cs typeface="Consolas" pitchFamily="34" charset="-120"/>
              </a:rPr>
              <a:t>=1e-6, </a:t>
            </a:r>
            <a:r>
              <a:rPr lang="en-US" dirty="0" err="1">
                <a:solidFill>
                  <a:srgbClr val="4C4C4C"/>
                </a:solidFill>
                <a:latin typeface="Consolas" pitchFamily="34" charset="0"/>
                <a:ea typeface="Consolas" pitchFamily="34" charset="-122"/>
                <a:cs typeface="Consolas" pitchFamily="34" charset="-120"/>
              </a:rPr>
              <a:t>max_iter</a:t>
            </a:r>
            <a:r>
              <a:rPr lang="en-US" dirty="0">
                <a:solidFill>
                  <a:srgbClr val="4C4C4C"/>
                </a:solidFill>
                <a:latin typeface="Consolas" pitchFamily="34" charset="0"/>
                <a:ea typeface="Consolas" pitchFamily="34" charset="-122"/>
                <a:cs typeface="Consolas" pitchFamily="34" charset="-120"/>
              </a:rPr>
              <a:t>=1000):</a:t>
            </a:r>
          </a:p>
          <a:p>
            <a:pPr>
              <a:lnSpc>
                <a:spcPts val="1400"/>
              </a:lnSpc>
            </a:pPr>
            <a:r>
              <a:rPr lang="en-US" dirty="0">
                <a:solidFill>
                  <a:srgbClr val="4C4C4C"/>
                </a:solidFill>
                <a:latin typeface="Consolas" pitchFamily="34" charset="0"/>
                <a:ea typeface="Consolas" pitchFamily="34" charset="-122"/>
                <a:cs typeface="Consolas" pitchFamily="34" charset="-120"/>
              </a:rPr>
              <a:t>    fa, fb = f(a), f(b)</a:t>
            </a:r>
          </a:p>
          <a:p>
            <a:pPr>
              <a:lnSpc>
                <a:spcPts val="1400"/>
              </a:lnSpc>
            </a:pPr>
            <a:r>
              <a:rPr lang="en-US" dirty="0">
                <a:solidFill>
                  <a:srgbClr val="4C4C4C"/>
                </a:solidFill>
                <a:latin typeface="Consolas" pitchFamily="34" charset="0"/>
                <a:ea typeface="Consolas" pitchFamily="34" charset="-122"/>
                <a:cs typeface="Consolas" pitchFamily="34" charset="-120"/>
              </a:rPr>
              <a:t>    if fa * fb &gt; 0: raise </a:t>
            </a:r>
            <a:r>
              <a:rPr lang="en-US" dirty="0" err="1">
                <a:solidFill>
                  <a:srgbClr val="4C4C4C"/>
                </a:solidFill>
                <a:latin typeface="Consolas" pitchFamily="34" charset="0"/>
                <a:ea typeface="Consolas" pitchFamily="34" charset="-122"/>
                <a:cs typeface="Consolas" pitchFamily="34" charset="-120"/>
              </a:rPr>
              <a:t>ValueError</a:t>
            </a:r>
            <a:r>
              <a:rPr lang="en-US" dirty="0">
                <a:solidFill>
                  <a:srgbClr val="4C4C4C"/>
                </a:solidFill>
                <a:latin typeface="Consolas" pitchFamily="34" charset="0"/>
                <a:ea typeface="Consolas" pitchFamily="34" charset="-122"/>
                <a:cs typeface="Consolas" pitchFamily="34" charset="-120"/>
              </a:rPr>
              <a:t>("No sign change on [</a:t>
            </a:r>
            <a:r>
              <a:rPr lang="en-US" dirty="0" err="1">
                <a:solidFill>
                  <a:srgbClr val="4C4C4C"/>
                </a:solidFill>
                <a:latin typeface="Consolas" pitchFamily="34" charset="0"/>
                <a:ea typeface="Consolas" pitchFamily="34" charset="-122"/>
                <a:cs typeface="Consolas" pitchFamily="34" charset="-120"/>
              </a:rPr>
              <a:t>a,b</a:t>
            </a:r>
            <a:r>
              <a:rPr lang="en-US" dirty="0">
                <a:solidFill>
                  <a:srgbClr val="4C4C4C"/>
                </a:solidFill>
                <a:latin typeface="Consolas" pitchFamily="34" charset="0"/>
                <a:ea typeface="Consolas" pitchFamily="34" charset="-122"/>
                <a:cs typeface="Consolas" pitchFamily="34" charset="-120"/>
              </a:rPr>
              <a:t>].")</a:t>
            </a:r>
          </a:p>
          <a:p>
            <a:pPr>
              <a:lnSpc>
                <a:spcPts val="1400"/>
              </a:lnSpc>
            </a:pPr>
            <a:r>
              <a:rPr lang="en-US" dirty="0">
                <a:solidFill>
                  <a:srgbClr val="4C4C4C"/>
                </a:solidFill>
                <a:latin typeface="Consolas" pitchFamily="34" charset="0"/>
                <a:ea typeface="Consolas" pitchFamily="34" charset="-122"/>
                <a:cs typeface="Consolas" pitchFamily="34" charset="-120"/>
              </a:rPr>
              <a:t>    for _ in range(</a:t>
            </a:r>
            <a:r>
              <a:rPr lang="en-US" dirty="0" err="1">
                <a:solidFill>
                  <a:srgbClr val="4C4C4C"/>
                </a:solidFill>
                <a:latin typeface="Consolas" pitchFamily="34" charset="0"/>
                <a:ea typeface="Consolas" pitchFamily="34" charset="-122"/>
                <a:cs typeface="Consolas" pitchFamily="34" charset="-120"/>
              </a:rPr>
              <a:t>max_iter</a:t>
            </a:r>
            <a:r>
              <a:rPr lang="en-US" dirty="0">
                <a:solidFill>
                  <a:srgbClr val="4C4C4C"/>
                </a:solidFill>
                <a:latin typeface="Consolas" pitchFamily="34" charset="0"/>
                <a:ea typeface="Consolas" pitchFamily="34" charset="-122"/>
                <a:cs typeface="Consolas" pitchFamily="34" charset="-120"/>
              </a:rPr>
              <a:t>):</a:t>
            </a:r>
          </a:p>
          <a:p>
            <a:pPr>
              <a:lnSpc>
                <a:spcPts val="1400"/>
              </a:lnSpc>
            </a:pPr>
            <a:r>
              <a:rPr lang="en-US" dirty="0">
                <a:solidFill>
                  <a:srgbClr val="4C4C4C"/>
                </a:solidFill>
                <a:latin typeface="Consolas" pitchFamily="34" charset="0"/>
                <a:ea typeface="Consolas" pitchFamily="34" charset="-122"/>
                <a:cs typeface="Consolas" pitchFamily="34" charset="-120"/>
              </a:rPr>
              <a:t>        c = (a + b) / 2; fc = f(c)</a:t>
            </a:r>
          </a:p>
          <a:p>
            <a:pPr>
              <a:lnSpc>
                <a:spcPts val="1400"/>
              </a:lnSpc>
            </a:pPr>
            <a:r>
              <a:rPr lang="en-US" dirty="0">
                <a:solidFill>
                  <a:srgbClr val="4C4C4C"/>
                </a:solidFill>
                <a:latin typeface="Consolas" pitchFamily="34" charset="0"/>
                <a:ea typeface="Consolas" pitchFamily="34" charset="-122"/>
                <a:cs typeface="Consolas" pitchFamily="34" charset="-120"/>
              </a:rPr>
              <a:t>        if abs(fc) &lt; </a:t>
            </a:r>
            <a:r>
              <a:rPr lang="en-US" dirty="0" err="1">
                <a:solidFill>
                  <a:srgbClr val="4C4C4C"/>
                </a:solidFill>
                <a:latin typeface="Consolas" pitchFamily="34" charset="0"/>
                <a:ea typeface="Consolas" pitchFamily="34" charset="-122"/>
                <a:cs typeface="Consolas" pitchFamily="34" charset="-120"/>
              </a:rPr>
              <a:t>tol</a:t>
            </a:r>
            <a:r>
              <a:rPr lang="en-US" dirty="0">
                <a:solidFill>
                  <a:srgbClr val="4C4C4C"/>
                </a:solidFill>
                <a:latin typeface="Consolas" pitchFamily="34" charset="0"/>
                <a:ea typeface="Consolas" pitchFamily="34" charset="-122"/>
                <a:cs typeface="Consolas" pitchFamily="34" charset="-120"/>
              </a:rPr>
              <a:t> or (b - a) / 2 &lt; </a:t>
            </a:r>
            <a:r>
              <a:rPr lang="en-US" dirty="0" err="1">
                <a:solidFill>
                  <a:srgbClr val="4C4C4C"/>
                </a:solidFill>
                <a:latin typeface="Consolas" pitchFamily="34" charset="0"/>
                <a:ea typeface="Consolas" pitchFamily="34" charset="-122"/>
                <a:cs typeface="Consolas" pitchFamily="34" charset="-120"/>
              </a:rPr>
              <a:t>tol</a:t>
            </a:r>
            <a:r>
              <a:rPr lang="en-US" dirty="0">
                <a:solidFill>
                  <a:srgbClr val="4C4C4C"/>
                </a:solidFill>
                <a:latin typeface="Consolas" pitchFamily="34" charset="0"/>
                <a:ea typeface="Consolas" pitchFamily="34" charset="-122"/>
                <a:cs typeface="Consolas" pitchFamily="34" charset="-120"/>
              </a:rPr>
              <a:t>: return c</a:t>
            </a:r>
          </a:p>
          <a:p>
            <a:pPr>
              <a:lnSpc>
                <a:spcPts val="1400"/>
              </a:lnSpc>
            </a:pPr>
            <a:r>
              <a:rPr lang="en-US" dirty="0">
                <a:solidFill>
                  <a:srgbClr val="4C4C4C"/>
                </a:solidFill>
                <a:latin typeface="Consolas" pitchFamily="34" charset="0"/>
                <a:ea typeface="Consolas" pitchFamily="34" charset="-122"/>
                <a:cs typeface="Consolas" pitchFamily="34" charset="-120"/>
              </a:rPr>
              <a:t>        if fa * fc &lt; 0: b, fb = c, fc</a:t>
            </a:r>
          </a:p>
          <a:p>
            <a:pPr>
              <a:lnSpc>
                <a:spcPts val="1400"/>
              </a:lnSpc>
            </a:pPr>
            <a:r>
              <a:rPr lang="en-US" dirty="0">
                <a:solidFill>
                  <a:srgbClr val="4C4C4C"/>
                </a:solidFill>
                <a:latin typeface="Consolas" pitchFamily="34" charset="0"/>
                <a:ea typeface="Consolas" pitchFamily="34" charset="-122"/>
                <a:cs typeface="Consolas" pitchFamily="34" charset="-120"/>
              </a:rPr>
              <a:t>        else: a, fa = c, fc</a:t>
            </a:r>
          </a:p>
          <a:p>
            <a:pPr>
              <a:lnSpc>
                <a:spcPts val="1400"/>
              </a:lnSpc>
            </a:pPr>
            <a:r>
              <a:rPr lang="en-US" dirty="0">
                <a:solidFill>
                  <a:srgbClr val="4C4C4C"/>
                </a:solidFill>
                <a:latin typeface="Consolas" pitchFamily="34" charset="0"/>
                <a:ea typeface="Consolas" pitchFamily="34" charset="-122"/>
                <a:cs typeface="Consolas" pitchFamily="34" charset="-120"/>
              </a:rPr>
              <a:t>    return (a + b) / 2</a:t>
            </a:r>
          </a:p>
        </p:txBody>
      </p:sp>
      <p:sp>
        <p:nvSpPr>
          <p:cNvPr id="17" name="Text 13"/>
          <p:cNvSpPr/>
          <p:nvPr/>
        </p:nvSpPr>
        <p:spPr>
          <a:xfrm>
            <a:off x="396835" y="10263783"/>
            <a:ext cx="13836729" cy="181451"/>
          </a:xfrm>
          <a:prstGeom prst="rect">
            <a:avLst/>
          </a:prstGeom>
          <a:noFill/>
          <a:ln/>
        </p:spPr>
        <p:txBody>
          <a:bodyPr wrap="none" lIns="0" tIns="0" rIns="0" bIns="0" rtlCol="0" anchor="t"/>
          <a:lstStyle/>
          <a:p>
            <a:pPr marL="0" indent="0" algn="l">
              <a:lnSpc>
                <a:spcPts val="1400"/>
              </a:lnSpc>
              <a:buNone/>
            </a:pPr>
            <a:endParaRPr lang="en-US" sz="850" dirty="0"/>
          </a:p>
        </p:txBody>
      </p:sp>
      <p:sp>
        <p:nvSpPr>
          <p:cNvPr id="18" name="Text 14"/>
          <p:cNvSpPr/>
          <p:nvPr/>
        </p:nvSpPr>
        <p:spPr>
          <a:xfrm>
            <a:off x="396835" y="10572750"/>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4C4C4C"/>
                </a:solidFill>
                <a:latin typeface="Noto Serif" pitchFamily="34" charset="0"/>
                <a:ea typeface="Noto Serif" pitchFamily="34" charset="-122"/>
                <a:cs typeface="Noto Serif" pitchFamily="34" charset="-120"/>
              </a:rPr>
              <a:t>Output:</a:t>
            </a:r>
            <a:endParaRPr lang="en-US" sz="850" dirty="0"/>
          </a:p>
        </p:txBody>
      </p:sp>
      <p:sp>
        <p:nvSpPr>
          <p:cNvPr id="19" name="Shape 15"/>
          <p:cNvSpPr/>
          <p:nvPr/>
        </p:nvSpPr>
        <p:spPr>
          <a:xfrm>
            <a:off x="396835" y="10881717"/>
            <a:ext cx="13836729" cy="714375"/>
          </a:xfrm>
          <a:prstGeom prst="roundRect">
            <a:avLst>
              <a:gd name="adj" fmla="val 6668"/>
            </a:avLst>
          </a:prstGeom>
          <a:solidFill>
            <a:srgbClr val="F0EEEA"/>
          </a:solidFill>
          <a:ln/>
        </p:spPr>
      </p:sp>
      <p:sp>
        <p:nvSpPr>
          <p:cNvPr id="20" name="Shape 16"/>
          <p:cNvSpPr/>
          <p:nvPr/>
        </p:nvSpPr>
        <p:spPr>
          <a:xfrm>
            <a:off x="391239" y="10881717"/>
            <a:ext cx="13847921" cy="714375"/>
          </a:xfrm>
          <a:prstGeom prst="roundRect">
            <a:avLst>
              <a:gd name="adj" fmla="val 2381"/>
            </a:avLst>
          </a:prstGeom>
          <a:solidFill>
            <a:srgbClr val="F0EEEA"/>
          </a:solidFill>
          <a:ln/>
        </p:spPr>
      </p:sp>
      <p:sp>
        <p:nvSpPr>
          <p:cNvPr id="21" name="Text 17"/>
          <p:cNvSpPr/>
          <p:nvPr/>
        </p:nvSpPr>
        <p:spPr>
          <a:xfrm>
            <a:off x="504587" y="10966728"/>
            <a:ext cx="13621226" cy="544354"/>
          </a:xfrm>
          <a:prstGeom prst="rect">
            <a:avLst/>
          </a:prstGeom>
          <a:noFill/>
          <a:ln/>
        </p:spPr>
        <p:txBody>
          <a:bodyPr wrap="square" lIns="0" tIns="0" rIns="0" bIns="0" rtlCol="0" anchor="t"/>
          <a:lstStyle/>
          <a:p>
            <a:pPr marL="0" indent="0" algn="l">
              <a:lnSpc>
                <a:spcPts val="1400"/>
              </a:lnSpc>
              <a:buNone/>
            </a:pPr>
            <a:r>
              <a:rPr lang="en-US" sz="850" dirty="0">
                <a:solidFill>
                  <a:srgbClr val="4C4C4C"/>
                </a:solidFill>
                <a:highlight>
                  <a:srgbClr val="F0EEEA"/>
                </a:highlight>
                <a:latin typeface="Consolas" pitchFamily="34" charset="0"/>
                <a:ea typeface="Consolas" pitchFamily="34" charset="-122"/>
                <a:cs typeface="Consolas" pitchFamily="34" charset="-120"/>
              </a:rPr>
              <a:t>Initial Loss: 0.6931Initial Gradient: [ 0.00000000e+00 -1.13961186e-17 -1.22124534e-17]</a:t>
            </a:r>
            <a:endParaRPr lang="en-US" sz="8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69225" y="370523"/>
            <a:ext cx="7533084" cy="418862"/>
          </a:xfrm>
          <a:prstGeom prst="rect">
            <a:avLst/>
          </a:prstGeom>
          <a:noFill/>
          <a:ln/>
        </p:spPr>
        <p:txBody>
          <a:bodyPr wrap="none" lIns="0" tIns="0" rIns="0" bIns="0" rtlCol="0" anchor="t"/>
          <a:lstStyle/>
          <a:p>
            <a:pPr marL="0" indent="0" algn="l">
              <a:lnSpc>
                <a:spcPts val="3250"/>
              </a:lnSpc>
              <a:buNone/>
            </a:pPr>
            <a:r>
              <a:rPr lang="en-US" sz="3200" b="1" dirty="0">
                <a:solidFill>
                  <a:srgbClr val="3A3A3A"/>
                </a:solidFill>
                <a:latin typeface="Noto Serif Medium" pitchFamily="34" charset="0"/>
                <a:ea typeface="Noto Serif Medium" pitchFamily="34" charset="-122"/>
                <a:cs typeface="Noto Serif Medium" pitchFamily="34" charset="-120"/>
              </a:rPr>
              <a:t>Find optimal weight without Bisection Method</a:t>
            </a:r>
            <a:endParaRPr lang="en-US" sz="3200" b="1" dirty="0"/>
          </a:p>
        </p:txBody>
      </p:sp>
      <p:sp>
        <p:nvSpPr>
          <p:cNvPr id="3" name="Text 1"/>
          <p:cNvSpPr/>
          <p:nvPr/>
        </p:nvSpPr>
        <p:spPr>
          <a:xfrm>
            <a:off x="469225" y="1057513"/>
            <a:ext cx="13691949" cy="428863"/>
          </a:xfrm>
          <a:prstGeom prst="rect">
            <a:avLst/>
          </a:prstGeom>
          <a:noFill/>
          <a:ln/>
        </p:spPr>
        <p:txBody>
          <a:bodyPr wrap="square" lIns="0" tIns="0" rIns="0" bIns="0" rtlCol="0" anchor="t"/>
          <a:lstStyle/>
          <a:p>
            <a:pPr marL="0" indent="0" algn="l">
              <a:lnSpc>
                <a:spcPts val="1650"/>
              </a:lnSpc>
              <a:buNone/>
            </a:pPr>
            <a:r>
              <a:rPr lang="en-US" dirty="0">
                <a:solidFill>
                  <a:srgbClr val="4C4C4C"/>
                </a:solidFill>
                <a:latin typeface="Noto Serif" pitchFamily="34" charset="0"/>
                <a:ea typeface="Noto Serif" pitchFamily="34" charset="-122"/>
                <a:cs typeface="Noto Serif" pitchFamily="34" charset="-120"/>
              </a:rPr>
              <a:t>We'll now apply the Bisection Method to find the optimal weight (w) for our logistic regression model, focusing on the point where the gradient of the loss function is zero. We'll start by optimizing for a single weight parameter, keeping the bias term fixed at zero for simplicity.</a:t>
            </a:r>
            <a:endParaRPr lang="en-US" dirty="0"/>
          </a:p>
        </p:txBody>
      </p:sp>
      <p:sp>
        <p:nvSpPr>
          <p:cNvPr id="4" name="Text 2"/>
          <p:cNvSpPr/>
          <p:nvPr/>
        </p:nvSpPr>
        <p:spPr>
          <a:xfrm>
            <a:off x="469225" y="1687473"/>
            <a:ext cx="6545104" cy="335161"/>
          </a:xfrm>
          <a:prstGeom prst="rect">
            <a:avLst/>
          </a:prstGeom>
          <a:noFill/>
          <a:ln/>
        </p:spPr>
        <p:txBody>
          <a:bodyPr wrap="none" lIns="0" tIns="0" rIns="0" bIns="0" rtlCol="0" anchor="t"/>
          <a:lstStyle/>
          <a:p>
            <a:pPr marL="0" indent="0" algn="l">
              <a:lnSpc>
                <a:spcPts val="2600"/>
              </a:lnSpc>
              <a:buNone/>
            </a:pPr>
            <a:r>
              <a:rPr lang="en-US" sz="2100" b="1" dirty="0">
                <a:solidFill>
                  <a:srgbClr val="3A3A3A"/>
                </a:solidFill>
                <a:latin typeface="Noto Serif Medium" pitchFamily="34" charset="0"/>
                <a:ea typeface="Noto Serif Medium" pitchFamily="34" charset="-122"/>
                <a:cs typeface="Noto Serif Medium" pitchFamily="34" charset="-120"/>
              </a:rPr>
              <a:t>First, find the optimal weight 'w' (keeping bias = 0)</a:t>
            </a:r>
            <a:endParaRPr lang="en-US" sz="2100" b="1" dirty="0"/>
          </a:p>
        </p:txBody>
      </p:sp>
      <p:sp>
        <p:nvSpPr>
          <p:cNvPr id="5" name="Shape 3"/>
          <p:cNvSpPr/>
          <p:nvPr/>
        </p:nvSpPr>
        <p:spPr>
          <a:xfrm>
            <a:off x="469225" y="2223730"/>
            <a:ext cx="13691949" cy="3846314"/>
          </a:xfrm>
          <a:prstGeom prst="roundRect">
            <a:avLst>
              <a:gd name="adj" fmla="val 1464"/>
            </a:avLst>
          </a:prstGeom>
          <a:solidFill>
            <a:srgbClr val="F0EEEA"/>
          </a:solidFill>
          <a:ln/>
        </p:spPr>
      </p:sp>
      <p:sp>
        <p:nvSpPr>
          <p:cNvPr id="6" name="Shape 4"/>
          <p:cNvSpPr/>
          <p:nvPr/>
        </p:nvSpPr>
        <p:spPr>
          <a:xfrm>
            <a:off x="462558" y="2223730"/>
            <a:ext cx="13705284" cy="3846314"/>
          </a:xfrm>
          <a:prstGeom prst="roundRect">
            <a:avLst>
              <a:gd name="adj" fmla="val 523"/>
            </a:avLst>
          </a:prstGeom>
          <a:solidFill>
            <a:srgbClr val="F0EEEA"/>
          </a:solidFill>
          <a:ln/>
        </p:spPr>
      </p:sp>
      <p:sp>
        <p:nvSpPr>
          <p:cNvPr id="7" name="Text 5"/>
          <p:cNvSpPr/>
          <p:nvPr/>
        </p:nvSpPr>
        <p:spPr>
          <a:xfrm>
            <a:off x="596622" y="2324219"/>
            <a:ext cx="13437156" cy="3645337"/>
          </a:xfrm>
          <a:prstGeom prst="rect">
            <a:avLst/>
          </a:prstGeom>
          <a:noFill/>
          <a:ln/>
        </p:spPr>
        <p:txBody>
          <a:bodyPr wrap="square" lIns="0" tIns="0" rIns="0" bIns="0" rtlCol="0" anchor="t"/>
          <a:lstStyle/>
          <a:p>
            <a:pPr>
              <a:lnSpc>
                <a:spcPts val="1650"/>
              </a:lnSpc>
            </a:pPr>
            <a:r>
              <a:rPr lang="en-US" sz="2400" dirty="0">
                <a:solidFill>
                  <a:srgbClr val="4C4C4C"/>
                </a:solidFill>
                <a:latin typeface="Consolas" pitchFamily="34" charset="0"/>
                <a:ea typeface="Consolas" pitchFamily="34" charset="-122"/>
                <a:cs typeface="Consolas" pitchFamily="34" charset="-120"/>
              </a:rPr>
              <a:t>print("Bisection: ML loss gradient")</a:t>
            </a:r>
          </a:p>
          <a:p>
            <a:pPr>
              <a:lnSpc>
                <a:spcPts val="1650"/>
              </a:lnSpc>
            </a:pPr>
            <a:endParaRPr lang="en-US" sz="2400" dirty="0">
              <a:solidFill>
                <a:srgbClr val="4C4C4C"/>
              </a:solidFill>
              <a:latin typeface="Consolas" pitchFamily="34" charset="0"/>
              <a:ea typeface="Consolas" pitchFamily="34" charset="-122"/>
              <a:cs typeface="Consolas" pitchFamily="34" charset="-120"/>
            </a:endParaRPr>
          </a:p>
          <a:p>
            <a:pPr>
              <a:lnSpc>
                <a:spcPts val="1650"/>
              </a:lnSpc>
            </a:pPr>
            <a:r>
              <a:rPr lang="en-US" sz="2400" dirty="0">
                <a:solidFill>
                  <a:srgbClr val="4C4C4C"/>
                </a:solidFill>
                <a:latin typeface="Consolas" pitchFamily="34" charset="0"/>
                <a:ea typeface="Consolas" pitchFamily="34" charset="-122"/>
                <a:cs typeface="Consolas" pitchFamily="34" charset="-120"/>
              </a:rPr>
              <a:t>try:</a:t>
            </a:r>
          </a:p>
          <a:p>
            <a:pPr>
              <a:lnSpc>
                <a:spcPts val="1650"/>
              </a:lnSpc>
            </a:pPr>
            <a:r>
              <a:rPr lang="en-US" sz="2400" dirty="0">
                <a:solidFill>
                  <a:srgbClr val="4C4C4C"/>
                </a:solidFill>
                <a:latin typeface="Consolas" pitchFamily="34" charset="0"/>
                <a:ea typeface="Consolas" pitchFamily="34" charset="-122"/>
                <a:cs typeface="Consolas" pitchFamily="34" charset="-120"/>
              </a:rPr>
              <a:t>    w = </a:t>
            </a:r>
            <a:r>
              <a:rPr lang="en-US" sz="2400" dirty="0" err="1">
                <a:solidFill>
                  <a:srgbClr val="4C4C4C"/>
                </a:solidFill>
                <a:latin typeface="Consolas" pitchFamily="34" charset="0"/>
                <a:ea typeface="Consolas" pitchFamily="34" charset="-122"/>
                <a:cs typeface="Consolas" pitchFamily="34" charset="-120"/>
              </a:rPr>
              <a:t>bisection_root</a:t>
            </a:r>
            <a:r>
              <a:rPr lang="en-US" sz="2400" dirty="0">
                <a:solidFill>
                  <a:srgbClr val="4C4C4C"/>
                </a:solidFill>
                <a:latin typeface="Consolas" pitchFamily="34" charset="0"/>
                <a:ea typeface="Consolas" pitchFamily="34" charset="-122"/>
                <a:cs typeface="Consolas" pitchFamily="34" charset="-120"/>
              </a:rPr>
              <a:t>(lambda w: </a:t>
            </a:r>
            <a:r>
              <a:rPr lang="en-US" sz="2400" dirty="0" err="1">
                <a:solidFill>
                  <a:srgbClr val="4C4C4C"/>
                </a:solidFill>
                <a:latin typeface="Consolas" pitchFamily="34" charset="0"/>
                <a:ea typeface="Consolas" pitchFamily="34" charset="-122"/>
                <a:cs typeface="Consolas" pitchFamily="34" charset="-120"/>
              </a:rPr>
              <a:t>logistic_grad</a:t>
            </a:r>
            <a:r>
              <a:rPr lang="en-US" sz="2400" dirty="0">
                <a:solidFill>
                  <a:srgbClr val="4C4C4C"/>
                </a:solidFill>
                <a:latin typeface="Consolas" pitchFamily="34" charset="0"/>
                <a:ea typeface="Consolas" pitchFamily="34" charset="-122"/>
                <a:cs typeface="Consolas" pitchFamily="34" charset="-120"/>
              </a:rPr>
              <a:t>(w), -10, 10)</a:t>
            </a:r>
          </a:p>
          <a:p>
            <a:pPr>
              <a:lnSpc>
                <a:spcPts val="1650"/>
              </a:lnSpc>
            </a:pPr>
            <a:r>
              <a:rPr lang="en-US" sz="2400" dirty="0">
                <a:solidFill>
                  <a:srgbClr val="4C4C4C"/>
                </a:solidFill>
                <a:latin typeface="Consolas" pitchFamily="34" charset="0"/>
                <a:ea typeface="Consolas" pitchFamily="34" charset="-122"/>
                <a:cs typeface="Consolas" pitchFamily="34" charset="-120"/>
              </a:rPr>
              <a:t>except </a:t>
            </a:r>
            <a:r>
              <a:rPr lang="en-US" sz="2400" dirty="0" err="1">
                <a:solidFill>
                  <a:srgbClr val="4C4C4C"/>
                </a:solidFill>
                <a:latin typeface="Consolas" pitchFamily="34" charset="0"/>
                <a:ea typeface="Consolas" pitchFamily="34" charset="-122"/>
                <a:cs typeface="Consolas" pitchFamily="34" charset="-120"/>
              </a:rPr>
              <a:t>ValueError</a:t>
            </a:r>
            <a:r>
              <a:rPr lang="en-US" sz="2400" dirty="0">
                <a:solidFill>
                  <a:srgbClr val="4C4C4C"/>
                </a:solidFill>
                <a:latin typeface="Consolas" pitchFamily="34" charset="0"/>
                <a:ea typeface="Consolas" pitchFamily="34" charset="-122"/>
                <a:cs typeface="Consolas" pitchFamily="34" charset="-120"/>
              </a:rPr>
              <a:t> as e:</a:t>
            </a:r>
          </a:p>
          <a:p>
            <a:pPr>
              <a:lnSpc>
                <a:spcPts val="1650"/>
              </a:lnSpc>
            </a:pPr>
            <a:r>
              <a:rPr lang="en-US" sz="2400" dirty="0">
                <a:solidFill>
                  <a:srgbClr val="4C4C4C"/>
                </a:solidFill>
                <a:latin typeface="Consolas" pitchFamily="34" charset="0"/>
                <a:ea typeface="Consolas" pitchFamily="34" charset="-122"/>
                <a:cs typeface="Consolas" pitchFamily="34" charset="-120"/>
              </a:rPr>
              <a:t>    print("Bisection failed:", e); w = 1.0</a:t>
            </a:r>
          </a:p>
          <a:p>
            <a:pPr>
              <a:lnSpc>
                <a:spcPts val="1650"/>
              </a:lnSpc>
            </a:pPr>
            <a:endParaRPr lang="en-US" sz="2400" dirty="0">
              <a:solidFill>
                <a:srgbClr val="4C4C4C"/>
              </a:solidFill>
              <a:latin typeface="Consolas" pitchFamily="34" charset="0"/>
              <a:ea typeface="Consolas" pitchFamily="34" charset="-122"/>
              <a:cs typeface="Consolas" pitchFamily="34" charset="-120"/>
            </a:endParaRPr>
          </a:p>
          <a:p>
            <a:pPr>
              <a:lnSpc>
                <a:spcPts val="1650"/>
              </a:lnSpc>
            </a:pPr>
            <a:r>
              <a:rPr lang="en-US" sz="2400" dirty="0">
                <a:solidFill>
                  <a:srgbClr val="4C4C4C"/>
                </a:solidFill>
                <a:latin typeface="Consolas" pitchFamily="34" charset="0"/>
                <a:ea typeface="Consolas" pitchFamily="34" charset="-122"/>
                <a:cs typeface="Consolas" pitchFamily="34" charset="-120"/>
              </a:rPr>
              <a:t>loss = </a:t>
            </a:r>
            <a:r>
              <a:rPr lang="en-US" sz="2400" dirty="0" err="1">
                <a:solidFill>
                  <a:srgbClr val="4C4C4C"/>
                </a:solidFill>
                <a:latin typeface="Consolas" pitchFamily="34" charset="0"/>
                <a:ea typeface="Consolas" pitchFamily="34" charset="-122"/>
                <a:cs typeface="Consolas" pitchFamily="34" charset="-120"/>
              </a:rPr>
              <a:t>logistic_loss</a:t>
            </a:r>
            <a:r>
              <a:rPr lang="en-US" sz="2400" dirty="0">
                <a:solidFill>
                  <a:srgbClr val="4C4C4C"/>
                </a:solidFill>
                <a:latin typeface="Consolas" pitchFamily="34" charset="0"/>
                <a:ea typeface="Consolas" pitchFamily="34" charset="-122"/>
                <a:cs typeface="Consolas" pitchFamily="34" charset="-120"/>
              </a:rPr>
              <a:t>(w)</a:t>
            </a:r>
          </a:p>
          <a:p>
            <a:pPr>
              <a:lnSpc>
                <a:spcPts val="1650"/>
              </a:lnSpc>
            </a:pPr>
            <a:r>
              <a:rPr lang="en-US" sz="2400" dirty="0">
                <a:solidFill>
                  <a:srgbClr val="4C4C4C"/>
                </a:solidFill>
                <a:latin typeface="Consolas" pitchFamily="34" charset="0"/>
                <a:ea typeface="Consolas" pitchFamily="34" charset="-122"/>
                <a:cs typeface="Consolas" pitchFamily="34" charset="-120"/>
              </a:rPr>
              <a:t>acc = ((sigmoid(w * X) &gt;= 0.5).</a:t>
            </a:r>
            <a:r>
              <a:rPr lang="en-US" sz="2400" dirty="0" err="1">
                <a:solidFill>
                  <a:srgbClr val="4C4C4C"/>
                </a:solidFill>
                <a:latin typeface="Consolas" pitchFamily="34" charset="0"/>
                <a:ea typeface="Consolas" pitchFamily="34" charset="-122"/>
                <a:cs typeface="Consolas" pitchFamily="34" charset="-120"/>
              </a:rPr>
              <a:t>astype</a:t>
            </a:r>
            <a:r>
              <a:rPr lang="en-US" sz="2400" dirty="0">
                <a:solidFill>
                  <a:srgbClr val="4C4C4C"/>
                </a:solidFill>
                <a:latin typeface="Consolas" pitchFamily="34" charset="0"/>
                <a:ea typeface="Consolas" pitchFamily="34" charset="-122"/>
                <a:cs typeface="Consolas" pitchFamily="34" charset="-120"/>
              </a:rPr>
              <a:t>(int) == y).mean()</a:t>
            </a:r>
          </a:p>
          <a:p>
            <a:pPr>
              <a:lnSpc>
                <a:spcPts val="1650"/>
              </a:lnSpc>
            </a:pPr>
            <a:endParaRPr lang="en-US" sz="2400" dirty="0">
              <a:solidFill>
                <a:srgbClr val="4C4C4C"/>
              </a:solidFill>
              <a:latin typeface="Consolas" pitchFamily="34" charset="0"/>
              <a:ea typeface="Consolas" pitchFamily="34" charset="-122"/>
              <a:cs typeface="Consolas" pitchFamily="34" charset="-120"/>
            </a:endParaRPr>
          </a:p>
          <a:p>
            <a:pPr>
              <a:lnSpc>
                <a:spcPts val="1650"/>
              </a:lnSpc>
            </a:pPr>
            <a:r>
              <a:rPr lang="en-US" sz="2400" dirty="0">
                <a:solidFill>
                  <a:srgbClr val="4C4C4C"/>
                </a:solidFill>
                <a:latin typeface="Consolas" pitchFamily="34" charset="0"/>
                <a:ea typeface="Consolas" pitchFamily="34" charset="-122"/>
                <a:cs typeface="Consolas" pitchFamily="34" charset="-120"/>
              </a:rPr>
              <a:t>print(</a:t>
            </a:r>
            <a:r>
              <a:rPr lang="en-US" sz="2400" dirty="0" err="1">
                <a:solidFill>
                  <a:srgbClr val="4C4C4C"/>
                </a:solidFill>
                <a:latin typeface="Consolas" pitchFamily="34" charset="0"/>
                <a:ea typeface="Consolas" pitchFamily="34" charset="-122"/>
                <a:cs typeface="Consolas" pitchFamily="34" charset="-120"/>
              </a:rPr>
              <a:t>f"w</a:t>
            </a:r>
            <a:r>
              <a:rPr lang="en-US" sz="2400" dirty="0">
                <a:solidFill>
                  <a:srgbClr val="4C4C4C"/>
                </a:solidFill>
                <a:latin typeface="Consolas" pitchFamily="34" charset="0"/>
                <a:ea typeface="Consolas" pitchFamily="34" charset="-122"/>
                <a:cs typeface="Consolas" pitchFamily="34" charset="-120"/>
              </a:rPr>
              <a:t>*: {w:.6f}\</a:t>
            </a:r>
            <a:r>
              <a:rPr lang="en-US" sz="2400" dirty="0" err="1">
                <a:solidFill>
                  <a:srgbClr val="4C4C4C"/>
                </a:solidFill>
                <a:latin typeface="Consolas" pitchFamily="34" charset="0"/>
                <a:ea typeface="Consolas" pitchFamily="34" charset="-122"/>
                <a:cs typeface="Consolas" pitchFamily="34" charset="-120"/>
              </a:rPr>
              <a:t>nloss</a:t>
            </a:r>
            <a:r>
              <a:rPr lang="en-US" sz="2400" dirty="0">
                <a:solidFill>
                  <a:srgbClr val="4C4C4C"/>
                </a:solidFill>
                <a:latin typeface="Consolas" pitchFamily="34" charset="0"/>
                <a:ea typeface="Consolas" pitchFamily="34" charset="-122"/>
                <a:cs typeface="Consolas" pitchFamily="34" charset="-120"/>
              </a:rPr>
              <a:t>: {loss:.6f}\</a:t>
            </a:r>
            <a:r>
              <a:rPr lang="en-US" sz="2400" dirty="0" err="1">
                <a:solidFill>
                  <a:srgbClr val="4C4C4C"/>
                </a:solidFill>
                <a:latin typeface="Consolas" pitchFamily="34" charset="0"/>
                <a:ea typeface="Consolas" pitchFamily="34" charset="-122"/>
                <a:cs typeface="Consolas" pitchFamily="34" charset="-120"/>
              </a:rPr>
              <a:t>naccuracy</a:t>
            </a:r>
            <a:r>
              <a:rPr lang="en-US" sz="2400" dirty="0">
                <a:solidFill>
                  <a:srgbClr val="4C4C4C"/>
                </a:solidFill>
                <a:latin typeface="Consolas" pitchFamily="34" charset="0"/>
                <a:ea typeface="Consolas" pitchFamily="34" charset="-122"/>
                <a:cs typeface="Consolas" pitchFamily="34" charset="-120"/>
              </a:rPr>
              <a:t> (no bias): {acc:.4f} ({acc*100:.2f}%)")</a:t>
            </a:r>
          </a:p>
        </p:txBody>
      </p:sp>
      <p:sp>
        <p:nvSpPr>
          <p:cNvPr id="8" name="Text 6"/>
          <p:cNvSpPr/>
          <p:nvPr/>
        </p:nvSpPr>
        <p:spPr>
          <a:xfrm>
            <a:off x="469225" y="6220777"/>
            <a:ext cx="13691949" cy="214432"/>
          </a:xfrm>
          <a:prstGeom prst="rect">
            <a:avLst/>
          </a:prstGeom>
          <a:noFill/>
          <a:ln/>
        </p:spPr>
        <p:txBody>
          <a:bodyPr wrap="none" lIns="0" tIns="0" rIns="0" bIns="0" rtlCol="0" anchor="t"/>
          <a:lstStyle/>
          <a:p>
            <a:pPr marL="0" indent="0" algn="l">
              <a:lnSpc>
                <a:spcPts val="1650"/>
              </a:lnSpc>
              <a:buNone/>
            </a:pPr>
            <a:r>
              <a:rPr lang="en-US" sz="2800" dirty="0">
                <a:solidFill>
                  <a:srgbClr val="4C4C4C"/>
                </a:solidFill>
                <a:latin typeface="Noto Serif" pitchFamily="34" charset="0"/>
                <a:ea typeface="Noto Serif" pitchFamily="34" charset="-122"/>
                <a:cs typeface="Noto Serif" pitchFamily="34" charset="-120"/>
              </a:rPr>
              <a:t>Output from executing the bisection method:</a:t>
            </a:r>
            <a:endParaRPr lang="en-US" sz="2800" dirty="0"/>
          </a:p>
        </p:txBody>
      </p:sp>
      <p:sp>
        <p:nvSpPr>
          <p:cNvPr id="9" name="Shape 7"/>
          <p:cNvSpPr/>
          <p:nvPr/>
        </p:nvSpPr>
        <p:spPr>
          <a:xfrm>
            <a:off x="469225" y="6585942"/>
            <a:ext cx="13691949" cy="1273135"/>
          </a:xfrm>
          <a:prstGeom prst="roundRect">
            <a:avLst>
              <a:gd name="adj" fmla="val 4423"/>
            </a:avLst>
          </a:prstGeom>
          <a:solidFill>
            <a:srgbClr val="F0EEEA"/>
          </a:solidFill>
          <a:ln/>
        </p:spPr>
      </p:sp>
      <p:sp>
        <p:nvSpPr>
          <p:cNvPr id="10" name="Shape 8"/>
          <p:cNvSpPr/>
          <p:nvPr/>
        </p:nvSpPr>
        <p:spPr>
          <a:xfrm>
            <a:off x="462558" y="6585942"/>
            <a:ext cx="13705284" cy="1273135"/>
          </a:xfrm>
          <a:prstGeom prst="roundRect">
            <a:avLst>
              <a:gd name="adj" fmla="val 1580"/>
            </a:avLst>
          </a:prstGeom>
          <a:solidFill>
            <a:srgbClr val="F0EEEA"/>
          </a:solidFill>
          <a:ln/>
        </p:spPr>
      </p:sp>
      <p:sp>
        <p:nvSpPr>
          <p:cNvPr id="11" name="Text 9"/>
          <p:cNvSpPr/>
          <p:nvPr/>
        </p:nvSpPr>
        <p:spPr>
          <a:xfrm>
            <a:off x="596622" y="6686431"/>
            <a:ext cx="13437156" cy="1072158"/>
          </a:xfrm>
          <a:prstGeom prst="rect">
            <a:avLst/>
          </a:prstGeom>
          <a:noFill/>
          <a:ln/>
        </p:spPr>
        <p:txBody>
          <a:bodyPr wrap="square" lIns="0" tIns="0" rIns="0" bIns="0" rtlCol="0" anchor="t"/>
          <a:lstStyle/>
          <a:p>
            <a:pPr marL="0" indent="0" algn="l">
              <a:lnSpc>
                <a:spcPts val="1650"/>
              </a:lnSpc>
              <a:buNone/>
            </a:pPr>
            <a:endParaRPr lang="en-US" sz="1050" dirty="0"/>
          </a:p>
        </p:txBody>
      </p:sp>
      <p:pic>
        <p:nvPicPr>
          <p:cNvPr id="12" name="Picture 11">
            <a:extLst>
              <a:ext uri="{FF2B5EF4-FFF2-40B4-BE49-F238E27FC236}">
                <a16:creationId xmlns:a16="http://schemas.microsoft.com/office/drawing/2014/main" id="{2271AE95-7E37-4F17-8D5D-455901BC0974}"/>
              </a:ext>
            </a:extLst>
          </p:cNvPr>
          <p:cNvPicPr>
            <a:picLocks noChangeAspect="1"/>
          </p:cNvPicPr>
          <p:nvPr/>
        </p:nvPicPr>
        <p:blipFill>
          <a:blip r:embed="rId3"/>
          <a:stretch>
            <a:fillRect/>
          </a:stretch>
        </p:blipFill>
        <p:spPr>
          <a:xfrm>
            <a:off x="757187" y="6770008"/>
            <a:ext cx="5161435" cy="9885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39698" y="348020"/>
            <a:ext cx="4489013" cy="392668"/>
          </a:xfrm>
          <a:prstGeom prst="rect">
            <a:avLst/>
          </a:prstGeom>
          <a:noFill/>
          <a:ln/>
        </p:spPr>
        <p:txBody>
          <a:bodyPr wrap="none" lIns="0" tIns="0" rIns="0" bIns="0" rtlCol="0" anchor="t"/>
          <a:lstStyle/>
          <a:p>
            <a:pPr marL="0" indent="0" algn="l">
              <a:lnSpc>
                <a:spcPts val="3050"/>
              </a:lnSpc>
              <a:buNone/>
            </a:pPr>
            <a:r>
              <a:rPr lang="en-US" sz="4000" dirty="0">
                <a:solidFill>
                  <a:srgbClr val="3A3A3A"/>
                </a:solidFill>
                <a:latin typeface="Noto Serif Medium" pitchFamily="34" charset="0"/>
                <a:ea typeface="Noto Serif Medium" pitchFamily="34" charset="-122"/>
                <a:cs typeface="Noto Serif Medium" pitchFamily="34" charset="-120"/>
              </a:rPr>
              <a:t>  Calculate accuracy with bias</a:t>
            </a:r>
            <a:endParaRPr lang="en-US" sz="4000" dirty="0"/>
          </a:p>
        </p:txBody>
      </p:sp>
      <p:sp>
        <p:nvSpPr>
          <p:cNvPr id="5" name="Text 3"/>
          <p:cNvSpPr/>
          <p:nvPr/>
        </p:nvSpPr>
        <p:spPr>
          <a:xfrm>
            <a:off x="559118" y="1086088"/>
            <a:ext cx="13512165" cy="4622483"/>
          </a:xfrm>
          <a:prstGeom prst="rect">
            <a:avLst/>
          </a:prstGeom>
          <a:noFill/>
          <a:ln/>
        </p:spPr>
        <p:txBody>
          <a:bodyPr wrap="square" lIns="0" tIns="0" rIns="0" bIns="0" rtlCol="0" anchor="t"/>
          <a:lstStyle/>
          <a:p>
            <a:pPr>
              <a:lnSpc>
                <a:spcPts val="1550"/>
              </a:lnSpc>
            </a:pPr>
            <a:r>
              <a:rPr lang="en-US" dirty="0"/>
              <a:t>print("Bisection: optimize bias")</a:t>
            </a:r>
          </a:p>
          <a:p>
            <a:pPr>
              <a:lnSpc>
                <a:spcPts val="1550"/>
              </a:lnSpc>
            </a:pPr>
            <a:endParaRPr lang="en-US" dirty="0"/>
          </a:p>
          <a:p>
            <a:pPr>
              <a:lnSpc>
                <a:spcPts val="1550"/>
              </a:lnSpc>
            </a:pPr>
            <a:r>
              <a:rPr lang="en-US" dirty="0"/>
              <a:t>try:</a:t>
            </a:r>
          </a:p>
          <a:p>
            <a:pPr>
              <a:lnSpc>
                <a:spcPts val="1550"/>
              </a:lnSpc>
            </a:pPr>
            <a:r>
              <a:rPr lang="en-US" dirty="0"/>
              <a:t>    </a:t>
            </a:r>
            <a:r>
              <a:rPr lang="en-US" dirty="0" err="1"/>
              <a:t>b_root</a:t>
            </a:r>
            <a:r>
              <a:rPr lang="en-US" dirty="0"/>
              <a:t> = </a:t>
            </a:r>
            <a:r>
              <a:rPr lang="en-US" dirty="0" err="1"/>
              <a:t>bisection_root</a:t>
            </a:r>
            <a:r>
              <a:rPr lang="en-US" dirty="0"/>
              <a:t>(lambda b: </a:t>
            </a:r>
            <a:r>
              <a:rPr lang="en-US" dirty="0" err="1"/>
              <a:t>logistic_grad_bias</a:t>
            </a:r>
            <a:r>
              <a:rPr lang="en-US" dirty="0"/>
              <a:t>(</a:t>
            </a:r>
            <a:r>
              <a:rPr lang="en-US" dirty="0" err="1"/>
              <a:t>w_root</a:t>
            </a:r>
            <a:r>
              <a:rPr lang="en-US" dirty="0"/>
              <a:t>, b), -10, 10)</a:t>
            </a:r>
          </a:p>
          <a:p>
            <a:pPr>
              <a:lnSpc>
                <a:spcPts val="1550"/>
              </a:lnSpc>
            </a:pPr>
            <a:r>
              <a:rPr lang="en-US" dirty="0"/>
              <a:t>except </a:t>
            </a:r>
            <a:r>
              <a:rPr lang="en-US" dirty="0" err="1"/>
              <a:t>ValueError</a:t>
            </a:r>
            <a:r>
              <a:rPr lang="en-US" dirty="0"/>
              <a:t> as e:</a:t>
            </a:r>
          </a:p>
          <a:p>
            <a:pPr>
              <a:lnSpc>
                <a:spcPts val="1550"/>
              </a:lnSpc>
            </a:pPr>
            <a:r>
              <a:rPr lang="en-US" dirty="0"/>
              <a:t>    print("Bisection failed:", e); </a:t>
            </a:r>
            <a:r>
              <a:rPr lang="en-US" dirty="0" err="1"/>
              <a:t>b_root</a:t>
            </a:r>
            <a:r>
              <a:rPr lang="en-US" dirty="0"/>
              <a:t> = 0.0</a:t>
            </a:r>
          </a:p>
          <a:p>
            <a:pPr>
              <a:lnSpc>
                <a:spcPts val="1550"/>
              </a:lnSpc>
            </a:pPr>
            <a:endParaRPr lang="en-US" dirty="0"/>
          </a:p>
          <a:p>
            <a:pPr>
              <a:lnSpc>
                <a:spcPts val="1550"/>
              </a:lnSpc>
            </a:pPr>
            <a:r>
              <a:rPr lang="en-US" dirty="0" err="1"/>
              <a:t>loss_b</a:t>
            </a:r>
            <a:r>
              <a:rPr lang="en-US" dirty="0"/>
              <a:t> = </a:t>
            </a:r>
            <a:r>
              <a:rPr lang="en-US" dirty="0" err="1"/>
              <a:t>logistic_loss</a:t>
            </a:r>
            <a:r>
              <a:rPr lang="en-US" dirty="0"/>
              <a:t>(</a:t>
            </a:r>
            <a:r>
              <a:rPr lang="en-US" dirty="0" err="1"/>
              <a:t>w_root</a:t>
            </a:r>
            <a:r>
              <a:rPr lang="en-US" dirty="0"/>
              <a:t>, </a:t>
            </a:r>
            <a:r>
              <a:rPr lang="en-US" dirty="0" err="1"/>
              <a:t>b_root</a:t>
            </a:r>
            <a:r>
              <a:rPr lang="en-US" dirty="0"/>
              <a:t>)</a:t>
            </a:r>
          </a:p>
          <a:p>
            <a:pPr>
              <a:lnSpc>
                <a:spcPts val="1550"/>
              </a:lnSpc>
            </a:pPr>
            <a:r>
              <a:rPr lang="en-US" dirty="0" err="1"/>
              <a:t>acc_with_bias</a:t>
            </a:r>
            <a:r>
              <a:rPr lang="en-US" dirty="0"/>
              <a:t> = ((sigmoid(</a:t>
            </a:r>
            <a:r>
              <a:rPr lang="en-US" dirty="0" err="1"/>
              <a:t>w_root</a:t>
            </a:r>
            <a:r>
              <a:rPr lang="en-US" dirty="0"/>
              <a:t> * X + </a:t>
            </a:r>
            <a:r>
              <a:rPr lang="en-US" dirty="0" err="1"/>
              <a:t>b_root</a:t>
            </a:r>
            <a:r>
              <a:rPr lang="en-US" dirty="0"/>
              <a:t>) &gt;= 0.5).</a:t>
            </a:r>
            <a:r>
              <a:rPr lang="en-US" dirty="0" err="1"/>
              <a:t>astype</a:t>
            </a:r>
            <a:r>
              <a:rPr lang="en-US" dirty="0"/>
              <a:t>(int) == y).mean()</a:t>
            </a:r>
          </a:p>
          <a:p>
            <a:pPr>
              <a:lnSpc>
                <a:spcPts val="1550"/>
              </a:lnSpc>
            </a:pPr>
            <a:endParaRPr lang="en-US" dirty="0"/>
          </a:p>
          <a:p>
            <a:pPr>
              <a:lnSpc>
                <a:spcPts val="1550"/>
              </a:lnSpc>
            </a:pPr>
            <a:r>
              <a:rPr lang="en-US" dirty="0"/>
              <a:t>print(</a:t>
            </a:r>
            <a:r>
              <a:rPr lang="en-US" dirty="0" err="1"/>
              <a:t>f"b</a:t>
            </a:r>
            <a:r>
              <a:rPr lang="en-US" dirty="0"/>
              <a:t>*: {b_root:.6f}\</a:t>
            </a:r>
            <a:r>
              <a:rPr lang="en-US" dirty="0" err="1"/>
              <a:t>nloss</a:t>
            </a:r>
            <a:r>
              <a:rPr lang="en-US" dirty="0"/>
              <a:t>: {loss_b:.6f}\</a:t>
            </a:r>
            <a:r>
              <a:rPr lang="en-US" dirty="0" err="1"/>
              <a:t>naccuracy</a:t>
            </a:r>
            <a:r>
              <a:rPr lang="en-US" dirty="0"/>
              <a:t> (with bias): {acc_with_bias:.4f} ({</a:t>
            </a:r>
            <a:r>
              <a:rPr lang="en-US" dirty="0" err="1"/>
              <a:t>acc_with_bias</a:t>
            </a:r>
            <a:r>
              <a:rPr lang="en-US" dirty="0"/>
              <a:t>*100:.2f}%)")</a:t>
            </a:r>
          </a:p>
          <a:p>
            <a:pPr>
              <a:lnSpc>
                <a:spcPts val="1550"/>
              </a:lnSpc>
            </a:pPr>
            <a:r>
              <a:rPr lang="en-US" dirty="0"/>
              <a:t>print(f"</a:t>
            </a:r>
            <a:r>
              <a:rPr lang="el-GR" dirty="0"/>
              <a:t>Δ</a:t>
            </a:r>
            <a:r>
              <a:rPr lang="en-US" dirty="0"/>
              <a:t>acc: {(</a:t>
            </a:r>
            <a:r>
              <a:rPr lang="en-US" dirty="0" err="1"/>
              <a:t>acc_with_bias</a:t>
            </a:r>
            <a:r>
              <a:rPr lang="en-US" dirty="0"/>
              <a:t> - </a:t>
            </a:r>
            <a:r>
              <a:rPr lang="en-US" dirty="0" err="1"/>
              <a:t>acc_no_bias</a:t>
            </a:r>
            <a:r>
              <a:rPr lang="en-US" dirty="0"/>
              <a:t>)*100:.2f} pp")</a:t>
            </a:r>
          </a:p>
          <a:p>
            <a:pPr marL="0" indent="0" algn="l">
              <a:lnSpc>
                <a:spcPts val="1550"/>
              </a:lnSpc>
              <a:buNone/>
            </a:pPr>
            <a:endParaRPr lang="en-US" dirty="0"/>
          </a:p>
        </p:txBody>
      </p:sp>
      <p:sp>
        <p:nvSpPr>
          <p:cNvPr id="6" name="Text 4"/>
          <p:cNvSpPr/>
          <p:nvPr/>
        </p:nvSpPr>
        <p:spPr>
          <a:xfrm>
            <a:off x="439698" y="5944076"/>
            <a:ext cx="13751004" cy="200978"/>
          </a:xfrm>
          <a:prstGeom prst="rect">
            <a:avLst/>
          </a:prstGeom>
          <a:noFill/>
          <a:ln/>
        </p:spPr>
        <p:txBody>
          <a:bodyPr wrap="none" lIns="0" tIns="0" rIns="0" bIns="0" rtlCol="0" anchor="t"/>
          <a:lstStyle/>
          <a:p>
            <a:pPr marL="0" indent="0" algn="l">
              <a:lnSpc>
                <a:spcPts val="1550"/>
              </a:lnSpc>
              <a:buNone/>
            </a:pPr>
            <a:r>
              <a:rPr lang="en-US" sz="2000" dirty="0">
                <a:solidFill>
                  <a:srgbClr val="4C4C4C"/>
                </a:solidFill>
                <a:latin typeface="Noto Serif" pitchFamily="34" charset="0"/>
                <a:ea typeface="Noto Serif" pitchFamily="34" charset="-122"/>
                <a:cs typeface="Noto Serif" pitchFamily="34" charset="-120"/>
              </a:rPr>
              <a:t>Output from executing the bisection method:</a:t>
            </a:r>
            <a:endParaRPr lang="en-US" sz="2000" dirty="0"/>
          </a:p>
        </p:txBody>
      </p:sp>
      <p:sp>
        <p:nvSpPr>
          <p:cNvPr id="7" name="Shape 5"/>
          <p:cNvSpPr/>
          <p:nvPr/>
        </p:nvSpPr>
        <p:spPr>
          <a:xfrm>
            <a:off x="439698" y="6286381"/>
            <a:ext cx="13751004" cy="1595199"/>
          </a:xfrm>
          <a:prstGeom prst="roundRect">
            <a:avLst>
              <a:gd name="adj" fmla="val 3309"/>
            </a:avLst>
          </a:prstGeom>
          <a:solidFill>
            <a:srgbClr val="F0EEEA"/>
          </a:solidFill>
          <a:ln/>
        </p:spPr>
      </p:sp>
      <p:sp>
        <p:nvSpPr>
          <p:cNvPr id="8" name="Shape 6"/>
          <p:cNvSpPr/>
          <p:nvPr/>
        </p:nvSpPr>
        <p:spPr>
          <a:xfrm>
            <a:off x="433507" y="6286381"/>
            <a:ext cx="13763387" cy="1595199"/>
          </a:xfrm>
          <a:prstGeom prst="roundRect">
            <a:avLst>
              <a:gd name="adj" fmla="val 1182"/>
            </a:avLst>
          </a:prstGeom>
          <a:solidFill>
            <a:srgbClr val="F0EEEA"/>
          </a:solidFill>
          <a:ln/>
        </p:spPr>
        <p:txBody>
          <a:bodyPr/>
          <a:lstStyle/>
          <a:p>
            <a:endParaRPr lang="en-US" dirty="0"/>
          </a:p>
        </p:txBody>
      </p:sp>
      <p:sp>
        <p:nvSpPr>
          <p:cNvPr id="9" name="Text 7"/>
          <p:cNvSpPr/>
          <p:nvPr/>
        </p:nvSpPr>
        <p:spPr>
          <a:xfrm>
            <a:off x="559118" y="6380559"/>
            <a:ext cx="13512165" cy="1406843"/>
          </a:xfrm>
          <a:prstGeom prst="rect">
            <a:avLst/>
          </a:prstGeom>
          <a:noFill/>
          <a:ln/>
        </p:spPr>
        <p:txBody>
          <a:bodyPr wrap="square" lIns="0" tIns="0" rIns="0" bIns="0" rtlCol="0" anchor="t"/>
          <a:lstStyle/>
          <a:p>
            <a:pPr marL="0" indent="0" algn="l">
              <a:lnSpc>
                <a:spcPts val="1550"/>
              </a:lnSpc>
              <a:buNone/>
            </a:pPr>
            <a:endParaRPr lang="en-US" sz="950" dirty="0"/>
          </a:p>
        </p:txBody>
      </p:sp>
      <p:pic>
        <p:nvPicPr>
          <p:cNvPr id="11" name="Picture 10">
            <a:extLst>
              <a:ext uri="{FF2B5EF4-FFF2-40B4-BE49-F238E27FC236}">
                <a16:creationId xmlns:a16="http://schemas.microsoft.com/office/drawing/2014/main" id="{28A88D23-D8DE-4DF5-A909-D92A73A608BE}"/>
              </a:ext>
            </a:extLst>
          </p:cNvPr>
          <p:cNvPicPr>
            <a:picLocks noChangeAspect="1"/>
          </p:cNvPicPr>
          <p:nvPr/>
        </p:nvPicPr>
        <p:blipFill>
          <a:blip r:embed="rId3"/>
          <a:stretch>
            <a:fillRect/>
          </a:stretch>
        </p:blipFill>
        <p:spPr>
          <a:xfrm>
            <a:off x="559118" y="6286381"/>
            <a:ext cx="4105848" cy="1505160"/>
          </a:xfrm>
          <a:prstGeom prst="rect">
            <a:avLst/>
          </a:prstGeom>
        </p:spPr>
      </p:pic>
      <p:pic>
        <p:nvPicPr>
          <p:cNvPr id="2052" name="Picture 4" descr="https://cdn.gamma.app/bu6b9labf7r7b6w/generated-images/-_VQz7E6p5hhhL-zRX-0G.jpg">
            <a:extLst>
              <a:ext uri="{FF2B5EF4-FFF2-40B4-BE49-F238E27FC236}">
                <a16:creationId xmlns:a16="http://schemas.microsoft.com/office/drawing/2014/main" id="{6A979428-5BD9-4BA4-8909-256873C1D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1276" y="3339619"/>
            <a:ext cx="4973410" cy="49734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06041" y="555069"/>
            <a:ext cx="9491186" cy="630436"/>
          </a:xfrm>
          <a:prstGeom prst="rect">
            <a:avLst/>
          </a:prstGeom>
          <a:noFill/>
          <a:ln/>
        </p:spPr>
        <p:txBody>
          <a:bodyPr wrap="none" lIns="0" tIns="0" rIns="0" bIns="0" rtlCol="0" anchor="t"/>
          <a:lstStyle/>
          <a:p>
            <a:pPr marL="0" indent="0" algn="l">
              <a:lnSpc>
                <a:spcPts val="4950"/>
              </a:lnSpc>
              <a:buNone/>
            </a:pPr>
            <a:r>
              <a:rPr lang="en-US" sz="3950" dirty="0">
                <a:solidFill>
                  <a:srgbClr val="3A3A3A"/>
                </a:solidFill>
                <a:latin typeface="Noto Serif Medium" pitchFamily="34" charset="0"/>
                <a:ea typeface="Noto Serif Medium" pitchFamily="34" charset="-122"/>
                <a:cs typeface="Noto Serif Medium" pitchFamily="34" charset="-120"/>
              </a:rPr>
              <a:t>The Bisection Method for Optimization</a:t>
            </a:r>
            <a:endParaRPr lang="en-US" sz="3950" dirty="0"/>
          </a:p>
        </p:txBody>
      </p:sp>
      <p:sp>
        <p:nvSpPr>
          <p:cNvPr id="3" name="Text 1"/>
          <p:cNvSpPr/>
          <p:nvPr/>
        </p:nvSpPr>
        <p:spPr>
          <a:xfrm>
            <a:off x="706041" y="1588889"/>
            <a:ext cx="13218319" cy="967978"/>
          </a:xfrm>
          <a:prstGeom prst="rect">
            <a:avLst/>
          </a:prstGeom>
          <a:noFill/>
          <a:ln/>
        </p:spPr>
        <p:txBody>
          <a:bodyPr wrap="squar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The bisection method is a root-finding algorithm that can be adapted for optimization. By finding where the gradient is zero, we can locate the minimum of a convex function. For logistic regression, the loss function is convex, making bisection a viable, albeit slower, approach for specific scenarios like finding optimal learning rates or for pedagogical demonstration of convex optimization.</a:t>
            </a:r>
            <a:endParaRPr lang="en-US" dirty="0"/>
          </a:p>
        </p:txBody>
      </p:sp>
      <p:sp>
        <p:nvSpPr>
          <p:cNvPr id="4" name="Text 2"/>
          <p:cNvSpPr/>
          <p:nvPr/>
        </p:nvSpPr>
        <p:spPr>
          <a:xfrm>
            <a:off x="706041" y="2783800"/>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01</a:t>
            </a:r>
            <a:endParaRPr lang="en-US" sz="1550" dirty="0"/>
          </a:p>
        </p:txBody>
      </p:sp>
      <p:sp>
        <p:nvSpPr>
          <p:cNvPr id="5" name="Shape 3"/>
          <p:cNvSpPr/>
          <p:nvPr/>
        </p:nvSpPr>
        <p:spPr>
          <a:xfrm>
            <a:off x="706041" y="3103721"/>
            <a:ext cx="4271605" cy="22860"/>
          </a:xfrm>
          <a:prstGeom prst="rect">
            <a:avLst/>
          </a:prstGeom>
          <a:solidFill>
            <a:srgbClr val="E6DED2"/>
          </a:solidFill>
          <a:ln/>
        </p:spPr>
      </p:sp>
      <p:sp>
        <p:nvSpPr>
          <p:cNvPr id="6" name="Text 4"/>
          <p:cNvSpPr/>
          <p:nvPr/>
        </p:nvSpPr>
        <p:spPr>
          <a:xfrm>
            <a:off x="706041" y="3250287"/>
            <a:ext cx="2521744"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1. Define Interval</a:t>
            </a:r>
            <a:endParaRPr lang="en-US" sz="1950" dirty="0"/>
          </a:p>
        </p:txBody>
      </p:sp>
      <p:sp>
        <p:nvSpPr>
          <p:cNvPr id="7" name="Text 5"/>
          <p:cNvSpPr/>
          <p:nvPr/>
        </p:nvSpPr>
        <p:spPr>
          <a:xfrm>
            <a:off x="706041" y="3686413"/>
            <a:ext cx="4271605" cy="1290638"/>
          </a:xfrm>
          <a:prstGeom prst="rect">
            <a:avLst/>
          </a:prstGeom>
          <a:noFill/>
          <a:ln/>
        </p:spPr>
        <p:txBody>
          <a:bodyPr wrap="squar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Choose an initial interval </a:t>
            </a:r>
            <a:r>
              <a:rPr lang="en-US" dirty="0">
                <a:solidFill>
                  <a:srgbClr val="9C9283"/>
                </a:solidFill>
                <a:latin typeface="Noto Serif" pitchFamily="34" charset="0"/>
                <a:ea typeface="Noto Serif" pitchFamily="34" charset="-122"/>
                <a:cs typeface="Noto Serif" pitchFamily="34" charset="-120"/>
              </a:rPr>
              <a:t>[a, b]</a:t>
            </a:r>
            <a:r>
              <a:rPr lang="en-US" dirty="0">
                <a:solidFill>
                  <a:srgbClr val="4C4C4C"/>
                </a:solidFill>
                <a:latin typeface="Noto Serif" pitchFamily="34" charset="0"/>
                <a:ea typeface="Noto Serif" pitchFamily="34" charset="-122"/>
                <a:cs typeface="Noto Serif" pitchFamily="34" charset="-120"/>
              </a:rPr>
              <a:t> where the minimum is expected to lie, such that the derivative (gradient in our case) changes sign within this interval.</a:t>
            </a:r>
            <a:endParaRPr lang="en-US" dirty="0"/>
          </a:p>
        </p:txBody>
      </p:sp>
      <p:sp>
        <p:nvSpPr>
          <p:cNvPr id="8" name="Text 6"/>
          <p:cNvSpPr/>
          <p:nvPr/>
        </p:nvSpPr>
        <p:spPr>
          <a:xfrm>
            <a:off x="5179338" y="2783800"/>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02</a:t>
            </a:r>
            <a:endParaRPr lang="en-US" sz="1550" dirty="0"/>
          </a:p>
        </p:txBody>
      </p:sp>
      <p:sp>
        <p:nvSpPr>
          <p:cNvPr id="9" name="Shape 7"/>
          <p:cNvSpPr/>
          <p:nvPr/>
        </p:nvSpPr>
        <p:spPr>
          <a:xfrm>
            <a:off x="5179338" y="3103721"/>
            <a:ext cx="4271605" cy="22860"/>
          </a:xfrm>
          <a:prstGeom prst="rect">
            <a:avLst/>
          </a:prstGeom>
          <a:solidFill>
            <a:srgbClr val="E6DED2"/>
          </a:solidFill>
          <a:ln/>
        </p:spPr>
      </p:sp>
      <p:sp>
        <p:nvSpPr>
          <p:cNvPr id="10" name="Text 8"/>
          <p:cNvSpPr/>
          <p:nvPr/>
        </p:nvSpPr>
        <p:spPr>
          <a:xfrm>
            <a:off x="5179338" y="3250287"/>
            <a:ext cx="2589133"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2. Calculate Midpoint</a:t>
            </a:r>
            <a:endParaRPr lang="en-US" sz="1950" dirty="0"/>
          </a:p>
        </p:txBody>
      </p:sp>
      <p:sp>
        <p:nvSpPr>
          <p:cNvPr id="11" name="Text 9"/>
          <p:cNvSpPr/>
          <p:nvPr/>
        </p:nvSpPr>
        <p:spPr>
          <a:xfrm>
            <a:off x="5179338" y="3686413"/>
            <a:ext cx="4271605" cy="322659"/>
          </a:xfrm>
          <a:prstGeom prst="rect">
            <a:avLst/>
          </a:prstGeom>
          <a:noFill/>
          <a:ln/>
        </p:spPr>
        <p:txBody>
          <a:bodyPr wrap="non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Compute the midpoint </a:t>
            </a:r>
            <a:r>
              <a:rPr lang="en-US" dirty="0">
                <a:solidFill>
                  <a:srgbClr val="9C9283"/>
                </a:solidFill>
                <a:latin typeface="Noto Serif" pitchFamily="34" charset="0"/>
                <a:ea typeface="Noto Serif" pitchFamily="34" charset="-122"/>
                <a:cs typeface="Noto Serif" pitchFamily="34" charset="-120"/>
              </a:rPr>
              <a:t>c = (a + b) / 2</a:t>
            </a:r>
            <a:r>
              <a:rPr lang="en-US" dirty="0">
                <a:solidFill>
                  <a:srgbClr val="4C4C4C"/>
                </a:solidFill>
                <a:latin typeface="Noto Serif" pitchFamily="34" charset="0"/>
                <a:ea typeface="Noto Serif" pitchFamily="34" charset="-122"/>
                <a:cs typeface="Noto Serif" pitchFamily="34" charset="-120"/>
              </a:rPr>
              <a:t>.</a:t>
            </a:r>
            <a:endParaRPr lang="en-US" dirty="0"/>
          </a:p>
        </p:txBody>
      </p:sp>
      <p:sp>
        <p:nvSpPr>
          <p:cNvPr id="12" name="Text 10"/>
          <p:cNvSpPr/>
          <p:nvPr/>
        </p:nvSpPr>
        <p:spPr>
          <a:xfrm>
            <a:off x="9652635" y="2783800"/>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03</a:t>
            </a:r>
            <a:endParaRPr lang="en-US" sz="1550" dirty="0"/>
          </a:p>
        </p:txBody>
      </p:sp>
      <p:sp>
        <p:nvSpPr>
          <p:cNvPr id="13" name="Shape 11"/>
          <p:cNvSpPr/>
          <p:nvPr/>
        </p:nvSpPr>
        <p:spPr>
          <a:xfrm>
            <a:off x="9652635" y="3103721"/>
            <a:ext cx="4271605" cy="22860"/>
          </a:xfrm>
          <a:prstGeom prst="rect">
            <a:avLst/>
          </a:prstGeom>
          <a:solidFill>
            <a:srgbClr val="E6DED2"/>
          </a:solidFill>
          <a:ln/>
        </p:spPr>
      </p:sp>
      <p:sp>
        <p:nvSpPr>
          <p:cNvPr id="14" name="Text 12"/>
          <p:cNvSpPr/>
          <p:nvPr/>
        </p:nvSpPr>
        <p:spPr>
          <a:xfrm>
            <a:off x="9652635" y="3250287"/>
            <a:ext cx="2521744"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3. Evaluate Gradient</a:t>
            </a:r>
            <a:endParaRPr lang="en-US" sz="1950" dirty="0"/>
          </a:p>
        </p:txBody>
      </p:sp>
      <p:sp>
        <p:nvSpPr>
          <p:cNvPr id="15" name="Text 13"/>
          <p:cNvSpPr/>
          <p:nvPr/>
        </p:nvSpPr>
        <p:spPr>
          <a:xfrm>
            <a:off x="9652635" y="3686413"/>
            <a:ext cx="4271605" cy="645319"/>
          </a:xfrm>
          <a:prstGeom prst="rect">
            <a:avLst/>
          </a:prstGeom>
          <a:noFill/>
          <a:ln/>
        </p:spPr>
        <p:txBody>
          <a:bodyPr wrap="squar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Calculate the gradient at the midpoint, </a:t>
            </a:r>
            <a:r>
              <a:rPr lang="en-US" dirty="0">
                <a:solidFill>
                  <a:srgbClr val="9C9283"/>
                </a:solidFill>
                <a:latin typeface="Noto Serif" pitchFamily="34" charset="0"/>
                <a:ea typeface="Noto Serif" pitchFamily="34" charset="-122"/>
                <a:cs typeface="Noto Serif" pitchFamily="34" charset="-120"/>
              </a:rPr>
              <a:t>∇L(c)</a:t>
            </a:r>
            <a:r>
              <a:rPr lang="en-US" dirty="0">
                <a:solidFill>
                  <a:srgbClr val="4C4C4C"/>
                </a:solidFill>
                <a:latin typeface="Noto Serif" pitchFamily="34" charset="0"/>
                <a:ea typeface="Noto Serif" pitchFamily="34" charset="-122"/>
                <a:cs typeface="Noto Serif" pitchFamily="34" charset="-120"/>
              </a:rPr>
              <a:t>.</a:t>
            </a:r>
            <a:endParaRPr lang="en-US" dirty="0"/>
          </a:p>
        </p:txBody>
      </p:sp>
      <p:sp>
        <p:nvSpPr>
          <p:cNvPr id="16" name="Text 14"/>
          <p:cNvSpPr/>
          <p:nvPr/>
        </p:nvSpPr>
        <p:spPr>
          <a:xfrm>
            <a:off x="706041" y="5329952"/>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04</a:t>
            </a:r>
            <a:endParaRPr lang="en-US" sz="1550" dirty="0"/>
          </a:p>
        </p:txBody>
      </p:sp>
      <p:sp>
        <p:nvSpPr>
          <p:cNvPr id="17" name="Shape 15"/>
          <p:cNvSpPr/>
          <p:nvPr/>
        </p:nvSpPr>
        <p:spPr>
          <a:xfrm>
            <a:off x="706041" y="5649873"/>
            <a:ext cx="6508194" cy="22860"/>
          </a:xfrm>
          <a:prstGeom prst="rect">
            <a:avLst/>
          </a:prstGeom>
          <a:solidFill>
            <a:srgbClr val="E6DED2"/>
          </a:solidFill>
          <a:ln/>
        </p:spPr>
      </p:sp>
      <p:sp>
        <p:nvSpPr>
          <p:cNvPr id="18" name="Text 16"/>
          <p:cNvSpPr/>
          <p:nvPr/>
        </p:nvSpPr>
        <p:spPr>
          <a:xfrm>
            <a:off x="706041" y="5796439"/>
            <a:ext cx="2521744"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4. Halve the Interval</a:t>
            </a:r>
            <a:endParaRPr lang="en-US" sz="1950" dirty="0"/>
          </a:p>
        </p:txBody>
      </p:sp>
      <p:sp>
        <p:nvSpPr>
          <p:cNvPr id="19" name="Text 17"/>
          <p:cNvSpPr/>
          <p:nvPr/>
        </p:nvSpPr>
        <p:spPr>
          <a:xfrm>
            <a:off x="706041" y="6232565"/>
            <a:ext cx="6508194" cy="322659"/>
          </a:xfrm>
          <a:prstGeom prst="rect">
            <a:avLst/>
          </a:prstGeom>
          <a:noFill/>
          <a:ln/>
        </p:spPr>
        <p:txBody>
          <a:bodyPr wrap="none" lIns="0" tIns="0" rIns="0" bIns="0" rtlCol="0" anchor="t"/>
          <a:lstStyle/>
          <a:p>
            <a:pPr marL="342900" indent="-342900" algn="l">
              <a:lnSpc>
                <a:spcPts val="2500"/>
              </a:lnSpc>
              <a:buSzPct val="100000"/>
              <a:buChar char="•"/>
            </a:pPr>
            <a:r>
              <a:rPr lang="en-US" dirty="0">
                <a:solidFill>
                  <a:srgbClr val="4C4C4C"/>
                </a:solidFill>
                <a:latin typeface="Noto Serif" pitchFamily="34" charset="0"/>
                <a:ea typeface="Noto Serif" pitchFamily="34" charset="-122"/>
                <a:cs typeface="Noto Serif" pitchFamily="34" charset="-120"/>
              </a:rPr>
              <a:t>If </a:t>
            </a:r>
            <a:r>
              <a:rPr lang="en-US" dirty="0">
                <a:solidFill>
                  <a:srgbClr val="9C9283"/>
                </a:solidFill>
                <a:latin typeface="Noto Serif" pitchFamily="34" charset="0"/>
                <a:ea typeface="Noto Serif" pitchFamily="34" charset="-122"/>
                <a:cs typeface="Noto Serif" pitchFamily="34" charset="-120"/>
              </a:rPr>
              <a:t>∇L(c)</a:t>
            </a:r>
            <a:r>
              <a:rPr lang="en-US" dirty="0">
                <a:solidFill>
                  <a:srgbClr val="4C4C4C"/>
                </a:solidFill>
                <a:latin typeface="Noto Serif" pitchFamily="34" charset="0"/>
                <a:ea typeface="Noto Serif" pitchFamily="34" charset="-122"/>
                <a:cs typeface="Noto Serif" pitchFamily="34" charset="-120"/>
              </a:rPr>
              <a:t> is positive, the minimum is in </a:t>
            </a:r>
            <a:r>
              <a:rPr lang="en-US" dirty="0">
                <a:solidFill>
                  <a:srgbClr val="9C9283"/>
                </a:solidFill>
                <a:latin typeface="Noto Serif" pitchFamily="34" charset="0"/>
                <a:ea typeface="Noto Serif" pitchFamily="34" charset="-122"/>
                <a:cs typeface="Noto Serif" pitchFamily="34" charset="-120"/>
              </a:rPr>
              <a:t>[a, c]</a:t>
            </a:r>
            <a:r>
              <a:rPr lang="en-US" dirty="0">
                <a:solidFill>
                  <a:srgbClr val="4C4C4C"/>
                </a:solidFill>
                <a:latin typeface="Noto Serif" pitchFamily="34" charset="0"/>
                <a:ea typeface="Noto Serif" pitchFamily="34" charset="-122"/>
                <a:cs typeface="Noto Serif" pitchFamily="34" charset="-120"/>
              </a:rPr>
              <a:t>. Set </a:t>
            </a:r>
            <a:r>
              <a:rPr lang="en-US" dirty="0">
                <a:solidFill>
                  <a:srgbClr val="9C9283"/>
                </a:solidFill>
                <a:latin typeface="Noto Serif" pitchFamily="34" charset="0"/>
                <a:ea typeface="Noto Serif" pitchFamily="34" charset="-122"/>
                <a:cs typeface="Noto Serif" pitchFamily="34" charset="-120"/>
              </a:rPr>
              <a:t>b = c</a:t>
            </a:r>
            <a:r>
              <a:rPr lang="en-US" dirty="0">
                <a:solidFill>
                  <a:srgbClr val="4C4C4C"/>
                </a:solidFill>
                <a:latin typeface="Noto Serif" pitchFamily="34" charset="0"/>
                <a:ea typeface="Noto Serif" pitchFamily="34" charset="-122"/>
                <a:cs typeface="Noto Serif" pitchFamily="34" charset="-120"/>
              </a:rPr>
              <a:t>.</a:t>
            </a:r>
            <a:endParaRPr lang="en-US" dirty="0"/>
          </a:p>
        </p:txBody>
      </p:sp>
      <p:sp>
        <p:nvSpPr>
          <p:cNvPr id="20" name="Text 18"/>
          <p:cNvSpPr/>
          <p:nvPr/>
        </p:nvSpPr>
        <p:spPr>
          <a:xfrm>
            <a:off x="706041" y="6625828"/>
            <a:ext cx="6508194" cy="322659"/>
          </a:xfrm>
          <a:prstGeom prst="rect">
            <a:avLst/>
          </a:prstGeom>
          <a:noFill/>
          <a:ln/>
        </p:spPr>
        <p:txBody>
          <a:bodyPr wrap="none" lIns="0" tIns="0" rIns="0" bIns="0" rtlCol="0" anchor="t"/>
          <a:lstStyle/>
          <a:p>
            <a:pPr marL="342900" indent="-342900" algn="l">
              <a:lnSpc>
                <a:spcPts val="2500"/>
              </a:lnSpc>
              <a:buSzPct val="100000"/>
              <a:buChar char="•"/>
            </a:pPr>
            <a:r>
              <a:rPr lang="en-US" dirty="0">
                <a:solidFill>
                  <a:srgbClr val="4C4C4C"/>
                </a:solidFill>
                <a:latin typeface="Noto Serif" pitchFamily="34" charset="0"/>
                <a:ea typeface="Noto Serif" pitchFamily="34" charset="-122"/>
                <a:cs typeface="Noto Serif" pitchFamily="34" charset="-120"/>
              </a:rPr>
              <a:t>If </a:t>
            </a:r>
            <a:r>
              <a:rPr lang="en-US" dirty="0">
                <a:solidFill>
                  <a:srgbClr val="9C9283"/>
                </a:solidFill>
                <a:latin typeface="Noto Serif" pitchFamily="34" charset="0"/>
                <a:ea typeface="Noto Serif" pitchFamily="34" charset="-122"/>
                <a:cs typeface="Noto Serif" pitchFamily="34" charset="-120"/>
              </a:rPr>
              <a:t>∇L(c)</a:t>
            </a:r>
            <a:r>
              <a:rPr lang="en-US" dirty="0">
                <a:solidFill>
                  <a:srgbClr val="4C4C4C"/>
                </a:solidFill>
                <a:latin typeface="Noto Serif" pitchFamily="34" charset="0"/>
                <a:ea typeface="Noto Serif" pitchFamily="34" charset="-122"/>
                <a:cs typeface="Noto Serif" pitchFamily="34" charset="-120"/>
              </a:rPr>
              <a:t> is negative, the minimum is in </a:t>
            </a:r>
            <a:r>
              <a:rPr lang="en-US" dirty="0">
                <a:solidFill>
                  <a:srgbClr val="9C9283"/>
                </a:solidFill>
                <a:latin typeface="Noto Serif" pitchFamily="34" charset="0"/>
                <a:ea typeface="Noto Serif" pitchFamily="34" charset="-122"/>
                <a:cs typeface="Noto Serif" pitchFamily="34" charset="-120"/>
              </a:rPr>
              <a:t>[c, b]</a:t>
            </a:r>
            <a:r>
              <a:rPr lang="en-US" dirty="0">
                <a:solidFill>
                  <a:srgbClr val="4C4C4C"/>
                </a:solidFill>
                <a:latin typeface="Noto Serif" pitchFamily="34" charset="0"/>
                <a:ea typeface="Noto Serif" pitchFamily="34" charset="-122"/>
                <a:cs typeface="Noto Serif" pitchFamily="34" charset="-120"/>
              </a:rPr>
              <a:t>. Set </a:t>
            </a:r>
            <a:r>
              <a:rPr lang="en-US" dirty="0">
                <a:solidFill>
                  <a:srgbClr val="9C9283"/>
                </a:solidFill>
                <a:latin typeface="Noto Serif" pitchFamily="34" charset="0"/>
                <a:ea typeface="Noto Serif" pitchFamily="34" charset="-122"/>
                <a:cs typeface="Noto Serif" pitchFamily="34" charset="-120"/>
              </a:rPr>
              <a:t>a = c</a:t>
            </a:r>
            <a:r>
              <a:rPr lang="en-US" dirty="0">
                <a:solidFill>
                  <a:srgbClr val="4C4C4C"/>
                </a:solidFill>
                <a:latin typeface="Noto Serif" pitchFamily="34" charset="0"/>
                <a:ea typeface="Noto Serif" pitchFamily="34" charset="-122"/>
                <a:cs typeface="Noto Serif" pitchFamily="34" charset="-120"/>
              </a:rPr>
              <a:t>.</a:t>
            </a:r>
            <a:endParaRPr lang="en-US" dirty="0"/>
          </a:p>
        </p:txBody>
      </p:sp>
      <p:sp>
        <p:nvSpPr>
          <p:cNvPr id="21" name="Text 19"/>
          <p:cNvSpPr/>
          <p:nvPr/>
        </p:nvSpPr>
        <p:spPr>
          <a:xfrm>
            <a:off x="7415927" y="5329952"/>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05</a:t>
            </a:r>
            <a:endParaRPr lang="en-US" sz="1550" dirty="0"/>
          </a:p>
        </p:txBody>
      </p:sp>
      <p:sp>
        <p:nvSpPr>
          <p:cNvPr id="22" name="Shape 20"/>
          <p:cNvSpPr/>
          <p:nvPr/>
        </p:nvSpPr>
        <p:spPr>
          <a:xfrm>
            <a:off x="7415927" y="5649873"/>
            <a:ext cx="6508313" cy="22860"/>
          </a:xfrm>
          <a:prstGeom prst="rect">
            <a:avLst/>
          </a:prstGeom>
          <a:solidFill>
            <a:srgbClr val="E6DED2"/>
          </a:solidFill>
          <a:ln/>
        </p:spPr>
      </p:sp>
      <p:sp>
        <p:nvSpPr>
          <p:cNvPr id="23" name="Text 21"/>
          <p:cNvSpPr/>
          <p:nvPr/>
        </p:nvSpPr>
        <p:spPr>
          <a:xfrm>
            <a:off x="7415927" y="5796439"/>
            <a:ext cx="2585918"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5. Repeat &amp; Converge</a:t>
            </a:r>
            <a:endParaRPr lang="en-US" sz="1950" dirty="0"/>
          </a:p>
        </p:txBody>
      </p:sp>
      <p:sp>
        <p:nvSpPr>
          <p:cNvPr id="24" name="Text 22"/>
          <p:cNvSpPr/>
          <p:nvPr/>
        </p:nvSpPr>
        <p:spPr>
          <a:xfrm>
            <a:off x="7415927" y="6232565"/>
            <a:ext cx="6508313" cy="1290638"/>
          </a:xfrm>
          <a:prstGeom prst="rect">
            <a:avLst/>
          </a:prstGeom>
          <a:noFill/>
          <a:ln/>
        </p:spPr>
        <p:txBody>
          <a:bodyPr wrap="squar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Continue iterating until the interval width </a:t>
            </a:r>
            <a:r>
              <a:rPr lang="en-US" dirty="0">
                <a:solidFill>
                  <a:srgbClr val="9C9283"/>
                </a:solidFill>
                <a:latin typeface="Noto Serif" pitchFamily="34" charset="0"/>
                <a:ea typeface="Noto Serif" pitchFamily="34" charset="-122"/>
                <a:cs typeface="Noto Serif" pitchFamily="34" charset="-120"/>
              </a:rPr>
              <a:t>(b - a)</a:t>
            </a:r>
            <a:r>
              <a:rPr lang="en-US" dirty="0">
                <a:solidFill>
                  <a:srgbClr val="4C4C4C"/>
                </a:solidFill>
                <a:latin typeface="Noto Serif" pitchFamily="34" charset="0"/>
                <a:ea typeface="Noto Serif" pitchFamily="34" charset="-122"/>
                <a:cs typeface="Noto Serif" pitchFamily="34" charset="-120"/>
              </a:rPr>
              <a:t> is smaller than a predefined tolerance, or a maximum number of iterations is reached. The midpoint of the final interval approximates the optimal solution.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81846" y="487561"/>
            <a:ext cx="7314724" cy="430173"/>
          </a:xfrm>
          <a:prstGeom prst="rect">
            <a:avLst/>
          </a:prstGeom>
          <a:noFill/>
          <a:ln/>
        </p:spPr>
        <p:txBody>
          <a:bodyPr wrap="none" lIns="0" tIns="0" rIns="0" bIns="0" rtlCol="0" anchor="t"/>
          <a:lstStyle/>
          <a:p>
            <a:pPr marL="0" indent="0" algn="l">
              <a:lnSpc>
                <a:spcPts val="3350"/>
              </a:lnSpc>
              <a:buNone/>
            </a:pPr>
            <a:r>
              <a:rPr lang="en-US" sz="3200" b="1" dirty="0">
                <a:solidFill>
                  <a:srgbClr val="3A3A3A"/>
                </a:solidFill>
                <a:latin typeface="Noto Serif Medium" pitchFamily="34" charset="0"/>
                <a:ea typeface="Noto Serif Medium" pitchFamily="34" charset="-122"/>
                <a:cs typeface="Noto Serif Medium" pitchFamily="34" charset="-120"/>
              </a:rPr>
              <a:t>Optimization Results: Loss &amp; Interval Width</a:t>
            </a:r>
            <a:endParaRPr lang="en-US" sz="3200" b="1" dirty="0"/>
          </a:p>
        </p:txBody>
      </p:sp>
      <p:sp>
        <p:nvSpPr>
          <p:cNvPr id="3" name="Text 1"/>
          <p:cNvSpPr/>
          <p:nvPr/>
        </p:nvSpPr>
        <p:spPr>
          <a:xfrm>
            <a:off x="481846" y="1193006"/>
            <a:ext cx="13666708" cy="440293"/>
          </a:xfrm>
          <a:prstGeom prst="rect">
            <a:avLst/>
          </a:prstGeom>
          <a:noFill/>
          <a:ln/>
        </p:spPr>
        <p:txBody>
          <a:bodyPr wrap="square" lIns="0" tIns="0" rIns="0" bIns="0" rtlCol="0" anchor="t"/>
          <a:lstStyle/>
          <a:p>
            <a:pPr marL="0" indent="0" algn="l">
              <a:lnSpc>
                <a:spcPts val="1700"/>
              </a:lnSpc>
              <a:buNone/>
            </a:pPr>
            <a:r>
              <a:rPr lang="en-US" sz="1600" dirty="0">
                <a:solidFill>
                  <a:srgbClr val="4C4C4C"/>
                </a:solidFill>
                <a:latin typeface="Noto Serif" pitchFamily="34" charset="0"/>
                <a:ea typeface="Noto Serif" pitchFamily="34" charset="-122"/>
                <a:cs typeface="Noto Serif" pitchFamily="34" charset="-120"/>
              </a:rPr>
              <a:t>Monitoring the loss function and the interval width provides critical diagnostics during the bisection optimization. As iterations progress, we expect the loss to decrease, indicating convergence towards the minimum, while the interval width rapidly shrinks, affirming the method's precision.</a:t>
            </a:r>
            <a:endParaRPr lang="en-US" sz="1600" dirty="0"/>
          </a:p>
        </p:txBody>
      </p:sp>
      <p:sp>
        <p:nvSpPr>
          <p:cNvPr id="4" name="Text 2"/>
          <p:cNvSpPr/>
          <p:nvPr/>
        </p:nvSpPr>
        <p:spPr>
          <a:xfrm>
            <a:off x="481846" y="1839754"/>
            <a:ext cx="2065020" cy="258008"/>
          </a:xfrm>
          <a:prstGeom prst="rect">
            <a:avLst/>
          </a:prstGeom>
          <a:noFill/>
          <a:ln/>
        </p:spPr>
        <p:txBody>
          <a:bodyPr wrap="none" lIns="0" tIns="0" rIns="0" bIns="0" rtlCol="0" anchor="t"/>
          <a:lstStyle/>
          <a:p>
            <a:pPr marL="0" indent="0" algn="l">
              <a:lnSpc>
                <a:spcPts val="2000"/>
              </a:lnSpc>
              <a:buNone/>
            </a:pPr>
            <a:r>
              <a:rPr lang="en-US" sz="2000" b="1" dirty="0">
                <a:solidFill>
                  <a:srgbClr val="3A3A3A"/>
                </a:solidFill>
                <a:latin typeface="Noto Serif Medium" pitchFamily="34" charset="0"/>
                <a:ea typeface="Noto Serif Medium" pitchFamily="34" charset="-122"/>
                <a:cs typeface="Noto Serif Medium" pitchFamily="34" charset="-120"/>
              </a:rPr>
              <a:t>Loss vs. Iterations</a:t>
            </a:r>
            <a:endParaRPr lang="en-US" sz="2000" b="1" dirty="0"/>
          </a:p>
        </p:txBody>
      </p:sp>
      <p:pic>
        <p:nvPicPr>
          <p:cNvPr id="6" name="Image 0" descr="preencoded.png"/>
          <p:cNvPicPr>
            <a:picLocks noChangeAspect="1"/>
          </p:cNvPicPr>
          <p:nvPr/>
        </p:nvPicPr>
        <p:blipFill>
          <a:blip r:embed="rId3"/>
          <a:stretch>
            <a:fillRect/>
          </a:stretch>
        </p:blipFill>
        <p:spPr>
          <a:xfrm>
            <a:off x="2678654" y="2414290"/>
            <a:ext cx="8692179" cy="5759776"/>
          </a:xfrm>
          <a:prstGeom prst="rect">
            <a:avLst/>
          </a:prstGeom>
        </p:spPr>
      </p:pic>
      <p:sp>
        <p:nvSpPr>
          <p:cNvPr id="7" name="Text 4"/>
          <p:cNvSpPr/>
          <p:nvPr/>
        </p:nvSpPr>
        <p:spPr>
          <a:xfrm>
            <a:off x="481846" y="7521893"/>
            <a:ext cx="13666708" cy="220147"/>
          </a:xfrm>
          <a:prstGeom prst="rect">
            <a:avLst/>
          </a:prstGeom>
          <a:noFill/>
          <a:ln/>
        </p:spPr>
        <p:txBody>
          <a:bodyPr wrap="none" lIns="0" tIns="0" rIns="0" bIns="0" rtlCol="0" anchor="t"/>
          <a:lstStyle/>
          <a:p>
            <a:pPr marL="0" indent="0" algn="l">
              <a:lnSpc>
                <a:spcPts val="1700"/>
              </a:lnSpc>
              <a:buNone/>
            </a:pP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1725</Words>
  <Application>Microsoft Office PowerPoint</Application>
  <PresentationFormat>Custom</PresentationFormat>
  <Paragraphs>163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Noto Serif</vt:lpstr>
      <vt:lpstr>Noto Serif Light</vt:lpstr>
      <vt:lpstr>Noto Serif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Pacific BD</dc:creator>
  <cp:lastModifiedBy>Pacific BD</cp:lastModifiedBy>
  <cp:revision>7</cp:revision>
  <dcterms:created xsi:type="dcterms:W3CDTF">2025-08-16T18:41:45Z</dcterms:created>
  <dcterms:modified xsi:type="dcterms:W3CDTF">2025-08-16T21:26:15Z</dcterms:modified>
</cp:coreProperties>
</file>