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  <p:embeddedFontLst>
    <p:embeddedFont>
      <p:font typeface="Merriweather" panose="00000500000000000000"/>
      <p:regular r:id="rId26"/>
    </p:embeddedFont>
    <p:embeddedFont>
      <p:font typeface="Roboto" panose="0200000000000000000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74BB383-7B2C-4776-B5C2-A58A8AF7C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5fce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5fce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6eda0068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6eda0068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6eda0068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6eda0068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c6eda0068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c6eda0068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c6eda0068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c6eda0068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6eda0068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6eda0068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d2212545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d2212545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c6eda0068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c6eda0068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c6eda0068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c6eda0068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75fceb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75fceb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476e9e48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476e9e48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5fceb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5fce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5fceb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5fce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1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5fceb_0_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5fceb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a0e0db56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a0e0db56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5fce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5fce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6eda0068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6eda0068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" name="Google Shape;14;p2"/>
          <p:cNvSpPr txBox="1"/>
          <p:nvPr/>
        </p:nvSpPr>
        <p:spPr>
          <a:xfrm>
            <a:off x="207250" y="47742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" name="Google Shape;27;p4"/>
          <p:cNvSpPr txBox="1"/>
          <p:nvPr/>
        </p:nvSpPr>
        <p:spPr>
          <a:xfrm>
            <a:off x="4511075" y="4847650"/>
            <a:ext cx="48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Surface Crack Detection Using Deep Convolutional Neural Network</a:t>
            </a:r>
            <a:endParaRPr sz="12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" name="Google Shape;38;p6"/>
          <p:cNvSpPr txBox="1"/>
          <p:nvPr/>
        </p:nvSpPr>
        <p:spPr>
          <a:xfrm>
            <a:off x="587250" y="4796150"/>
            <a:ext cx="843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Surface Crack Detection Using Deep Convolutional Neural Network</a:t>
            </a:r>
            <a:endParaRPr sz="12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210158" y="4642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99577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Surface Crack Detection Using Deep Convolutional Neural Network</a:t>
            </a:r>
            <a:endParaRPr sz="4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99425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" name="Google Shape;138;p22"/>
          <p:cNvSpPr txBox="1"/>
          <p:nvPr>
            <p:ph type="body" idx="4294967295"/>
          </p:nvPr>
        </p:nvSpPr>
        <p:spPr>
          <a:xfrm>
            <a:off x="1479750" y="1361855"/>
            <a:ext cx="57921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Preprocessing:</a:t>
            </a:r>
            <a:endParaRPr sz="20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AutoNum type="alphaLcParenBoth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Resize: Images are resized into 150 x 150 (RGB)  to make all image size uniform for VGG16 model [4] (pretrained model)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AutoNum type="alphaLcParenBoth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Normalization: Images are rescaled between 0 to 1 by dividing each pixel value by 255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</a:t>
            </a:r>
            <a:r>
              <a:rPr lang="en-US" altLang="en-GB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Split:</a:t>
            </a:r>
            <a:endParaRPr sz="20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Datasets are splitted into ‘Training’ and ‘Validation’ (30 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percent  randomly)  sets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" name="Google Shape;139;p22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8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67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00" y="1323525"/>
            <a:ext cx="389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	Model Architecture: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88" y="1710075"/>
            <a:ext cx="7522725" cy="2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3272050" y="4370975"/>
            <a:ext cx="30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5: VGG16 Model [4]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" name="Google Shape;148;p23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2888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70650" y="1376550"/>
            <a:ext cx="2295525" cy="31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090375" y="4487575"/>
            <a:ext cx="25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6: Model Architecture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24"/>
          <p:cNvSpPr txBox="1"/>
          <p:nvPr>
            <p:ph type="sldNum" idx="12"/>
          </p:nvPr>
        </p:nvSpPr>
        <p:spPr>
          <a:xfrm>
            <a:off x="42433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10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79525" y="1376550"/>
            <a:ext cx="4613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Parameters: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Epoch: 20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Size: 64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Optimizer: Adam [5]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Loss Function: binary_crossentropy [6]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Dropout: 20 percent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rate: 0.001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37475" y="3398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 lang="en-GB"/>
          </a:p>
        </p:txBody>
      </p:sp>
      <p:sp>
        <p:nvSpPr>
          <p:cNvPr id="163" name="Google Shape;163;p25"/>
          <p:cNvSpPr txBox="1"/>
          <p:nvPr/>
        </p:nvSpPr>
        <p:spPr>
          <a:xfrm>
            <a:off x="179675" y="4098625"/>
            <a:ext cx="87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7: Model Accuracy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25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11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9675" y="1452900"/>
            <a:ext cx="8742098" cy="26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299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 lang="en-GB"/>
          </a:p>
        </p:txBody>
      </p:sp>
      <p:sp>
        <p:nvSpPr>
          <p:cNvPr id="171" name="Google Shape;171;p26"/>
          <p:cNvSpPr txBox="1"/>
          <p:nvPr/>
        </p:nvSpPr>
        <p:spPr>
          <a:xfrm>
            <a:off x="454660" y="4401350"/>
            <a:ext cx="35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7: Accuracy vs Epoch Curve (lr=0.001)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069625" y="4401350"/>
            <a:ext cx="37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8: Loss vs Epoch Curve (lr=0.001)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26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12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90875" y="1457325"/>
            <a:ext cx="3941425" cy="3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5515" y="1489138"/>
            <a:ext cx="3834850" cy="2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299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 lang="en-GB"/>
          </a:p>
        </p:txBody>
      </p:sp>
      <p:sp>
        <p:nvSpPr>
          <p:cNvPr id="181" name="Google Shape;181;p27"/>
          <p:cNvSpPr txBox="1"/>
          <p:nvPr/>
        </p:nvSpPr>
        <p:spPr>
          <a:xfrm>
            <a:off x="355600" y="4401350"/>
            <a:ext cx="35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7: Accuracy vs Epoch Curve (lr=0.0001)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069625" y="4401350"/>
            <a:ext cx="37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8: Loss vs Epoch Curve (lr=0.0001)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27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1300"/>
              <a:t>13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9175" y="1482775"/>
            <a:ext cx="3877250" cy="27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63925" y="1482775"/>
            <a:ext cx="3877250" cy="281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320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 lang="en-GB"/>
          </a:p>
        </p:txBody>
      </p:sp>
      <p:sp>
        <p:nvSpPr>
          <p:cNvPr id="191" name="Google Shape;191;p28"/>
          <p:cNvSpPr txBox="1"/>
          <p:nvPr/>
        </p:nvSpPr>
        <p:spPr>
          <a:xfrm>
            <a:off x="311700" y="1393700"/>
            <a:ext cx="39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of Different Methods: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870500" y="1879435"/>
          <a:ext cx="7541375" cy="3000000"/>
        </p:xfrm>
        <a:graphic>
          <a:graphicData uri="http://schemas.openxmlformats.org/drawingml/2006/table">
            <a:tbl>
              <a:tblPr>
                <a:noFill/>
                <a:tableStyleId>{A74BB383-7B2C-4776-B5C2-A58A8AF7CF8D}</a:tableStyleId>
              </a:tblPr>
              <a:tblGrid>
                <a:gridCol w="1508275"/>
                <a:gridCol w="1508275"/>
                <a:gridCol w="1508275"/>
                <a:gridCol w="1508275"/>
                <a:gridCol w="1508275"/>
              </a:tblGrid>
              <a:tr h="45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Accuracy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Recall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Precision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F1 Score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45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VGG16 </a:t>
                      </a: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[2]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</a:t>
                      </a: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998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0.999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0.998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0.998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45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Inception V3 </a:t>
                      </a: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[2]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0.997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0.997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0.998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0.997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45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ResNet </a:t>
                      </a: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[2]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0.975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0.945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0.994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0.968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70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Proposed </a:t>
                      </a:r>
                      <a:r>
                        <a:rPr lang="en-US" alt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</a:t>
                      </a:r>
                      <a:endParaRPr lang="en-US" altLang="en-GB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0.999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0.9993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0.999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0.999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954000" y="4467900"/>
            <a:ext cx="72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1: Performance of Different Methods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28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55625" y="299450"/>
            <a:ext cx="84768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532800" y="1503825"/>
            <a:ext cx="8520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AutoNum type="arabicPeriod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dataset was preprocessed before feeding the network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AutoNum type="arabicPeriod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VGG16 was successfully implemented and validated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AutoNum type="arabicPeriod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analysis was done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490375" y="2795650"/>
            <a:ext cx="53556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Works: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AutoNum type="arabicPeriod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Extend the dataset using augmentation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AutoNum type="arabicPeriod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comparison of different neural network models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9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323800" y="316050"/>
            <a:ext cx="51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192000" y="1387150"/>
            <a:ext cx="876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23800" y="1503800"/>
            <a:ext cx="8760000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 </a:t>
            </a:r>
            <a:r>
              <a:rPr lang="en-US" alt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learning analytics, 2020. Detection of Surface Cracks in Concrete Structures using Deep Learning. </a:t>
            </a:r>
            <a:r>
              <a:rPr lang="en-GB" sz="1200">
                <a:solidFill>
                  <a:schemeClr val="tx1"/>
                </a:solidFill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https://deeplearninganalytics.org/detection-of-surface-cracks-in-concrete-structures-using-deep-learning</a:t>
            </a:r>
            <a:r>
              <a:rPr lang="en-GB" sz="1200" u="sng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2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[2] Dung, C.V., 2019. Autonomous concrete crack detection using deep fully convolutional neural network. </a:t>
            </a:r>
            <a:r>
              <a:rPr lang="en-GB" sz="12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Automation in Construction</a:t>
            </a: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GB" sz="12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99</a:t>
            </a: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pp.52-58.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 Zhang, L., Yang, F., Zhang, Y.D. and Zhu, Y.J., 2016, September. Road crack detection using deep convolutional neural network. In </a:t>
            </a:r>
            <a:r>
              <a:rPr lang="en-GB" sz="12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2016 IEEE international conference on image processing (ICIP)</a:t>
            </a: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(pp. 3708-3712). IEEE.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[4] Vaibhav Khandelwal</a:t>
            </a:r>
            <a:r>
              <a:rPr lang="en-US" alt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2020. The Architecture and Implementation of VGG-16. </a:t>
            </a:r>
            <a:r>
              <a:rPr lang="en-GB" sz="1200"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https://medium.com/towards-artificial-intelligence/the-architecture-and-implementation-of-vgg-16-b050e5a5920b</a:t>
            </a:r>
            <a:r>
              <a:rPr lang="en-US" altLang="en-GB" sz="1200"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[5] https://towardsdatascience.com/adam-latest-trends-in-deep-learning-optimization-6be9a291375c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[6] https://keras.io/api/preprocessing/image/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0" name="Google Shape;210;p30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2391825" y="4632325"/>
            <a:ext cx="6108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6" name="Google Shape;216;p31"/>
          <p:cNvSpPr txBox="1"/>
          <p:nvPr>
            <p:ph type="subTitle" idx="1"/>
          </p:nvPr>
        </p:nvSpPr>
        <p:spPr>
          <a:xfrm>
            <a:off x="1846500" y="1440150"/>
            <a:ext cx="5451000" cy="25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78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Sadman Sakib Radh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Roll: 1503007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Dept. of CSE, RUET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102375"/>
            <a:ext cx="8520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Rajshahi University Of Engineering &amp; Technology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4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Supervised By 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Prof. Dr. Md. Al Mamun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Professor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Dept. of CSE, RUET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297550" y="707475"/>
            <a:ext cx="6712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&amp; Engineering</a:t>
            </a:r>
            <a:endParaRPr sz="25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37475" y="3100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36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-227650" y="176895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2" name="Google Shape;82;p15"/>
          <p:cNvSpPr txBox="1"/>
          <p:nvPr>
            <p:ph type="body" idx="4294967295"/>
          </p:nvPr>
        </p:nvSpPr>
        <p:spPr>
          <a:xfrm>
            <a:off x="1117700" y="1503800"/>
            <a:ext cx="4166400" cy="3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Analysis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Google Shape;83;p15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36576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99425"/>
            <a:ext cx="85206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6"/>
          <p:cNvSpPr txBox="1"/>
          <p:nvPr>
            <p:ph type="body" idx="4294967295"/>
          </p:nvPr>
        </p:nvSpPr>
        <p:spPr>
          <a:xfrm>
            <a:off x="4644040" y="2458085"/>
            <a:ext cx="4166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Measurement of the extent of cracks on the surface of a material (usually a solid material such as metals, plastics and ceramics).</a:t>
            </a:r>
            <a:endParaRPr lang="en-GB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7815" y="1455900"/>
            <a:ext cx="4416225" cy="32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90450" y="4663225"/>
            <a:ext cx="344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1: Surface Crack [1]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Google Shape;92;p16"/>
          <p:cNvSpPr txBox="1"/>
          <p:nvPr>
            <p:ph type="sldNum" idx="12"/>
          </p:nvPr>
        </p:nvSpPr>
        <p:spPr>
          <a:xfrm>
            <a:off x="8" y="47522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44250" y="278225"/>
            <a:ext cx="84555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 sz="36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7"/>
          <p:cNvSpPr txBox="1"/>
          <p:nvPr>
            <p:ph type="body" idx="4294967295"/>
          </p:nvPr>
        </p:nvSpPr>
        <p:spPr>
          <a:xfrm>
            <a:off x="1129800" y="1609875"/>
            <a:ext cx="6606900" cy="4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Concrete surface cracks are major defect in civil structures 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Detecting Crack of surfaces more accurately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More accuracy ensures less accident in highway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Inspecting, finding the cracks and determining the building health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17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7700" y="167550"/>
            <a:ext cx="85086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Google Shape;105;p18"/>
          <p:cNvSpPr txBox="1"/>
          <p:nvPr>
            <p:ph type="body" idx="4294967295"/>
          </p:nvPr>
        </p:nvSpPr>
        <p:spPr>
          <a:xfrm>
            <a:off x="1161625" y="1578050"/>
            <a:ext cx="6953400" cy="4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AutoNum type="arabicPeriod"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Autonomous concrete crack detection using deep fully convolutional neural network [2]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Applied Method - VGG16, Inception V3,     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ResNet50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- 40,000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- 0.998, 0.997, 0.975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Google Shape;106;p18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75325" y="347825"/>
            <a:ext cx="8520600" cy="10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36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9"/>
          <p:cNvSpPr txBox="1"/>
          <p:nvPr>
            <p:ph type="body" idx="4294967295"/>
          </p:nvPr>
        </p:nvSpPr>
        <p:spPr>
          <a:xfrm>
            <a:off x="1160125" y="1588650"/>
            <a:ext cx="6513000" cy="4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</a:t>
            </a:r>
            <a:r>
              <a:rPr lang="en-US" alt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Road Crack Detection Using Deep Convolutional </a:t>
            </a:r>
            <a:r>
              <a:rPr lang="en-US" alt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endParaRPr lang="en-US" altLang="en-GB"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Neural  Network 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</a:t>
            </a:r>
            <a:endParaRPr lang="en-GB"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Applied Method - ConvNets           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- 40,000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- 0.8965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body" idx="4294967295"/>
          </p:nvPr>
        </p:nvSpPr>
        <p:spPr>
          <a:xfrm>
            <a:off x="5023250" y="1542250"/>
            <a:ext cx="3918000" cy="4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dataset is created from 458 (4032x3024 pixel) high-resolution images using the method proposed by Zhang et al (2016) [3]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Consists of 40,000 images of 227 x 227 in RGB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20,000 positive images (Crack)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20,000 negative images (Non Crack)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78175" y="2994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</a:t>
            </a:r>
            <a:endParaRPr sz="36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0600" y="1578113"/>
            <a:ext cx="2029900" cy="2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73750" y="1578113"/>
            <a:ext cx="2029900" cy="20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52450" y="3862825"/>
            <a:ext cx="19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2: Crack Image [3]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884300" y="3862825"/>
            <a:ext cx="200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3: Non Crack Image [3]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0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32925" y="687225"/>
            <a:ext cx="37065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424900" y="4505050"/>
            <a:ext cx="28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4: Workflow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96350" y="56950"/>
            <a:ext cx="3929025" cy="43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endParaRPr sz="1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3745</Words>
  <Application>WPS Presentation</Application>
  <PresentationFormat/>
  <Paragraphs>248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Merriweather</vt:lpstr>
      <vt:lpstr>Roboto</vt:lpstr>
      <vt:lpstr>Times New Roman</vt:lpstr>
      <vt:lpstr>Microsoft YaHei</vt:lpstr>
      <vt:lpstr>Arial Unicode MS</vt:lpstr>
      <vt:lpstr>Paradigm</vt:lpstr>
      <vt:lpstr>Surface Crack Detection Using Deep Convolutional Neural Network</vt:lpstr>
      <vt:lpstr>Rajshahi University Of Engineering &amp; Technology</vt:lpstr>
      <vt:lpstr>Outline</vt:lpstr>
      <vt:lpstr>Introduction</vt:lpstr>
      <vt:lpstr>Motivation</vt:lpstr>
      <vt:lpstr>Literature Review</vt:lpstr>
      <vt:lpstr>Literature Review</vt:lpstr>
      <vt:lpstr>Dataset</vt:lpstr>
      <vt:lpstr>Methodology</vt:lpstr>
      <vt:lpstr>Implementation</vt:lpstr>
      <vt:lpstr>Implementation</vt:lpstr>
      <vt:lpstr>Implementation</vt:lpstr>
      <vt:lpstr>Result Analysis</vt:lpstr>
      <vt:lpstr>Result Analysis</vt:lpstr>
      <vt:lpstr>Result Analysis</vt:lpstr>
      <vt:lpstr>Result Analysis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Crack Detection Using Deep Convolutional Neural Network</dc:title>
  <dc:creator/>
  <cp:lastModifiedBy>88017</cp:lastModifiedBy>
  <cp:revision>4</cp:revision>
  <dcterms:created xsi:type="dcterms:W3CDTF">2021-02-14T08:55:04Z</dcterms:created>
  <dcterms:modified xsi:type="dcterms:W3CDTF">2021-02-14T13:29:15Z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