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aven Pro Bold" charset="1" panose="00000800000000000000"/>
      <p:regular r:id="rId21"/>
    </p:embeddedFont>
    <p:embeddedFont>
      <p:font typeface="Open Sans Bold" charset="1" panose="020B0806030504020204"/>
      <p:regular r:id="rId22"/>
    </p:embeddedFont>
    <p:embeddedFont>
      <p:font typeface="Lemonade Display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21954"/>
            <a:ext cx="15094873" cy="287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</a:p>
          <a:p>
            <a:pPr algn="ctr">
              <a:lnSpc>
                <a:spcPts val="5460"/>
              </a:lnSpc>
            </a:pPr>
            <a:r>
              <a:rPr lang="en-US" b="true" sz="682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STOP SIGN DETECTION USING MACHINE LEARNING</a:t>
            </a:r>
          </a:p>
          <a:p>
            <a:pPr algn="ctr">
              <a:lnSpc>
                <a:spcPts val="546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191895" y="3414110"/>
            <a:ext cx="4465653" cy="5672862"/>
          </a:xfrm>
          <a:custGeom>
            <a:avLst/>
            <a:gdLst/>
            <a:ahLst/>
            <a:cxnLst/>
            <a:rect r="r" b="b" t="t" l="l"/>
            <a:pathLst>
              <a:path h="5672862" w="4465653">
                <a:moveTo>
                  <a:pt x="0" y="0"/>
                </a:moveTo>
                <a:lnTo>
                  <a:pt x="4465653" y="0"/>
                </a:lnTo>
                <a:lnTo>
                  <a:pt x="4465653" y="5672863"/>
                </a:lnTo>
                <a:lnTo>
                  <a:pt x="0" y="56728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8000"/>
            </a:blip>
            <a:stretch>
              <a:fillRect l="-8943" t="0" r="-6763" b="-9075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1013" y="4292633"/>
            <a:ext cx="11710869" cy="4988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</a:pPr>
            <a:r>
              <a:rPr lang="en-US" b="true" sz="4089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GROUP :09</a:t>
            </a:r>
          </a:p>
          <a:p>
            <a:pPr algn="ctr">
              <a:lnSpc>
                <a:spcPts val="5725"/>
              </a:lnSpc>
            </a:pPr>
            <a:r>
              <a:rPr lang="en-US" sz="4089" b="true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Members:</a:t>
            </a:r>
          </a:p>
          <a:p>
            <a:pPr algn="just" marL="882947" indent="-441474" lvl="1">
              <a:lnSpc>
                <a:spcPts val="5725"/>
              </a:lnSpc>
              <a:buFont typeface="Arial"/>
              <a:buChar char="•"/>
            </a:pPr>
            <a:r>
              <a:rPr lang="en-US" b="true" sz="4089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Ismot Jahan Moni (2112399642)</a:t>
            </a:r>
          </a:p>
          <a:p>
            <a:pPr algn="just" marL="882947" indent="-441474" lvl="1">
              <a:lnSpc>
                <a:spcPts val="5725"/>
              </a:lnSpc>
              <a:buFont typeface="Arial"/>
              <a:buChar char="•"/>
            </a:pPr>
            <a:r>
              <a:rPr lang="en-US" b="true" sz="4089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Md Shariful Islam Sakib (2011716042)</a:t>
            </a:r>
          </a:p>
          <a:p>
            <a:pPr algn="just" marL="882947" indent="-441474" lvl="1">
              <a:lnSpc>
                <a:spcPts val="5725"/>
              </a:lnSpc>
              <a:buFont typeface="Arial"/>
              <a:buChar char="•"/>
            </a:pPr>
            <a:r>
              <a:rPr lang="en-US" b="true" sz="4089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Muhammad Imam Hassan (2013362042)</a:t>
            </a:r>
          </a:p>
          <a:p>
            <a:pPr algn="just" marL="882947" indent="-441474" lvl="1">
              <a:lnSpc>
                <a:spcPts val="5725"/>
              </a:lnSpc>
              <a:buFont typeface="Arial"/>
              <a:buChar char="•"/>
            </a:pPr>
            <a:r>
              <a:rPr lang="en-US" b="true" sz="4089">
                <a:solidFill>
                  <a:srgbClr val="2529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Iktear alam (2111577642)</a:t>
            </a:r>
          </a:p>
          <a:p>
            <a:pPr algn="ctr">
              <a:lnSpc>
                <a:spcPts val="54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8161" y="219075"/>
            <a:ext cx="11952636" cy="19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</a:pPr>
            <a:r>
              <a:rPr lang="en-US" b="true" sz="61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OUTPUTS &amp; CONFUSION MATRICES</a:t>
            </a:r>
          </a:p>
          <a:p>
            <a:pPr algn="ctr">
              <a:lnSpc>
                <a:spcPts val="492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0384" y="4219432"/>
            <a:ext cx="7115556" cy="6067568"/>
          </a:xfrm>
          <a:custGeom>
            <a:avLst/>
            <a:gdLst/>
            <a:ahLst/>
            <a:cxnLst/>
            <a:rect r="r" b="b" t="t" l="l"/>
            <a:pathLst>
              <a:path h="6067568" w="7115556">
                <a:moveTo>
                  <a:pt x="0" y="0"/>
                </a:moveTo>
                <a:lnTo>
                  <a:pt x="7115555" y="0"/>
                </a:lnTo>
                <a:lnTo>
                  <a:pt x="7115555" y="6067568"/>
                </a:lnTo>
                <a:lnTo>
                  <a:pt x="0" y="60675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129" t="-17981" r="-5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59783" y="4289470"/>
            <a:ext cx="6917079" cy="5927493"/>
          </a:xfrm>
          <a:custGeom>
            <a:avLst/>
            <a:gdLst/>
            <a:ahLst/>
            <a:cxnLst/>
            <a:rect r="r" b="b" t="t" l="l"/>
            <a:pathLst>
              <a:path h="5927493" w="6917079">
                <a:moveTo>
                  <a:pt x="0" y="0"/>
                </a:moveTo>
                <a:lnTo>
                  <a:pt x="6917079" y="0"/>
                </a:lnTo>
                <a:lnTo>
                  <a:pt x="6917079" y="5927493"/>
                </a:lnTo>
                <a:lnTo>
                  <a:pt x="0" y="59274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76" r="0" b="-17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3467" y="1541372"/>
            <a:ext cx="13324855" cy="2242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RANDOM FOREST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RF Train Accuracy: 1.00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RF Validation Accuracy: 0.55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RF Test Accuracy: 0.47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00081" y="3563143"/>
            <a:ext cx="5559219" cy="65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7"/>
              </a:lnSpc>
              <a:spcBef>
                <a:spcPct val="0"/>
              </a:spcBef>
            </a:pPr>
            <a:r>
              <a:rPr lang="en-US" b="true" sz="384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CONFUSION MATRIX: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8161" y="219075"/>
            <a:ext cx="11952636" cy="19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</a:pPr>
            <a:r>
              <a:rPr lang="en-US" b="true" sz="61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OUTPUTS &amp; CONFUSION MATRICES</a:t>
            </a:r>
          </a:p>
          <a:p>
            <a:pPr algn="ctr">
              <a:lnSpc>
                <a:spcPts val="492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43521" y="3990975"/>
            <a:ext cx="6737682" cy="6215749"/>
          </a:xfrm>
          <a:custGeom>
            <a:avLst/>
            <a:gdLst/>
            <a:ahLst/>
            <a:cxnLst/>
            <a:rect r="r" b="b" t="t" l="l"/>
            <a:pathLst>
              <a:path h="6215749" w="6737682">
                <a:moveTo>
                  <a:pt x="0" y="0"/>
                </a:moveTo>
                <a:lnTo>
                  <a:pt x="6737681" y="0"/>
                </a:lnTo>
                <a:lnTo>
                  <a:pt x="6737681" y="6215749"/>
                </a:lnTo>
                <a:lnTo>
                  <a:pt x="0" y="6215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9992" y="3929388"/>
            <a:ext cx="6510922" cy="6134399"/>
          </a:xfrm>
          <a:custGeom>
            <a:avLst/>
            <a:gdLst/>
            <a:ahLst/>
            <a:cxnLst/>
            <a:rect r="r" b="b" t="t" l="l"/>
            <a:pathLst>
              <a:path h="6134399" w="6510922">
                <a:moveTo>
                  <a:pt x="0" y="0"/>
                </a:moveTo>
                <a:lnTo>
                  <a:pt x="6510923" y="0"/>
                </a:lnTo>
                <a:lnTo>
                  <a:pt x="6510923" y="6134399"/>
                </a:lnTo>
                <a:lnTo>
                  <a:pt x="0" y="61343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399" t="-13210" r="-6693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8487" y="1414640"/>
            <a:ext cx="13324855" cy="2804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903" indent="-345452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SVM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SVM Train Accuracy: 0.95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SVM Validation Accuracy: 0.65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SVM Test Accuracy: 0.6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700081" y="3273099"/>
            <a:ext cx="5559219" cy="65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7"/>
              </a:lnSpc>
              <a:spcBef>
                <a:spcPct val="0"/>
              </a:spcBef>
            </a:pPr>
            <a:r>
              <a:rPr lang="en-US" b="true" sz="384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CONFUSION MATRIX: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7400" y="1276350"/>
            <a:ext cx="13644890" cy="15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0"/>
              </a:lnSpc>
            </a:pPr>
            <a:r>
              <a:rPr lang="en-US" b="true" sz="7025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</a:t>
            </a:r>
          </a:p>
          <a:p>
            <a:pPr algn="ctr">
              <a:lnSpc>
                <a:spcPts val="562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38500" y="3131177"/>
            <a:ext cx="15770464" cy="483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5238" indent="-592619" lvl="1">
              <a:lnSpc>
                <a:spcPts val="7685"/>
              </a:lnSpc>
              <a:buFont typeface="Arial"/>
              <a:buChar char="•"/>
            </a:pPr>
            <a:r>
              <a:rPr lang="en-US" b="true" sz="548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IMBALANCED CLASSES</a:t>
            </a:r>
          </a:p>
          <a:p>
            <a:pPr algn="l" marL="1185238" indent="-592619" lvl="1">
              <a:lnSpc>
                <a:spcPts val="7685"/>
              </a:lnSpc>
              <a:buFont typeface="Arial"/>
              <a:buChar char="•"/>
            </a:pPr>
            <a:r>
              <a:rPr lang="en-US" b="true" sz="548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Sensitivity to image noise</a:t>
            </a:r>
          </a:p>
          <a:p>
            <a:pPr algn="l" marL="1185238" indent="-592619" lvl="1">
              <a:lnSpc>
                <a:spcPts val="7685"/>
              </a:lnSpc>
              <a:buFont typeface="Arial"/>
              <a:buChar char="•"/>
            </a:pPr>
            <a:r>
              <a:rPr lang="en-US" b="true" sz="548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overfitting on small datasets</a:t>
            </a:r>
          </a:p>
          <a:p>
            <a:pPr algn="l" marL="1185238" indent="-592619" lvl="1">
              <a:lnSpc>
                <a:spcPts val="7685"/>
              </a:lnSpc>
              <a:buFont typeface="Arial"/>
              <a:buChar char="•"/>
            </a:pPr>
            <a:r>
              <a:rPr lang="en-US" b="true" sz="548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PCA component selection trade-offs</a:t>
            </a:r>
          </a:p>
          <a:p>
            <a:pPr algn="l">
              <a:lnSpc>
                <a:spcPts val="7685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5027" y="1014865"/>
            <a:ext cx="12246115" cy="2667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9"/>
              </a:lnSpc>
            </a:pPr>
            <a:r>
              <a:rPr lang="en-US" b="true" sz="8437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FUTURE IMPROVEMENTS</a:t>
            </a:r>
          </a:p>
          <a:p>
            <a:pPr algn="ctr">
              <a:lnSpc>
                <a:spcPts val="674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21280" y="4100731"/>
            <a:ext cx="15045439" cy="3763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19" indent="-431809" lvl="1">
              <a:lnSpc>
                <a:spcPts val="7640"/>
              </a:lnSpc>
              <a:buFont typeface="Arial"/>
              <a:buChar char="•"/>
            </a:pPr>
            <a:r>
              <a:rPr lang="en-US" b="true" sz="4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 OF CNNS FOR BETTER FEATURE EXTRACTION</a:t>
            </a:r>
          </a:p>
          <a:p>
            <a:pPr algn="l" marL="863619" indent="-431809" lvl="1">
              <a:lnSpc>
                <a:spcPts val="7640"/>
              </a:lnSpc>
              <a:buFont typeface="Arial"/>
              <a:buChar char="•"/>
            </a:pPr>
            <a:r>
              <a:rPr lang="en-US" b="true" sz="4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AUGMENTATION FOR MORE ROBUST TRAINING</a:t>
            </a:r>
          </a:p>
          <a:p>
            <a:pPr algn="l" marL="863619" indent="-431809" lvl="1">
              <a:lnSpc>
                <a:spcPts val="7640"/>
              </a:lnSpc>
              <a:buFont typeface="Arial"/>
              <a:buChar char="•"/>
            </a:pPr>
            <a:r>
              <a:rPr lang="en-US" b="true" sz="4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 TRANSFER LEARNING FROM PRE-TRAINED MODELS (E.G., VGG, RESNET)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252838" y="625453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17379" y="3076052"/>
            <a:ext cx="4314785" cy="6356958"/>
          </a:xfrm>
          <a:custGeom>
            <a:avLst/>
            <a:gdLst/>
            <a:ahLst/>
            <a:cxnLst/>
            <a:rect r="r" b="b" t="t" l="l"/>
            <a:pathLst>
              <a:path h="6356958" w="4314785">
                <a:moveTo>
                  <a:pt x="0" y="0"/>
                </a:moveTo>
                <a:lnTo>
                  <a:pt x="4314786" y="0"/>
                </a:lnTo>
                <a:lnTo>
                  <a:pt x="4314786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14786" y="1119719"/>
            <a:ext cx="11700310" cy="1970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3"/>
              </a:lnSpc>
            </a:pPr>
            <a:r>
              <a:rPr lang="en-US" b="true" sz="91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</a:t>
            </a:r>
            <a:r>
              <a:rPr lang="en-US" b="true" sz="91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ONCLUSION</a:t>
            </a:r>
          </a:p>
          <a:p>
            <a:pPr algn="ctr">
              <a:lnSpc>
                <a:spcPts val="733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36151" y="2809352"/>
            <a:ext cx="12950412" cy="4343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7368" indent="-383684" lvl="1">
              <a:lnSpc>
                <a:spcPts val="6966"/>
              </a:lnSpc>
              <a:buFont typeface="Arial"/>
              <a:buChar char="•"/>
            </a:pPr>
            <a:r>
              <a:rPr lang="en-US" b="true" sz="35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SUCCESSFULLY IMPLEMENTED THREE MODELS FOR IMAGE CLASSIFICATION</a:t>
            </a:r>
          </a:p>
          <a:p>
            <a:pPr algn="l" marL="767368" indent="-383684" lvl="1">
              <a:lnSpc>
                <a:spcPts val="6966"/>
              </a:lnSpc>
              <a:buFont typeface="Arial"/>
              <a:buChar char="•"/>
            </a:pPr>
            <a:r>
              <a:rPr lang="en-US" b="true" sz="35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LOGISTIC REGRESSION SHOWED BEST RESULTS</a:t>
            </a:r>
          </a:p>
          <a:p>
            <a:pPr algn="l" marL="767368" indent="-383684" lvl="1">
              <a:lnSpc>
                <a:spcPts val="6966"/>
              </a:lnSpc>
              <a:buFont typeface="Arial"/>
              <a:buChar char="•"/>
            </a:pPr>
            <a:r>
              <a:rPr lang="en-US" b="true" sz="35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FURTHER IMPROVEMENTS CAN BE MADE WITH DEEP LEARNING AND LARGER DATASETS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1050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53830" y="203912"/>
            <a:ext cx="11904514" cy="7222803"/>
          </a:xfrm>
          <a:custGeom>
            <a:avLst/>
            <a:gdLst/>
            <a:ahLst/>
            <a:cxnLst/>
            <a:rect r="r" b="b" t="t" l="l"/>
            <a:pathLst>
              <a:path h="7222803" w="11904514">
                <a:moveTo>
                  <a:pt x="0" y="0"/>
                </a:moveTo>
                <a:lnTo>
                  <a:pt x="11904514" y="0"/>
                </a:lnTo>
                <a:lnTo>
                  <a:pt x="11904514" y="7222803"/>
                </a:lnTo>
                <a:lnTo>
                  <a:pt x="0" y="722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5" t="-2195" r="0" b="-80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16237" y="7788691"/>
            <a:ext cx="12779699" cy="227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75"/>
              </a:lnSpc>
            </a:pPr>
            <a:r>
              <a:rPr lang="en-US" sz="16344">
                <a:solidFill>
                  <a:srgbClr val="252D37"/>
                </a:solidFill>
                <a:latin typeface="Lemonade Display"/>
                <a:ea typeface="Lemonade Display"/>
                <a:cs typeface="Lemonade Display"/>
                <a:sym typeface="Lemonade Display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1525" y="2935210"/>
            <a:ext cx="17260235" cy="6504050"/>
            <a:chOff x="0" y="0"/>
            <a:chExt cx="4545906" cy="1713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905" cy="1713001"/>
            </a:xfrm>
            <a:custGeom>
              <a:avLst/>
              <a:gdLst/>
              <a:ahLst/>
              <a:cxnLst/>
              <a:rect r="r" b="b" t="t" l="l"/>
              <a:pathLst>
                <a:path h="1713001" w="4545905">
                  <a:moveTo>
                    <a:pt x="22876" y="0"/>
                  </a:moveTo>
                  <a:lnTo>
                    <a:pt x="4523030" y="0"/>
                  </a:lnTo>
                  <a:cubicBezTo>
                    <a:pt x="4535664" y="0"/>
                    <a:pt x="4545905" y="10242"/>
                    <a:pt x="4545905" y="22876"/>
                  </a:cubicBezTo>
                  <a:lnTo>
                    <a:pt x="4545905" y="1690125"/>
                  </a:lnTo>
                  <a:cubicBezTo>
                    <a:pt x="4545905" y="1702759"/>
                    <a:pt x="4535664" y="1713001"/>
                    <a:pt x="4523030" y="1713001"/>
                  </a:cubicBezTo>
                  <a:lnTo>
                    <a:pt x="22876" y="1713001"/>
                  </a:lnTo>
                  <a:cubicBezTo>
                    <a:pt x="10242" y="1713001"/>
                    <a:pt x="0" y="1702759"/>
                    <a:pt x="0" y="1690125"/>
                  </a:cubicBezTo>
                  <a:lnTo>
                    <a:pt x="0" y="22876"/>
                  </a:lnTo>
                  <a:cubicBezTo>
                    <a:pt x="0" y="10242"/>
                    <a:pt x="10242" y="0"/>
                    <a:pt x="22876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5906" cy="1751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995148" y="1295400"/>
            <a:ext cx="8297704" cy="8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3663" y="3905250"/>
            <a:ext cx="9402241" cy="432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8664" indent="-534332" lvl="1">
              <a:lnSpc>
                <a:spcPts val="6929"/>
              </a:lnSpc>
              <a:buFont typeface="Arial"/>
              <a:buChar char="•"/>
            </a:pPr>
            <a:r>
              <a:rPr lang="en-US" b="true" sz="494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  <a:p>
            <a:pPr algn="l" marL="1068664" indent="-534332" lvl="1">
              <a:lnSpc>
                <a:spcPts val="6929"/>
              </a:lnSpc>
              <a:buFont typeface="Arial"/>
              <a:buChar char="•"/>
            </a:pPr>
            <a:r>
              <a:rPr lang="en-US" b="true" sz="494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APPROACH</a:t>
            </a:r>
          </a:p>
          <a:p>
            <a:pPr algn="l" marL="1068664" indent="-534332" lvl="1">
              <a:lnSpc>
                <a:spcPts val="6929"/>
              </a:lnSpc>
              <a:buFont typeface="Arial"/>
              <a:buChar char="•"/>
            </a:pPr>
            <a:r>
              <a:rPr lang="en-US" b="true" sz="494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  <a:p>
            <a:pPr algn="l" marL="1068664" indent="-534332" lvl="1">
              <a:lnSpc>
                <a:spcPts val="6929"/>
              </a:lnSpc>
              <a:buFont typeface="Arial"/>
              <a:buChar char="•"/>
            </a:pPr>
            <a:r>
              <a:rPr lang="en-US" b="true" sz="494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DATASET AND SPLITTING</a:t>
            </a:r>
          </a:p>
          <a:p>
            <a:pPr algn="l" marL="1068664" indent="-534332" lvl="1">
              <a:lnSpc>
                <a:spcPts val="6929"/>
              </a:lnSpc>
              <a:buFont typeface="Arial"/>
              <a:buChar char="•"/>
            </a:pPr>
            <a:r>
              <a:rPr lang="en-US" b="true" sz="4949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FEATURE PROCESSING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786715"/>
            <a:ext cx="9380267" cy="547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4234" indent="-482117" lvl="1">
              <a:lnSpc>
                <a:spcPts val="6252"/>
              </a:lnSpc>
              <a:buFont typeface="Arial"/>
              <a:buChar char="•"/>
            </a:pPr>
            <a:r>
              <a:rPr lang="en-US" b="true" sz="4466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TRAINING</a:t>
            </a:r>
          </a:p>
          <a:p>
            <a:pPr algn="l" marL="964234" indent="-482117" lvl="1">
              <a:lnSpc>
                <a:spcPts val="6252"/>
              </a:lnSpc>
              <a:buFont typeface="Arial"/>
              <a:buChar char="•"/>
            </a:pPr>
            <a:r>
              <a:rPr lang="en-US" b="true" sz="4466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Outputs &amp; Confusion Matrices</a:t>
            </a:r>
          </a:p>
          <a:p>
            <a:pPr algn="l" marL="964234" indent="-482117" lvl="1">
              <a:lnSpc>
                <a:spcPts val="6252"/>
              </a:lnSpc>
              <a:buFont typeface="Arial"/>
              <a:buChar char="•"/>
            </a:pPr>
            <a:r>
              <a:rPr lang="en-US" b="true" sz="4466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Discussion &amp; Challenges</a:t>
            </a:r>
          </a:p>
          <a:p>
            <a:pPr algn="l" marL="964234" indent="-482117" lvl="1">
              <a:lnSpc>
                <a:spcPts val="6252"/>
              </a:lnSpc>
              <a:buFont typeface="Arial"/>
              <a:buChar char="•"/>
            </a:pPr>
            <a:r>
              <a:rPr lang="en-US" b="true" sz="4466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Future Solutions</a:t>
            </a:r>
          </a:p>
          <a:p>
            <a:pPr algn="l" marL="964234" indent="-482117" lvl="1">
              <a:lnSpc>
                <a:spcPts val="6252"/>
              </a:lnSpc>
              <a:buFont typeface="Arial"/>
              <a:buChar char="•"/>
            </a:pPr>
            <a:r>
              <a:rPr lang="en-US" b="true" sz="4466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  <a:p>
            <a:pPr algn="l">
              <a:lnSpc>
                <a:spcPts val="625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2793" y="1323975"/>
            <a:ext cx="15026025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WHY STOP SIGN DETECTION?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2793" y="3171825"/>
            <a:ext cx="15994391" cy="687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80869" indent="-490434" lvl="1">
              <a:lnSpc>
                <a:spcPts val="7814"/>
              </a:lnSpc>
              <a:buFont typeface="Arial"/>
              <a:buChar char="•"/>
            </a:pPr>
            <a:r>
              <a:rPr lang="en-US" b="true" sz="4543" spc="-11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AIM: TO DEVELOP A MACHINE LEARNING SYSTEM CAPABLE OF CLASSIFYING STOP SIGN IMAGES.</a:t>
            </a:r>
          </a:p>
          <a:p>
            <a:pPr algn="just" marL="980869" indent="-490434" lvl="1">
              <a:lnSpc>
                <a:spcPts val="7814"/>
              </a:lnSpc>
              <a:buFont typeface="Arial"/>
              <a:buChar char="•"/>
            </a:pPr>
            <a:r>
              <a:rPr lang="en-US" b="true" sz="4543" spc="-11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Real-world Application: Useful in autonomous vehicles, traffic monitoring systems.</a:t>
            </a:r>
          </a:p>
          <a:p>
            <a:pPr algn="just" marL="980869" indent="-490434" lvl="1">
              <a:lnSpc>
                <a:spcPts val="7814"/>
              </a:lnSpc>
              <a:buFont typeface="Arial"/>
              <a:buChar char="•"/>
            </a:pPr>
            <a:r>
              <a:rPr lang="en-US" b="true" sz="4543" spc="-118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Motivation: Automate traffic sign detection to enhance road safety.</a:t>
            </a:r>
          </a:p>
          <a:p>
            <a:pPr algn="just">
              <a:lnSpc>
                <a:spcPts val="781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813962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74435" y="1133475"/>
            <a:ext cx="12288749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APPROACH</a:t>
            </a:r>
          </a:p>
          <a:p>
            <a:pPr algn="ctr">
              <a:lnSpc>
                <a:spcPts val="72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1525" y="2824673"/>
            <a:ext cx="16897324" cy="6884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8710" indent="-499355" lvl="1">
              <a:lnSpc>
                <a:spcPts val="7817"/>
              </a:lnSpc>
              <a:buFont typeface="Arial"/>
              <a:buChar char="•"/>
            </a:pPr>
            <a:r>
              <a:rPr lang="en-US" b="true" sz="4625" spc="-21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 OF PCA FOR DIMENSIONALITY REDUCTION</a:t>
            </a:r>
          </a:p>
          <a:p>
            <a:pPr algn="l" marL="998710" indent="-499355" lvl="1">
              <a:lnSpc>
                <a:spcPts val="7817"/>
              </a:lnSpc>
              <a:buFont typeface="Arial"/>
              <a:buChar char="•"/>
            </a:pPr>
            <a:r>
              <a:rPr lang="en-US" b="true" sz="4625" spc="-21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Comparison between three models: Logistic Regression, Random Forest, SVM</a:t>
            </a:r>
          </a:p>
          <a:p>
            <a:pPr algn="l" marL="998710" indent="-499355" lvl="1">
              <a:lnSpc>
                <a:spcPts val="7817"/>
              </a:lnSpc>
              <a:buFont typeface="Arial"/>
              <a:buChar char="•"/>
            </a:pPr>
            <a:r>
              <a:rPr lang="en-US" b="true" sz="4625" spc="-21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Evaluation via confusion matrix and accuracy score</a:t>
            </a:r>
          </a:p>
          <a:p>
            <a:pPr algn="l" marL="998710" indent="-499355" lvl="1">
              <a:lnSpc>
                <a:spcPts val="7817"/>
              </a:lnSpc>
              <a:buFont typeface="Arial"/>
              <a:buChar char="•"/>
            </a:pPr>
            <a:r>
              <a:rPr lang="en-US" b="true" sz="4625" spc="-21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Predict output for a new unseen image</a:t>
            </a:r>
          </a:p>
          <a:p>
            <a:pPr algn="l">
              <a:lnSpc>
                <a:spcPts val="781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9592" y="979829"/>
            <a:ext cx="9814589" cy="1817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6"/>
              </a:lnSpc>
            </a:pPr>
            <a:r>
              <a:rPr lang="en-US" b="true" sz="838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  <a:p>
            <a:pPr algn="ctr">
              <a:lnSpc>
                <a:spcPts val="6706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767063"/>
            <a:ext cx="17952755" cy="88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LOAD AND PREPROCESS IMAGE DATA</a:t>
            </a:r>
          </a:p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Convert images to grayscale and resize</a:t>
            </a:r>
          </a:p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Apply PCA for dimensionality reduction</a:t>
            </a:r>
          </a:p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Train models using scikit-learn</a:t>
            </a:r>
          </a:p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Evaluate using test data</a:t>
            </a:r>
          </a:p>
          <a:p>
            <a:pPr algn="l" marL="1131147" indent="-565573" lvl="1">
              <a:lnSpc>
                <a:spcPts val="8854"/>
              </a:lnSpc>
              <a:buFont typeface="Arial"/>
              <a:buChar char="•"/>
            </a:pPr>
            <a:r>
              <a:rPr lang="en-US" b="true" sz="5239" spc="-5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Visualize confusion matrix</a:t>
            </a:r>
          </a:p>
          <a:p>
            <a:pPr algn="ctr">
              <a:lnSpc>
                <a:spcPts val="8854"/>
              </a:lnSpc>
            </a:pPr>
          </a:p>
          <a:p>
            <a:pPr algn="r">
              <a:lnSpc>
                <a:spcPts val="885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333553" y="9874309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81083" y="1323975"/>
            <a:ext cx="13324605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DATASET AND SPLITTING</a:t>
            </a:r>
          </a:p>
          <a:p>
            <a:pPr algn="ctr">
              <a:lnSpc>
                <a:spcPts val="64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0955" y="3111842"/>
            <a:ext cx="17543294" cy="7064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0572" indent="-445286" lvl="1">
              <a:lnSpc>
                <a:spcPts val="7012"/>
              </a:lnSpc>
              <a:buFont typeface="Arial"/>
              <a:buChar char="•"/>
            </a:pPr>
            <a:r>
              <a:rPr lang="en-US" b="true" sz="4124" spc="-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DATASET: CUSTOM SET OF STOP SIGN AND NON-STOP SIGN IMAGES</a:t>
            </a:r>
          </a:p>
          <a:p>
            <a:pPr algn="l" marL="890572" indent="-445286" lvl="1">
              <a:lnSpc>
                <a:spcPts val="7012"/>
              </a:lnSpc>
              <a:buFont typeface="Arial"/>
              <a:buChar char="•"/>
            </a:pPr>
            <a:r>
              <a:rPr lang="en-US" b="true" sz="4124" spc="-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Total Images: [50 f</a:t>
            </a:r>
            <a:r>
              <a:rPr lang="en-US" b="true" sz="4124" spc="-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 STOP SIGN , 50 FOR NON-STOP SIGN IMAGES]</a:t>
            </a:r>
          </a:p>
          <a:p>
            <a:pPr algn="l" marL="890572" indent="-445286" lvl="1">
              <a:lnSpc>
                <a:spcPts val="7012"/>
              </a:lnSpc>
              <a:buFont typeface="Arial"/>
              <a:buChar char="•"/>
            </a:pPr>
            <a:r>
              <a:rPr lang="en-US" b="true" sz="4124" spc="-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SPLIT: 60% TRAIN (30 FOR EACH SET), 20% VAL (10), 20% TEST (10)</a:t>
            </a:r>
          </a:p>
          <a:p>
            <a:pPr algn="l" marL="890572" indent="-445286" lvl="1">
              <a:lnSpc>
                <a:spcPts val="7012"/>
              </a:lnSpc>
              <a:buFont typeface="Arial"/>
              <a:buChar char="•"/>
            </a:pPr>
            <a:r>
              <a:rPr lang="en-US" b="true" sz="4124" spc="-4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PREPROCESSING: GRAYSCALE CONVERSION, RESIZING TO (64,64)</a:t>
            </a:r>
          </a:p>
          <a:p>
            <a:pPr algn="l">
              <a:lnSpc>
                <a:spcPts val="701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93910"/>
            <a:ext cx="14227635" cy="239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7"/>
              </a:lnSpc>
            </a:pPr>
            <a:r>
              <a:rPr lang="en-US" b="true" sz="754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PROCESSING OF FEATURES</a:t>
            </a:r>
          </a:p>
          <a:p>
            <a:pPr algn="ctr">
              <a:lnSpc>
                <a:spcPts val="6037"/>
              </a:lnSpc>
            </a:pPr>
          </a:p>
          <a:p>
            <a:pPr algn="ctr">
              <a:lnSpc>
                <a:spcPts val="6037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3364971"/>
            <a:ext cx="16040705" cy="4864629"/>
            <a:chOff x="0" y="0"/>
            <a:chExt cx="4224712" cy="12812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4712" cy="1281219"/>
            </a:xfrm>
            <a:custGeom>
              <a:avLst/>
              <a:gdLst/>
              <a:ahLst/>
              <a:cxnLst/>
              <a:rect r="r" b="b" t="t" l="l"/>
              <a:pathLst>
                <a:path h="1281219" w="4224712">
                  <a:moveTo>
                    <a:pt x="24615" y="0"/>
                  </a:moveTo>
                  <a:lnTo>
                    <a:pt x="4200098" y="0"/>
                  </a:lnTo>
                  <a:cubicBezTo>
                    <a:pt x="4213692" y="0"/>
                    <a:pt x="4224712" y="11020"/>
                    <a:pt x="4224712" y="24615"/>
                  </a:cubicBezTo>
                  <a:lnTo>
                    <a:pt x="4224712" y="1256604"/>
                  </a:lnTo>
                  <a:cubicBezTo>
                    <a:pt x="4224712" y="1270199"/>
                    <a:pt x="4213692" y="1281219"/>
                    <a:pt x="4200098" y="1281219"/>
                  </a:cubicBezTo>
                  <a:lnTo>
                    <a:pt x="24615" y="1281219"/>
                  </a:lnTo>
                  <a:cubicBezTo>
                    <a:pt x="11020" y="1281219"/>
                    <a:pt x="0" y="1270199"/>
                    <a:pt x="0" y="1256604"/>
                  </a:cubicBezTo>
                  <a:lnTo>
                    <a:pt x="0" y="24615"/>
                  </a:lnTo>
                  <a:cubicBezTo>
                    <a:pt x="0" y="11020"/>
                    <a:pt x="11020" y="0"/>
                    <a:pt x="24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24712" cy="1319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2841" y="3278997"/>
            <a:ext cx="14840902" cy="4094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7336" indent="-528668" lvl="1">
              <a:lnSpc>
                <a:spcPts val="11214"/>
              </a:lnSpc>
              <a:buFont typeface="Arial"/>
              <a:buChar char="•"/>
            </a:pPr>
            <a:r>
              <a:rPr lang="en-US" b="true" sz="489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GRAYSCALE PIXEL FLATTENING</a:t>
            </a:r>
          </a:p>
          <a:p>
            <a:pPr algn="l" marL="1057336" indent="-528668" lvl="1">
              <a:lnSpc>
                <a:spcPts val="11214"/>
              </a:lnSpc>
              <a:buFont typeface="Arial"/>
              <a:buChar char="•"/>
            </a:pPr>
            <a:r>
              <a:rPr lang="en-US" b="true" sz="489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PCA TRANSFORMATION TO 100 COMPONENTS</a:t>
            </a:r>
          </a:p>
          <a:p>
            <a:pPr algn="l" marL="1057336" indent="-528668" lvl="1">
              <a:lnSpc>
                <a:spcPts val="11214"/>
              </a:lnSpc>
              <a:buFont typeface="Arial"/>
              <a:buChar char="•"/>
            </a:pPr>
            <a:r>
              <a:rPr lang="en-US" b="true" sz="489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NORMALIZATION OF 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7873" y="715962"/>
            <a:ext cx="10653174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MODEL TRAINING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3348" y="2123073"/>
            <a:ext cx="17954652" cy="6881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2954" indent="-451477" lvl="1">
              <a:lnSpc>
                <a:spcPts val="6858"/>
              </a:lnSpc>
              <a:buFont typeface="Arial"/>
              <a:buChar char="•"/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LOGISTIC REGRESSION</a:t>
            </a:r>
          </a:p>
          <a:p>
            <a:pPr algn="ctr">
              <a:lnSpc>
                <a:spcPts val="6858"/>
              </a:lnSpc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LOGREG = LOGISTICREGRESSION(C=0.1, MAX_ITER=1000, RANDOM_STATE=42)</a:t>
            </a:r>
          </a:p>
          <a:p>
            <a:pPr algn="l" marL="902954" indent="-451477" lvl="1">
              <a:lnSpc>
                <a:spcPts val="6858"/>
              </a:lnSpc>
              <a:buFont typeface="Arial"/>
              <a:buChar char="•"/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RANDOM FOREST</a:t>
            </a:r>
          </a:p>
          <a:p>
            <a:pPr algn="ctr">
              <a:lnSpc>
                <a:spcPts val="6858"/>
              </a:lnSpc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     </a:t>
            </a: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RF_MODEL = RANDOMFORESTCLASSIFIER(N_ESTIMATORS=100, RANDOM_STATE=42)</a:t>
            </a:r>
          </a:p>
          <a:p>
            <a:pPr algn="l" marL="902954" indent="-451477" lvl="1">
              <a:lnSpc>
                <a:spcPts val="6858"/>
              </a:lnSpc>
              <a:buFont typeface="Arial"/>
              <a:buChar char="•"/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SVM</a:t>
            </a:r>
          </a:p>
          <a:p>
            <a:pPr algn="ctr">
              <a:lnSpc>
                <a:spcPts val="6858"/>
              </a:lnSpc>
            </a:pPr>
            <a:r>
              <a:rPr lang="en-US" b="true" sz="4182" spc="66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SVM_MODEL = SVC(KERNEL="RBF", PROBABILITY=TRUE)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1525" y="9661290"/>
            <a:ext cx="16744950" cy="41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0"/>
              </a:lnSpc>
              <a:spcBef>
                <a:spcPct val="0"/>
              </a:spcBef>
            </a:pPr>
            <a:r>
              <a:rPr lang="en-US" b="true" sz="2407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GROUP :09 ( ISMOT JAHAN MONI ) ( MUHAMMAD IMAM HASSAN ) ( IKTEAR ALAM ) ( MD SHARIFUL ISLAM SAKIB )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8161" y="219075"/>
            <a:ext cx="11952636" cy="19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</a:pPr>
            <a:r>
              <a:rPr lang="en-US" b="true" sz="6154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OUTPUTS &amp; CONFUSION MATRICES</a:t>
            </a:r>
          </a:p>
          <a:p>
            <a:pPr algn="ctr">
              <a:lnSpc>
                <a:spcPts val="492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3467" y="4346165"/>
            <a:ext cx="9906846" cy="5940835"/>
          </a:xfrm>
          <a:custGeom>
            <a:avLst/>
            <a:gdLst/>
            <a:ahLst/>
            <a:cxnLst/>
            <a:rect r="r" b="b" t="t" l="l"/>
            <a:pathLst>
              <a:path h="5940835" w="9906846">
                <a:moveTo>
                  <a:pt x="0" y="0"/>
                </a:moveTo>
                <a:lnTo>
                  <a:pt x="9906846" y="0"/>
                </a:lnTo>
                <a:lnTo>
                  <a:pt x="9906846" y="5940835"/>
                </a:lnTo>
                <a:lnTo>
                  <a:pt x="0" y="59408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509" t="-49366" r="-2938" b="-110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63066" y="4346165"/>
            <a:ext cx="6500151" cy="5940835"/>
          </a:xfrm>
          <a:custGeom>
            <a:avLst/>
            <a:gdLst/>
            <a:ahLst/>
            <a:cxnLst/>
            <a:rect r="r" b="b" t="t" l="l"/>
            <a:pathLst>
              <a:path h="5940835" w="6500151">
                <a:moveTo>
                  <a:pt x="0" y="0"/>
                </a:moveTo>
                <a:lnTo>
                  <a:pt x="6500150" y="0"/>
                </a:lnTo>
                <a:lnTo>
                  <a:pt x="6500150" y="5940835"/>
                </a:lnTo>
                <a:lnTo>
                  <a:pt x="0" y="59408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3467" y="1685691"/>
            <a:ext cx="13324855" cy="2804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903" indent="-345452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LOGISTIC REGRESSION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L</a:t>
            </a: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OGISTIC REGRESSION TRAIN ACCURACY: 1.00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LOGISTIC REGRESSION VALIDATION ACCURACY: 0.75</a:t>
            </a:r>
          </a:p>
          <a:p>
            <a:pPr algn="l">
              <a:lnSpc>
                <a:spcPts val="4480"/>
              </a:lnSpc>
            </a:pPr>
            <a:r>
              <a:rPr lang="en-US" b="true" sz="32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📌 LOGISTIC REGRESSION TEST ACCURACY: 0.7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958499" y="3624730"/>
            <a:ext cx="5559219" cy="65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77"/>
              </a:lnSpc>
              <a:spcBef>
                <a:spcPct val="0"/>
              </a:spcBef>
            </a:pPr>
            <a:r>
              <a:rPr lang="en-US" b="true" sz="384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CONFUSION MATRIX: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DAGk-jrCsuM</dc:identifier>
  <dcterms:modified xsi:type="dcterms:W3CDTF">2011-08-01T06:04:30Z</dcterms:modified>
  <cp:revision>1</cp:revision>
  <dc:title>Ivory Black Simple Geometric Research Project Presentation</dc:title>
</cp:coreProperties>
</file>