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3" r:id="rId7"/>
    <p:sldId id="280" r:id="rId8"/>
    <p:sldId id="284" r:id="rId9"/>
    <p:sldId id="257" r:id="rId10"/>
    <p:sldId id="28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0"/>
            <p14:sldId id="284"/>
            <p14:sldId id="257"/>
            <p14:sldId id="285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23-Feb-25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23-Feb-25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23-Feb-25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23-Feb-25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D115465-DC90-6B9A-AD4E-19903533D3EC}"/>
              </a:ext>
            </a:extLst>
          </p:cNvPr>
          <p:cNvSpPr txBox="1"/>
          <p:nvPr/>
        </p:nvSpPr>
        <p:spPr>
          <a:xfrm>
            <a:off x="603315" y="-77809"/>
            <a:ext cx="1091623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Stop Sign Detection Using Machine 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:09</a:t>
            </a:r>
            <a:endParaRPr lang="en-US" sz="2400" dirty="0"/>
          </a:p>
          <a:p>
            <a:r>
              <a:rPr lang="en-US" sz="2400" b="1" dirty="0"/>
              <a:t>Members:</a:t>
            </a:r>
          </a:p>
          <a:p>
            <a:r>
              <a:rPr lang="en-US" sz="2400" dirty="0" err="1"/>
              <a:t>Ismot</a:t>
            </a:r>
            <a:r>
              <a:rPr lang="en-US" sz="2400" dirty="0"/>
              <a:t> Jahan Moni (2112399642)</a:t>
            </a:r>
          </a:p>
          <a:p>
            <a:r>
              <a:rPr lang="en-US" sz="2400" dirty="0"/>
              <a:t>Md </a:t>
            </a:r>
            <a:r>
              <a:rPr lang="en-US" sz="2400" dirty="0" err="1"/>
              <a:t>Shariful</a:t>
            </a:r>
            <a:r>
              <a:rPr lang="en-US" sz="2400" dirty="0"/>
              <a:t> Islam </a:t>
            </a:r>
            <a:r>
              <a:rPr lang="en-US" sz="2400" dirty="0" err="1"/>
              <a:t>Sakib</a:t>
            </a:r>
            <a:r>
              <a:rPr lang="en-US" sz="2400" dirty="0"/>
              <a:t> (2011716042)</a:t>
            </a:r>
          </a:p>
          <a:p>
            <a:r>
              <a:rPr lang="en-US" sz="2400" dirty="0"/>
              <a:t>Muhammad Imam Hassan (2013362042)</a:t>
            </a:r>
          </a:p>
          <a:p>
            <a:r>
              <a:rPr lang="en-US" sz="2400" dirty="0" err="1"/>
              <a:t>Iktear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(2111577642)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09022B-E319-1FE2-584D-AD8372E0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49" y="2394409"/>
            <a:ext cx="3067638" cy="3233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51474" y="1173920"/>
            <a:ext cx="6877119" cy="640080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SuperscriptNumbersFontFix"/>
              </a:rPr>
              <a:t>Why Stop Sign Detection?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SuperscriptNumbersFontFix"/>
              </a:rPr>
            </a:br>
            <a:endParaRPr lang="en-US"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E7288-D0E2-BE1F-EFB7-77C35993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16" y="1173920"/>
            <a:ext cx="5366994" cy="542041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4CC28-26BC-E997-33A0-C762BB683EE8}"/>
              </a:ext>
            </a:extLst>
          </p:cNvPr>
          <p:cNvSpPr txBox="1"/>
          <p:nvPr/>
        </p:nvSpPr>
        <p:spPr>
          <a:xfrm>
            <a:off x="506690" y="2151727"/>
            <a:ext cx="79020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uperscriptNumbersFontFix"/>
              </a:rPr>
              <a:t>Helps prevent accidents by </a:t>
            </a:r>
            <a:r>
              <a:rPr lang="en-US" sz="3200" b="1" dirty="0">
                <a:solidFill>
                  <a:srgbClr val="000000"/>
                </a:solidFill>
                <a:latin typeface="SuperscriptNumbersFontFix"/>
              </a:rPr>
              <a:t>          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uperscriptNumbersFontFix"/>
              </a:rPr>
              <a:t>improving road safety</a:t>
            </a:r>
          </a:p>
          <a:p>
            <a:pPr algn="l" rtl="0" fontAlgn="base"/>
            <a:endParaRPr lang="en-US" sz="3200" b="1" i="0" dirty="0">
              <a:solidFill>
                <a:srgbClr val="000000"/>
              </a:solidFill>
              <a:effectLst/>
              <a:latin typeface="SuperscriptNumbersFontFix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uperscriptNumbersFontFix"/>
              </a:rPr>
              <a:t>Crucial for autonomous vehicles &amp;      driver assistance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147A-B316-D220-D28C-92F629DCDE61}"/>
              </a:ext>
            </a:extLst>
          </p:cNvPr>
          <p:cNvSpPr txBox="1"/>
          <p:nvPr/>
        </p:nvSpPr>
        <p:spPr>
          <a:xfrm>
            <a:off x="87750" y="6488668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6C5-31D4-C9B7-53B0-B57634A6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72" y="391495"/>
            <a:ext cx="6876288" cy="1003672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2E091-32E2-CC4B-F6A1-E0E880279879}"/>
              </a:ext>
            </a:extLst>
          </p:cNvPr>
          <p:cNvSpPr txBox="1"/>
          <p:nvPr/>
        </p:nvSpPr>
        <p:spPr>
          <a:xfrm>
            <a:off x="537327" y="1881797"/>
            <a:ext cx="77394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Learning-Based </a:t>
            </a: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50 images (25 stop signs, 25 no stop signs)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Extraction: Grayscale, Resizing, HOG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F9A39-4904-0A15-A357-6C538D0B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34" y="531589"/>
            <a:ext cx="3334838" cy="5794821"/>
          </a:xfrm>
          <a:prstGeom prst="rect">
            <a:avLst/>
          </a:prstGeom>
          <a:ln>
            <a:solidFill>
              <a:srgbClr val="DD462F"/>
            </a:solidFill>
          </a:ln>
          <a:effectLst>
            <a:softEdge rad="635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83230-C4D3-13D2-9D34-034785078376}"/>
              </a:ext>
            </a:extLst>
          </p:cNvPr>
          <p:cNvSpPr txBox="1"/>
          <p:nvPr/>
        </p:nvSpPr>
        <p:spPr>
          <a:xfrm>
            <a:off x="0" y="6554656"/>
            <a:ext cx="12355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264382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8949" y="392231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uperscriptNumbersFontFix"/>
              </a:rPr>
              <a:t>Dataset &amp; Preprocessing</a:t>
            </a:r>
            <a:endParaRPr lang="en-US" sz="4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0D941-8F98-0E49-D2A1-35FC164A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61" y="1341446"/>
            <a:ext cx="3542007" cy="398518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E7B1D3B-40B2-902A-627F-556FE52A8563}"/>
              </a:ext>
            </a:extLst>
          </p:cNvPr>
          <p:cNvSpPr txBox="1"/>
          <p:nvPr/>
        </p:nvSpPr>
        <p:spPr>
          <a:xfrm>
            <a:off x="631596" y="1341446"/>
            <a:ext cx="96778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dirty="0">
                <a:latin typeface="SuperscriptNumbersFontFix"/>
              </a:rPr>
              <a:t>D</a:t>
            </a:r>
            <a:r>
              <a:rPr lang="en-US" sz="2800" i="0" dirty="0">
                <a:effectLst/>
                <a:latin typeface="SuperscriptNumbersFontFix"/>
              </a:rPr>
              <a:t>ataset split: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Dataset &amp; Preprocessing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70% Training (18 images/class)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20% Testing (5 images/class)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SuperscriptNumbersFontFix"/>
              </a:rPr>
              <a:t>10% Validation (2 images/class)</a:t>
            </a:r>
          </a:p>
          <a:p>
            <a:pPr lvl="1" fontAlgn="base"/>
            <a:endParaRPr lang="en-US" sz="2800" i="0" dirty="0">
              <a:effectLst/>
              <a:latin typeface="SuperscriptNumbersFontFix"/>
            </a:endParaRPr>
          </a:p>
          <a:p>
            <a:pPr algn="l" rtl="0" fontAlgn="base"/>
            <a:r>
              <a:rPr lang="en-US" sz="2800" i="0" dirty="0">
                <a:effectLst/>
                <a:latin typeface="SuperscriptNumbersFontFix"/>
              </a:rPr>
              <a:t>Preprocessing Steps: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Convert to grayscale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Resize to 64x64 pixels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Flatten for feature extraction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inherit"/>
              </a:rPr>
              <a:t>Normalize pixel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3D657-4DA2-B192-BB9F-CB0CAD5E1FB9}"/>
              </a:ext>
            </a:extLst>
          </p:cNvPr>
          <p:cNvSpPr txBox="1"/>
          <p:nvPr/>
        </p:nvSpPr>
        <p:spPr>
          <a:xfrm>
            <a:off x="87750" y="6488668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03E1-00BB-4564-976A-FB03C6ED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21" y="1145639"/>
            <a:ext cx="6876288" cy="640080"/>
          </a:xfrm>
        </p:spPr>
        <p:txBody>
          <a:bodyPr>
            <a:no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 &amp; Model Training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57F41-8AD8-7135-3006-3269A75AD203}"/>
              </a:ext>
            </a:extLst>
          </p:cNvPr>
          <p:cNvSpPr txBox="1"/>
          <p:nvPr/>
        </p:nvSpPr>
        <p:spPr>
          <a:xfrm>
            <a:off x="1435230" y="2634844"/>
            <a:ext cx="8038707" cy="2677656"/>
          </a:xfrm>
          <a:prstGeom prst="rect">
            <a:avLst/>
          </a:prstGeom>
          <a:noFill/>
          <a:ln>
            <a:solidFill>
              <a:srgbClr val="DD462F"/>
            </a:solidFill>
          </a:ln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nherit"/>
              </a:rPr>
              <a:t>Feature Extraction: Histogram of Oriented Gradients (HOG)</a:t>
            </a:r>
          </a:p>
          <a:p>
            <a:pPr algn="l" fontAlgn="base"/>
            <a:endParaRPr lang="en-US" sz="2800" b="1" i="0" dirty="0">
              <a:effectLst/>
              <a:latin typeface="SuperscriptNumbersFontFix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nherit"/>
              </a:rPr>
              <a:t>Model: Support Vector Machine (SVM)</a:t>
            </a:r>
          </a:p>
          <a:p>
            <a:pPr algn="l" fontAlgn="base"/>
            <a:endParaRPr lang="en-US" sz="2800" b="1" i="0" dirty="0">
              <a:effectLst/>
              <a:latin typeface="SuperscriptNumbersFontFix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nherit"/>
              </a:rPr>
              <a:t>Training Details: Used Scikit-learn, Linear Kernel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603F9-9C56-A54A-369D-1C895144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446" y="1319753"/>
            <a:ext cx="2447072" cy="44868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1E95B-E46B-4AE9-9E57-12C2F6888DB6}"/>
              </a:ext>
            </a:extLst>
          </p:cNvPr>
          <p:cNvSpPr txBox="1"/>
          <p:nvPr/>
        </p:nvSpPr>
        <p:spPr>
          <a:xfrm>
            <a:off x="68897" y="6554656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35035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40" y="410349"/>
            <a:ext cx="6877119" cy="640080"/>
          </a:xfrm>
        </p:spPr>
        <p:txBody>
          <a:bodyPr>
            <a:noAutofit/>
          </a:bodyPr>
          <a:lstStyle/>
          <a:p>
            <a:pPr lvl="0"/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&amp; Discussion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E9BD2-92A5-7CE6-4F26-55518BA93AC5}"/>
              </a:ext>
            </a:extLst>
          </p:cNvPr>
          <p:cNvSpPr txBox="1"/>
          <p:nvPr/>
        </p:nvSpPr>
        <p:spPr>
          <a:xfrm>
            <a:off x="301658" y="1480009"/>
            <a:ext cx="86043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Test Accuracy: 92%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Validation Accuracy: 90%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Confusion Matrix: Some false positives, but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high precision &amp; recall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Why SVM?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Computationally efficient, works well with small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0FA5F-5EA3-3EE4-CD3A-75FB20BA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96" y="1168925"/>
            <a:ext cx="4628560" cy="402524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175A1-4B84-A67E-5F89-94ABDEF836A6}"/>
              </a:ext>
            </a:extLst>
          </p:cNvPr>
          <p:cNvSpPr txBox="1"/>
          <p:nvPr/>
        </p:nvSpPr>
        <p:spPr>
          <a:xfrm>
            <a:off x="78324" y="6554656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9193-9862-594B-6826-6794C7EC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30" y="523470"/>
            <a:ext cx="6876288" cy="640080"/>
          </a:xfrm>
        </p:spPr>
        <p:txBody>
          <a:bodyPr>
            <a:noAutofit/>
          </a:bodyPr>
          <a:lstStyle/>
          <a:p>
            <a: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E7C76-3930-8E40-07EA-4C7866CF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85" y="984912"/>
            <a:ext cx="3519290" cy="518474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F4CAB-E500-CAFA-72CC-36DD93F904C0}"/>
              </a:ext>
            </a:extLst>
          </p:cNvPr>
          <p:cNvSpPr txBox="1"/>
          <p:nvPr/>
        </p:nvSpPr>
        <p:spPr>
          <a:xfrm>
            <a:off x="417920" y="1357459"/>
            <a:ext cx="92728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 successfully detects stop signs with limited training data</a:t>
            </a: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Improvements:</a:t>
            </a: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dataset for better generalization</a:t>
            </a:r>
          </a:p>
          <a:p>
            <a:pPr marL="342900" indent="-342900" algn="l" rtl="0" fontAlgn="base">
              <a:buFont typeface="Wingdings" panose="05000000000000000000" pitchFamily="2" charset="2"/>
              <a:buChar char="q"/>
            </a:pP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hybrid ML approaches for optimization</a:t>
            </a:r>
          </a:p>
          <a:p>
            <a:pPr algn="l" rtl="0" fontAlgn="base"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E1BAE-2002-6CEA-6DDE-DB9EDBC6303A}"/>
              </a:ext>
            </a:extLst>
          </p:cNvPr>
          <p:cNvSpPr txBox="1"/>
          <p:nvPr/>
        </p:nvSpPr>
        <p:spPr>
          <a:xfrm>
            <a:off x="116031" y="6542201"/>
            <a:ext cx="124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:09       ( </a:t>
            </a:r>
            <a:r>
              <a:rPr lang="en-US" b="1" dirty="0" err="1"/>
              <a:t>Ismot</a:t>
            </a:r>
            <a:r>
              <a:rPr lang="en-US" b="1" dirty="0"/>
              <a:t> </a:t>
            </a:r>
            <a:r>
              <a:rPr lang="en-US" b="1" dirty="0" err="1"/>
              <a:t>jahan</a:t>
            </a:r>
            <a:r>
              <a:rPr lang="en-US" b="1" dirty="0"/>
              <a:t> moni )   ( Muhammad Imam Hassan )   ( </a:t>
            </a:r>
            <a:r>
              <a:rPr lang="en-US" b="1" dirty="0" err="1"/>
              <a:t>Iktear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b="1" dirty="0"/>
              <a:t> )    ( Md </a:t>
            </a:r>
            <a:r>
              <a:rPr lang="en-US" b="1" dirty="0" err="1"/>
              <a:t>Shariful</a:t>
            </a:r>
            <a:r>
              <a:rPr lang="en-US" b="1" dirty="0"/>
              <a:t> Islam </a:t>
            </a:r>
            <a:r>
              <a:rPr lang="en-US" b="1" dirty="0" err="1"/>
              <a:t>Sakib</a:t>
            </a:r>
            <a:r>
              <a:rPr lang="en-US" b="1" dirty="0"/>
              <a:t> )  </a:t>
            </a:r>
          </a:p>
        </p:txBody>
      </p:sp>
    </p:spTree>
    <p:extLst>
      <p:ext uri="{BB962C8B-B14F-4D97-AF65-F5344CB8AC3E}">
        <p14:creationId xmlns:p14="http://schemas.microsoft.com/office/powerpoint/2010/main" val="1007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F4FF-8E85-0104-1D1C-573EF9E0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586" y="5712933"/>
            <a:ext cx="6876288" cy="64008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Thank You!!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135D6-EBB6-1E41-C620-E6D6A824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51" y="175047"/>
            <a:ext cx="8090314" cy="4990842"/>
          </a:xfrm>
          <a:prstGeom prst="rect">
            <a:avLst/>
          </a:prstGeom>
          <a:ln>
            <a:solidFill>
              <a:srgbClr val="D24726"/>
            </a:solidFill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5593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{A4203635-F74B-4CA9-A631-1E381B075008}tf10001108_win32</Template>
  <TotalTime>102</TotalTime>
  <Words>379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Calibri</vt:lpstr>
      <vt:lpstr>inherit</vt:lpstr>
      <vt:lpstr>Segoe UI</vt:lpstr>
      <vt:lpstr>Segoe UI Light</vt:lpstr>
      <vt:lpstr>SuperscriptNumbersFontFix</vt:lpstr>
      <vt:lpstr>Wingdings</vt:lpstr>
      <vt:lpstr>Custom</vt:lpstr>
      <vt:lpstr>PowerPoint Presentation</vt:lpstr>
      <vt:lpstr>Why Stop Sign Detection? </vt:lpstr>
      <vt:lpstr>Approach</vt:lpstr>
      <vt:lpstr>Dataset &amp; Preprocessing</vt:lpstr>
      <vt:lpstr>Feature Extraction &amp; Model Training</vt:lpstr>
      <vt:lpstr> Results &amp; Discussion</vt:lpstr>
      <vt:lpstr>Conclusion &amp; Future Work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 sarker</dc:creator>
  <cp:keywords/>
  <cp:lastModifiedBy>Imam Hassan</cp:lastModifiedBy>
  <cp:revision>4</cp:revision>
  <dcterms:created xsi:type="dcterms:W3CDTF">2025-02-23T07:57:38Z</dcterms:created>
  <dcterms:modified xsi:type="dcterms:W3CDTF">2025-02-23T14:20:07Z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