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41" r:id="rId1"/>
  </p:sldMasterIdLst>
  <p:notesMasterIdLst>
    <p:notesMasterId r:id="rId22"/>
  </p:notesMasterIdLst>
  <p:sldIdLst>
    <p:sldId id="257" r:id="rId2"/>
    <p:sldId id="260" r:id="rId3"/>
    <p:sldId id="280" r:id="rId4"/>
    <p:sldId id="279" r:id="rId5"/>
    <p:sldId id="258" r:id="rId6"/>
    <p:sldId id="286" r:id="rId7"/>
    <p:sldId id="265" r:id="rId8"/>
    <p:sldId id="283" r:id="rId9"/>
    <p:sldId id="284" r:id="rId10"/>
    <p:sldId id="274" r:id="rId11"/>
    <p:sldId id="277" r:id="rId12"/>
    <p:sldId id="262" r:id="rId13"/>
    <p:sldId id="287" r:id="rId14"/>
    <p:sldId id="288" r:id="rId15"/>
    <p:sldId id="285" r:id="rId16"/>
    <p:sldId id="275" r:id="rId17"/>
    <p:sldId id="289" r:id="rId18"/>
    <p:sldId id="290" r:id="rId19"/>
    <p:sldId id="269"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4df76e093e0ca7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00"/>
    <a:srgbClr val="C2D6AE"/>
    <a:srgbClr val="669DCA"/>
    <a:srgbClr val="264A9A"/>
    <a:srgbClr val="68B1C8"/>
    <a:srgbClr val="CC042F"/>
    <a:srgbClr val="CC6600"/>
    <a:srgbClr val="33CC33"/>
    <a:srgbClr val="00FFCC"/>
    <a:srgbClr val="C50B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0" autoAdjust="0"/>
    <p:restoredTop sz="87447" autoAdjust="0"/>
  </p:normalViewPr>
  <p:slideViewPr>
    <p:cSldViewPr snapToGrid="0">
      <p:cViewPr varScale="1">
        <p:scale>
          <a:sx n="110" d="100"/>
          <a:sy n="110" d="100"/>
        </p:scale>
        <p:origin x="4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9BFDAC-EAA8-443E-A6E9-8D0C4B4D435A}" type="datetimeFigureOut">
              <a:rPr lang="en-US" smtClean="0"/>
              <a:t>11/14/2024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FA8FD0-B578-4B49-9B6A-42739907AEBE}" type="slidenum">
              <a:rPr lang="en-US" smtClean="0"/>
              <a:t>‹#›</a:t>
            </a:fld>
            <a:endParaRPr lang="en-US"/>
          </a:p>
        </p:txBody>
      </p:sp>
    </p:spTree>
    <p:extLst>
      <p:ext uri="{BB962C8B-B14F-4D97-AF65-F5344CB8AC3E}">
        <p14:creationId xmlns:p14="http://schemas.microsoft.com/office/powerpoint/2010/main" val="49538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Assalamu</a:t>
            </a:r>
            <a:r>
              <a:rPr lang="en-US" dirty="0"/>
              <a:t> </a:t>
            </a:r>
            <a:r>
              <a:rPr lang="en-US" dirty="0" err="1"/>
              <a:t>alaikum</a:t>
            </a:r>
            <a:r>
              <a:rPr lang="en-US" dirty="0"/>
              <a:t>, Thanks to our honorable Professor Dr. </a:t>
            </a:r>
            <a:r>
              <a:rPr lang="en-US" dirty="0" err="1"/>
              <a:t>Zulfiqure</a:t>
            </a:r>
            <a:r>
              <a:rPr lang="en-US" dirty="0"/>
              <a:t> </a:t>
            </a:r>
            <a:r>
              <a:rPr lang="en-US" dirty="0" err="1"/>
              <a:t>mahmud</a:t>
            </a:r>
            <a:r>
              <a:rPr lang="en-US" dirty="0"/>
              <a:t> sir, for giving us the opportunity to present our project here.</a:t>
            </a:r>
          </a:p>
          <a:p>
            <a:r>
              <a:rPr lang="en-US" dirty="0"/>
              <a:t>So , here we are going to present “Plant Disease detection using Dip. Which is Supervised by Dr. </a:t>
            </a:r>
            <a:r>
              <a:rPr lang="en-US" dirty="0" err="1"/>
              <a:t>Zulfiqure</a:t>
            </a:r>
            <a:r>
              <a:rPr lang="en-US" dirty="0"/>
              <a:t> </a:t>
            </a:r>
            <a:r>
              <a:rPr lang="en-US" dirty="0" err="1"/>
              <a:t>mahmud</a:t>
            </a:r>
            <a:r>
              <a:rPr lang="en-US" dirty="0"/>
              <a:t> sir and presented by our team </a:t>
            </a:r>
            <a:r>
              <a:rPr lang="en-US" dirty="0" err="1"/>
              <a:t>zerosplash</a:t>
            </a:r>
            <a:endParaRPr lang="en-US" dirty="0"/>
          </a:p>
        </p:txBody>
      </p:sp>
      <p:sp>
        <p:nvSpPr>
          <p:cNvPr id="4" name="Slide Number Placeholder 3"/>
          <p:cNvSpPr>
            <a:spLocks noGrp="1"/>
          </p:cNvSpPr>
          <p:nvPr>
            <p:ph type="sldNum" sz="quarter" idx="5"/>
          </p:nvPr>
        </p:nvSpPr>
        <p:spPr/>
        <p:txBody>
          <a:bodyPr/>
          <a:lstStyle/>
          <a:p>
            <a:fld id="{EDFA8FD0-B578-4B49-9B6A-42739907AEBE}" type="slidenum">
              <a:rPr lang="en-US" smtClean="0"/>
              <a:t>1</a:t>
            </a:fld>
            <a:endParaRPr lang="en-US"/>
          </a:p>
        </p:txBody>
      </p:sp>
    </p:spTree>
    <p:extLst>
      <p:ext uri="{BB962C8B-B14F-4D97-AF65-F5344CB8AC3E}">
        <p14:creationId xmlns:p14="http://schemas.microsoft.com/office/powerpoint/2010/main" val="3287170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 in the term of risk, we gathered the risk area for our project here and gathered this into two phases as: Primary risk and Mitigation Risk. The main Risk area for our web apps are: </a:t>
            </a:r>
          </a:p>
        </p:txBody>
      </p:sp>
      <p:sp>
        <p:nvSpPr>
          <p:cNvPr id="4" name="Slide Number Placeholder 3"/>
          <p:cNvSpPr>
            <a:spLocks noGrp="1"/>
          </p:cNvSpPr>
          <p:nvPr>
            <p:ph type="sldNum" sz="quarter" idx="5"/>
          </p:nvPr>
        </p:nvSpPr>
        <p:spPr/>
        <p:txBody>
          <a:bodyPr/>
          <a:lstStyle/>
          <a:p>
            <a:fld id="{EDFA8FD0-B578-4B49-9B6A-42739907AEBE}" type="slidenum">
              <a:rPr lang="en-US" smtClean="0"/>
              <a:t>12</a:t>
            </a:fld>
            <a:endParaRPr lang="en-US"/>
          </a:p>
        </p:txBody>
      </p:sp>
    </p:spTree>
    <p:extLst>
      <p:ext uri="{BB962C8B-B14F-4D97-AF65-F5344CB8AC3E}">
        <p14:creationId xmlns:p14="http://schemas.microsoft.com/office/powerpoint/2010/main" val="3282125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t>
            </a:r>
            <a:r>
              <a:rPr lang="en-US" dirty="0" err="1"/>
              <a:t>devided</a:t>
            </a:r>
            <a:r>
              <a:rPr lang="en-US" dirty="0"/>
              <a:t> our tasks by planning with the task name , start and end time and trying to complete all the task intime,. Also here we show the dependency of our tasks in </a:t>
            </a:r>
            <a:r>
              <a:rPr lang="en-US" dirty="0" err="1"/>
              <a:t>gantt</a:t>
            </a:r>
            <a:r>
              <a:rPr lang="en-US" dirty="0"/>
              <a:t> chart.</a:t>
            </a:r>
          </a:p>
        </p:txBody>
      </p:sp>
      <p:sp>
        <p:nvSpPr>
          <p:cNvPr id="4" name="Slide Number Placeholder 3"/>
          <p:cNvSpPr>
            <a:spLocks noGrp="1"/>
          </p:cNvSpPr>
          <p:nvPr>
            <p:ph type="sldNum" sz="quarter" idx="5"/>
          </p:nvPr>
        </p:nvSpPr>
        <p:spPr/>
        <p:txBody>
          <a:bodyPr/>
          <a:lstStyle/>
          <a:p>
            <a:fld id="{EDFA8FD0-B578-4B49-9B6A-42739907AEBE}" type="slidenum">
              <a:rPr lang="en-US" smtClean="0"/>
              <a:t>13</a:t>
            </a:fld>
            <a:endParaRPr lang="en-US"/>
          </a:p>
        </p:txBody>
      </p:sp>
    </p:spTree>
    <p:extLst>
      <p:ext uri="{BB962C8B-B14F-4D97-AF65-F5344CB8AC3E}">
        <p14:creationId xmlns:p14="http://schemas.microsoft.com/office/powerpoint/2010/main" val="3264938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a:t>
            </a:r>
            <a:r>
              <a:rPr lang="en-US" dirty="0" err="1"/>
              <a:t>gantt</a:t>
            </a:r>
            <a:r>
              <a:rPr lang="en-US" dirty="0"/>
              <a:t> chart visualization according to the tasks start and end date with their dependencies</a:t>
            </a:r>
          </a:p>
          <a:p>
            <a:endParaRPr lang="en-US" dirty="0"/>
          </a:p>
          <a:p>
            <a:endParaRPr lang="en-US" dirty="0"/>
          </a:p>
        </p:txBody>
      </p:sp>
      <p:sp>
        <p:nvSpPr>
          <p:cNvPr id="4" name="Slide Number Placeholder 3"/>
          <p:cNvSpPr>
            <a:spLocks noGrp="1"/>
          </p:cNvSpPr>
          <p:nvPr>
            <p:ph type="sldNum" sz="quarter" idx="5"/>
          </p:nvPr>
        </p:nvSpPr>
        <p:spPr/>
        <p:txBody>
          <a:bodyPr/>
          <a:lstStyle/>
          <a:p>
            <a:fld id="{EDFA8FD0-B578-4B49-9B6A-42739907AEBE}" type="slidenum">
              <a:rPr lang="en-US" smtClean="0"/>
              <a:t>14</a:t>
            </a:fld>
            <a:endParaRPr lang="en-US"/>
          </a:p>
        </p:txBody>
      </p:sp>
    </p:spTree>
    <p:extLst>
      <p:ext uri="{BB962C8B-B14F-4D97-AF65-F5344CB8AC3E}">
        <p14:creationId xmlns:p14="http://schemas.microsoft.com/office/powerpoint/2010/main" val="909046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of our webapps here, homepage </a:t>
            </a:r>
          </a:p>
        </p:txBody>
      </p:sp>
      <p:sp>
        <p:nvSpPr>
          <p:cNvPr id="4" name="Slide Number Placeholder 3"/>
          <p:cNvSpPr>
            <a:spLocks noGrp="1"/>
          </p:cNvSpPr>
          <p:nvPr>
            <p:ph type="sldNum" sz="quarter" idx="5"/>
          </p:nvPr>
        </p:nvSpPr>
        <p:spPr/>
        <p:txBody>
          <a:bodyPr/>
          <a:lstStyle/>
          <a:p>
            <a:fld id="{EDFA8FD0-B578-4B49-9B6A-42739907AEBE}" type="slidenum">
              <a:rPr lang="en-US" smtClean="0"/>
              <a:t>17</a:t>
            </a:fld>
            <a:endParaRPr lang="en-US"/>
          </a:p>
        </p:txBody>
      </p:sp>
    </p:spTree>
    <p:extLst>
      <p:ext uri="{BB962C8B-B14F-4D97-AF65-F5344CB8AC3E}">
        <p14:creationId xmlns:p14="http://schemas.microsoft.com/office/powerpoint/2010/main" val="3135967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the picture from device and upload it , show the picture and then predict the results in output</a:t>
            </a:r>
          </a:p>
          <a:p>
            <a:endParaRPr lang="en-US" dirty="0"/>
          </a:p>
          <a:p>
            <a:endParaRPr lang="en-US" dirty="0"/>
          </a:p>
        </p:txBody>
      </p:sp>
      <p:sp>
        <p:nvSpPr>
          <p:cNvPr id="4" name="Slide Number Placeholder 3"/>
          <p:cNvSpPr>
            <a:spLocks noGrp="1"/>
          </p:cNvSpPr>
          <p:nvPr>
            <p:ph type="sldNum" sz="quarter" idx="5"/>
          </p:nvPr>
        </p:nvSpPr>
        <p:spPr/>
        <p:txBody>
          <a:bodyPr/>
          <a:lstStyle/>
          <a:p>
            <a:fld id="{EDFA8FD0-B578-4B49-9B6A-42739907AEBE}" type="slidenum">
              <a:rPr lang="en-US" smtClean="0"/>
              <a:t>18</a:t>
            </a:fld>
            <a:endParaRPr lang="en-US"/>
          </a:p>
        </p:txBody>
      </p:sp>
    </p:spTree>
    <p:extLst>
      <p:ext uri="{BB962C8B-B14F-4D97-AF65-F5344CB8AC3E}">
        <p14:creationId xmlns:p14="http://schemas.microsoft.com/office/powerpoint/2010/main" val="2522878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FA8FD0-B578-4B49-9B6A-42739907AEBE}" type="slidenum">
              <a:rPr lang="en-US" smtClean="0"/>
              <a:t>19</a:t>
            </a:fld>
            <a:endParaRPr lang="en-US"/>
          </a:p>
        </p:txBody>
      </p:sp>
    </p:spTree>
    <p:extLst>
      <p:ext uri="{BB962C8B-B14F-4D97-AF65-F5344CB8AC3E}">
        <p14:creationId xmlns:p14="http://schemas.microsoft.com/office/powerpoint/2010/main" val="3395822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divided our presentation in some contents , where we describe all of this section in this presentation</a:t>
            </a:r>
          </a:p>
        </p:txBody>
      </p:sp>
      <p:sp>
        <p:nvSpPr>
          <p:cNvPr id="4" name="Slide Number Placeholder 3"/>
          <p:cNvSpPr>
            <a:spLocks noGrp="1"/>
          </p:cNvSpPr>
          <p:nvPr>
            <p:ph type="sldNum" sz="quarter" idx="5"/>
          </p:nvPr>
        </p:nvSpPr>
        <p:spPr/>
        <p:txBody>
          <a:bodyPr/>
          <a:lstStyle/>
          <a:p>
            <a:fld id="{EDFA8FD0-B578-4B49-9B6A-42739907AEBE}" type="slidenum">
              <a:rPr lang="en-US" smtClean="0"/>
              <a:t>2</a:t>
            </a:fld>
            <a:endParaRPr lang="en-US"/>
          </a:p>
        </p:txBody>
      </p:sp>
    </p:spTree>
    <p:extLst>
      <p:ext uri="{BB962C8B-B14F-4D97-AF65-F5344CB8AC3E}">
        <p14:creationId xmlns:p14="http://schemas.microsoft.com/office/powerpoint/2010/main" val="3207169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use the objectives here </a:t>
            </a:r>
          </a:p>
        </p:txBody>
      </p:sp>
      <p:sp>
        <p:nvSpPr>
          <p:cNvPr id="4" name="Slide Number Placeholder 3"/>
          <p:cNvSpPr>
            <a:spLocks noGrp="1"/>
          </p:cNvSpPr>
          <p:nvPr>
            <p:ph type="sldNum" sz="quarter" idx="10"/>
          </p:nvPr>
        </p:nvSpPr>
        <p:spPr/>
        <p:txBody>
          <a:bodyPr/>
          <a:lstStyle/>
          <a:p>
            <a:fld id="{EDFA8FD0-B578-4B49-9B6A-42739907AEBE}" type="slidenum">
              <a:rPr lang="en-US" smtClean="0"/>
              <a:t>4</a:t>
            </a:fld>
            <a:endParaRPr lang="en-US"/>
          </a:p>
        </p:txBody>
      </p:sp>
    </p:spTree>
    <p:extLst>
      <p:ext uri="{BB962C8B-B14F-4D97-AF65-F5344CB8AC3E}">
        <p14:creationId xmlns:p14="http://schemas.microsoft.com/office/powerpoint/2010/main" val="3817698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plant disease detection we collect the data set and use , which contain about 87k </a:t>
            </a:r>
            <a:r>
              <a:rPr lang="en-US" dirty="0" err="1"/>
              <a:t>rgb</a:t>
            </a:r>
            <a:r>
              <a:rPr lang="en-US" dirty="0"/>
              <a:t> images of healthy and diseased crop leaves, </a:t>
            </a:r>
            <a:r>
              <a:rPr lang="en-US" sz="1200" dirty="0"/>
              <a:t>leaves which is </a:t>
            </a:r>
            <a:r>
              <a:rPr lang="en-US" sz="1200" b="1" dirty="0">
                <a:solidFill>
                  <a:schemeClr val="accent2">
                    <a:lumMod val="75000"/>
                  </a:schemeClr>
                </a:solidFill>
              </a:rPr>
              <a:t>categorized into 38 different classes</a:t>
            </a:r>
            <a:r>
              <a:rPr lang="en-US" sz="1200" dirty="0"/>
              <a:t>. The total dataset is divided into </a:t>
            </a:r>
            <a:r>
              <a:rPr lang="en-US" sz="1200" b="1" dirty="0">
                <a:solidFill>
                  <a:schemeClr val="accent2">
                    <a:lumMod val="75000"/>
                  </a:schemeClr>
                </a:solidFill>
              </a:rPr>
              <a:t>80/20 ratio </a:t>
            </a:r>
            <a:r>
              <a:rPr lang="en-US" sz="1200" dirty="0"/>
              <a:t>of training and validation set preserving the directory structure. A new directory containing </a:t>
            </a:r>
            <a:r>
              <a:rPr lang="en-US" sz="1200" b="1" dirty="0">
                <a:solidFill>
                  <a:schemeClr val="accent2">
                    <a:lumMod val="75000"/>
                  </a:schemeClr>
                </a:solidFill>
              </a:rPr>
              <a:t>33 test images </a:t>
            </a:r>
            <a:r>
              <a:rPr lang="en-US" sz="1200" dirty="0"/>
              <a:t>is created later for prediction purpose.</a:t>
            </a:r>
          </a:p>
          <a:p>
            <a:r>
              <a:rPr lang="en-US" sz="1200" dirty="0"/>
              <a:t>Here is the sample of healthy and diseased of Apple leaf</a:t>
            </a:r>
            <a:endParaRPr lang="en-US" dirty="0"/>
          </a:p>
        </p:txBody>
      </p:sp>
      <p:sp>
        <p:nvSpPr>
          <p:cNvPr id="4" name="Slide Number Placeholder 3"/>
          <p:cNvSpPr>
            <a:spLocks noGrp="1"/>
          </p:cNvSpPr>
          <p:nvPr>
            <p:ph type="sldNum" sz="quarter" idx="5"/>
          </p:nvPr>
        </p:nvSpPr>
        <p:spPr/>
        <p:txBody>
          <a:bodyPr/>
          <a:lstStyle/>
          <a:p>
            <a:fld id="{EDFA8FD0-B578-4B49-9B6A-42739907AEBE}" type="slidenum">
              <a:rPr lang="en-US" smtClean="0"/>
              <a:t>5</a:t>
            </a:fld>
            <a:endParaRPr lang="en-US"/>
          </a:p>
        </p:txBody>
      </p:sp>
    </p:spTree>
    <p:extLst>
      <p:ext uri="{BB962C8B-B14F-4D97-AF65-F5344CB8AC3E}">
        <p14:creationId xmlns:p14="http://schemas.microsoft.com/office/powerpoint/2010/main" val="2306919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Workflow, the user can go to the interface then capture or upload the leaves image then the image is preprocessing which is under the digital image processing, then go to the model and identify the disease by comparing its train test dataset and gives the decision to the user, healthy or defeated leaf</a:t>
            </a:r>
          </a:p>
        </p:txBody>
      </p:sp>
      <p:sp>
        <p:nvSpPr>
          <p:cNvPr id="4" name="Slide Number Placeholder 3"/>
          <p:cNvSpPr>
            <a:spLocks noGrp="1"/>
          </p:cNvSpPr>
          <p:nvPr>
            <p:ph type="sldNum" sz="quarter" idx="5"/>
          </p:nvPr>
        </p:nvSpPr>
        <p:spPr/>
        <p:txBody>
          <a:bodyPr/>
          <a:lstStyle/>
          <a:p>
            <a:fld id="{EDFA8FD0-B578-4B49-9B6A-42739907AEBE}" type="slidenum">
              <a:rPr lang="en-US" smtClean="0"/>
              <a:t>6</a:t>
            </a:fld>
            <a:endParaRPr lang="en-US"/>
          </a:p>
        </p:txBody>
      </p:sp>
    </p:spTree>
    <p:extLst>
      <p:ext uri="{BB962C8B-B14F-4D97-AF65-F5344CB8AC3E}">
        <p14:creationId xmlns:p14="http://schemas.microsoft.com/office/powerpoint/2010/main" val="1076468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usecase</a:t>
            </a:r>
            <a:r>
              <a:rPr lang="en-US" dirty="0"/>
              <a:t> diagram of our project shows here user can select the image upload it and get the result </a:t>
            </a:r>
            <a:r>
              <a:rPr lang="en-US" dirty="0" err="1"/>
              <a:t>wher</a:t>
            </a:r>
            <a:r>
              <a:rPr lang="en-US" dirty="0"/>
              <a:t> the server works in backend process the image, </a:t>
            </a:r>
            <a:r>
              <a:rPr lang="en-US" dirty="0" err="1"/>
              <a:t>build,train</a:t>
            </a:r>
            <a:r>
              <a:rPr lang="en-US" dirty="0"/>
              <a:t> and then predict the output for the user.</a:t>
            </a:r>
          </a:p>
        </p:txBody>
      </p:sp>
      <p:sp>
        <p:nvSpPr>
          <p:cNvPr id="4" name="Slide Number Placeholder 3"/>
          <p:cNvSpPr>
            <a:spLocks noGrp="1"/>
          </p:cNvSpPr>
          <p:nvPr>
            <p:ph type="sldNum" sz="quarter" idx="5"/>
          </p:nvPr>
        </p:nvSpPr>
        <p:spPr/>
        <p:txBody>
          <a:bodyPr/>
          <a:lstStyle/>
          <a:p>
            <a:fld id="{EDFA8FD0-B578-4B49-9B6A-42739907AEBE}" type="slidenum">
              <a:rPr lang="en-US" smtClean="0"/>
              <a:t>7</a:t>
            </a:fld>
            <a:endParaRPr lang="en-US"/>
          </a:p>
        </p:txBody>
      </p:sp>
    </p:spTree>
    <p:extLst>
      <p:ext uri="{BB962C8B-B14F-4D97-AF65-F5344CB8AC3E}">
        <p14:creationId xmlns:p14="http://schemas.microsoft.com/office/powerpoint/2010/main" val="3136047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implement our project on the basis of Digital image processing. Techniques which use here are , </a:t>
            </a:r>
            <a:r>
              <a:rPr lang="en-US" dirty="0" err="1"/>
              <a:t>Resizing,Color</a:t>
            </a:r>
            <a:r>
              <a:rPr lang="en-US" dirty="0"/>
              <a:t> model, image interpolation shuffling and batching</a:t>
            </a:r>
          </a:p>
        </p:txBody>
      </p:sp>
      <p:sp>
        <p:nvSpPr>
          <p:cNvPr id="4" name="Slide Number Placeholder 3"/>
          <p:cNvSpPr>
            <a:spLocks noGrp="1"/>
          </p:cNvSpPr>
          <p:nvPr>
            <p:ph type="sldNum" sz="quarter" idx="5"/>
          </p:nvPr>
        </p:nvSpPr>
        <p:spPr/>
        <p:txBody>
          <a:bodyPr/>
          <a:lstStyle/>
          <a:p>
            <a:fld id="{EDFA8FD0-B578-4B49-9B6A-42739907AEBE}" type="slidenum">
              <a:rPr lang="en-US" smtClean="0"/>
              <a:t>8</a:t>
            </a:fld>
            <a:endParaRPr lang="en-US"/>
          </a:p>
        </p:txBody>
      </p:sp>
    </p:spTree>
    <p:extLst>
      <p:ext uri="{BB962C8B-B14F-4D97-AF65-F5344CB8AC3E}">
        <p14:creationId xmlns:p14="http://schemas.microsoft.com/office/powerpoint/2010/main" val="1374740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Technology stack for implementing this project is :…</a:t>
            </a:r>
          </a:p>
          <a:p>
            <a:endParaRPr lang="en-US" dirty="0"/>
          </a:p>
          <a:p>
            <a:r>
              <a:rPr lang="en-US" dirty="0"/>
              <a:t>The implementation process we apply as first Data collection , model selection training the model testing ,</a:t>
            </a:r>
            <a:r>
              <a:rPr lang="en-US" dirty="0" err="1"/>
              <a:t>webapplication</a:t>
            </a:r>
            <a:r>
              <a:rPr lang="en-US" dirty="0"/>
              <a:t> development and prediction pipeline</a:t>
            </a:r>
          </a:p>
        </p:txBody>
      </p:sp>
      <p:sp>
        <p:nvSpPr>
          <p:cNvPr id="4" name="Slide Number Placeholder 3"/>
          <p:cNvSpPr>
            <a:spLocks noGrp="1"/>
          </p:cNvSpPr>
          <p:nvPr>
            <p:ph type="sldNum" sz="quarter" idx="5"/>
          </p:nvPr>
        </p:nvSpPr>
        <p:spPr/>
        <p:txBody>
          <a:bodyPr/>
          <a:lstStyle/>
          <a:p>
            <a:fld id="{EDFA8FD0-B578-4B49-9B6A-42739907AEBE}" type="slidenum">
              <a:rPr lang="en-US" smtClean="0"/>
              <a:t>10</a:t>
            </a:fld>
            <a:endParaRPr lang="en-US"/>
          </a:p>
        </p:txBody>
      </p:sp>
    </p:spTree>
    <p:extLst>
      <p:ext uri="{BB962C8B-B14F-4D97-AF65-F5344CB8AC3E}">
        <p14:creationId xmlns:p14="http://schemas.microsoft.com/office/powerpoint/2010/main" val="1027037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data set as we use a model selected by 80/20 data for train and test we have the </a:t>
            </a:r>
            <a:r>
              <a:rPr lang="en-US" dirty="0" err="1"/>
              <a:t>accuracy,loss,validation</a:t>
            </a:r>
            <a:r>
              <a:rPr lang="en-US" dirty="0"/>
              <a:t> accuracy for 10 epochs. And with that we have the result as the picture graph . </a:t>
            </a:r>
          </a:p>
        </p:txBody>
      </p:sp>
      <p:sp>
        <p:nvSpPr>
          <p:cNvPr id="4" name="Slide Number Placeholder 3"/>
          <p:cNvSpPr>
            <a:spLocks noGrp="1"/>
          </p:cNvSpPr>
          <p:nvPr>
            <p:ph type="sldNum" sz="quarter" idx="5"/>
          </p:nvPr>
        </p:nvSpPr>
        <p:spPr/>
        <p:txBody>
          <a:bodyPr/>
          <a:lstStyle/>
          <a:p>
            <a:fld id="{EDFA8FD0-B578-4B49-9B6A-42739907AEBE}" type="slidenum">
              <a:rPr lang="en-US" smtClean="0"/>
              <a:t>11</a:t>
            </a:fld>
            <a:endParaRPr lang="en-US"/>
          </a:p>
        </p:txBody>
      </p:sp>
    </p:spTree>
    <p:extLst>
      <p:ext uri="{BB962C8B-B14F-4D97-AF65-F5344CB8AC3E}">
        <p14:creationId xmlns:p14="http://schemas.microsoft.com/office/powerpoint/2010/main" val="1255340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1C23F-A63B-416C-B69D-D92BF64CB6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3E03AB-3416-47F2-A0BD-5DE9C0AC48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4BCF74-E8F3-42E3-89B6-246BDD161907}"/>
              </a:ext>
            </a:extLst>
          </p:cNvPr>
          <p:cNvSpPr>
            <a:spLocks noGrp="1"/>
          </p:cNvSpPr>
          <p:nvPr>
            <p:ph type="dt" sz="half" idx="10"/>
          </p:nvPr>
        </p:nvSpPr>
        <p:spPr/>
        <p:txBody>
          <a:bodyPr/>
          <a:lstStyle/>
          <a:p>
            <a:fld id="{687DF6B1-AC0E-4413-846C-4CD77FCC33D8}" type="datetime1">
              <a:rPr lang="en-US" smtClean="0"/>
              <a:t>11/14/2024</a:t>
            </a:fld>
            <a:endParaRPr lang="en-US"/>
          </a:p>
        </p:txBody>
      </p:sp>
      <p:sp>
        <p:nvSpPr>
          <p:cNvPr id="5" name="Footer Placeholder 4">
            <a:extLst>
              <a:ext uri="{FF2B5EF4-FFF2-40B4-BE49-F238E27FC236}">
                <a16:creationId xmlns:a16="http://schemas.microsoft.com/office/drawing/2014/main" id="{97D54257-4B0B-4529-A43B-0980DD3C00CA}"/>
              </a:ext>
            </a:extLst>
          </p:cNvPr>
          <p:cNvSpPr>
            <a:spLocks noGrp="1"/>
          </p:cNvSpPr>
          <p:nvPr>
            <p:ph type="ftr" sz="quarter" idx="11"/>
          </p:nvPr>
        </p:nvSpPr>
        <p:spPr/>
        <p:txBody>
          <a:bodyPr/>
          <a:lstStyle/>
          <a:p>
            <a:r>
              <a:rPr lang="en-US"/>
              <a:t>Department Of Computer Science and Engineering  Jagannath University   </a:t>
            </a:r>
          </a:p>
        </p:txBody>
      </p:sp>
      <p:sp>
        <p:nvSpPr>
          <p:cNvPr id="6" name="Slide Number Placeholder 5">
            <a:extLst>
              <a:ext uri="{FF2B5EF4-FFF2-40B4-BE49-F238E27FC236}">
                <a16:creationId xmlns:a16="http://schemas.microsoft.com/office/drawing/2014/main" id="{E2127F9D-5525-454D-94CB-40549BED3E61}"/>
              </a:ext>
            </a:extLst>
          </p:cNvPr>
          <p:cNvSpPr>
            <a:spLocks noGrp="1"/>
          </p:cNvSpPr>
          <p:nvPr>
            <p:ph type="sldNum" sz="quarter" idx="12"/>
          </p:nvPr>
        </p:nvSpPr>
        <p:spPr/>
        <p:txBody>
          <a:bodyPr/>
          <a:lstStyle/>
          <a:p>
            <a:fld id="{141F7921-EF9E-403A-9D32-B8843125AE93}" type="slidenum">
              <a:rPr lang="en-US" smtClean="0"/>
              <a:t>‹#›</a:t>
            </a:fld>
            <a:endParaRPr lang="en-US"/>
          </a:p>
        </p:txBody>
      </p:sp>
    </p:spTree>
    <p:extLst>
      <p:ext uri="{BB962C8B-B14F-4D97-AF65-F5344CB8AC3E}">
        <p14:creationId xmlns:p14="http://schemas.microsoft.com/office/powerpoint/2010/main" val="339001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38E93-2BF1-4190-AB80-8252D35C34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48DFAB-B218-4E99-985C-FAC07B5A6A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5C4B0-AD08-4053-AFD4-D5092C05683D}"/>
              </a:ext>
            </a:extLst>
          </p:cNvPr>
          <p:cNvSpPr>
            <a:spLocks noGrp="1"/>
          </p:cNvSpPr>
          <p:nvPr>
            <p:ph type="dt" sz="half" idx="10"/>
          </p:nvPr>
        </p:nvSpPr>
        <p:spPr/>
        <p:txBody>
          <a:bodyPr/>
          <a:lstStyle/>
          <a:p>
            <a:fld id="{AC110DA1-727A-4F4C-ACB0-6F7F466CB554}" type="datetime1">
              <a:rPr lang="en-US" smtClean="0"/>
              <a:t>11/14/2024</a:t>
            </a:fld>
            <a:endParaRPr lang="en-US"/>
          </a:p>
        </p:txBody>
      </p:sp>
      <p:sp>
        <p:nvSpPr>
          <p:cNvPr id="5" name="Footer Placeholder 4">
            <a:extLst>
              <a:ext uri="{FF2B5EF4-FFF2-40B4-BE49-F238E27FC236}">
                <a16:creationId xmlns:a16="http://schemas.microsoft.com/office/drawing/2014/main" id="{72F9F05B-36DA-4497-B8FC-34012CAF705F}"/>
              </a:ext>
            </a:extLst>
          </p:cNvPr>
          <p:cNvSpPr>
            <a:spLocks noGrp="1"/>
          </p:cNvSpPr>
          <p:nvPr>
            <p:ph type="ftr" sz="quarter" idx="11"/>
          </p:nvPr>
        </p:nvSpPr>
        <p:spPr/>
        <p:txBody>
          <a:bodyPr/>
          <a:lstStyle/>
          <a:p>
            <a:r>
              <a:rPr lang="en-US"/>
              <a:t>Department Of Computer Science and Engineering  Jagannath University   </a:t>
            </a:r>
          </a:p>
        </p:txBody>
      </p:sp>
      <p:sp>
        <p:nvSpPr>
          <p:cNvPr id="6" name="Slide Number Placeholder 5">
            <a:extLst>
              <a:ext uri="{FF2B5EF4-FFF2-40B4-BE49-F238E27FC236}">
                <a16:creationId xmlns:a16="http://schemas.microsoft.com/office/drawing/2014/main" id="{BDCFE771-5EEC-4FE3-92AC-99E33B2F78D6}"/>
              </a:ext>
            </a:extLst>
          </p:cNvPr>
          <p:cNvSpPr>
            <a:spLocks noGrp="1"/>
          </p:cNvSpPr>
          <p:nvPr>
            <p:ph type="sldNum" sz="quarter" idx="12"/>
          </p:nvPr>
        </p:nvSpPr>
        <p:spPr/>
        <p:txBody>
          <a:bodyPr/>
          <a:lstStyle/>
          <a:p>
            <a:fld id="{141F7921-EF9E-403A-9D32-B8843125AE93}" type="slidenum">
              <a:rPr lang="en-US" smtClean="0"/>
              <a:t>‹#›</a:t>
            </a:fld>
            <a:endParaRPr lang="en-US"/>
          </a:p>
        </p:txBody>
      </p:sp>
    </p:spTree>
    <p:extLst>
      <p:ext uri="{BB962C8B-B14F-4D97-AF65-F5344CB8AC3E}">
        <p14:creationId xmlns:p14="http://schemas.microsoft.com/office/powerpoint/2010/main" val="2140219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6B4572-A2B9-4A1D-ABDF-3B8DA077DA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2650C7-44D5-4287-A818-47D4A92705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A4CD5-B30F-4E49-A78B-5A3559D2724C}"/>
              </a:ext>
            </a:extLst>
          </p:cNvPr>
          <p:cNvSpPr>
            <a:spLocks noGrp="1"/>
          </p:cNvSpPr>
          <p:nvPr>
            <p:ph type="dt" sz="half" idx="10"/>
          </p:nvPr>
        </p:nvSpPr>
        <p:spPr/>
        <p:txBody>
          <a:bodyPr/>
          <a:lstStyle/>
          <a:p>
            <a:fld id="{2586272D-7014-4DB8-95BE-3005C5274DC6}" type="datetime1">
              <a:rPr lang="en-US" smtClean="0"/>
              <a:t>11/14/2024</a:t>
            </a:fld>
            <a:endParaRPr lang="en-US"/>
          </a:p>
        </p:txBody>
      </p:sp>
      <p:sp>
        <p:nvSpPr>
          <p:cNvPr id="5" name="Footer Placeholder 4">
            <a:extLst>
              <a:ext uri="{FF2B5EF4-FFF2-40B4-BE49-F238E27FC236}">
                <a16:creationId xmlns:a16="http://schemas.microsoft.com/office/drawing/2014/main" id="{AC397D0E-5229-4B92-8070-4193D8441378}"/>
              </a:ext>
            </a:extLst>
          </p:cNvPr>
          <p:cNvSpPr>
            <a:spLocks noGrp="1"/>
          </p:cNvSpPr>
          <p:nvPr>
            <p:ph type="ftr" sz="quarter" idx="11"/>
          </p:nvPr>
        </p:nvSpPr>
        <p:spPr/>
        <p:txBody>
          <a:bodyPr/>
          <a:lstStyle/>
          <a:p>
            <a:r>
              <a:rPr lang="en-US"/>
              <a:t>Department Of Computer Science and Engineering  Jagannath University   </a:t>
            </a:r>
          </a:p>
        </p:txBody>
      </p:sp>
      <p:sp>
        <p:nvSpPr>
          <p:cNvPr id="6" name="Slide Number Placeholder 5">
            <a:extLst>
              <a:ext uri="{FF2B5EF4-FFF2-40B4-BE49-F238E27FC236}">
                <a16:creationId xmlns:a16="http://schemas.microsoft.com/office/drawing/2014/main" id="{69FF65A2-FE50-409E-AB8D-A50C4B88B45B}"/>
              </a:ext>
            </a:extLst>
          </p:cNvPr>
          <p:cNvSpPr>
            <a:spLocks noGrp="1"/>
          </p:cNvSpPr>
          <p:nvPr>
            <p:ph type="sldNum" sz="quarter" idx="12"/>
          </p:nvPr>
        </p:nvSpPr>
        <p:spPr/>
        <p:txBody>
          <a:bodyPr/>
          <a:lstStyle/>
          <a:p>
            <a:fld id="{141F7921-EF9E-403A-9D32-B8843125AE93}" type="slidenum">
              <a:rPr lang="en-US" smtClean="0"/>
              <a:t>‹#›</a:t>
            </a:fld>
            <a:endParaRPr lang="en-US"/>
          </a:p>
        </p:txBody>
      </p:sp>
    </p:spTree>
    <p:extLst>
      <p:ext uri="{BB962C8B-B14F-4D97-AF65-F5344CB8AC3E}">
        <p14:creationId xmlns:p14="http://schemas.microsoft.com/office/powerpoint/2010/main" val="1231355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EC2C-D781-496C-AFA5-0EF5E75302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304570-13C1-4292-AFE3-0EF6630AE5B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F77AE-8A12-4B0D-BEC4-09CC314277C5}"/>
              </a:ext>
            </a:extLst>
          </p:cNvPr>
          <p:cNvSpPr>
            <a:spLocks noGrp="1"/>
          </p:cNvSpPr>
          <p:nvPr>
            <p:ph type="dt" sz="half" idx="10"/>
          </p:nvPr>
        </p:nvSpPr>
        <p:spPr/>
        <p:txBody>
          <a:bodyPr/>
          <a:lstStyle/>
          <a:p>
            <a:fld id="{12DFC59C-4742-41A7-8E90-FA4A250E864C}" type="datetime1">
              <a:rPr lang="en-US" smtClean="0"/>
              <a:t>11/14/2024</a:t>
            </a:fld>
            <a:endParaRPr lang="en-US"/>
          </a:p>
        </p:txBody>
      </p:sp>
      <p:sp>
        <p:nvSpPr>
          <p:cNvPr id="5" name="Footer Placeholder 4">
            <a:extLst>
              <a:ext uri="{FF2B5EF4-FFF2-40B4-BE49-F238E27FC236}">
                <a16:creationId xmlns:a16="http://schemas.microsoft.com/office/drawing/2014/main" id="{BFB61486-8224-4963-8503-BACFDF17B1BB}"/>
              </a:ext>
            </a:extLst>
          </p:cNvPr>
          <p:cNvSpPr>
            <a:spLocks noGrp="1"/>
          </p:cNvSpPr>
          <p:nvPr>
            <p:ph type="ftr" sz="quarter" idx="11"/>
          </p:nvPr>
        </p:nvSpPr>
        <p:spPr/>
        <p:txBody>
          <a:bodyPr/>
          <a:lstStyle/>
          <a:p>
            <a:r>
              <a:rPr lang="en-US"/>
              <a:t>Department Of Computer Science and Engineering  Jagannath University   </a:t>
            </a:r>
          </a:p>
        </p:txBody>
      </p:sp>
      <p:sp>
        <p:nvSpPr>
          <p:cNvPr id="6" name="Slide Number Placeholder 5">
            <a:extLst>
              <a:ext uri="{FF2B5EF4-FFF2-40B4-BE49-F238E27FC236}">
                <a16:creationId xmlns:a16="http://schemas.microsoft.com/office/drawing/2014/main" id="{2A491636-A27B-4FAE-99E0-43F58047747E}"/>
              </a:ext>
            </a:extLst>
          </p:cNvPr>
          <p:cNvSpPr>
            <a:spLocks noGrp="1"/>
          </p:cNvSpPr>
          <p:nvPr>
            <p:ph type="sldNum" sz="quarter" idx="12"/>
          </p:nvPr>
        </p:nvSpPr>
        <p:spPr/>
        <p:txBody>
          <a:bodyPr/>
          <a:lstStyle/>
          <a:p>
            <a:fld id="{141F7921-EF9E-403A-9D32-B8843125AE93}" type="slidenum">
              <a:rPr lang="en-US" smtClean="0"/>
              <a:t>‹#›</a:t>
            </a:fld>
            <a:endParaRPr lang="en-US"/>
          </a:p>
        </p:txBody>
      </p:sp>
    </p:spTree>
    <p:extLst>
      <p:ext uri="{BB962C8B-B14F-4D97-AF65-F5344CB8AC3E}">
        <p14:creationId xmlns:p14="http://schemas.microsoft.com/office/powerpoint/2010/main" val="182908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9C5E7-B984-46AB-BCAB-0DF1781AEF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A0AE4A-52CA-4C19-B3D1-0230EEB497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3C56C88-F94B-45B0-B4BA-CB1CDC42B6A2}"/>
              </a:ext>
            </a:extLst>
          </p:cNvPr>
          <p:cNvSpPr>
            <a:spLocks noGrp="1"/>
          </p:cNvSpPr>
          <p:nvPr>
            <p:ph type="dt" sz="half" idx="10"/>
          </p:nvPr>
        </p:nvSpPr>
        <p:spPr/>
        <p:txBody>
          <a:bodyPr/>
          <a:lstStyle/>
          <a:p>
            <a:fld id="{C8CC7BCC-9DD9-49C7-B3E0-852AFEE1021E}" type="datetime1">
              <a:rPr lang="en-US" smtClean="0"/>
              <a:t>11/14/2024</a:t>
            </a:fld>
            <a:endParaRPr lang="en-US"/>
          </a:p>
        </p:txBody>
      </p:sp>
      <p:sp>
        <p:nvSpPr>
          <p:cNvPr id="5" name="Footer Placeholder 4">
            <a:extLst>
              <a:ext uri="{FF2B5EF4-FFF2-40B4-BE49-F238E27FC236}">
                <a16:creationId xmlns:a16="http://schemas.microsoft.com/office/drawing/2014/main" id="{8EC5FA7F-3487-4EBB-82A4-454E72D9D2B5}"/>
              </a:ext>
            </a:extLst>
          </p:cNvPr>
          <p:cNvSpPr>
            <a:spLocks noGrp="1"/>
          </p:cNvSpPr>
          <p:nvPr>
            <p:ph type="ftr" sz="quarter" idx="11"/>
          </p:nvPr>
        </p:nvSpPr>
        <p:spPr/>
        <p:txBody>
          <a:bodyPr/>
          <a:lstStyle/>
          <a:p>
            <a:r>
              <a:rPr lang="en-US"/>
              <a:t>Department Of Computer Science and Engineering  Jagannath University   </a:t>
            </a:r>
          </a:p>
        </p:txBody>
      </p:sp>
      <p:sp>
        <p:nvSpPr>
          <p:cNvPr id="6" name="Slide Number Placeholder 5">
            <a:extLst>
              <a:ext uri="{FF2B5EF4-FFF2-40B4-BE49-F238E27FC236}">
                <a16:creationId xmlns:a16="http://schemas.microsoft.com/office/drawing/2014/main" id="{018B8FBE-D0D8-4C9B-88BA-2F661D96377E}"/>
              </a:ext>
            </a:extLst>
          </p:cNvPr>
          <p:cNvSpPr>
            <a:spLocks noGrp="1"/>
          </p:cNvSpPr>
          <p:nvPr>
            <p:ph type="sldNum" sz="quarter" idx="12"/>
          </p:nvPr>
        </p:nvSpPr>
        <p:spPr/>
        <p:txBody>
          <a:bodyPr/>
          <a:lstStyle/>
          <a:p>
            <a:fld id="{141F7921-EF9E-403A-9D32-B8843125AE93}" type="slidenum">
              <a:rPr lang="en-US" smtClean="0"/>
              <a:t>‹#›</a:t>
            </a:fld>
            <a:endParaRPr lang="en-US"/>
          </a:p>
        </p:txBody>
      </p:sp>
    </p:spTree>
    <p:extLst>
      <p:ext uri="{BB962C8B-B14F-4D97-AF65-F5344CB8AC3E}">
        <p14:creationId xmlns:p14="http://schemas.microsoft.com/office/powerpoint/2010/main" val="28524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E6CB3-AC74-4B94-8E65-8A0DCE103A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02D27C-C584-4973-BC5D-A7D0FD925C9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194B3E-7CA2-42C2-A529-AB7A13ED6BA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4994B7-2425-4C78-BE9B-7D49925284A6}"/>
              </a:ext>
            </a:extLst>
          </p:cNvPr>
          <p:cNvSpPr>
            <a:spLocks noGrp="1"/>
          </p:cNvSpPr>
          <p:nvPr>
            <p:ph type="dt" sz="half" idx="10"/>
          </p:nvPr>
        </p:nvSpPr>
        <p:spPr/>
        <p:txBody>
          <a:bodyPr/>
          <a:lstStyle/>
          <a:p>
            <a:fld id="{72690322-299C-4AC7-8A26-183FA29DBD4C}" type="datetime1">
              <a:rPr lang="en-US" smtClean="0"/>
              <a:t>11/14/2024</a:t>
            </a:fld>
            <a:endParaRPr lang="en-US"/>
          </a:p>
        </p:txBody>
      </p:sp>
      <p:sp>
        <p:nvSpPr>
          <p:cNvPr id="6" name="Footer Placeholder 5">
            <a:extLst>
              <a:ext uri="{FF2B5EF4-FFF2-40B4-BE49-F238E27FC236}">
                <a16:creationId xmlns:a16="http://schemas.microsoft.com/office/drawing/2014/main" id="{7CB9E4E5-39D2-4A25-AF29-1759E514411D}"/>
              </a:ext>
            </a:extLst>
          </p:cNvPr>
          <p:cNvSpPr>
            <a:spLocks noGrp="1"/>
          </p:cNvSpPr>
          <p:nvPr>
            <p:ph type="ftr" sz="quarter" idx="11"/>
          </p:nvPr>
        </p:nvSpPr>
        <p:spPr/>
        <p:txBody>
          <a:bodyPr/>
          <a:lstStyle/>
          <a:p>
            <a:r>
              <a:rPr lang="en-US"/>
              <a:t>Department Of Computer Science and Engineering  Jagannath University   </a:t>
            </a:r>
          </a:p>
        </p:txBody>
      </p:sp>
      <p:sp>
        <p:nvSpPr>
          <p:cNvPr id="7" name="Slide Number Placeholder 6">
            <a:extLst>
              <a:ext uri="{FF2B5EF4-FFF2-40B4-BE49-F238E27FC236}">
                <a16:creationId xmlns:a16="http://schemas.microsoft.com/office/drawing/2014/main" id="{B829EB40-A0BB-4939-9511-923878F0169F}"/>
              </a:ext>
            </a:extLst>
          </p:cNvPr>
          <p:cNvSpPr>
            <a:spLocks noGrp="1"/>
          </p:cNvSpPr>
          <p:nvPr>
            <p:ph type="sldNum" sz="quarter" idx="12"/>
          </p:nvPr>
        </p:nvSpPr>
        <p:spPr/>
        <p:txBody>
          <a:bodyPr/>
          <a:lstStyle/>
          <a:p>
            <a:fld id="{141F7921-EF9E-403A-9D32-B8843125AE93}" type="slidenum">
              <a:rPr lang="en-US" smtClean="0"/>
              <a:t>‹#›</a:t>
            </a:fld>
            <a:endParaRPr lang="en-US"/>
          </a:p>
        </p:txBody>
      </p:sp>
    </p:spTree>
    <p:extLst>
      <p:ext uri="{BB962C8B-B14F-4D97-AF65-F5344CB8AC3E}">
        <p14:creationId xmlns:p14="http://schemas.microsoft.com/office/powerpoint/2010/main" val="166751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7F44-FD42-4302-8CAA-66B11E8E58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067ABA-FDB5-4B44-8837-A20051B122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8ADDDE2-4682-4BEB-9EBC-8F300C9319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756DDB-7569-44B8-A880-5C3515848E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A4C726-DFFB-474A-9C56-42E3D378A69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A67C83-C63F-4821-8489-11FDB3266302}"/>
              </a:ext>
            </a:extLst>
          </p:cNvPr>
          <p:cNvSpPr>
            <a:spLocks noGrp="1"/>
          </p:cNvSpPr>
          <p:nvPr>
            <p:ph type="dt" sz="half" idx="10"/>
          </p:nvPr>
        </p:nvSpPr>
        <p:spPr/>
        <p:txBody>
          <a:bodyPr/>
          <a:lstStyle/>
          <a:p>
            <a:fld id="{00E0E5AC-4B53-48E4-B72E-D11D1D59586F}" type="datetime1">
              <a:rPr lang="en-US" smtClean="0"/>
              <a:t>11/14/2024</a:t>
            </a:fld>
            <a:endParaRPr lang="en-US"/>
          </a:p>
        </p:txBody>
      </p:sp>
      <p:sp>
        <p:nvSpPr>
          <p:cNvPr id="8" name="Footer Placeholder 7">
            <a:extLst>
              <a:ext uri="{FF2B5EF4-FFF2-40B4-BE49-F238E27FC236}">
                <a16:creationId xmlns:a16="http://schemas.microsoft.com/office/drawing/2014/main" id="{069F2F43-FBB3-4CD3-993D-C8388EB41171}"/>
              </a:ext>
            </a:extLst>
          </p:cNvPr>
          <p:cNvSpPr>
            <a:spLocks noGrp="1"/>
          </p:cNvSpPr>
          <p:nvPr>
            <p:ph type="ftr" sz="quarter" idx="11"/>
          </p:nvPr>
        </p:nvSpPr>
        <p:spPr/>
        <p:txBody>
          <a:bodyPr/>
          <a:lstStyle/>
          <a:p>
            <a:r>
              <a:rPr lang="en-US"/>
              <a:t>Department Of Computer Science and Engineering  Jagannath University   </a:t>
            </a:r>
          </a:p>
        </p:txBody>
      </p:sp>
      <p:sp>
        <p:nvSpPr>
          <p:cNvPr id="9" name="Slide Number Placeholder 8">
            <a:extLst>
              <a:ext uri="{FF2B5EF4-FFF2-40B4-BE49-F238E27FC236}">
                <a16:creationId xmlns:a16="http://schemas.microsoft.com/office/drawing/2014/main" id="{48E6152C-F1FB-480A-BA87-E3CCA55243B0}"/>
              </a:ext>
            </a:extLst>
          </p:cNvPr>
          <p:cNvSpPr>
            <a:spLocks noGrp="1"/>
          </p:cNvSpPr>
          <p:nvPr>
            <p:ph type="sldNum" sz="quarter" idx="12"/>
          </p:nvPr>
        </p:nvSpPr>
        <p:spPr/>
        <p:txBody>
          <a:bodyPr/>
          <a:lstStyle/>
          <a:p>
            <a:fld id="{141F7921-EF9E-403A-9D32-B8843125AE93}" type="slidenum">
              <a:rPr lang="en-US" smtClean="0"/>
              <a:t>‹#›</a:t>
            </a:fld>
            <a:endParaRPr lang="en-US"/>
          </a:p>
        </p:txBody>
      </p:sp>
    </p:spTree>
    <p:extLst>
      <p:ext uri="{BB962C8B-B14F-4D97-AF65-F5344CB8AC3E}">
        <p14:creationId xmlns:p14="http://schemas.microsoft.com/office/powerpoint/2010/main" val="145361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99AE-84BF-48DC-AB56-1A4BEC730E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1272BB-2293-4CC8-A160-C142F7E2C749}"/>
              </a:ext>
            </a:extLst>
          </p:cNvPr>
          <p:cNvSpPr>
            <a:spLocks noGrp="1"/>
          </p:cNvSpPr>
          <p:nvPr>
            <p:ph type="dt" sz="half" idx="10"/>
          </p:nvPr>
        </p:nvSpPr>
        <p:spPr/>
        <p:txBody>
          <a:bodyPr/>
          <a:lstStyle/>
          <a:p>
            <a:fld id="{043B3BF9-091F-458C-8CBF-68A08C86F3F6}" type="datetime1">
              <a:rPr lang="en-US" smtClean="0"/>
              <a:t>11/14/2024</a:t>
            </a:fld>
            <a:endParaRPr lang="en-US"/>
          </a:p>
        </p:txBody>
      </p:sp>
      <p:sp>
        <p:nvSpPr>
          <p:cNvPr id="4" name="Footer Placeholder 3">
            <a:extLst>
              <a:ext uri="{FF2B5EF4-FFF2-40B4-BE49-F238E27FC236}">
                <a16:creationId xmlns:a16="http://schemas.microsoft.com/office/drawing/2014/main" id="{4E7DA024-92F1-4955-A0B8-0050650115EF}"/>
              </a:ext>
            </a:extLst>
          </p:cNvPr>
          <p:cNvSpPr>
            <a:spLocks noGrp="1"/>
          </p:cNvSpPr>
          <p:nvPr>
            <p:ph type="ftr" sz="quarter" idx="11"/>
          </p:nvPr>
        </p:nvSpPr>
        <p:spPr/>
        <p:txBody>
          <a:bodyPr/>
          <a:lstStyle/>
          <a:p>
            <a:r>
              <a:rPr lang="en-US"/>
              <a:t>Department Of Computer Science and Engineering  Jagannath University   </a:t>
            </a:r>
          </a:p>
        </p:txBody>
      </p:sp>
      <p:sp>
        <p:nvSpPr>
          <p:cNvPr id="5" name="Slide Number Placeholder 4">
            <a:extLst>
              <a:ext uri="{FF2B5EF4-FFF2-40B4-BE49-F238E27FC236}">
                <a16:creationId xmlns:a16="http://schemas.microsoft.com/office/drawing/2014/main" id="{60388DAB-2493-4009-B670-81762C2301D7}"/>
              </a:ext>
            </a:extLst>
          </p:cNvPr>
          <p:cNvSpPr>
            <a:spLocks noGrp="1"/>
          </p:cNvSpPr>
          <p:nvPr>
            <p:ph type="sldNum" sz="quarter" idx="12"/>
          </p:nvPr>
        </p:nvSpPr>
        <p:spPr/>
        <p:txBody>
          <a:bodyPr/>
          <a:lstStyle/>
          <a:p>
            <a:fld id="{141F7921-EF9E-403A-9D32-B8843125AE93}" type="slidenum">
              <a:rPr lang="en-US" smtClean="0"/>
              <a:t>‹#›</a:t>
            </a:fld>
            <a:endParaRPr lang="en-US"/>
          </a:p>
        </p:txBody>
      </p:sp>
    </p:spTree>
    <p:extLst>
      <p:ext uri="{BB962C8B-B14F-4D97-AF65-F5344CB8AC3E}">
        <p14:creationId xmlns:p14="http://schemas.microsoft.com/office/powerpoint/2010/main" val="909808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EE68D7-ABFA-45C5-9594-9D829A7546D1}"/>
              </a:ext>
            </a:extLst>
          </p:cNvPr>
          <p:cNvSpPr>
            <a:spLocks noGrp="1"/>
          </p:cNvSpPr>
          <p:nvPr>
            <p:ph type="dt" sz="half" idx="10"/>
          </p:nvPr>
        </p:nvSpPr>
        <p:spPr/>
        <p:txBody>
          <a:bodyPr/>
          <a:lstStyle/>
          <a:p>
            <a:fld id="{AFD5BD60-F4F1-40AA-806F-F22BBA949BBE}" type="datetime1">
              <a:rPr lang="en-US" smtClean="0"/>
              <a:t>11/14/2024</a:t>
            </a:fld>
            <a:endParaRPr lang="en-US"/>
          </a:p>
        </p:txBody>
      </p:sp>
      <p:sp>
        <p:nvSpPr>
          <p:cNvPr id="3" name="Footer Placeholder 2">
            <a:extLst>
              <a:ext uri="{FF2B5EF4-FFF2-40B4-BE49-F238E27FC236}">
                <a16:creationId xmlns:a16="http://schemas.microsoft.com/office/drawing/2014/main" id="{9BD13F06-E46F-487E-9839-D1D34CFABF80}"/>
              </a:ext>
            </a:extLst>
          </p:cNvPr>
          <p:cNvSpPr>
            <a:spLocks noGrp="1"/>
          </p:cNvSpPr>
          <p:nvPr>
            <p:ph type="ftr" sz="quarter" idx="11"/>
          </p:nvPr>
        </p:nvSpPr>
        <p:spPr/>
        <p:txBody>
          <a:bodyPr/>
          <a:lstStyle/>
          <a:p>
            <a:r>
              <a:rPr lang="en-US"/>
              <a:t>Department Of Computer Science and Engineering  Jagannath University   </a:t>
            </a:r>
          </a:p>
        </p:txBody>
      </p:sp>
      <p:sp>
        <p:nvSpPr>
          <p:cNvPr id="4" name="Slide Number Placeholder 3">
            <a:extLst>
              <a:ext uri="{FF2B5EF4-FFF2-40B4-BE49-F238E27FC236}">
                <a16:creationId xmlns:a16="http://schemas.microsoft.com/office/drawing/2014/main" id="{47F072E6-184D-4544-9827-B46E915D6807}"/>
              </a:ext>
            </a:extLst>
          </p:cNvPr>
          <p:cNvSpPr>
            <a:spLocks noGrp="1"/>
          </p:cNvSpPr>
          <p:nvPr>
            <p:ph type="sldNum" sz="quarter" idx="12"/>
          </p:nvPr>
        </p:nvSpPr>
        <p:spPr/>
        <p:txBody>
          <a:bodyPr/>
          <a:lstStyle/>
          <a:p>
            <a:fld id="{141F7921-EF9E-403A-9D32-B8843125AE93}" type="slidenum">
              <a:rPr lang="en-US" smtClean="0"/>
              <a:t>‹#›</a:t>
            </a:fld>
            <a:endParaRPr lang="en-US"/>
          </a:p>
        </p:txBody>
      </p:sp>
    </p:spTree>
    <p:extLst>
      <p:ext uri="{BB962C8B-B14F-4D97-AF65-F5344CB8AC3E}">
        <p14:creationId xmlns:p14="http://schemas.microsoft.com/office/powerpoint/2010/main" val="4113579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DEA3-6CEC-4243-A72A-37B4DE2B31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D694FE-3DB0-46A0-B8F3-AF352332D0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20EE72-2A11-4C7A-AF84-FD64DF5BF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A9847A-7A2B-4D9F-9D67-46B9D04009B9}"/>
              </a:ext>
            </a:extLst>
          </p:cNvPr>
          <p:cNvSpPr>
            <a:spLocks noGrp="1"/>
          </p:cNvSpPr>
          <p:nvPr>
            <p:ph type="dt" sz="half" idx="10"/>
          </p:nvPr>
        </p:nvSpPr>
        <p:spPr/>
        <p:txBody>
          <a:bodyPr/>
          <a:lstStyle/>
          <a:p>
            <a:fld id="{EC8BDC2F-8BC5-4D38-9FEA-584CFA9D405E}" type="datetime1">
              <a:rPr lang="en-US" smtClean="0"/>
              <a:t>11/14/2024</a:t>
            </a:fld>
            <a:endParaRPr lang="en-US"/>
          </a:p>
        </p:txBody>
      </p:sp>
      <p:sp>
        <p:nvSpPr>
          <p:cNvPr id="6" name="Footer Placeholder 5">
            <a:extLst>
              <a:ext uri="{FF2B5EF4-FFF2-40B4-BE49-F238E27FC236}">
                <a16:creationId xmlns:a16="http://schemas.microsoft.com/office/drawing/2014/main" id="{B8B032AC-B00F-471C-B3E4-C2C8D707FDB8}"/>
              </a:ext>
            </a:extLst>
          </p:cNvPr>
          <p:cNvSpPr>
            <a:spLocks noGrp="1"/>
          </p:cNvSpPr>
          <p:nvPr>
            <p:ph type="ftr" sz="quarter" idx="11"/>
          </p:nvPr>
        </p:nvSpPr>
        <p:spPr/>
        <p:txBody>
          <a:bodyPr/>
          <a:lstStyle/>
          <a:p>
            <a:r>
              <a:rPr lang="en-US"/>
              <a:t>Department Of Computer Science and Engineering  Jagannath University   </a:t>
            </a:r>
          </a:p>
        </p:txBody>
      </p:sp>
      <p:sp>
        <p:nvSpPr>
          <p:cNvPr id="7" name="Slide Number Placeholder 6">
            <a:extLst>
              <a:ext uri="{FF2B5EF4-FFF2-40B4-BE49-F238E27FC236}">
                <a16:creationId xmlns:a16="http://schemas.microsoft.com/office/drawing/2014/main" id="{B6FE7CA3-AEFB-4950-BFFC-B214A11A29E3}"/>
              </a:ext>
            </a:extLst>
          </p:cNvPr>
          <p:cNvSpPr>
            <a:spLocks noGrp="1"/>
          </p:cNvSpPr>
          <p:nvPr>
            <p:ph type="sldNum" sz="quarter" idx="12"/>
          </p:nvPr>
        </p:nvSpPr>
        <p:spPr/>
        <p:txBody>
          <a:bodyPr/>
          <a:lstStyle/>
          <a:p>
            <a:fld id="{141F7921-EF9E-403A-9D32-B8843125AE93}" type="slidenum">
              <a:rPr lang="en-US" smtClean="0"/>
              <a:t>‹#›</a:t>
            </a:fld>
            <a:endParaRPr lang="en-US"/>
          </a:p>
        </p:txBody>
      </p:sp>
    </p:spTree>
    <p:extLst>
      <p:ext uri="{BB962C8B-B14F-4D97-AF65-F5344CB8AC3E}">
        <p14:creationId xmlns:p14="http://schemas.microsoft.com/office/powerpoint/2010/main" val="1158060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FA04-7E7F-4B7C-ABFF-BBCAEDE81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792A66-7CCB-4A43-9814-B7C3B95704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C70BBD-F6BC-4B04-9FD9-034C5F589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3EA803-91E2-4F5E-A20A-8F9BADEAC1B8}"/>
              </a:ext>
            </a:extLst>
          </p:cNvPr>
          <p:cNvSpPr>
            <a:spLocks noGrp="1"/>
          </p:cNvSpPr>
          <p:nvPr>
            <p:ph type="dt" sz="half" idx="10"/>
          </p:nvPr>
        </p:nvSpPr>
        <p:spPr/>
        <p:txBody>
          <a:bodyPr/>
          <a:lstStyle/>
          <a:p>
            <a:fld id="{DD7092D7-1057-4F16-A45B-7D2D3CA135EF}" type="datetime1">
              <a:rPr lang="en-US" smtClean="0"/>
              <a:t>11/14/2024</a:t>
            </a:fld>
            <a:endParaRPr lang="en-US"/>
          </a:p>
        </p:txBody>
      </p:sp>
      <p:sp>
        <p:nvSpPr>
          <p:cNvPr id="6" name="Footer Placeholder 5">
            <a:extLst>
              <a:ext uri="{FF2B5EF4-FFF2-40B4-BE49-F238E27FC236}">
                <a16:creationId xmlns:a16="http://schemas.microsoft.com/office/drawing/2014/main" id="{9CAF1973-B4C1-47F0-BF7A-56BC80CA2CB3}"/>
              </a:ext>
            </a:extLst>
          </p:cNvPr>
          <p:cNvSpPr>
            <a:spLocks noGrp="1"/>
          </p:cNvSpPr>
          <p:nvPr>
            <p:ph type="ftr" sz="quarter" idx="11"/>
          </p:nvPr>
        </p:nvSpPr>
        <p:spPr/>
        <p:txBody>
          <a:bodyPr/>
          <a:lstStyle/>
          <a:p>
            <a:r>
              <a:rPr lang="en-US"/>
              <a:t>Department Of Computer Science and Engineering  Jagannath University   </a:t>
            </a:r>
            <a:endParaRPr lang="en-US" dirty="0"/>
          </a:p>
        </p:txBody>
      </p:sp>
      <p:sp>
        <p:nvSpPr>
          <p:cNvPr id="7" name="Slide Number Placeholder 6">
            <a:extLst>
              <a:ext uri="{FF2B5EF4-FFF2-40B4-BE49-F238E27FC236}">
                <a16:creationId xmlns:a16="http://schemas.microsoft.com/office/drawing/2014/main" id="{D8C9A856-2DD7-49E8-A2E7-636190F8F5BF}"/>
              </a:ext>
            </a:extLst>
          </p:cNvPr>
          <p:cNvSpPr>
            <a:spLocks noGrp="1"/>
          </p:cNvSpPr>
          <p:nvPr>
            <p:ph type="sldNum" sz="quarter" idx="12"/>
          </p:nvPr>
        </p:nvSpPr>
        <p:spPr/>
        <p:txBody>
          <a:bodyPr/>
          <a:lstStyle/>
          <a:p>
            <a:fld id="{141F7921-EF9E-403A-9D32-B8843125AE93}" type="slidenum">
              <a:rPr lang="en-US" smtClean="0"/>
              <a:t>‹#›</a:t>
            </a:fld>
            <a:endParaRPr lang="en-US"/>
          </a:p>
        </p:txBody>
      </p:sp>
    </p:spTree>
    <p:extLst>
      <p:ext uri="{BB962C8B-B14F-4D97-AF65-F5344CB8AC3E}">
        <p14:creationId xmlns:p14="http://schemas.microsoft.com/office/powerpoint/2010/main" val="137943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ABC0E4"/>
            </a:gs>
            <a:gs pos="99000">
              <a:schemeClr val="accent6"/>
            </a:gs>
            <a:gs pos="7000">
              <a:schemeClr val="bg1"/>
            </a:gs>
            <a:gs pos="100000">
              <a:schemeClr val="accent1">
                <a:lumMod val="40000"/>
                <a:lumOff val="60000"/>
              </a:schemeClr>
            </a:gs>
            <a:gs pos="100000">
              <a:schemeClr val="accent1">
                <a:lumMod val="40000"/>
                <a:lumOff val="60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BBAFA7-21F9-475C-BD78-F0E9BA859D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5F680C-4B22-44BF-98B3-43B5B24B03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D0F1C1-F59E-42FE-BA99-2B73CB7F22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B875E-CCBE-4E53-B4BE-27738E7FDCB9}" type="datetime1">
              <a:rPr lang="en-US" smtClean="0"/>
              <a:t>11/14/2024</a:t>
            </a:fld>
            <a:endParaRPr lang="en-US"/>
          </a:p>
        </p:txBody>
      </p:sp>
      <p:sp>
        <p:nvSpPr>
          <p:cNvPr id="5" name="Footer Placeholder 4">
            <a:extLst>
              <a:ext uri="{FF2B5EF4-FFF2-40B4-BE49-F238E27FC236}">
                <a16:creationId xmlns:a16="http://schemas.microsoft.com/office/drawing/2014/main" id="{101AEB71-BDB8-4A2F-9810-ECF963D21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and Engineering  Jagannath University   </a:t>
            </a:r>
          </a:p>
        </p:txBody>
      </p:sp>
      <p:sp>
        <p:nvSpPr>
          <p:cNvPr id="6" name="Slide Number Placeholder 5">
            <a:extLst>
              <a:ext uri="{FF2B5EF4-FFF2-40B4-BE49-F238E27FC236}">
                <a16:creationId xmlns:a16="http://schemas.microsoft.com/office/drawing/2014/main" id="{F9E0FCDC-3763-4337-9DF4-2C59A47A98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F7921-EF9E-403A-9D32-B8843125AE93}" type="slidenum">
              <a:rPr lang="en-US" smtClean="0"/>
              <a:t>‹#›</a:t>
            </a:fld>
            <a:endParaRPr lang="en-US"/>
          </a:p>
        </p:txBody>
      </p:sp>
    </p:spTree>
    <p:extLst>
      <p:ext uri="{BB962C8B-B14F-4D97-AF65-F5344CB8AC3E}">
        <p14:creationId xmlns:p14="http://schemas.microsoft.com/office/powerpoint/2010/main" val="3468396959"/>
      </p:ext>
    </p:extLst>
  </p:cSld>
  <p:clrMap bg1="lt1" tx1="dk1" bg2="lt2" tx2="dk2" accent1="accent1" accent2="accent2" accent3="accent3" accent4="accent4" accent5="accent5" accent6="accent6" hlink="hlink" folHlink="folHlink"/>
  <p:sldLayoutIdLst>
    <p:sldLayoutId id="2147484542" r:id="rId1"/>
    <p:sldLayoutId id="2147484543" r:id="rId2"/>
    <p:sldLayoutId id="2147484544" r:id="rId3"/>
    <p:sldLayoutId id="2147484545" r:id="rId4"/>
    <p:sldLayoutId id="2147484546" r:id="rId5"/>
    <p:sldLayoutId id="2147484547" r:id="rId6"/>
    <p:sldLayoutId id="2147484548" r:id="rId7"/>
    <p:sldLayoutId id="2147484549" r:id="rId8"/>
    <p:sldLayoutId id="2147484550" r:id="rId9"/>
    <p:sldLayoutId id="2147484551" r:id="rId10"/>
    <p:sldLayoutId id="2147484552"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g"/><Relationship Id="rId9"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gannath University Logo PNG Vector (EPS) Free Download">
            <a:extLst>
              <a:ext uri="{FF2B5EF4-FFF2-40B4-BE49-F238E27FC236}">
                <a16:creationId xmlns:a16="http://schemas.microsoft.com/office/drawing/2014/main" id="{3725E151-5790-4A80-8507-8E684DED4A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7287" y="6055217"/>
            <a:ext cx="608936" cy="56631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9D05558-CAEF-423F-93B1-ECB2E0266F4E}"/>
              </a:ext>
            </a:extLst>
          </p:cNvPr>
          <p:cNvSpPr txBox="1"/>
          <p:nvPr/>
        </p:nvSpPr>
        <p:spPr>
          <a:xfrm>
            <a:off x="1718765" y="1488037"/>
            <a:ext cx="8754470" cy="1138773"/>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Presented By</a:t>
            </a:r>
            <a:br>
              <a:rPr lang="en-US" sz="20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Team:</a:t>
            </a:r>
            <a:r>
              <a:rPr lang="en-US" sz="3200" b="1" dirty="0" err="1">
                <a:latin typeface="Berlin Sans FB Demi" panose="020E0802020502020306" pitchFamily="34" charset="0"/>
                <a:cs typeface="Times New Roman" panose="02020603050405020304" pitchFamily="18" charset="0"/>
              </a:rPr>
              <a:t>Zero_Splash</a:t>
            </a:r>
            <a:endParaRPr lang="en-US" sz="3200" dirty="0">
              <a:latin typeface="Berlin Sans FB Demi" panose="020E0802020502020306" pitchFamily="34" charset="0"/>
            </a:endParaRPr>
          </a:p>
        </p:txBody>
      </p:sp>
      <p:sp>
        <p:nvSpPr>
          <p:cNvPr id="3" name="TextBox 2">
            <a:extLst>
              <a:ext uri="{FF2B5EF4-FFF2-40B4-BE49-F238E27FC236}">
                <a16:creationId xmlns:a16="http://schemas.microsoft.com/office/drawing/2014/main" id="{04AE1235-A9E0-449F-9121-AB794F8DA0B6}"/>
              </a:ext>
            </a:extLst>
          </p:cNvPr>
          <p:cNvSpPr txBox="1"/>
          <p:nvPr/>
        </p:nvSpPr>
        <p:spPr>
          <a:xfrm>
            <a:off x="285135" y="678426"/>
            <a:ext cx="11484078" cy="1323439"/>
          </a:xfrm>
          <a:prstGeom prst="rect">
            <a:avLst/>
          </a:prstGeom>
          <a:noFill/>
        </p:spPr>
        <p:txBody>
          <a:bodyPr wrap="square" rtlCol="0">
            <a:spAutoFit/>
          </a:bodyPr>
          <a:lstStyle/>
          <a:p>
            <a:r>
              <a:rPr lang="en-US" sz="4000" dirty="0">
                <a:latin typeface="Bahnschrift SemiBold Condensed" panose="020B0502040204020203" pitchFamily="34" charset="0"/>
              </a:rPr>
              <a:t>              Plant Disease Detection Using Digital Image Processing</a:t>
            </a:r>
          </a:p>
          <a:p>
            <a:endParaRPr lang="en-US" sz="4000" dirty="0"/>
          </a:p>
        </p:txBody>
      </p:sp>
      <p:sp>
        <p:nvSpPr>
          <p:cNvPr id="7" name="TextBox 6">
            <a:extLst>
              <a:ext uri="{FF2B5EF4-FFF2-40B4-BE49-F238E27FC236}">
                <a16:creationId xmlns:a16="http://schemas.microsoft.com/office/drawing/2014/main" id="{B944906F-0FE9-C76E-78FA-38222B284E58}"/>
              </a:ext>
            </a:extLst>
          </p:cNvPr>
          <p:cNvSpPr txBox="1"/>
          <p:nvPr/>
        </p:nvSpPr>
        <p:spPr>
          <a:xfrm>
            <a:off x="956187" y="6309975"/>
            <a:ext cx="10279626" cy="461665"/>
          </a:xfrm>
          <a:prstGeom prst="rect">
            <a:avLst/>
          </a:prstGeom>
          <a:noFill/>
        </p:spPr>
        <p:txBody>
          <a:bodyPr wrap="square">
            <a:spAutoFit/>
          </a:bodyPr>
          <a:lstStyle/>
          <a:p>
            <a:pPr algn="ctr"/>
            <a:r>
              <a:rPr lang="en-US" sz="1200" b="1" dirty="0">
                <a:solidFill>
                  <a:schemeClr val="tx1"/>
                </a:solidFill>
                <a:latin typeface="Times New Roman" panose="02020603050405020304" pitchFamily="18" charset="0"/>
                <a:cs typeface="Times New Roman" panose="02020603050405020304" pitchFamily="18" charset="0"/>
              </a:rPr>
              <a:t>Department Of Computer Science and Engineering </a:t>
            </a:r>
          </a:p>
          <a:p>
            <a:pPr algn="ctr"/>
            <a:r>
              <a:rPr lang="en-US" sz="1200" b="1" dirty="0">
                <a:solidFill>
                  <a:schemeClr val="tx1"/>
                </a:solidFill>
                <a:latin typeface="Times New Roman" panose="02020603050405020304" pitchFamily="18" charset="0"/>
                <a:cs typeface="Times New Roman" panose="02020603050405020304" pitchFamily="18" charset="0"/>
              </a:rPr>
              <a:t>Jagannath University   </a:t>
            </a:r>
          </a:p>
        </p:txBody>
      </p:sp>
      <p:sp>
        <p:nvSpPr>
          <p:cNvPr id="11" name="Rectangle 10">
            <a:extLst>
              <a:ext uri="{FF2B5EF4-FFF2-40B4-BE49-F238E27FC236}">
                <a16:creationId xmlns:a16="http://schemas.microsoft.com/office/drawing/2014/main" id="{83112789-C540-B33F-7351-E40B25E55945}"/>
              </a:ext>
            </a:extLst>
          </p:cNvPr>
          <p:cNvSpPr/>
          <p:nvPr/>
        </p:nvSpPr>
        <p:spPr>
          <a:xfrm>
            <a:off x="7186862" y="3336028"/>
            <a:ext cx="4676275" cy="250589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139700" indent="0">
              <a:buClr>
                <a:schemeClr val="lt2"/>
              </a:buClr>
              <a:buFont typeface="Anaheim"/>
              <a:buNone/>
            </a:pPr>
            <a:r>
              <a:rPr lang="en-US" sz="1800" b="1" dirty="0">
                <a:solidFill>
                  <a:schemeClr val="tx1"/>
                </a:solidFill>
                <a:latin typeface="+mn-lt"/>
              </a:rPr>
              <a:t>Presented By:</a:t>
            </a:r>
          </a:p>
          <a:p>
            <a:pPr marL="139700" indent="0">
              <a:buClr>
                <a:schemeClr val="lt2"/>
              </a:buClr>
              <a:buFont typeface="Anaheim"/>
              <a:buNone/>
            </a:pPr>
            <a:r>
              <a:rPr lang="en-US" sz="2000" i="1" dirty="0">
                <a:solidFill>
                  <a:schemeClr val="tx1"/>
                </a:solidFill>
                <a:latin typeface="+mn-lt"/>
              </a:rPr>
              <a:t>Md. Sakibul Islam</a:t>
            </a:r>
          </a:p>
          <a:p>
            <a:pPr marL="139700" indent="0">
              <a:buClr>
                <a:schemeClr val="lt2"/>
              </a:buClr>
              <a:buFont typeface="Anaheim"/>
              <a:buNone/>
            </a:pPr>
            <a:r>
              <a:rPr lang="en-US" sz="1800" dirty="0">
                <a:solidFill>
                  <a:schemeClr val="tx1"/>
                </a:solidFill>
                <a:latin typeface="+mn-lt"/>
              </a:rPr>
              <a:t>Id: B190305035</a:t>
            </a:r>
          </a:p>
          <a:p>
            <a:pPr marL="139700" indent="0">
              <a:buClr>
                <a:schemeClr val="lt2"/>
              </a:buClr>
              <a:buFont typeface="Anaheim"/>
              <a:buNone/>
            </a:pPr>
            <a:endParaRPr lang="en-US" sz="2000" dirty="0">
              <a:solidFill>
                <a:schemeClr val="tx1"/>
              </a:solidFill>
              <a:latin typeface="+mn-lt"/>
            </a:endParaRPr>
          </a:p>
          <a:p>
            <a:pPr marL="139700" indent="0">
              <a:buClr>
                <a:schemeClr val="lt2"/>
              </a:buClr>
              <a:buFont typeface="Anaheim"/>
              <a:buNone/>
            </a:pPr>
            <a:r>
              <a:rPr lang="en-US" sz="2000" i="1" dirty="0" err="1">
                <a:solidFill>
                  <a:schemeClr val="tx1"/>
                </a:solidFill>
                <a:latin typeface="+mn-lt"/>
              </a:rPr>
              <a:t>Shabikun</a:t>
            </a:r>
            <a:r>
              <a:rPr lang="en-US" sz="2000" i="1" dirty="0">
                <a:solidFill>
                  <a:schemeClr val="tx1"/>
                </a:solidFill>
                <a:latin typeface="+mn-lt"/>
              </a:rPr>
              <a:t> Nahar</a:t>
            </a:r>
          </a:p>
          <a:p>
            <a:pPr marL="139700" indent="0">
              <a:buClr>
                <a:schemeClr val="lt2"/>
              </a:buClr>
              <a:buFont typeface="Anaheim"/>
              <a:buNone/>
            </a:pPr>
            <a:r>
              <a:rPr lang="en-US" sz="1800" dirty="0">
                <a:solidFill>
                  <a:schemeClr val="tx1"/>
                </a:solidFill>
                <a:latin typeface="+mn-lt"/>
              </a:rPr>
              <a:t>Id: B190305013</a:t>
            </a:r>
          </a:p>
        </p:txBody>
      </p:sp>
      <p:sp>
        <p:nvSpPr>
          <p:cNvPr id="12" name="Rectangle 11">
            <a:extLst>
              <a:ext uri="{FF2B5EF4-FFF2-40B4-BE49-F238E27FC236}">
                <a16:creationId xmlns:a16="http://schemas.microsoft.com/office/drawing/2014/main" id="{984A7CA8-F44D-EABF-EAC9-146FD385C624}"/>
              </a:ext>
            </a:extLst>
          </p:cNvPr>
          <p:cNvSpPr/>
          <p:nvPr/>
        </p:nvSpPr>
        <p:spPr>
          <a:xfrm>
            <a:off x="850230" y="3377487"/>
            <a:ext cx="4676275" cy="250589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GB" sz="1800" b="1" dirty="0">
                <a:solidFill>
                  <a:schemeClr val="tx1"/>
                </a:solidFill>
                <a:latin typeface="Times New Roman" panose="02020603050405020304" pitchFamily="18" charset="0"/>
                <a:cs typeface="Times New Roman" panose="02020603050405020304" pitchFamily="18" charset="0"/>
              </a:rPr>
              <a:t>Supervised By:</a:t>
            </a:r>
            <a:br>
              <a:rPr lang="en-GB" sz="1800" dirty="0">
                <a:solidFill>
                  <a:schemeClr val="tx1"/>
                </a:solidFill>
                <a:latin typeface="Times New Roman" panose="02020603050405020304" pitchFamily="18" charset="0"/>
                <a:cs typeface="Times New Roman" panose="02020603050405020304" pitchFamily="18" charset="0"/>
              </a:rPr>
            </a:br>
            <a:r>
              <a:rPr lang="en-GB" sz="1800" i="1" dirty="0" err="1">
                <a:solidFill>
                  <a:schemeClr val="tx1"/>
                </a:solidFill>
                <a:latin typeface="Times New Roman" panose="02020603050405020304" pitchFamily="18" charset="0"/>
                <a:cs typeface="Times New Roman" panose="02020603050405020304" pitchFamily="18" charset="0"/>
              </a:rPr>
              <a:t>Dr.</a:t>
            </a:r>
            <a:r>
              <a:rPr lang="en-GB" sz="1800" i="1" dirty="0">
                <a:solidFill>
                  <a:schemeClr val="tx1"/>
                </a:solidFill>
                <a:latin typeface="Times New Roman" panose="02020603050405020304" pitchFamily="18" charset="0"/>
                <a:cs typeface="Times New Roman" panose="02020603050405020304" pitchFamily="18" charset="0"/>
              </a:rPr>
              <a:t> Md. </a:t>
            </a:r>
            <a:r>
              <a:rPr lang="en-GB" sz="1800" i="1" dirty="0" err="1">
                <a:solidFill>
                  <a:schemeClr val="tx1"/>
                </a:solidFill>
                <a:latin typeface="Times New Roman" panose="02020603050405020304" pitchFamily="18" charset="0"/>
                <a:cs typeface="Times New Roman" panose="02020603050405020304" pitchFamily="18" charset="0"/>
              </a:rPr>
              <a:t>Zulfiker</a:t>
            </a:r>
            <a:r>
              <a:rPr lang="en-GB" sz="1800" i="1" dirty="0">
                <a:solidFill>
                  <a:schemeClr val="tx1"/>
                </a:solidFill>
                <a:latin typeface="Times New Roman" panose="02020603050405020304" pitchFamily="18" charset="0"/>
                <a:cs typeface="Times New Roman" panose="02020603050405020304" pitchFamily="18" charset="0"/>
              </a:rPr>
              <a:t> Mahmud</a:t>
            </a:r>
            <a:br>
              <a:rPr lang="en-GB" sz="1800" dirty="0">
                <a:solidFill>
                  <a:schemeClr val="tx1"/>
                </a:solidFill>
                <a:latin typeface="Times New Roman" panose="02020603050405020304" pitchFamily="18" charset="0"/>
                <a:cs typeface="Times New Roman" panose="02020603050405020304" pitchFamily="18" charset="0"/>
              </a:rPr>
            </a:br>
            <a:r>
              <a:rPr lang="en-GB" sz="1800" dirty="0">
                <a:solidFill>
                  <a:schemeClr val="tx1"/>
                </a:solidFill>
                <a:latin typeface="Times New Roman" panose="02020603050405020304" pitchFamily="18" charset="0"/>
                <a:cs typeface="Times New Roman" panose="02020603050405020304" pitchFamily="18" charset="0"/>
              </a:rPr>
              <a:t>Professor </a:t>
            </a:r>
            <a:br>
              <a:rPr lang="en-GB" sz="1800" dirty="0">
                <a:solidFill>
                  <a:schemeClr val="tx1"/>
                </a:solidFill>
                <a:latin typeface="Times New Roman" panose="02020603050405020304" pitchFamily="18" charset="0"/>
                <a:cs typeface="Times New Roman" panose="02020603050405020304" pitchFamily="18" charset="0"/>
              </a:rPr>
            </a:br>
            <a:r>
              <a:rPr lang="en-GB" sz="1800" dirty="0">
                <a:solidFill>
                  <a:schemeClr val="tx1"/>
                </a:solidFill>
                <a:latin typeface="Times New Roman" panose="02020603050405020304" pitchFamily="18" charset="0"/>
                <a:cs typeface="Times New Roman" panose="02020603050405020304" pitchFamily="18" charset="0"/>
              </a:rPr>
              <a:t>Dept. of CSE</a:t>
            </a:r>
            <a:br>
              <a:rPr lang="en-GB" sz="1800" dirty="0">
                <a:solidFill>
                  <a:schemeClr val="tx1"/>
                </a:solidFill>
                <a:latin typeface="Times New Roman" panose="02020603050405020304" pitchFamily="18" charset="0"/>
                <a:cs typeface="Times New Roman" panose="02020603050405020304" pitchFamily="18" charset="0"/>
              </a:rPr>
            </a:br>
            <a:r>
              <a:rPr lang="en-GB" sz="1800" dirty="0">
                <a:solidFill>
                  <a:schemeClr val="tx1"/>
                </a:solidFill>
                <a:latin typeface="Times New Roman" panose="02020603050405020304" pitchFamily="18" charset="0"/>
                <a:cs typeface="Times New Roman" panose="02020603050405020304" pitchFamily="18" charset="0"/>
              </a:rPr>
              <a:t>Jagannath University</a:t>
            </a:r>
            <a:endParaRPr lang="en-US" dirty="0">
              <a:solidFill>
                <a:schemeClr val="tx1"/>
              </a:solidFill>
            </a:endParaRPr>
          </a:p>
        </p:txBody>
      </p:sp>
    </p:spTree>
    <p:extLst>
      <p:ext uri="{BB962C8B-B14F-4D97-AF65-F5344CB8AC3E}">
        <p14:creationId xmlns:p14="http://schemas.microsoft.com/office/powerpoint/2010/main" val="3978014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2E0C-34AB-BC7F-F441-C7BCB3CF7A38}"/>
              </a:ext>
            </a:extLst>
          </p:cNvPr>
          <p:cNvSpPr>
            <a:spLocks noGrp="1"/>
          </p:cNvSpPr>
          <p:nvPr>
            <p:ph type="title"/>
          </p:nvPr>
        </p:nvSpPr>
        <p:spPr>
          <a:xfrm>
            <a:off x="1981813" y="478611"/>
            <a:ext cx="8522338" cy="967416"/>
          </a:xfrm>
        </p:spPr>
        <p:txBody>
          <a:bodyPr>
            <a:noAutofit/>
          </a:bodyPr>
          <a:lstStyle/>
          <a:p>
            <a:pPr algn="ctr"/>
            <a:r>
              <a:rPr lang="en-US" sz="4000" dirty="0">
                <a:solidFill>
                  <a:schemeClr val="bg2">
                    <a:lumMod val="10000"/>
                  </a:schemeClr>
                </a:solidFill>
                <a:latin typeface="Britannic Bold" panose="020B0903060703020204" pitchFamily="34" charset="0"/>
                <a:cs typeface="Times New Roman" panose="02020603050405020304" pitchFamily="18" charset="0"/>
              </a:rPr>
              <a:t>IMPLEMENTATION</a:t>
            </a:r>
            <a:br>
              <a:rPr lang="en-US" sz="4000" dirty="0">
                <a:solidFill>
                  <a:schemeClr val="bg2">
                    <a:lumMod val="10000"/>
                  </a:schemeClr>
                </a:solidFill>
                <a:latin typeface="Britannic Bold" panose="020B0903060703020204" pitchFamily="34" charset="0"/>
                <a:cs typeface="Times New Roman" panose="02020603050405020304" pitchFamily="18" charset="0"/>
              </a:rPr>
            </a:br>
            <a:endParaRPr lang="en-US" sz="4000" dirty="0">
              <a:latin typeface="Britannic Bold" panose="020B0903060703020204" pitchFamily="34" charset="0"/>
              <a:cs typeface="Times New Roman" panose="02020603050405020304" pitchFamily="18" charset="0"/>
            </a:endParaRPr>
          </a:p>
        </p:txBody>
      </p:sp>
      <p:pic>
        <p:nvPicPr>
          <p:cNvPr id="6" name="Picture 2" descr="Jagannath University Logo PNG Vector (EPS) Free Download">
            <a:extLst>
              <a:ext uri="{FF2B5EF4-FFF2-40B4-BE49-F238E27FC236}">
                <a16:creationId xmlns:a16="http://schemas.microsoft.com/office/drawing/2014/main" id="{E79B3FBB-D062-4206-AC6E-7C551A09CC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3800" y="6066705"/>
            <a:ext cx="704054" cy="65477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D5A86588-C530-4C9D-9208-691157E63CCF}"/>
              </a:ext>
            </a:extLst>
          </p:cNvPr>
          <p:cNvSpPr/>
          <p:nvPr/>
        </p:nvSpPr>
        <p:spPr>
          <a:xfrm>
            <a:off x="3774142" y="6396335"/>
            <a:ext cx="6096000" cy="461665"/>
          </a:xfrm>
          <a:prstGeom prst="rect">
            <a:avLst/>
          </a:prstGeom>
        </p:spPr>
        <p:txBody>
          <a:bodyPr>
            <a:spAutoFit/>
          </a:bodyPr>
          <a:lstStyle/>
          <a:p>
            <a:pPr algn="ctr"/>
            <a:r>
              <a:rPr lang="en-US" sz="1200" b="1" dirty="0">
                <a:latin typeface="Times New Roman" panose="02020603050405020304" pitchFamily="18" charset="0"/>
                <a:cs typeface="Times New Roman" panose="02020603050405020304" pitchFamily="18" charset="0"/>
              </a:rPr>
              <a:t>Department Of Computer Science and Engineering </a:t>
            </a:r>
          </a:p>
          <a:p>
            <a:pPr algn="ctr"/>
            <a:r>
              <a:rPr lang="en-US" sz="1200" b="1" dirty="0">
                <a:latin typeface="Times New Roman" panose="02020603050405020304" pitchFamily="18" charset="0"/>
                <a:cs typeface="Times New Roman" panose="02020603050405020304" pitchFamily="18" charset="0"/>
              </a:rPr>
              <a:t>Jagannath University   </a:t>
            </a:r>
          </a:p>
        </p:txBody>
      </p:sp>
      <p:sp>
        <p:nvSpPr>
          <p:cNvPr id="7" name="Rectangle 6">
            <a:extLst>
              <a:ext uri="{FF2B5EF4-FFF2-40B4-BE49-F238E27FC236}">
                <a16:creationId xmlns:a16="http://schemas.microsoft.com/office/drawing/2014/main" id="{30009701-FFEF-7BA0-08BF-F231EF0D8C6C}"/>
              </a:ext>
            </a:extLst>
          </p:cNvPr>
          <p:cNvSpPr/>
          <p:nvPr/>
        </p:nvSpPr>
        <p:spPr>
          <a:xfrm>
            <a:off x="660321" y="1521101"/>
            <a:ext cx="4521279" cy="292256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457200" lvl="0" indent="-317500" algn="l" rtl="0">
              <a:spcBef>
                <a:spcPts val="0"/>
              </a:spcBef>
              <a:spcAft>
                <a:spcPts val="0"/>
              </a:spcAft>
              <a:buClr>
                <a:schemeClr val="lt2"/>
              </a:buClr>
              <a:buSzPts val="1400"/>
              <a:buFont typeface="Fira Sans Condensed"/>
              <a:buChar char="●"/>
            </a:pPr>
            <a:r>
              <a:rPr lang="en-US" sz="1600" b="1" dirty="0">
                <a:solidFill>
                  <a:schemeClr val="tx1"/>
                </a:solidFill>
              </a:rPr>
              <a:t>Technology Stack</a:t>
            </a:r>
            <a:r>
              <a:rPr lang="en-US" sz="1600" dirty="0">
                <a:solidFill>
                  <a:schemeClr val="tx1"/>
                </a:solidFill>
              </a:rPr>
              <a:t>:</a:t>
            </a:r>
          </a:p>
          <a:p>
            <a:pPr marL="457200" lvl="0" indent="-317500" algn="l" rtl="0">
              <a:spcBef>
                <a:spcPts val="0"/>
              </a:spcBef>
              <a:spcAft>
                <a:spcPts val="0"/>
              </a:spcAft>
              <a:buClr>
                <a:schemeClr val="lt2"/>
              </a:buClr>
              <a:buSzPts val="1400"/>
              <a:buFont typeface="Fira Sans Condensed"/>
              <a:buChar char="●"/>
            </a:pPr>
            <a:endParaRPr lang="en-US" sz="1600" dirty="0">
              <a:solidFill>
                <a:schemeClr val="tx1"/>
              </a:solidFill>
            </a:endParaRPr>
          </a:p>
          <a:p>
            <a:pPr marL="914400" lvl="1" indent="-317500" algn="l" rtl="0">
              <a:spcBef>
                <a:spcPts val="0"/>
              </a:spcBef>
              <a:spcAft>
                <a:spcPts val="0"/>
              </a:spcAft>
              <a:buClr>
                <a:schemeClr val="lt2"/>
              </a:buClr>
              <a:buSzPts val="1400"/>
              <a:buFont typeface="Fira Sans Condensed"/>
              <a:buChar char="○"/>
            </a:pPr>
            <a:r>
              <a:rPr lang="en-US" sz="1600" dirty="0">
                <a:solidFill>
                  <a:schemeClr val="tx1"/>
                </a:solidFill>
              </a:rPr>
              <a:t>Python (as programming language)</a:t>
            </a:r>
          </a:p>
          <a:p>
            <a:pPr marL="914400" lvl="1" indent="-317500" algn="l" rtl="0">
              <a:spcBef>
                <a:spcPts val="0"/>
              </a:spcBef>
              <a:spcAft>
                <a:spcPts val="0"/>
              </a:spcAft>
              <a:buClr>
                <a:schemeClr val="lt2"/>
              </a:buClr>
              <a:buSzPts val="1400"/>
              <a:buFont typeface="Fira Sans Condensed"/>
              <a:buChar char="○"/>
            </a:pPr>
            <a:r>
              <a:rPr lang="en-US" sz="1600" dirty="0" err="1">
                <a:solidFill>
                  <a:schemeClr val="tx1"/>
                </a:solidFill>
              </a:rPr>
              <a:t>Jupyter</a:t>
            </a:r>
            <a:r>
              <a:rPr lang="en-US" sz="1600" dirty="0">
                <a:solidFill>
                  <a:schemeClr val="tx1"/>
                </a:solidFill>
              </a:rPr>
              <a:t> Notebook, </a:t>
            </a:r>
            <a:r>
              <a:rPr lang="en-US" sz="1600" dirty="0" err="1">
                <a:solidFill>
                  <a:schemeClr val="tx1"/>
                </a:solidFill>
              </a:rPr>
              <a:t>Annaconda</a:t>
            </a:r>
            <a:endParaRPr lang="en-US" sz="1600" dirty="0">
              <a:solidFill>
                <a:schemeClr val="tx1"/>
              </a:solidFill>
            </a:endParaRPr>
          </a:p>
          <a:p>
            <a:pPr marL="914400" lvl="1" indent="-317500" algn="l" rtl="0">
              <a:spcBef>
                <a:spcPts val="0"/>
              </a:spcBef>
              <a:spcAft>
                <a:spcPts val="0"/>
              </a:spcAft>
              <a:buClr>
                <a:schemeClr val="lt2"/>
              </a:buClr>
              <a:buSzPts val="1400"/>
              <a:buFont typeface="Fira Sans Condensed"/>
              <a:buChar char="○"/>
            </a:pPr>
            <a:r>
              <a:rPr lang="en-US" sz="1600" dirty="0">
                <a:solidFill>
                  <a:schemeClr val="tx1"/>
                </a:solidFill>
              </a:rPr>
              <a:t>Visual Studio Code</a:t>
            </a:r>
          </a:p>
          <a:p>
            <a:pPr marL="914400" lvl="1" indent="-317500" algn="l" rtl="0">
              <a:spcBef>
                <a:spcPts val="0"/>
              </a:spcBef>
              <a:spcAft>
                <a:spcPts val="0"/>
              </a:spcAft>
              <a:buClr>
                <a:schemeClr val="lt2"/>
              </a:buClr>
              <a:buSzPts val="1400"/>
              <a:buFont typeface="Fira Sans Condensed"/>
              <a:buChar char="○"/>
            </a:pPr>
            <a:r>
              <a:rPr lang="en-US" sz="1600" dirty="0">
                <a:solidFill>
                  <a:schemeClr val="tx1"/>
                </a:solidFill>
              </a:rPr>
              <a:t>TensorFlow Lite</a:t>
            </a:r>
          </a:p>
          <a:p>
            <a:pPr marL="914400" lvl="1" indent="-317500" algn="l" rtl="0">
              <a:spcBef>
                <a:spcPts val="0"/>
              </a:spcBef>
              <a:spcAft>
                <a:spcPts val="0"/>
              </a:spcAft>
              <a:buClr>
                <a:schemeClr val="lt2"/>
              </a:buClr>
              <a:buSzPts val="1400"/>
              <a:buFont typeface="Fira Sans Condensed"/>
              <a:buChar char="○"/>
            </a:pPr>
            <a:r>
              <a:rPr lang="en-US" sz="1600" dirty="0">
                <a:solidFill>
                  <a:schemeClr val="tx1"/>
                </a:solidFill>
              </a:rPr>
              <a:t>CNN model</a:t>
            </a:r>
          </a:p>
          <a:p>
            <a:pPr marL="914400" lvl="1" indent="-317500" algn="l" rtl="0">
              <a:spcBef>
                <a:spcPts val="0"/>
              </a:spcBef>
              <a:spcAft>
                <a:spcPts val="0"/>
              </a:spcAft>
              <a:buClr>
                <a:schemeClr val="lt2"/>
              </a:buClr>
              <a:buSzPts val="1400"/>
              <a:buFont typeface="Fira Sans Condensed"/>
              <a:buChar char="○"/>
            </a:pPr>
            <a:r>
              <a:rPr lang="en-US" sz="1600" dirty="0">
                <a:solidFill>
                  <a:schemeClr val="tx1"/>
                </a:solidFill>
              </a:rPr>
              <a:t>Use </a:t>
            </a:r>
            <a:r>
              <a:rPr lang="en-US" sz="1600" dirty="0" err="1">
                <a:solidFill>
                  <a:schemeClr val="tx1"/>
                </a:solidFill>
              </a:rPr>
              <a:t>Streamlit</a:t>
            </a:r>
            <a:r>
              <a:rPr lang="en-US" sz="1600" dirty="0">
                <a:solidFill>
                  <a:schemeClr val="tx1"/>
                </a:solidFill>
              </a:rPr>
              <a:t> for web app</a:t>
            </a:r>
          </a:p>
          <a:p>
            <a:pPr marL="914400" lvl="1" indent="-317500" algn="l" rtl="0">
              <a:spcBef>
                <a:spcPts val="0"/>
              </a:spcBef>
              <a:spcAft>
                <a:spcPts val="0"/>
              </a:spcAft>
              <a:buClr>
                <a:schemeClr val="lt2"/>
              </a:buClr>
              <a:buSzPts val="1400"/>
              <a:buFont typeface="Fira Sans Condensed"/>
              <a:buChar char="○"/>
            </a:pPr>
            <a:r>
              <a:rPr lang="en-US" sz="1600" dirty="0">
                <a:solidFill>
                  <a:schemeClr val="tx1"/>
                </a:solidFill>
              </a:rPr>
              <a:t>Google Chrome</a:t>
            </a:r>
          </a:p>
        </p:txBody>
      </p:sp>
      <p:sp>
        <p:nvSpPr>
          <p:cNvPr id="8" name="Rectangle 7">
            <a:extLst>
              <a:ext uri="{FF2B5EF4-FFF2-40B4-BE49-F238E27FC236}">
                <a16:creationId xmlns:a16="http://schemas.microsoft.com/office/drawing/2014/main" id="{9FC311FE-860A-DC9B-F5C2-0CC4F45DE974}"/>
              </a:ext>
            </a:extLst>
          </p:cNvPr>
          <p:cNvSpPr/>
          <p:nvPr/>
        </p:nvSpPr>
        <p:spPr>
          <a:xfrm>
            <a:off x="5289647" y="1521101"/>
            <a:ext cx="6161821" cy="431656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457200" lvl="0" indent="-317500" algn="l" rtl="0">
              <a:spcBef>
                <a:spcPts val="0"/>
              </a:spcBef>
              <a:spcAft>
                <a:spcPts val="0"/>
              </a:spcAft>
              <a:buClr>
                <a:schemeClr val="lt2"/>
              </a:buClr>
              <a:buSzPts val="1400"/>
              <a:buFont typeface="Fira Sans Condensed"/>
              <a:buChar char="●"/>
            </a:pPr>
            <a:r>
              <a:rPr lang="en-US" sz="1600" b="1" dirty="0">
                <a:solidFill>
                  <a:schemeClr val="tx1"/>
                </a:solidFill>
              </a:rPr>
              <a:t>Implementation</a:t>
            </a:r>
            <a:r>
              <a:rPr lang="en-US" sz="1600" dirty="0">
                <a:solidFill>
                  <a:schemeClr val="tx1"/>
                </a:solidFill>
              </a:rPr>
              <a:t>:</a:t>
            </a:r>
          </a:p>
          <a:p>
            <a:pPr marL="457200" lvl="0" indent="-317500" algn="l" rtl="0">
              <a:spcBef>
                <a:spcPts val="0"/>
              </a:spcBef>
              <a:spcAft>
                <a:spcPts val="0"/>
              </a:spcAft>
              <a:buClr>
                <a:schemeClr val="lt2"/>
              </a:buClr>
              <a:buSzPts val="1400"/>
              <a:buFont typeface="Fira Sans Condensed"/>
              <a:buChar char="●"/>
            </a:pPr>
            <a:endParaRPr lang="en-US" sz="1600" dirty="0">
              <a:solidFill>
                <a:schemeClr val="tx1"/>
              </a:solidFill>
            </a:endParaRPr>
          </a:p>
          <a:p>
            <a:pPr lvl="2"/>
            <a:r>
              <a:rPr lang="en-US" dirty="0">
                <a:solidFill>
                  <a:schemeClr val="tx1"/>
                </a:solidFill>
              </a:rPr>
              <a:t>1. Data Collection &amp; Preprocessing</a:t>
            </a:r>
          </a:p>
          <a:p>
            <a:pPr lvl="2"/>
            <a:r>
              <a:rPr lang="en-US" dirty="0">
                <a:solidFill>
                  <a:schemeClr val="tx1"/>
                </a:solidFill>
              </a:rPr>
              <a:t>2. Model Selection</a:t>
            </a:r>
          </a:p>
          <a:p>
            <a:pPr lvl="2"/>
            <a:r>
              <a:rPr lang="en-US" dirty="0">
                <a:solidFill>
                  <a:schemeClr val="tx1"/>
                </a:solidFill>
              </a:rPr>
              <a:t>3. Training the Model</a:t>
            </a:r>
          </a:p>
          <a:p>
            <a:pPr lvl="2"/>
            <a:r>
              <a:rPr lang="en-US" dirty="0">
                <a:solidFill>
                  <a:schemeClr val="tx1"/>
                </a:solidFill>
              </a:rPr>
              <a:t>4. Testing &amp; Validation</a:t>
            </a:r>
          </a:p>
          <a:p>
            <a:pPr lvl="2"/>
            <a:r>
              <a:rPr lang="en-US" dirty="0">
                <a:solidFill>
                  <a:schemeClr val="tx1"/>
                </a:solidFill>
              </a:rPr>
              <a:t>5. Web Application Development</a:t>
            </a:r>
          </a:p>
          <a:p>
            <a:pPr lvl="2"/>
            <a:r>
              <a:rPr lang="en-US" dirty="0">
                <a:solidFill>
                  <a:schemeClr val="tx1"/>
                </a:solidFill>
              </a:rPr>
              <a:t>6. Prediction Pipeline</a:t>
            </a:r>
          </a:p>
          <a:p>
            <a:endParaRPr lang="en-US" dirty="0"/>
          </a:p>
        </p:txBody>
      </p:sp>
      <p:sp>
        <p:nvSpPr>
          <p:cNvPr id="9" name="Rectangle 8">
            <a:extLst>
              <a:ext uri="{FF2B5EF4-FFF2-40B4-BE49-F238E27FC236}">
                <a16:creationId xmlns:a16="http://schemas.microsoft.com/office/drawing/2014/main" id="{2134687E-4CCD-B01D-F3C2-252A880EE0CA}"/>
              </a:ext>
            </a:extLst>
          </p:cNvPr>
          <p:cNvSpPr/>
          <p:nvPr/>
        </p:nvSpPr>
        <p:spPr>
          <a:xfrm>
            <a:off x="342546" y="6044160"/>
            <a:ext cx="535758" cy="57794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10</a:t>
            </a:r>
          </a:p>
        </p:txBody>
      </p:sp>
    </p:spTree>
    <p:extLst>
      <p:ext uri="{BB962C8B-B14F-4D97-AF65-F5344CB8AC3E}">
        <p14:creationId xmlns:p14="http://schemas.microsoft.com/office/powerpoint/2010/main" val="4183943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918" y="98424"/>
            <a:ext cx="10152239" cy="1147669"/>
          </a:xfrm>
        </p:spPr>
        <p:txBody>
          <a:bodyPr>
            <a:noAutofit/>
          </a:bodyPr>
          <a:lstStyle/>
          <a:p>
            <a:pPr algn="ctr"/>
            <a:r>
              <a:rPr lang="en-US" sz="4800" dirty="0">
                <a:latin typeface="Britannic Bold" panose="020B0903060703020204" pitchFamily="34" charset="0"/>
                <a:cs typeface="Times New Roman" panose="02020603050405020304" pitchFamily="18" charset="0"/>
              </a:rPr>
              <a:t>RESULT &amp; ACCURECY</a:t>
            </a:r>
            <a:endParaRPr lang="en-GB" sz="4800" dirty="0">
              <a:latin typeface="Britannic Bold" panose="020B0903060703020204" pitchFamily="34"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Department Of Computer Science and Engineering  </a:t>
            </a:r>
            <a:r>
              <a:rPr lang="en-US" b="1" dirty="0" err="1">
                <a:solidFill>
                  <a:schemeClr val="tx1"/>
                </a:solidFill>
                <a:latin typeface="Times New Roman" panose="02020603050405020304" pitchFamily="18" charset="0"/>
                <a:cs typeface="Times New Roman" panose="02020603050405020304" pitchFamily="18" charset="0"/>
              </a:rPr>
              <a:t>Jagannath</a:t>
            </a:r>
            <a:r>
              <a:rPr lang="en-US" b="1" dirty="0">
                <a:solidFill>
                  <a:schemeClr val="tx1"/>
                </a:solidFill>
                <a:latin typeface="Times New Roman" panose="02020603050405020304" pitchFamily="18" charset="0"/>
                <a:cs typeface="Times New Roman" panose="02020603050405020304" pitchFamily="18" charset="0"/>
              </a:rPr>
              <a:t> University   </a:t>
            </a:r>
          </a:p>
        </p:txBody>
      </p:sp>
      <p:pic>
        <p:nvPicPr>
          <p:cNvPr id="6" name="Picture 2" descr="Jagannath University Logo PNG Vector (EPS) Free Download">
            <a:extLst>
              <a:ext uri="{FF2B5EF4-FFF2-40B4-BE49-F238E27FC236}">
                <a16:creationId xmlns:a16="http://schemas.microsoft.com/office/drawing/2014/main" id="{5B70B45A-8BB4-4474-9C82-EB9C66B85B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3800" y="6076054"/>
            <a:ext cx="694001" cy="6454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2C21C3D-44E1-467D-A114-5D04050196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5744" y="1532493"/>
            <a:ext cx="6245080" cy="396240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572D13C7-8C4A-A6A4-DFA1-9981278B8FAB}"/>
              </a:ext>
            </a:extLst>
          </p:cNvPr>
          <p:cNvPicPr>
            <a:picLocks noChangeAspect="1"/>
          </p:cNvPicPr>
          <p:nvPr/>
        </p:nvPicPr>
        <p:blipFill>
          <a:blip r:embed="rId5"/>
          <a:stretch>
            <a:fillRect/>
          </a:stretch>
        </p:blipFill>
        <p:spPr>
          <a:xfrm>
            <a:off x="8153400" y="1246093"/>
            <a:ext cx="3387126" cy="4760965"/>
          </a:xfrm>
          <a:prstGeom prst="rect">
            <a:avLst/>
          </a:prstGeom>
        </p:spPr>
      </p:pic>
      <p:sp>
        <p:nvSpPr>
          <p:cNvPr id="8" name="Rectangle 7">
            <a:extLst>
              <a:ext uri="{FF2B5EF4-FFF2-40B4-BE49-F238E27FC236}">
                <a16:creationId xmlns:a16="http://schemas.microsoft.com/office/drawing/2014/main" id="{4C196E7B-690D-63FA-BF92-CC3075459D85}"/>
              </a:ext>
            </a:extLst>
          </p:cNvPr>
          <p:cNvSpPr/>
          <p:nvPr/>
        </p:nvSpPr>
        <p:spPr>
          <a:xfrm>
            <a:off x="342546" y="6044160"/>
            <a:ext cx="535758" cy="57794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11</a:t>
            </a:r>
          </a:p>
        </p:txBody>
      </p:sp>
    </p:spTree>
    <p:extLst>
      <p:ext uri="{BB962C8B-B14F-4D97-AF65-F5344CB8AC3E}">
        <p14:creationId xmlns:p14="http://schemas.microsoft.com/office/powerpoint/2010/main" val="3306682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1407459" y="234768"/>
            <a:ext cx="10363200" cy="1331327"/>
          </a:xfrm>
        </p:spPr>
        <p:txBody>
          <a:bodyPr>
            <a:noAutofit/>
          </a:bodyPr>
          <a:lstStyle/>
          <a:p>
            <a:r>
              <a:rPr lang="en-US" sz="4000" dirty="0">
                <a:solidFill>
                  <a:schemeClr val="bg2">
                    <a:lumMod val="10000"/>
                  </a:schemeClr>
                </a:solidFill>
                <a:latin typeface="Britannic Bold" panose="020B0903060703020204" pitchFamily="34" charset="0"/>
                <a:cs typeface="Times New Roman" panose="02020603050405020304" pitchFamily="18" charset="0"/>
              </a:rPr>
              <a:t>PROJECT CALCULATION RISK ANALYSIS</a:t>
            </a:r>
            <a:br>
              <a:rPr lang="en-US" sz="4000" dirty="0">
                <a:solidFill>
                  <a:schemeClr val="bg2">
                    <a:lumMod val="10000"/>
                  </a:schemeClr>
                </a:solidFill>
                <a:latin typeface="Times New Roman" panose="02020603050405020304" pitchFamily="18" charset="0"/>
                <a:cs typeface="Times New Roman" panose="02020603050405020304" pitchFamily="18" charset="0"/>
              </a:rPr>
            </a:br>
            <a:endParaRPr lang="en-GB" sz="4000" dirty="0">
              <a:latin typeface="Britannic Bold" panose="020B0903060703020204" pitchFamily="34" charset="0"/>
            </a:endParaRPr>
          </a:p>
        </p:txBody>
      </p:sp>
      <p:sp>
        <p:nvSpPr>
          <p:cNvPr id="4" name="Footer Placeholder 3">
            <a:extLst>
              <a:ext uri="{FF2B5EF4-FFF2-40B4-BE49-F238E27FC236}">
                <a16:creationId xmlns:a16="http://schemas.microsoft.com/office/drawing/2014/main" id="{39B4BE3B-8DCC-4FCC-938D-8DF3AAADC308}"/>
              </a:ext>
            </a:extLst>
          </p:cNvPr>
          <p:cNvSpPr>
            <a:spLocks noGrp="1"/>
          </p:cNvSpPr>
          <p:nvPr>
            <p:ph type="ftr" sz="quarter" idx="11"/>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Department Of Computer Science and Engineering </a:t>
            </a:r>
          </a:p>
          <a:p>
            <a:pPr algn="ctr"/>
            <a:r>
              <a:rPr lang="en-US" b="1" dirty="0">
                <a:solidFill>
                  <a:schemeClr val="tx1"/>
                </a:solidFill>
                <a:latin typeface="Times New Roman" panose="02020603050405020304" pitchFamily="18" charset="0"/>
                <a:cs typeface="Times New Roman" panose="02020603050405020304" pitchFamily="18" charset="0"/>
              </a:rPr>
              <a:t>Jagannath University   </a:t>
            </a:r>
          </a:p>
        </p:txBody>
      </p:sp>
      <p:pic>
        <p:nvPicPr>
          <p:cNvPr id="6" name="Picture 2" descr="Jagannath University Logo PNG Vector (EPS) Free Download">
            <a:extLst>
              <a:ext uri="{FF2B5EF4-FFF2-40B4-BE49-F238E27FC236}">
                <a16:creationId xmlns:a16="http://schemas.microsoft.com/office/drawing/2014/main" id="{602EB767-E2DC-4EE2-AD50-32F14F9B5D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3800" y="6080656"/>
            <a:ext cx="704054" cy="6547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5D96B296-E445-70C8-EE94-58FC0339B549}"/>
              </a:ext>
            </a:extLst>
          </p:cNvPr>
          <p:cNvGraphicFramePr>
            <a:graphicFrameLocks noGrp="1"/>
          </p:cNvGraphicFramePr>
          <p:nvPr>
            <p:extLst>
              <p:ext uri="{D42A27DB-BD31-4B8C-83A1-F6EECF244321}">
                <p14:modId xmlns:p14="http://schemas.microsoft.com/office/powerpoint/2010/main" val="1099515101"/>
              </p:ext>
            </p:extLst>
          </p:nvPr>
        </p:nvGraphicFramePr>
        <p:xfrm>
          <a:off x="1295400" y="1308100"/>
          <a:ext cx="9220200" cy="4855108"/>
        </p:xfrm>
        <a:graphic>
          <a:graphicData uri="http://schemas.openxmlformats.org/drawingml/2006/table">
            <a:tbl>
              <a:tblPr>
                <a:tableStyleId>{5940675A-B579-460E-94D1-54222C63F5DA}</a:tableStyleId>
              </a:tblPr>
              <a:tblGrid>
                <a:gridCol w="3073400">
                  <a:extLst>
                    <a:ext uri="{9D8B030D-6E8A-4147-A177-3AD203B41FA5}">
                      <a16:colId xmlns:a16="http://schemas.microsoft.com/office/drawing/2014/main" val="1645461009"/>
                    </a:ext>
                  </a:extLst>
                </a:gridCol>
                <a:gridCol w="3073400">
                  <a:extLst>
                    <a:ext uri="{9D8B030D-6E8A-4147-A177-3AD203B41FA5}">
                      <a16:colId xmlns:a16="http://schemas.microsoft.com/office/drawing/2014/main" val="757731101"/>
                    </a:ext>
                  </a:extLst>
                </a:gridCol>
                <a:gridCol w="3073400">
                  <a:extLst>
                    <a:ext uri="{9D8B030D-6E8A-4147-A177-3AD203B41FA5}">
                      <a16:colId xmlns:a16="http://schemas.microsoft.com/office/drawing/2014/main" val="2705358936"/>
                    </a:ext>
                  </a:extLst>
                </a:gridCol>
              </a:tblGrid>
              <a:tr h="327945">
                <a:tc>
                  <a:txBody>
                    <a:bodyPr/>
                    <a:lstStyle/>
                    <a:p>
                      <a:r>
                        <a:rPr lang="en-US" sz="1400" b="1"/>
                        <a:t>Risk Area</a:t>
                      </a:r>
                      <a:endParaRPr lang="en-US" sz="1400">
                        <a:latin typeface="Times New Roman" panose="02020603050405020304" pitchFamily="18" charset="0"/>
                        <a:cs typeface="Times New Roman" panose="02020603050405020304" pitchFamily="18" charset="0"/>
                      </a:endParaRPr>
                    </a:p>
                  </a:txBody>
                  <a:tcPr marL="73751" marR="73751" marT="36876" marB="36876" anchor="ctr"/>
                </a:tc>
                <a:tc>
                  <a:txBody>
                    <a:bodyPr/>
                    <a:lstStyle/>
                    <a:p>
                      <a:r>
                        <a:rPr lang="en-US" sz="1400" b="1"/>
                        <a:t>Primary Risk</a:t>
                      </a:r>
                      <a:endParaRPr lang="en-US" sz="1400">
                        <a:latin typeface="Times New Roman" panose="02020603050405020304" pitchFamily="18" charset="0"/>
                        <a:cs typeface="Times New Roman" panose="02020603050405020304" pitchFamily="18" charset="0"/>
                      </a:endParaRPr>
                    </a:p>
                  </a:txBody>
                  <a:tcPr marL="73751" marR="73751" marT="36876" marB="36876" anchor="ctr"/>
                </a:tc>
                <a:tc>
                  <a:txBody>
                    <a:bodyPr/>
                    <a:lstStyle/>
                    <a:p>
                      <a:r>
                        <a:rPr lang="en-US" sz="1400" b="1"/>
                        <a:t>Mitigation Strategy</a:t>
                      </a:r>
                      <a:endParaRPr lang="en-US" sz="1400">
                        <a:latin typeface="Times New Roman" panose="02020603050405020304" pitchFamily="18" charset="0"/>
                        <a:cs typeface="Times New Roman" panose="02020603050405020304" pitchFamily="18" charset="0"/>
                      </a:endParaRPr>
                    </a:p>
                  </a:txBody>
                  <a:tcPr marL="73751" marR="73751" marT="36876" marB="36876" anchor="ctr"/>
                </a:tc>
                <a:extLst>
                  <a:ext uri="{0D108BD9-81ED-4DB2-BD59-A6C34878D82A}">
                    <a16:rowId xmlns:a16="http://schemas.microsoft.com/office/drawing/2014/main" val="3418545528"/>
                  </a:ext>
                </a:extLst>
              </a:tr>
              <a:tr h="575895">
                <a:tc>
                  <a:txBody>
                    <a:bodyPr/>
                    <a:lstStyle/>
                    <a:p>
                      <a:r>
                        <a:rPr lang="en-US" sz="1400"/>
                        <a:t>Data Quality and Imbalance</a:t>
                      </a:r>
                      <a:endParaRPr lang="en-US" sz="1400">
                        <a:latin typeface="Times New Roman" panose="02020603050405020304" pitchFamily="18" charset="0"/>
                        <a:cs typeface="Times New Roman" panose="02020603050405020304" pitchFamily="18" charset="0"/>
                      </a:endParaRPr>
                    </a:p>
                  </a:txBody>
                  <a:tcPr marL="73751" marR="73751" marT="36876" marB="36876" anchor="ctr"/>
                </a:tc>
                <a:tc>
                  <a:txBody>
                    <a:bodyPr/>
                    <a:lstStyle/>
                    <a:p>
                      <a:r>
                        <a:rPr lang="en-GB" sz="1400" dirty="0"/>
                        <a:t>Low-quality or imbalanced data impacting model learning</a:t>
                      </a:r>
                      <a:endParaRPr lang="en-GB" sz="1400" dirty="0">
                        <a:latin typeface="Times New Roman" panose="02020603050405020304" pitchFamily="18" charset="0"/>
                        <a:cs typeface="Times New Roman" panose="02020603050405020304" pitchFamily="18" charset="0"/>
                      </a:endParaRPr>
                    </a:p>
                  </a:txBody>
                  <a:tcPr marL="73751" marR="73751" marT="36876" marB="36876" anchor="ctr"/>
                </a:tc>
                <a:tc>
                  <a:txBody>
                    <a:bodyPr/>
                    <a:lstStyle/>
                    <a:p>
                      <a:r>
                        <a:rPr lang="en-GB" sz="1400" dirty="0"/>
                        <a:t>Data preprocessing and quality checks</a:t>
                      </a:r>
                      <a:endParaRPr lang="en-GB" sz="1400" dirty="0">
                        <a:latin typeface="Times New Roman" panose="02020603050405020304" pitchFamily="18" charset="0"/>
                        <a:cs typeface="Times New Roman" panose="02020603050405020304" pitchFamily="18" charset="0"/>
                      </a:endParaRPr>
                    </a:p>
                  </a:txBody>
                  <a:tcPr marL="73751" marR="73751" marT="36876" marB="36876" anchor="ctr"/>
                </a:tc>
                <a:extLst>
                  <a:ext uri="{0D108BD9-81ED-4DB2-BD59-A6C34878D82A}">
                    <a16:rowId xmlns:a16="http://schemas.microsoft.com/office/drawing/2014/main" val="3166820559"/>
                  </a:ext>
                </a:extLst>
              </a:tr>
              <a:tr h="575895">
                <a:tc>
                  <a:txBody>
                    <a:bodyPr/>
                    <a:lstStyle/>
                    <a:p>
                      <a:r>
                        <a:rPr lang="en-US" sz="1400"/>
                        <a:t>Model Complexity</a:t>
                      </a:r>
                      <a:endParaRPr lang="en-US" sz="1400">
                        <a:latin typeface="Times New Roman" panose="02020603050405020304" pitchFamily="18" charset="0"/>
                        <a:cs typeface="Times New Roman" panose="02020603050405020304" pitchFamily="18" charset="0"/>
                      </a:endParaRPr>
                    </a:p>
                  </a:txBody>
                  <a:tcPr marL="73751" marR="73751" marT="36876" marB="36876" anchor="ctr"/>
                </a:tc>
                <a:tc>
                  <a:txBody>
                    <a:bodyPr/>
                    <a:lstStyle/>
                    <a:p>
                      <a:r>
                        <a:rPr lang="en-GB" sz="1400" dirty="0"/>
                        <a:t>Overfitting due to high parameter count</a:t>
                      </a:r>
                      <a:endParaRPr lang="en-GB" sz="1400" dirty="0">
                        <a:latin typeface="Times New Roman" panose="02020603050405020304" pitchFamily="18" charset="0"/>
                        <a:cs typeface="Times New Roman" panose="02020603050405020304" pitchFamily="18" charset="0"/>
                      </a:endParaRPr>
                    </a:p>
                  </a:txBody>
                  <a:tcPr marL="73751" marR="73751" marT="36876" marB="36876" anchor="ctr"/>
                </a:tc>
                <a:tc>
                  <a:txBody>
                    <a:bodyPr/>
                    <a:lstStyle/>
                    <a:p>
                      <a:r>
                        <a:rPr lang="en-GB" sz="1400" dirty="0"/>
                        <a:t>Regularization, early stopping, use of simpler models first</a:t>
                      </a:r>
                      <a:endParaRPr lang="en-GB" sz="1400" dirty="0">
                        <a:latin typeface="Times New Roman" panose="02020603050405020304" pitchFamily="18" charset="0"/>
                        <a:cs typeface="Times New Roman" panose="02020603050405020304" pitchFamily="18" charset="0"/>
                      </a:endParaRPr>
                    </a:p>
                  </a:txBody>
                  <a:tcPr marL="73751" marR="73751" marT="36876" marB="36876" anchor="ctr"/>
                </a:tc>
                <a:extLst>
                  <a:ext uri="{0D108BD9-81ED-4DB2-BD59-A6C34878D82A}">
                    <a16:rowId xmlns:a16="http://schemas.microsoft.com/office/drawing/2014/main" val="1819182377"/>
                  </a:ext>
                </a:extLst>
              </a:tr>
              <a:tr h="575895">
                <a:tc>
                  <a:txBody>
                    <a:bodyPr/>
                    <a:lstStyle/>
                    <a:p>
                      <a:r>
                        <a:rPr lang="en-US" sz="1400" dirty="0"/>
                        <a:t>Training Data Limitations</a:t>
                      </a:r>
                      <a:endParaRPr lang="en-US" sz="1400" dirty="0">
                        <a:latin typeface="Times New Roman" panose="02020603050405020304" pitchFamily="18" charset="0"/>
                        <a:cs typeface="Times New Roman" panose="02020603050405020304" pitchFamily="18" charset="0"/>
                      </a:endParaRPr>
                    </a:p>
                  </a:txBody>
                  <a:tcPr marL="73751" marR="73751" marT="36876" marB="36876" anchor="ctr"/>
                </a:tc>
                <a:tc>
                  <a:txBody>
                    <a:bodyPr/>
                    <a:lstStyle/>
                    <a:p>
                      <a:r>
                        <a:rPr lang="en-GB" sz="1400" dirty="0"/>
                        <a:t>Inadequate images for rare diseases</a:t>
                      </a:r>
                      <a:endParaRPr lang="en-GB" sz="1400" dirty="0">
                        <a:latin typeface="Times New Roman" panose="02020603050405020304" pitchFamily="18" charset="0"/>
                        <a:cs typeface="Times New Roman" panose="02020603050405020304" pitchFamily="18" charset="0"/>
                      </a:endParaRPr>
                    </a:p>
                  </a:txBody>
                  <a:tcPr marL="73751" marR="73751" marT="36876" marB="36876" anchor="ctr"/>
                </a:tc>
                <a:tc>
                  <a:txBody>
                    <a:bodyPr/>
                    <a:lstStyle/>
                    <a:p>
                      <a:r>
                        <a:rPr lang="en-GB" sz="1400"/>
                        <a:t>Data augmentation, focal loss, balanced cross-validation</a:t>
                      </a:r>
                      <a:endParaRPr lang="en-GB" sz="1400">
                        <a:latin typeface="Times New Roman" panose="02020603050405020304" pitchFamily="18" charset="0"/>
                        <a:cs typeface="Times New Roman" panose="02020603050405020304" pitchFamily="18" charset="0"/>
                      </a:endParaRPr>
                    </a:p>
                  </a:txBody>
                  <a:tcPr marL="73751" marR="73751" marT="36876" marB="36876" anchor="ctr"/>
                </a:tc>
                <a:extLst>
                  <a:ext uri="{0D108BD9-81ED-4DB2-BD59-A6C34878D82A}">
                    <a16:rowId xmlns:a16="http://schemas.microsoft.com/office/drawing/2014/main" val="3161076031"/>
                  </a:ext>
                </a:extLst>
              </a:tr>
              <a:tr h="575895">
                <a:tc>
                  <a:txBody>
                    <a:bodyPr/>
                    <a:lstStyle/>
                    <a:p>
                      <a:r>
                        <a:rPr lang="en-US" sz="1400" dirty="0"/>
                        <a:t>Evaluation Metrics</a:t>
                      </a:r>
                      <a:endParaRPr lang="en-US" sz="1400" dirty="0">
                        <a:latin typeface="Times New Roman" panose="02020603050405020304" pitchFamily="18" charset="0"/>
                        <a:cs typeface="Times New Roman" panose="02020603050405020304" pitchFamily="18" charset="0"/>
                      </a:endParaRPr>
                    </a:p>
                  </a:txBody>
                  <a:tcPr marL="73751" marR="73751" marT="36876" marB="36876" anchor="ctr"/>
                </a:tc>
                <a:tc>
                  <a:txBody>
                    <a:bodyPr/>
                    <a:lstStyle/>
                    <a:p>
                      <a:r>
                        <a:rPr lang="en-GB" sz="1400"/>
                        <a:t>Misleading metrics that don't reflect minority class performance</a:t>
                      </a:r>
                      <a:endParaRPr lang="en-GB" sz="1400">
                        <a:latin typeface="Times New Roman" panose="02020603050405020304" pitchFamily="18" charset="0"/>
                        <a:cs typeface="Times New Roman" panose="02020603050405020304" pitchFamily="18" charset="0"/>
                      </a:endParaRPr>
                    </a:p>
                  </a:txBody>
                  <a:tcPr marL="73751" marR="73751" marT="36876" marB="36876" anchor="ctr"/>
                </a:tc>
                <a:tc>
                  <a:txBody>
                    <a:bodyPr/>
                    <a:lstStyle/>
                    <a:p>
                      <a:r>
                        <a:rPr lang="en-GB" sz="1400"/>
                        <a:t>Use F1-score, per-class precision and recall, ROC-AUC</a:t>
                      </a:r>
                      <a:endParaRPr lang="en-GB" sz="1400">
                        <a:latin typeface="Times New Roman" panose="02020603050405020304" pitchFamily="18" charset="0"/>
                        <a:cs typeface="Times New Roman" panose="02020603050405020304" pitchFamily="18" charset="0"/>
                      </a:endParaRPr>
                    </a:p>
                  </a:txBody>
                  <a:tcPr marL="73751" marR="73751" marT="36876" marB="36876" anchor="ctr"/>
                </a:tc>
                <a:extLst>
                  <a:ext uri="{0D108BD9-81ED-4DB2-BD59-A6C34878D82A}">
                    <a16:rowId xmlns:a16="http://schemas.microsoft.com/office/drawing/2014/main" val="169734497"/>
                  </a:ext>
                </a:extLst>
              </a:tr>
              <a:tr h="575895">
                <a:tc>
                  <a:txBody>
                    <a:bodyPr/>
                    <a:lstStyle/>
                    <a:p>
                      <a:r>
                        <a:rPr lang="en-US" sz="1400"/>
                        <a:t>Deployment Risks</a:t>
                      </a:r>
                      <a:endParaRPr lang="en-US" sz="1400">
                        <a:latin typeface="Times New Roman" panose="02020603050405020304" pitchFamily="18" charset="0"/>
                        <a:cs typeface="Times New Roman" panose="02020603050405020304" pitchFamily="18" charset="0"/>
                      </a:endParaRPr>
                    </a:p>
                  </a:txBody>
                  <a:tcPr marL="73751" marR="73751" marT="36876" marB="36876" anchor="ctr"/>
                </a:tc>
                <a:tc>
                  <a:txBody>
                    <a:bodyPr/>
                    <a:lstStyle/>
                    <a:p>
                      <a:r>
                        <a:rPr lang="en-GB" sz="1400"/>
                        <a:t>Model fails on real-world variations or rare edge cases</a:t>
                      </a:r>
                      <a:endParaRPr lang="en-GB" sz="1400">
                        <a:latin typeface="Times New Roman" panose="02020603050405020304" pitchFamily="18" charset="0"/>
                        <a:cs typeface="Times New Roman" panose="02020603050405020304" pitchFamily="18" charset="0"/>
                      </a:endParaRPr>
                    </a:p>
                  </a:txBody>
                  <a:tcPr marL="73751" marR="73751" marT="36876" marB="36876" anchor="ctr"/>
                </a:tc>
                <a:tc>
                  <a:txBody>
                    <a:bodyPr/>
                    <a:lstStyle/>
                    <a:p>
                      <a:r>
                        <a:rPr lang="en-US" sz="1400"/>
                        <a:t>Iterative retraining, hybrid models, scenario simulation</a:t>
                      </a:r>
                      <a:endParaRPr lang="en-US" sz="1400">
                        <a:latin typeface="Times New Roman" panose="02020603050405020304" pitchFamily="18" charset="0"/>
                        <a:cs typeface="Times New Roman" panose="02020603050405020304" pitchFamily="18" charset="0"/>
                      </a:endParaRPr>
                    </a:p>
                  </a:txBody>
                  <a:tcPr marL="73751" marR="73751" marT="36876" marB="36876" anchor="ctr"/>
                </a:tc>
                <a:extLst>
                  <a:ext uri="{0D108BD9-81ED-4DB2-BD59-A6C34878D82A}">
                    <a16:rowId xmlns:a16="http://schemas.microsoft.com/office/drawing/2014/main" val="3823330870"/>
                  </a:ext>
                </a:extLst>
              </a:tr>
              <a:tr h="823844">
                <a:tc>
                  <a:txBody>
                    <a:bodyPr/>
                    <a:lstStyle/>
                    <a:p>
                      <a:r>
                        <a:rPr lang="en-US" sz="1400"/>
                        <a:t>Hardware Constraints</a:t>
                      </a:r>
                      <a:endParaRPr lang="en-US" sz="1400">
                        <a:latin typeface="Times New Roman" panose="02020603050405020304" pitchFamily="18" charset="0"/>
                        <a:cs typeface="Times New Roman" panose="02020603050405020304" pitchFamily="18" charset="0"/>
                      </a:endParaRPr>
                    </a:p>
                  </a:txBody>
                  <a:tcPr marL="73751" marR="73751" marT="36876" marB="36876" anchor="ctr"/>
                </a:tc>
                <a:tc>
                  <a:txBody>
                    <a:bodyPr/>
                    <a:lstStyle/>
                    <a:p>
                      <a:r>
                        <a:rPr lang="en-GB" sz="1400"/>
                        <a:t>High computational requirements for training and inference</a:t>
                      </a:r>
                      <a:endParaRPr lang="en-GB" sz="1400">
                        <a:latin typeface="Times New Roman" panose="02020603050405020304" pitchFamily="18" charset="0"/>
                        <a:cs typeface="Times New Roman" panose="02020603050405020304" pitchFamily="18" charset="0"/>
                      </a:endParaRPr>
                    </a:p>
                  </a:txBody>
                  <a:tcPr marL="73751" marR="73751" marT="36876" marB="36876" anchor="ctr"/>
                </a:tc>
                <a:tc>
                  <a:txBody>
                    <a:bodyPr/>
                    <a:lstStyle/>
                    <a:p>
                      <a:r>
                        <a:rPr lang="en-GB" sz="1400"/>
                        <a:t>Model optimization, cloud resources for training, efficient models</a:t>
                      </a:r>
                      <a:endParaRPr lang="en-GB" sz="1400">
                        <a:latin typeface="Times New Roman" panose="02020603050405020304" pitchFamily="18" charset="0"/>
                        <a:cs typeface="Times New Roman" panose="02020603050405020304" pitchFamily="18" charset="0"/>
                      </a:endParaRPr>
                    </a:p>
                  </a:txBody>
                  <a:tcPr marL="73751" marR="73751" marT="36876" marB="36876" anchor="ctr"/>
                </a:tc>
                <a:extLst>
                  <a:ext uri="{0D108BD9-81ED-4DB2-BD59-A6C34878D82A}">
                    <a16:rowId xmlns:a16="http://schemas.microsoft.com/office/drawing/2014/main" val="2308303623"/>
                  </a:ext>
                </a:extLst>
              </a:tr>
              <a:tr h="823844">
                <a:tc>
                  <a:txBody>
                    <a:bodyPr/>
                    <a:lstStyle/>
                    <a:p>
                      <a:r>
                        <a:rPr lang="en-US" sz="1400"/>
                        <a:t>Regulatory/Ethical Concerns</a:t>
                      </a:r>
                      <a:endParaRPr lang="en-US" sz="1400">
                        <a:latin typeface="Times New Roman" panose="02020603050405020304" pitchFamily="18" charset="0"/>
                        <a:cs typeface="Times New Roman" panose="02020603050405020304" pitchFamily="18" charset="0"/>
                      </a:endParaRPr>
                    </a:p>
                  </a:txBody>
                  <a:tcPr marL="73751" marR="73751" marT="36876" marB="36876" anchor="ctr"/>
                </a:tc>
                <a:tc>
                  <a:txBody>
                    <a:bodyPr/>
                    <a:lstStyle/>
                    <a:p>
                      <a:r>
                        <a:rPr lang="en-GB" sz="1400"/>
                        <a:t>Misclassification leading to incorrect treatments or ethical/legal issues</a:t>
                      </a:r>
                      <a:endParaRPr lang="en-GB" sz="1400">
                        <a:latin typeface="Times New Roman" panose="02020603050405020304" pitchFamily="18" charset="0"/>
                        <a:cs typeface="Times New Roman" panose="02020603050405020304" pitchFamily="18" charset="0"/>
                      </a:endParaRPr>
                    </a:p>
                  </a:txBody>
                  <a:tcPr marL="73751" marR="73751" marT="36876" marB="36876" anchor="ctr"/>
                </a:tc>
                <a:tc>
                  <a:txBody>
                    <a:bodyPr/>
                    <a:lstStyle/>
                    <a:p>
                      <a:r>
                        <a:rPr lang="en-GB" sz="1400" dirty="0"/>
                        <a:t>Set high-confidence thresholds, transparency, privacy policies</a:t>
                      </a:r>
                      <a:endParaRPr lang="en-GB" sz="1400" dirty="0">
                        <a:latin typeface="Times New Roman" panose="02020603050405020304" pitchFamily="18" charset="0"/>
                        <a:cs typeface="Times New Roman" panose="02020603050405020304" pitchFamily="18" charset="0"/>
                      </a:endParaRPr>
                    </a:p>
                  </a:txBody>
                  <a:tcPr marL="73751" marR="73751" marT="36876" marB="36876" anchor="ctr"/>
                </a:tc>
                <a:extLst>
                  <a:ext uri="{0D108BD9-81ED-4DB2-BD59-A6C34878D82A}">
                    <a16:rowId xmlns:a16="http://schemas.microsoft.com/office/drawing/2014/main" val="1424906845"/>
                  </a:ext>
                </a:extLst>
              </a:tr>
            </a:tbl>
          </a:graphicData>
        </a:graphic>
      </p:graphicFrame>
      <p:sp>
        <p:nvSpPr>
          <p:cNvPr id="10" name="Rectangle 9">
            <a:extLst>
              <a:ext uri="{FF2B5EF4-FFF2-40B4-BE49-F238E27FC236}">
                <a16:creationId xmlns:a16="http://schemas.microsoft.com/office/drawing/2014/main" id="{FF74981E-BB78-5BFF-AFE7-F245C5279268}"/>
              </a:ext>
            </a:extLst>
          </p:cNvPr>
          <p:cNvSpPr/>
          <p:nvPr/>
        </p:nvSpPr>
        <p:spPr>
          <a:xfrm>
            <a:off x="342546" y="6044160"/>
            <a:ext cx="535758" cy="57794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12</a:t>
            </a:r>
          </a:p>
        </p:txBody>
      </p:sp>
    </p:spTree>
    <p:extLst>
      <p:ext uri="{BB962C8B-B14F-4D97-AF65-F5344CB8AC3E}">
        <p14:creationId xmlns:p14="http://schemas.microsoft.com/office/powerpoint/2010/main" val="3530924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39ACA-2C29-86F2-5EFF-DA8BEE3767B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84EA40E-D13E-9F94-95A8-07369B870C4B}"/>
              </a:ext>
            </a:extLst>
          </p:cNvPr>
          <p:cNvSpPr>
            <a:spLocks noGrp="1"/>
          </p:cNvSpPr>
          <p:nvPr>
            <p:ph type="ctrTitle"/>
          </p:nvPr>
        </p:nvSpPr>
        <p:spPr>
          <a:xfrm>
            <a:off x="1467852" y="375802"/>
            <a:ext cx="9144000" cy="1061156"/>
          </a:xfrm>
        </p:spPr>
        <p:txBody>
          <a:bodyPr>
            <a:normAutofit/>
          </a:bodyPr>
          <a:lstStyle/>
          <a:p>
            <a:r>
              <a:rPr lang="en-US" sz="4800" dirty="0">
                <a:latin typeface="Britannic Bold" panose="020B0903060703020204" pitchFamily="34" charset="0"/>
                <a:cs typeface="Times New Roman" panose="02020603050405020304" pitchFamily="18" charset="0"/>
              </a:rPr>
              <a:t>Gantt Chart</a:t>
            </a:r>
            <a:endParaRPr lang="en-GB" sz="4800" dirty="0">
              <a:latin typeface="Britannic Bold" panose="020B0903060703020204" pitchFamily="34" charset="0"/>
              <a:cs typeface="Times New Roman" panose="02020603050405020304" pitchFamily="18" charset="0"/>
            </a:endParaRPr>
          </a:p>
        </p:txBody>
      </p:sp>
      <p:pic>
        <p:nvPicPr>
          <p:cNvPr id="6" name="Picture 2" descr="Jagannath University Logo PNG Vector (EPS) Free Download">
            <a:extLst>
              <a:ext uri="{FF2B5EF4-FFF2-40B4-BE49-F238E27FC236}">
                <a16:creationId xmlns:a16="http://schemas.microsoft.com/office/drawing/2014/main" id="{3D3D4858-A6E1-B2E0-8510-88DC52FBCF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3800" y="6064765"/>
            <a:ext cx="706140" cy="65671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48C2474-D0F8-E0E7-6BA2-82FD2FA19B7E}"/>
              </a:ext>
            </a:extLst>
          </p:cNvPr>
          <p:cNvSpPr/>
          <p:nvPr/>
        </p:nvSpPr>
        <p:spPr>
          <a:xfrm>
            <a:off x="342546" y="6044160"/>
            <a:ext cx="535758" cy="57794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13</a:t>
            </a:r>
          </a:p>
        </p:txBody>
      </p:sp>
      <p:pic>
        <p:nvPicPr>
          <p:cNvPr id="5" name="Picture 4">
            <a:extLst>
              <a:ext uri="{FF2B5EF4-FFF2-40B4-BE49-F238E27FC236}">
                <a16:creationId xmlns:a16="http://schemas.microsoft.com/office/drawing/2014/main" id="{15DA05A9-3AC5-C895-B10B-56325C5B1F4C}"/>
              </a:ext>
            </a:extLst>
          </p:cNvPr>
          <p:cNvPicPr>
            <a:picLocks noChangeAspect="1"/>
          </p:cNvPicPr>
          <p:nvPr/>
        </p:nvPicPr>
        <p:blipFill>
          <a:blip r:embed="rId4"/>
          <a:stretch>
            <a:fillRect/>
          </a:stretch>
        </p:blipFill>
        <p:spPr>
          <a:xfrm>
            <a:off x="1090864" y="1436958"/>
            <a:ext cx="9730196" cy="4402369"/>
          </a:xfrm>
          <a:prstGeom prst="rect">
            <a:avLst/>
          </a:prstGeom>
        </p:spPr>
      </p:pic>
    </p:spTree>
    <p:extLst>
      <p:ext uri="{BB962C8B-B14F-4D97-AF65-F5344CB8AC3E}">
        <p14:creationId xmlns:p14="http://schemas.microsoft.com/office/powerpoint/2010/main" val="2359891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3E16E-8EBD-CEDA-115F-CE36BE703B7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B79567C-EA3D-0388-C7BF-2152A61653F2}"/>
              </a:ext>
            </a:extLst>
          </p:cNvPr>
          <p:cNvSpPr>
            <a:spLocks noGrp="1"/>
          </p:cNvSpPr>
          <p:nvPr>
            <p:ph type="ctrTitle"/>
          </p:nvPr>
        </p:nvSpPr>
        <p:spPr>
          <a:xfrm>
            <a:off x="1467852" y="375802"/>
            <a:ext cx="9144000" cy="1061156"/>
          </a:xfrm>
        </p:spPr>
        <p:txBody>
          <a:bodyPr>
            <a:normAutofit/>
          </a:bodyPr>
          <a:lstStyle/>
          <a:p>
            <a:r>
              <a:rPr lang="en-US" sz="4800" dirty="0">
                <a:latin typeface="Britannic Bold" panose="020B0903060703020204" pitchFamily="34" charset="0"/>
                <a:cs typeface="Times New Roman" panose="02020603050405020304" pitchFamily="18" charset="0"/>
              </a:rPr>
              <a:t>Gantt Chart</a:t>
            </a:r>
            <a:endParaRPr lang="en-GB" sz="4800" dirty="0">
              <a:latin typeface="Britannic Bold" panose="020B0903060703020204" pitchFamily="34" charset="0"/>
              <a:cs typeface="Times New Roman" panose="02020603050405020304" pitchFamily="18" charset="0"/>
            </a:endParaRPr>
          </a:p>
        </p:txBody>
      </p:sp>
      <p:pic>
        <p:nvPicPr>
          <p:cNvPr id="6" name="Picture 2" descr="Jagannath University Logo PNG Vector (EPS) Free Download">
            <a:extLst>
              <a:ext uri="{FF2B5EF4-FFF2-40B4-BE49-F238E27FC236}">
                <a16:creationId xmlns:a16="http://schemas.microsoft.com/office/drawing/2014/main" id="{F4A0ED40-3D32-7654-7683-E4EDCBCD82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3800" y="6064765"/>
            <a:ext cx="706140" cy="65671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7FD2883-0EC8-2901-4262-6C8BCF6291DD}"/>
              </a:ext>
            </a:extLst>
          </p:cNvPr>
          <p:cNvSpPr/>
          <p:nvPr/>
        </p:nvSpPr>
        <p:spPr>
          <a:xfrm>
            <a:off x="342546" y="6044160"/>
            <a:ext cx="535758" cy="57794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14</a:t>
            </a:r>
          </a:p>
        </p:txBody>
      </p:sp>
      <p:pic>
        <p:nvPicPr>
          <p:cNvPr id="7" name="Picture 6">
            <a:extLst>
              <a:ext uri="{FF2B5EF4-FFF2-40B4-BE49-F238E27FC236}">
                <a16:creationId xmlns:a16="http://schemas.microsoft.com/office/drawing/2014/main" id="{8FC0C28A-9D31-5948-5C5F-BE210F742A7F}"/>
              </a:ext>
            </a:extLst>
          </p:cNvPr>
          <p:cNvPicPr>
            <a:picLocks noChangeAspect="1"/>
          </p:cNvPicPr>
          <p:nvPr/>
        </p:nvPicPr>
        <p:blipFill>
          <a:blip r:embed="rId4"/>
          <a:stretch>
            <a:fillRect/>
          </a:stretch>
        </p:blipFill>
        <p:spPr>
          <a:xfrm>
            <a:off x="342546" y="1436957"/>
            <a:ext cx="11717394" cy="4474559"/>
          </a:xfrm>
          <a:prstGeom prst="rect">
            <a:avLst/>
          </a:prstGeom>
        </p:spPr>
      </p:pic>
    </p:spTree>
    <p:extLst>
      <p:ext uri="{BB962C8B-B14F-4D97-AF65-F5344CB8AC3E}">
        <p14:creationId xmlns:p14="http://schemas.microsoft.com/office/powerpoint/2010/main" val="1916773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F4D26-DE51-6823-26F8-83F936612B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DAD2C7-090A-6FD5-85A5-044A2ABBE605}"/>
              </a:ext>
            </a:extLst>
          </p:cNvPr>
          <p:cNvSpPr>
            <a:spLocks noGrp="1"/>
          </p:cNvSpPr>
          <p:nvPr>
            <p:ph type="title"/>
          </p:nvPr>
        </p:nvSpPr>
        <p:spPr>
          <a:xfrm>
            <a:off x="1981813" y="478611"/>
            <a:ext cx="8522338" cy="967416"/>
          </a:xfrm>
        </p:spPr>
        <p:txBody>
          <a:bodyPr>
            <a:noAutofit/>
          </a:bodyPr>
          <a:lstStyle/>
          <a:p>
            <a:pPr algn="ctr"/>
            <a:r>
              <a:rPr lang="en-US" sz="4000" dirty="0">
                <a:solidFill>
                  <a:srgbClr val="E7E6E6">
                    <a:lumMod val="10000"/>
                  </a:srgbClr>
                </a:solidFill>
                <a:latin typeface="Britannic Bold" panose="020B0903060703020204" pitchFamily="34" charset="0"/>
                <a:ea typeface="+mn-ea"/>
                <a:cs typeface="Times New Roman" panose="02020603050405020304" pitchFamily="18" charset="0"/>
              </a:rPr>
              <a:t>FINANCIAL AND PRICING STATEGY</a:t>
            </a:r>
            <a:br>
              <a:rPr lang="en-US" sz="1800" dirty="0">
                <a:solidFill>
                  <a:srgbClr val="E7E6E6">
                    <a:lumMod val="10000"/>
                  </a:srgbClr>
                </a:solidFill>
                <a:latin typeface="Times New Roman" panose="02020603050405020304" pitchFamily="18" charset="0"/>
                <a:ea typeface="+mn-ea"/>
                <a:cs typeface="Times New Roman" panose="02020603050405020304" pitchFamily="18" charset="0"/>
              </a:rPr>
            </a:br>
            <a:endParaRPr lang="en-US" sz="4000" dirty="0">
              <a:latin typeface="Britannic Bold" panose="020B0903060703020204" pitchFamily="34" charset="0"/>
              <a:cs typeface="Times New Roman" panose="02020603050405020304" pitchFamily="18" charset="0"/>
            </a:endParaRPr>
          </a:p>
        </p:txBody>
      </p:sp>
      <p:pic>
        <p:nvPicPr>
          <p:cNvPr id="6" name="Picture 2" descr="Jagannath University Logo PNG Vector (EPS) Free Download">
            <a:extLst>
              <a:ext uri="{FF2B5EF4-FFF2-40B4-BE49-F238E27FC236}">
                <a16:creationId xmlns:a16="http://schemas.microsoft.com/office/drawing/2014/main" id="{ABF381C0-6400-C472-1D85-E3B46A3522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6066705"/>
            <a:ext cx="704054" cy="65477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7447626F-393B-0ACB-408B-F574B92EEF62}"/>
              </a:ext>
            </a:extLst>
          </p:cNvPr>
          <p:cNvSpPr/>
          <p:nvPr/>
        </p:nvSpPr>
        <p:spPr>
          <a:xfrm>
            <a:off x="3774142" y="6396335"/>
            <a:ext cx="6096000" cy="461665"/>
          </a:xfrm>
          <a:prstGeom prst="rect">
            <a:avLst/>
          </a:prstGeom>
        </p:spPr>
        <p:txBody>
          <a:bodyPr>
            <a:spAutoFit/>
          </a:bodyPr>
          <a:lstStyle/>
          <a:p>
            <a:pPr algn="ctr"/>
            <a:r>
              <a:rPr lang="en-US" sz="1200" b="1" dirty="0">
                <a:latin typeface="Times New Roman" panose="02020603050405020304" pitchFamily="18" charset="0"/>
                <a:cs typeface="Times New Roman" panose="02020603050405020304" pitchFamily="18" charset="0"/>
              </a:rPr>
              <a:t>Department Of Computer Science and Engineering </a:t>
            </a:r>
          </a:p>
          <a:p>
            <a:pPr algn="ctr"/>
            <a:r>
              <a:rPr lang="en-US" sz="1200" b="1" dirty="0">
                <a:latin typeface="Times New Roman" panose="02020603050405020304" pitchFamily="18" charset="0"/>
                <a:cs typeface="Times New Roman" panose="02020603050405020304" pitchFamily="18" charset="0"/>
              </a:rPr>
              <a:t>Jagannath University   </a:t>
            </a:r>
          </a:p>
        </p:txBody>
      </p:sp>
      <p:sp>
        <p:nvSpPr>
          <p:cNvPr id="4" name="TextBox 3">
            <a:extLst>
              <a:ext uri="{FF2B5EF4-FFF2-40B4-BE49-F238E27FC236}">
                <a16:creationId xmlns:a16="http://schemas.microsoft.com/office/drawing/2014/main" id="{23A7BA07-CB37-AEEE-DC8D-9F5F9C544573}"/>
              </a:ext>
            </a:extLst>
          </p:cNvPr>
          <p:cNvSpPr txBox="1"/>
          <p:nvPr/>
        </p:nvSpPr>
        <p:spPr>
          <a:xfrm>
            <a:off x="1179095" y="1276723"/>
            <a:ext cx="9325056" cy="4647426"/>
          </a:xfrm>
          <a:prstGeom prst="rect">
            <a:avLst/>
          </a:prstGeom>
          <a:noFill/>
        </p:spPr>
        <p:txBody>
          <a:bodyPr wrap="square">
            <a:spAutoFit/>
          </a:bodyPr>
          <a:lstStyle/>
          <a:p>
            <a:r>
              <a:rPr lang="en-US" sz="1800" b="1" dirty="0"/>
              <a:t>1. </a:t>
            </a:r>
            <a:r>
              <a:rPr lang="en-US" sz="2000" b="1" dirty="0"/>
              <a:t>Cost Management</a:t>
            </a:r>
            <a:endParaRPr lang="en-US" sz="1800" dirty="0"/>
          </a:p>
          <a:p>
            <a:pPr lvl="1">
              <a:buFont typeface="Arial" panose="020B0604020202020204" pitchFamily="34" charset="0"/>
              <a:buChar char="•"/>
            </a:pPr>
            <a:r>
              <a:rPr lang="en-US" b="1" i="1" dirty="0"/>
              <a:t>Development Costs</a:t>
            </a:r>
            <a:r>
              <a:rPr lang="en-US" b="1" dirty="0"/>
              <a:t>: </a:t>
            </a:r>
            <a:r>
              <a:rPr lang="en-US" dirty="0"/>
              <a:t>Open-source tools, cloud storage/hosting fees.</a:t>
            </a:r>
          </a:p>
          <a:p>
            <a:pPr lvl="1">
              <a:buFont typeface="Arial" panose="020B0604020202020204" pitchFamily="34" charset="0"/>
              <a:buChar char="•"/>
            </a:pPr>
            <a:r>
              <a:rPr lang="en-US" b="1" i="1" dirty="0"/>
              <a:t>Computing Resources</a:t>
            </a:r>
            <a:r>
              <a:rPr lang="en-US" b="1" dirty="0"/>
              <a:t>: </a:t>
            </a:r>
            <a:r>
              <a:rPr lang="en-US" dirty="0"/>
              <a:t>On-demand cloud GPU for training.</a:t>
            </a:r>
          </a:p>
          <a:p>
            <a:pPr lvl="1">
              <a:buFont typeface="Arial" panose="020B0604020202020204" pitchFamily="34" charset="0"/>
              <a:buChar char="•"/>
            </a:pPr>
            <a:r>
              <a:rPr lang="en-US" b="1" i="1" dirty="0"/>
              <a:t>Maintenance</a:t>
            </a:r>
            <a:r>
              <a:rPr lang="en-US" b="1" dirty="0"/>
              <a:t>: </a:t>
            </a:r>
            <a:r>
              <a:rPr lang="en-US" dirty="0"/>
              <a:t>Model updates and website upkeep.</a:t>
            </a:r>
          </a:p>
          <a:p>
            <a:r>
              <a:rPr lang="en-US" sz="2000" b="1" dirty="0"/>
              <a:t>2. Pricing Strategy</a:t>
            </a:r>
            <a:endParaRPr lang="en-US" sz="2000" dirty="0"/>
          </a:p>
          <a:p>
            <a:pPr lvl="1">
              <a:buFont typeface="Arial" panose="020B0604020202020204" pitchFamily="34" charset="0"/>
              <a:buChar char="•"/>
            </a:pPr>
            <a:r>
              <a:rPr lang="en-US" b="1" i="1" dirty="0"/>
              <a:t>Freemium Model</a:t>
            </a:r>
            <a:r>
              <a:rPr lang="en-US" b="1" dirty="0"/>
              <a:t>: </a:t>
            </a:r>
            <a:r>
              <a:rPr lang="en-US" dirty="0"/>
              <a:t>Basic free tier; premium for advanced features.</a:t>
            </a:r>
          </a:p>
          <a:p>
            <a:pPr lvl="1">
              <a:buFont typeface="Arial" panose="020B0604020202020204" pitchFamily="34" charset="0"/>
              <a:buChar char="•"/>
            </a:pPr>
            <a:r>
              <a:rPr lang="en-US" b="1" i="1" dirty="0"/>
              <a:t>One-Time Purchase</a:t>
            </a:r>
            <a:r>
              <a:rPr lang="en-US" b="1" dirty="0"/>
              <a:t>: </a:t>
            </a:r>
            <a:r>
              <a:rPr lang="en-US" dirty="0"/>
              <a:t>One-time fee option for full access.</a:t>
            </a:r>
          </a:p>
          <a:p>
            <a:pPr lvl="1">
              <a:buFont typeface="Arial" panose="020B0604020202020204" pitchFamily="34" charset="0"/>
              <a:buChar char="•"/>
            </a:pPr>
            <a:r>
              <a:rPr lang="en-US" b="1" i="1" dirty="0"/>
              <a:t>Enterprise Pricing</a:t>
            </a:r>
            <a:r>
              <a:rPr lang="en-US" b="1" dirty="0"/>
              <a:t>: </a:t>
            </a:r>
            <a:r>
              <a:rPr lang="en-US" dirty="0"/>
              <a:t>Bulk options for large clients.</a:t>
            </a:r>
          </a:p>
          <a:p>
            <a:r>
              <a:rPr lang="en-US" sz="2000" b="1" dirty="0"/>
              <a:t>3. Revenue Model</a:t>
            </a:r>
            <a:endParaRPr lang="en-US" sz="2000" dirty="0"/>
          </a:p>
          <a:p>
            <a:pPr lvl="1">
              <a:buFont typeface="Arial" panose="020B0604020202020204" pitchFamily="34" charset="0"/>
              <a:buChar char="•"/>
            </a:pPr>
            <a:r>
              <a:rPr lang="en-US" b="1" i="1" dirty="0"/>
              <a:t>Subscription-Based</a:t>
            </a:r>
            <a:r>
              <a:rPr lang="en-US" b="1" dirty="0"/>
              <a:t>: </a:t>
            </a:r>
            <a:r>
              <a:rPr lang="en-US" dirty="0"/>
              <a:t>Monthly or annual plans.</a:t>
            </a:r>
          </a:p>
          <a:p>
            <a:pPr lvl="1">
              <a:buFont typeface="Arial" panose="020B0604020202020204" pitchFamily="34" charset="0"/>
              <a:buChar char="•"/>
            </a:pPr>
            <a:r>
              <a:rPr lang="en-US" b="1" i="1" dirty="0"/>
              <a:t>Ad-Supported</a:t>
            </a:r>
            <a:r>
              <a:rPr lang="en-US" b="1" dirty="0"/>
              <a:t>: </a:t>
            </a:r>
            <a:r>
              <a:rPr lang="en-US" dirty="0"/>
              <a:t>Ads for free users.</a:t>
            </a:r>
          </a:p>
          <a:p>
            <a:pPr lvl="1">
              <a:buFont typeface="Arial" panose="020B0604020202020204" pitchFamily="34" charset="0"/>
              <a:buChar char="•"/>
            </a:pPr>
            <a:r>
              <a:rPr lang="en-US" b="1" i="1" dirty="0"/>
              <a:t>Data Partnerships</a:t>
            </a:r>
            <a:r>
              <a:rPr lang="en-US" b="1" dirty="0"/>
              <a:t>: </a:t>
            </a:r>
            <a:r>
              <a:rPr lang="en-US" dirty="0"/>
              <a:t>Insights for research and agricultural partners.</a:t>
            </a:r>
          </a:p>
          <a:p>
            <a:r>
              <a:rPr lang="en-US" sz="2000" b="1" dirty="0"/>
              <a:t>4. Marketing Strategy</a:t>
            </a:r>
            <a:endParaRPr lang="en-US" sz="2000" dirty="0"/>
          </a:p>
          <a:p>
            <a:pPr lvl="1">
              <a:buFont typeface="Arial" panose="020B0604020202020204" pitchFamily="34" charset="0"/>
              <a:buChar char="•"/>
            </a:pPr>
            <a:r>
              <a:rPr lang="en-US" b="1" i="1" dirty="0"/>
              <a:t>Direct-to-Consumer</a:t>
            </a:r>
            <a:r>
              <a:rPr lang="en-US" b="1" dirty="0"/>
              <a:t>: </a:t>
            </a:r>
            <a:r>
              <a:rPr lang="en-US" dirty="0"/>
              <a:t>Target farmers/agri-businesses.</a:t>
            </a:r>
          </a:p>
          <a:p>
            <a:pPr lvl="1">
              <a:buFont typeface="Arial" panose="020B0604020202020204" pitchFamily="34" charset="0"/>
              <a:buChar char="•"/>
            </a:pPr>
            <a:r>
              <a:rPr lang="en-US" b="1" i="1" dirty="0"/>
              <a:t>Partnerships</a:t>
            </a:r>
            <a:r>
              <a:rPr lang="en-US" b="1" dirty="0"/>
              <a:t>: </a:t>
            </a:r>
            <a:r>
              <a:rPr lang="en-US" dirty="0"/>
              <a:t>Collaborate with agricultural services.</a:t>
            </a:r>
          </a:p>
          <a:p>
            <a:pPr lvl="1">
              <a:buFont typeface="Arial" panose="020B0604020202020204" pitchFamily="34" charset="0"/>
              <a:buChar char="•"/>
            </a:pPr>
            <a:r>
              <a:rPr lang="en-US" b="1" i="1" dirty="0"/>
              <a:t>Educational Content</a:t>
            </a:r>
            <a:r>
              <a:rPr lang="en-US" b="1" dirty="0"/>
              <a:t>: </a:t>
            </a:r>
            <a:r>
              <a:rPr lang="en-US" dirty="0"/>
              <a:t>Articles to attract traffic.</a:t>
            </a:r>
          </a:p>
        </p:txBody>
      </p:sp>
      <p:pic>
        <p:nvPicPr>
          <p:cNvPr id="5" name="Picture 4">
            <a:extLst>
              <a:ext uri="{FF2B5EF4-FFF2-40B4-BE49-F238E27FC236}">
                <a16:creationId xmlns:a16="http://schemas.microsoft.com/office/drawing/2014/main" id="{841C168C-A3A1-ACC7-D88E-C9F0FFD948B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8149388" y="1567959"/>
            <a:ext cx="3585411" cy="4239283"/>
          </a:xfrm>
          <a:prstGeom prst="rect">
            <a:avLst/>
          </a:prstGeom>
          <a:ln>
            <a:noFill/>
          </a:ln>
          <a:effectLst>
            <a:outerShdw blurRad="292100" dist="139700" dir="2700000" algn="tl" rotWithShape="0">
              <a:srgbClr val="333333">
                <a:alpha val="65000"/>
              </a:srgbClr>
            </a:outerShdw>
          </a:effectLst>
        </p:spPr>
      </p:pic>
      <p:sp>
        <p:nvSpPr>
          <p:cNvPr id="7" name="Rectangle 6">
            <a:extLst>
              <a:ext uri="{FF2B5EF4-FFF2-40B4-BE49-F238E27FC236}">
                <a16:creationId xmlns:a16="http://schemas.microsoft.com/office/drawing/2014/main" id="{9CD70365-3F57-AF1E-0AA6-050A5B18AB3C}"/>
              </a:ext>
            </a:extLst>
          </p:cNvPr>
          <p:cNvSpPr/>
          <p:nvPr/>
        </p:nvSpPr>
        <p:spPr>
          <a:xfrm>
            <a:off x="342546" y="6044160"/>
            <a:ext cx="535758" cy="57794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15</a:t>
            </a:r>
          </a:p>
        </p:txBody>
      </p:sp>
    </p:spTree>
    <p:extLst>
      <p:ext uri="{BB962C8B-B14F-4D97-AF65-F5344CB8AC3E}">
        <p14:creationId xmlns:p14="http://schemas.microsoft.com/office/powerpoint/2010/main" val="2496820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0" y="688623"/>
            <a:ext cx="9144000" cy="1061156"/>
          </a:xfrm>
        </p:spPr>
        <p:txBody>
          <a:bodyPr>
            <a:normAutofit/>
          </a:bodyPr>
          <a:lstStyle/>
          <a:p>
            <a:r>
              <a:rPr lang="en-US" sz="4800" dirty="0">
                <a:latin typeface="Britannic Bold" panose="020B0903060703020204" pitchFamily="34" charset="0"/>
                <a:cs typeface="Times New Roman" panose="02020603050405020304" pitchFamily="18" charset="0"/>
              </a:rPr>
              <a:t>CONCLUSION</a:t>
            </a:r>
            <a:endParaRPr lang="en-GB" sz="4800" dirty="0">
              <a:latin typeface="Britannic Bold" panose="020B0903060703020204" pitchFamily="34" charset="0"/>
              <a:cs typeface="Times New Roman" panose="02020603050405020304" pitchFamily="18" charset="0"/>
            </a:endParaRPr>
          </a:p>
        </p:txBody>
      </p:sp>
      <p:sp>
        <p:nvSpPr>
          <p:cNvPr id="8" name="Subtitle 6"/>
          <p:cNvSpPr>
            <a:spLocks noGrp="1"/>
          </p:cNvSpPr>
          <p:nvPr>
            <p:ph type="subTitle" idx="1"/>
          </p:nvPr>
        </p:nvSpPr>
        <p:spPr>
          <a:xfrm>
            <a:off x="1309511" y="2368698"/>
            <a:ext cx="10143066" cy="3399924"/>
          </a:xfrm>
        </p:spPr>
        <p:txBody>
          <a:bodyPr/>
          <a:lstStyle/>
          <a:p>
            <a:pPr marL="342900" indent="-342900" algn="l">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An effective method for quickly and precisely identifying plant health problems across 36 disease classes is the digital image processing approach to plant disease detection. </a:t>
            </a:r>
          </a:p>
          <a:p>
            <a:pPr algn="l"/>
            <a:endParaRPr lang="en-GB"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This research is to build a high-precision model that can help farmers, agronomists, and agricultural stakeholders diagnose plant diseases efficiently by utilizing a strong dataset of 86,000 photos.</a:t>
            </a:r>
          </a:p>
        </p:txBody>
      </p:sp>
      <p:pic>
        <p:nvPicPr>
          <p:cNvPr id="6" name="Picture 2" descr="Jagannath University Logo PNG Vector (EPS) Free Download">
            <a:extLst>
              <a:ext uri="{FF2B5EF4-FFF2-40B4-BE49-F238E27FC236}">
                <a16:creationId xmlns:a16="http://schemas.microsoft.com/office/drawing/2014/main" id="{2F3C84B2-E83C-46C9-B7E0-83E494526E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6064765"/>
            <a:ext cx="706140" cy="65671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65248F2-D907-00A1-5E4A-CE59C417934F}"/>
              </a:ext>
            </a:extLst>
          </p:cNvPr>
          <p:cNvSpPr/>
          <p:nvPr/>
        </p:nvSpPr>
        <p:spPr>
          <a:xfrm>
            <a:off x="342546" y="6044160"/>
            <a:ext cx="535758" cy="57794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16</a:t>
            </a:r>
          </a:p>
        </p:txBody>
      </p:sp>
    </p:spTree>
    <p:extLst>
      <p:ext uri="{BB962C8B-B14F-4D97-AF65-F5344CB8AC3E}">
        <p14:creationId xmlns:p14="http://schemas.microsoft.com/office/powerpoint/2010/main" val="3688917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54226-4E29-ABB8-9C1C-E8EAD8F79B7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4EA01A3-13F4-0779-C863-E61F4CB45BDA}"/>
              </a:ext>
            </a:extLst>
          </p:cNvPr>
          <p:cNvSpPr>
            <a:spLocks noGrp="1"/>
          </p:cNvSpPr>
          <p:nvPr>
            <p:ph type="ctrTitle"/>
          </p:nvPr>
        </p:nvSpPr>
        <p:spPr>
          <a:xfrm>
            <a:off x="1748589" y="79023"/>
            <a:ext cx="9144000" cy="1061156"/>
          </a:xfrm>
        </p:spPr>
        <p:txBody>
          <a:bodyPr>
            <a:normAutofit/>
          </a:bodyPr>
          <a:lstStyle/>
          <a:p>
            <a:r>
              <a:rPr lang="en-US" sz="4800" dirty="0">
                <a:latin typeface="Britannic Bold" panose="020B0903060703020204" pitchFamily="34" charset="0"/>
                <a:cs typeface="Times New Roman" panose="02020603050405020304" pitchFamily="18" charset="0"/>
              </a:rPr>
              <a:t>Overview</a:t>
            </a:r>
            <a:endParaRPr lang="en-GB" sz="4800" dirty="0">
              <a:latin typeface="Britannic Bold" panose="020B0903060703020204" pitchFamily="34" charset="0"/>
              <a:cs typeface="Times New Roman" panose="02020603050405020304" pitchFamily="18" charset="0"/>
            </a:endParaRPr>
          </a:p>
        </p:txBody>
      </p:sp>
      <p:pic>
        <p:nvPicPr>
          <p:cNvPr id="6" name="Picture 2" descr="Jagannath University Logo PNG Vector (EPS) Free Download">
            <a:extLst>
              <a:ext uri="{FF2B5EF4-FFF2-40B4-BE49-F238E27FC236}">
                <a16:creationId xmlns:a16="http://schemas.microsoft.com/office/drawing/2014/main" id="{763F93C4-DA6E-BC79-736E-8E7D475372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3800" y="6064765"/>
            <a:ext cx="706140" cy="65671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393A0B8-331E-33B1-11E8-091813D41570}"/>
              </a:ext>
            </a:extLst>
          </p:cNvPr>
          <p:cNvSpPr/>
          <p:nvPr/>
        </p:nvSpPr>
        <p:spPr>
          <a:xfrm>
            <a:off x="342546" y="6044160"/>
            <a:ext cx="535758" cy="57794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17</a:t>
            </a:r>
          </a:p>
        </p:txBody>
      </p:sp>
      <p:pic>
        <p:nvPicPr>
          <p:cNvPr id="5" name="Picture 4">
            <a:extLst>
              <a:ext uri="{FF2B5EF4-FFF2-40B4-BE49-F238E27FC236}">
                <a16:creationId xmlns:a16="http://schemas.microsoft.com/office/drawing/2014/main" id="{BD96AF9D-F26E-EA72-3571-8C40983005A2}"/>
              </a:ext>
            </a:extLst>
          </p:cNvPr>
          <p:cNvPicPr>
            <a:picLocks noChangeAspect="1"/>
          </p:cNvPicPr>
          <p:nvPr/>
        </p:nvPicPr>
        <p:blipFill>
          <a:blip r:embed="rId4"/>
          <a:stretch>
            <a:fillRect/>
          </a:stretch>
        </p:blipFill>
        <p:spPr>
          <a:xfrm>
            <a:off x="954506" y="1042737"/>
            <a:ext cx="10307052" cy="5454316"/>
          </a:xfrm>
          <a:prstGeom prst="rect">
            <a:avLst/>
          </a:prstGeom>
        </p:spPr>
      </p:pic>
    </p:spTree>
    <p:extLst>
      <p:ext uri="{BB962C8B-B14F-4D97-AF65-F5344CB8AC3E}">
        <p14:creationId xmlns:p14="http://schemas.microsoft.com/office/powerpoint/2010/main" val="18657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D294E-AEA8-C282-B38C-2A7817B928C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F333B9A-BBB4-803B-C50C-8BB6D934D83D}"/>
              </a:ext>
            </a:extLst>
          </p:cNvPr>
          <p:cNvSpPr>
            <a:spLocks noGrp="1"/>
          </p:cNvSpPr>
          <p:nvPr>
            <p:ph type="ctrTitle"/>
          </p:nvPr>
        </p:nvSpPr>
        <p:spPr>
          <a:xfrm>
            <a:off x="1748589" y="79023"/>
            <a:ext cx="9144000" cy="1061156"/>
          </a:xfrm>
        </p:spPr>
        <p:txBody>
          <a:bodyPr>
            <a:normAutofit/>
          </a:bodyPr>
          <a:lstStyle/>
          <a:p>
            <a:r>
              <a:rPr lang="en-US" sz="4800" dirty="0">
                <a:latin typeface="Britannic Bold" panose="020B0903060703020204" pitchFamily="34" charset="0"/>
                <a:cs typeface="Times New Roman" panose="02020603050405020304" pitchFamily="18" charset="0"/>
              </a:rPr>
              <a:t>Overview</a:t>
            </a:r>
            <a:endParaRPr lang="en-GB" sz="4800" dirty="0">
              <a:latin typeface="Britannic Bold" panose="020B0903060703020204" pitchFamily="34" charset="0"/>
              <a:cs typeface="Times New Roman" panose="02020603050405020304" pitchFamily="18" charset="0"/>
            </a:endParaRPr>
          </a:p>
        </p:txBody>
      </p:sp>
      <p:pic>
        <p:nvPicPr>
          <p:cNvPr id="6" name="Picture 2" descr="Jagannath University Logo PNG Vector (EPS) Free Download">
            <a:extLst>
              <a:ext uri="{FF2B5EF4-FFF2-40B4-BE49-F238E27FC236}">
                <a16:creationId xmlns:a16="http://schemas.microsoft.com/office/drawing/2014/main" id="{65318C9E-B928-84A2-4635-391E156C7F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3800" y="6064765"/>
            <a:ext cx="706140" cy="65671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1EC4F07-A73A-8844-AE34-B552863752BA}"/>
              </a:ext>
            </a:extLst>
          </p:cNvPr>
          <p:cNvSpPr/>
          <p:nvPr/>
        </p:nvSpPr>
        <p:spPr>
          <a:xfrm>
            <a:off x="342546" y="6044160"/>
            <a:ext cx="535758" cy="57794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18</a:t>
            </a:r>
          </a:p>
        </p:txBody>
      </p:sp>
      <p:pic>
        <p:nvPicPr>
          <p:cNvPr id="7" name="Picture 6">
            <a:extLst>
              <a:ext uri="{FF2B5EF4-FFF2-40B4-BE49-F238E27FC236}">
                <a16:creationId xmlns:a16="http://schemas.microsoft.com/office/drawing/2014/main" id="{FE689181-0A4F-7D28-4132-E188A0D83DA1}"/>
              </a:ext>
            </a:extLst>
          </p:cNvPr>
          <p:cNvPicPr>
            <a:picLocks noChangeAspect="1"/>
          </p:cNvPicPr>
          <p:nvPr/>
        </p:nvPicPr>
        <p:blipFill>
          <a:blip r:embed="rId4"/>
          <a:stretch>
            <a:fillRect/>
          </a:stretch>
        </p:blipFill>
        <p:spPr>
          <a:xfrm>
            <a:off x="878304" y="1140179"/>
            <a:ext cx="5208055" cy="5429063"/>
          </a:xfrm>
          <a:prstGeom prst="rect">
            <a:avLst/>
          </a:prstGeom>
        </p:spPr>
      </p:pic>
      <p:pic>
        <p:nvPicPr>
          <p:cNvPr id="9" name="Picture 8">
            <a:extLst>
              <a:ext uri="{FF2B5EF4-FFF2-40B4-BE49-F238E27FC236}">
                <a16:creationId xmlns:a16="http://schemas.microsoft.com/office/drawing/2014/main" id="{5ADBE14B-6CAE-7B05-B15D-9A4B69E696B4}"/>
              </a:ext>
            </a:extLst>
          </p:cNvPr>
          <p:cNvPicPr>
            <a:picLocks noChangeAspect="1"/>
          </p:cNvPicPr>
          <p:nvPr/>
        </p:nvPicPr>
        <p:blipFill>
          <a:blip r:embed="rId5"/>
          <a:stretch>
            <a:fillRect/>
          </a:stretch>
        </p:blipFill>
        <p:spPr>
          <a:xfrm>
            <a:off x="6096000" y="1261287"/>
            <a:ext cx="5776121" cy="3934374"/>
          </a:xfrm>
          <a:prstGeom prst="rect">
            <a:avLst/>
          </a:prstGeom>
        </p:spPr>
      </p:pic>
    </p:spTree>
    <p:extLst>
      <p:ext uri="{BB962C8B-B14F-4D97-AF65-F5344CB8AC3E}">
        <p14:creationId xmlns:p14="http://schemas.microsoft.com/office/powerpoint/2010/main" val="722377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EAE2-8C2D-490B-67FC-033D80FEBF6F}"/>
              </a:ext>
            </a:extLst>
          </p:cNvPr>
          <p:cNvSpPr>
            <a:spLocks noGrp="1"/>
          </p:cNvSpPr>
          <p:nvPr>
            <p:ph type="title"/>
          </p:nvPr>
        </p:nvSpPr>
        <p:spPr>
          <a:xfrm>
            <a:off x="838200" y="1430037"/>
            <a:ext cx="10515600" cy="3433481"/>
          </a:xfrm>
        </p:spPr>
        <p:txBody>
          <a:bodyPr>
            <a:noAutofit/>
          </a:bodyPr>
          <a:lstStyle/>
          <a:p>
            <a:pPr algn="ctr"/>
            <a:r>
              <a:rPr lang="en-US" sz="6600" dirty="0">
                <a:solidFill>
                  <a:schemeClr val="tx1"/>
                </a:solidFill>
                <a:latin typeface="Monotype Corsiva" panose="03010101010201010101" pitchFamily="66" charset="0"/>
                <a:cs typeface="Adobe Hebrew" panose="02040503050201020203" pitchFamily="18" charset="-79"/>
              </a:rPr>
              <a:t>Thank you</a:t>
            </a:r>
            <a:endParaRPr lang="en-US" sz="5400" dirty="0">
              <a:solidFill>
                <a:schemeClr val="tx1"/>
              </a:solidFill>
              <a:latin typeface="Monotype Corsiva" panose="03010101010201010101" pitchFamily="66" charset="0"/>
              <a:cs typeface="Adobe Hebrew" panose="02040503050201020203" pitchFamily="18" charset="-79"/>
            </a:endParaRPr>
          </a:p>
        </p:txBody>
      </p:sp>
      <p:sp>
        <p:nvSpPr>
          <p:cNvPr id="3" name="Footer Placeholder 2">
            <a:extLst>
              <a:ext uri="{FF2B5EF4-FFF2-40B4-BE49-F238E27FC236}">
                <a16:creationId xmlns:a16="http://schemas.microsoft.com/office/drawing/2014/main" id="{B118B9F4-2DB9-4D40-A189-A913EEA803B2}"/>
              </a:ext>
            </a:extLst>
          </p:cNvPr>
          <p:cNvSpPr>
            <a:spLocks noGrp="1"/>
          </p:cNvSpPr>
          <p:nvPr>
            <p:ph type="ftr" sz="quarter" idx="11"/>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Department Of Computer Science and Engineering </a:t>
            </a:r>
          </a:p>
          <a:p>
            <a:pPr algn="ctr"/>
            <a:r>
              <a:rPr lang="en-US" b="1" dirty="0">
                <a:solidFill>
                  <a:schemeClr val="tx1"/>
                </a:solidFill>
                <a:latin typeface="Times New Roman" panose="02020603050405020304" pitchFamily="18" charset="0"/>
                <a:cs typeface="Times New Roman" panose="02020603050405020304" pitchFamily="18" charset="0"/>
              </a:rPr>
              <a:t>Jagannath University   </a:t>
            </a:r>
          </a:p>
        </p:txBody>
      </p:sp>
      <p:pic>
        <p:nvPicPr>
          <p:cNvPr id="5" name="Picture 2" descr="Jagannath University Logo PNG Vector (EPS) Free Download">
            <a:extLst>
              <a:ext uri="{FF2B5EF4-FFF2-40B4-BE49-F238E27FC236}">
                <a16:creationId xmlns:a16="http://schemas.microsoft.com/office/drawing/2014/main" id="{FF8CAF6A-2933-4E99-B511-7FB90E6C98B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3800" y="6143787"/>
            <a:ext cx="621170" cy="577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65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76E1-28C1-15DA-2B2D-AAA5CD4C79B0}"/>
              </a:ext>
            </a:extLst>
          </p:cNvPr>
          <p:cNvSpPr>
            <a:spLocks noGrp="1"/>
          </p:cNvSpPr>
          <p:nvPr>
            <p:ph type="title"/>
          </p:nvPr>
        </p:nvSpPr>
        <p:spPr>
          <a:xfrm>
            <a:off x="1062319" y="591672"/>
            <a:ext cx="10067364" cy="1622612"/>
          </a:xfrm>
        </p:spPr>
        <p:txBody>
          <a:bodyPr>
            <a:normAutofit fontScale="90000"/>
          </a:bodyPr>
          <a:lstStyle/>
          <a:p>
            <a:pPr algn="ctr"/>
            <a:r>
              <a:rPr lang="en-US" dirty="0"/>
              <a:t> </a:t>
            </a:r>
            <a:r>
              <a:rPr lang="en-US" sz="5300" dirty="0">
                <a:latin typeface="Britannic Bold" panose="020B0903060703020204" pitchFamily="34" charset="0"/>
              </a:rPr>
              <a:t>CONTENTS</a:t>
            </a:r>
            <a:br>
              <a:rPr lang="en-US" dirty="0"/>
            </a:br>
            <a:endParaRPr lang="en-US" dirty="0"/>
          </a:p>
        </p:txBody>
      </p:sp>
      <p:sp>
        <p:nvSpPr>
          <p:cNvPr id="3" name="Text Placeholder 2">
            <a:extLst>
              <a:ext uri="{FF2B5EF4-FFF2-40B4-BE49-F238E27FC236}">
                <a16:creationId xmlns:a16="http://schemas.microsoft.com/office/drawing/2014/main" id="{4C5285BE-C765-6E19-C454-08D9F4291A3B}"/>
              </a:ext>
            </a:extLst>
          </p:cNvPr>
          <p:cNvSpPr>
            <a:spLocks noGrp="1"/>
          </p:cNvSpPr>
          <p:nvPr>
            <p:ph type="body" idx="1"/>
          </p:nvPr>
        </p:nvSpPr>
        <p:spPr>
          <a:xfrm>
            <a:off x="1339515" y="3862633"/>
            <a:ext cx="4267200" cy="2818170"/>
          </a:xfrm>
        </p:spPr>
        <p:txBody>
          <a:bodyPr>
            <a:normAutofit/>
          </a:bodyPr>
          <a:lstStyle/>
          <a:p>
            <a:pPr algn="just"/>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a:endParaRPr lang="en-US"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US"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0F5E245-69DE-4786-8C0F-2173AF20FD65}"/>
              </a:ext>
            </a:extLst>
          </p:cNvPr>
          <p:cNvSpPr>
            <a:spLocks noGrp="1"/>
          </p:cNvSpPr>
          <p:nvPr>
            <p:ph type="ftr" sz="quarter" idx="11"/>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Department Of Computer Science and Engineering </a:t>
            </a:r>
          </a:p>
          <a:p>
            <a:pPr algn="ctr"/>
            <a:r>
              <a:rPr lang="en-US" b="1" dirty="0">
                <a:solidFill>
                  <a:schemeClr val="tx1"/>
                </a:solidFill>
                <a:latin typeface="Times New Roman" panose="02020603050405020304" pitchFamily="18" charset="0"/>
                <a:cs typeface="Times New Roman" panose="02020603050405020304" pitchFamily="18" charset="0"/>
              </a:rPr>
              <a:t>Jagannath University   </a:t>
            </a:r>
          </a:p>
        </p:txBody>
      </p:sp>
      <p:pic>
        <p:nvPicPr>
          <p:cNvPr id="6" name="Picture 2" descr="Jagannath University Logo PNG Vector (EPS) Free Download">
            <a:extLst>
              <a:ext uri="{FF2B5EF4-FFF2-40B4-BE49-F238E27FC236}">
                <a16:creationId xmlns:a16="http://schemas.microsoft.com/office/drawing/2014/main" id="{2F79411B-7F36-48CF-93D3-352D41B549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41704" y="6073421"/>
            <a:ext cx="720307" cy="6698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6C32A01-237B-A5B8-FAC9-3DDD5A7854C7}"/>
              </a:ext>
            </a:extLst>
          </p:cNvPr>
          <p:cNvSpPr/>
          <p:nvPr/>
        </p:nvSpPr>
        <p:spPr>
          <a:xfrm>
            <a:off x="342546" y="6044160"/>
            <a:ext cx="535758" cy="57794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B54D6B79-1E63-E782-3064-8A86C15A6022}"/>
              </a:ext>
            </a:extLst>
          </p:cNvPr>
          <p:cNvSpPr/>
          <p:nvPr/>
        </p:nvSpPr>
        <p:spPr>
          <a:xfrm>
            <a:off x="878304" y="1613656"/>
            <a:ext cx="10435391" cy="398646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1257300" lvl="2" indent="-342900" algn="just">
              <a:buFont typeface="Wingdings" panose="05000000000000000000" pitchFamily="2" charset="2"/>
              <a:buChar char="v"/>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v"/>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v"/>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v"/>
            </a:pPr>
            <a:r>
              <a:rPr lang="en-US" dirty="0">
                <a:solidFill>
                  <a:schemeClr val="bg2">
                    <a:lumMod val="10000"/>
                  </a:schemeClr>
                </a:solidFill>
                <a:latin typeface="Times New Roman" panose="02020603050405020304" pitchFamily="18" charset="0"/>
                <a:cs typeface="Times New Roman" panose="02020603050405020304" pitchFamily="18" charset="0"/>
              </a:rPr>
              <a:t>INTRODUCTION</a:t>
            </a:r>
          </a:p>
          <a:p>
            <a:pPr marL="1257300" lvl="2" indent="-342900" algn="just">
              <a:buFont typeface="Wingdings" panose="05000000000000000000" pitchFamily="2" charset="2"/>
              <a:buChar char="v"/>
            </a:pPr>
            <a:r>
              <a:rPr lang="en-US" dirty="0">
                <a:solidFill>
                  <a:schemeClr val="bg2">
                    <a:lumMod val="10000"/>
                  </a:schemeClr>
                </a:solidFill>
                <a:latin typeface="Times New Roman" panose="02020603050405020304" pitchFamily="18" charset="0"/>
                <a:cs typeface="Times New Roman" panose="02020603050405020304" pitchFamily="18" charset="0"/>
              </a:rPr>
              <a:t>OBJECTIVE</a:t>
            </a:r>
          </a:p>
          <a:p>
            <a:pPr marL="1257300" lvl="2" indent="-342900" algn="just">
              <a:buFont typeface="Wingdings" panose="05000000000000000000" pitchFamily="2" charset="2"/>
              <a:buChar char="v"/>
            </a:pPr>
            <a:r>
              <a:rPr lang="en-US" dirty="0">
                <a:solidFill>
                  <a:schemeClr val="bg2">
                    <a:lumMod val="10000"/>
                  </a:schemeClr>
                </a:solidFill>
                <a:latin typeface="Times New Roman" panose="02020603050405020304" pitchFamily="18" charset="0"/>
                <a:cs typeface="Times New Roman" panose="02020603050405020304" pitchFamily="18" charset="0"/>
              </a:rPr>
              <a:t>DATA COLLECTION</a:t>
            </a:r>
          </a:p>
          <a:p>
            <a:pPr marL="1257300" lvl="2" indent="-342900" algn="just">
              <a:buFont typeface="Wingdings" panose="05000000000000000000" pitchFamily="2" charset="2"/>
              <a:buChar char="v"/>
            </a:pPr>
            <a:r>
              <a:rPr lang="en-US" dirty="0">
                <a:solidFill>
                  <a:schemeClr val="bg2">
                    <a:lumMod val="10000"/>
                  </a:schemeClr>
                </a:solidFill>
                <a:latin typeface="Times New Roman" panose="02020603050405020304" pitchFamily="18" charset="0"/>
                <a:cs typeface="Times New Roman" panose="02020603050405020304" pitchFamily="18" charset="0"/>
              </a:rPr>
              <a:t>PROJECT WORKFLOW</a:t>
            </a:r>
          </a:p>
          <a:p>
            <a:pPr marL="1257300" lvl="2" indent="-342900" algn="just">
              <a:buFont typeface="Wingdings" panose="05000000000000000000" pitchFamily="2" charset="2"/>
              <a:buChar char="v"/>
            </a:pPr>
            <a:r>
              <a:rPr lang="en-US" dirty="0">
                <a:solidFill>
                  <a:schemeClr val="bg2">
                    <a:lumMod val="10000"/>
                  </a:schemeClr>
                </a:solidFill>
                <a:latin typeface="Times New Roman" panose="02020603050405020304" pitchFamily="18" charset="0"/>
                <a:cs typeface="Times New Roman" panose="02020603050405020304" pitchFamily="18" charset="0"/>
              </a:rPr>
              <a:t>USE CASE DIAGRAM</a:t>
            </a:r>
          </a:p>
          <a:p>
            <a:pPr marL="1257300" lvl="2" indent="-342900" algn="just">
              <a:buFont typeface="Wingdings" panose="05000000000000000000" pitchFamily="2" charset="2"/>
              <a:buChar char="v"/>
            </a:pPr>
            <a:r>
              <a:rPr lang="en-US" dirty="0">
                <a:solidFill>
                  <a:schemeClr val="bg2">
                    <a:lumMod val="10000"/>
                  </a:schemeClr>
                </a:solidFill>
                <a:latin typeface="Times New Roman" panose="02020603050405020304" pitchFamily="18" charset="0"/>
                <a:cs typeface="Times New Roman" panose="02020603050405020304" pitchFamily="18" charset="0"/>
              </a:rPr>
              <a:t>TECHNIQUES OF DIP</a:t>
            </a:r>
          </a:p>
          <a:p>
            <a:pPr marL="1257300" lvl="2" indent="-342900" algn="just">
              <a:buFont typeface="Wingdings" panose="05000000000000000000" pitchFamily="2" charset="2"/>
              <a:buChar char="v"/>
            </a:pPr>
            <a:r>
              <a:rPr lang="en-US" sz="1800" dirty="0">
                <a:solidFill>
                  <a:schemeClr val="bg2">
                    <a:lumMod val="10000"/>
                  </a:schemeClr>
                </a:solidFill>
                <a:latin typeface="Times New Roman" panose="02020603050405020304" pitchFamily="18" charset="0"/>
                <a:cs typeface="Times New Roman" panose="02020603050405020304" pitchFamily="18" charset="0"/>
              </a:rPr>
              <a:t>IMPLEMENTATION</a:t>
            </a:r>
          </a:p>
          <a:p>
            <a:pPr marL="1257300" lvl="2" indent="-342900" algn="just">
              <a:buFont typeface="Wingdings" panose="05000000000000000000" pitchFamily="2" charset="2"/>
              <a:buChar char="v"/>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v"/>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US" sz="18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35327B4-8549-4BB6-19F4-9FB59797CC32}"/>
              </a:ext>
            </a:extLst>
          </p:cNvPr>
          <p:cNvSpPr txBox="1"/>
          <p:nvPr/>
        </p:nvSpPr>
        <p:spPr>
          <a:xfrm>
            <a:off x="6396789" y="2537911"/>
            <a:ext cx="3513221" cy="2585323"/>
          </a:xfrm>
          <a:prstGeom prst="rect">
            <a:avLst/>
          </a:prstGeom>
          <a:noFill/>
        </p:spPr>
        <p:txBody>
          <a:bodyPr wrap="square" rtlCol="0">
            <a:spAutoFit/>
          </a:bodyPr>
          <a:lstStyle/>
          <a:p>
            <a:pPr marL="342900" indent="-342900" algn="just">
              <a:buFont typeface="Wingdings" panose="05000000000000000000" pitchFamily="2" charset="2"/>
              <a:buChar char="v"/>
            </a:pPr>
            <a:r>
              <a:rPr lang="en-US" sz="1800" dirty="0">
                <a:solidFill>
                  <a:schemeClr val="bg2">
                    <a:lumMod val="10000"/>
                  </a:schemeClr>
                </a:solidFill>
                <a:latin typeface="Times New Roman" panose="02020603050405020304" pitchFamily="18" charset="0"/>
                <a:cs typeface="Times New Roman" panose="02020603050405020304" pitchFamily="18" charset="0"/>
              </a:rPr>
              <a:t>PROJECT CALCULATION RISK ANALYSIS</a:t>
            </a:r>
          </a:p>
          <a:p>
            <a:pPr marL="342900" indent="-342900" algn="just">
              <a:buFont typeface="Wingdings" panose="05000000000000000000" pitchFamily="2" charset="2"/>
              <a:buChar char="v"/>
            </a:pPr>
            <a:r>
              <a:rPr lang="en-US" dirty="0">
                <a:solidFill>
                  <a:schemeClr val="bg2">
                    <a:lumMod val="10000"/>
                  </a:schemeClr>
                </a:solidFill>
                <a:latin typeface="Times New Roman" panose="02020603050405020304" pitchFamily="18" charset="0"/>
                <a:cs typeface="Times New Roman" panose="02020603050405020304" pitchFamily="18" charset="0"/>
              </a:rPr>
              <a:t>Gantt Chart</a:t>
            </a:r>
            <a:endParaRPr lang="en-US" sz="18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1800" dirty="0">
                <a:solidFill>
                  <a:schemeClr val="bg2">
                    <a:lumMod val="10000"/>
                  </a:schemeClr>
                </a:solidFill>
                <a:latin typeface="Times New Roman" panose="02020603050405020304" pitchFamily="18" charset="0"/>
                <a:cs typeface="Times New Roman" panose="02020603050405020304" pitchFamily="18" charset="0"/>
              </a:rPr>
              <a:t>FINANCIAL AND PRICING STRATEGY</a:t>
            </a:r>
          </a:p>
          <a:p>
            <a:pPr marL="342900" indent="-342900" algn="just">
              <a:buFont typeface="Wingdings" panose="05000000000000000000" pitchFamily="2" charset="2"/>
              <a:buChar char="v"/>
            </a:pPr>
            <a:r>
              <a:rPr lang="en-US" sz="1800" dirty="0">
                <a:solidFill>
                  <a:schemeClr val="bg2">
                    <a:lumMod val="10000"/>
                  </a:schemeClr>
                </a:solidFill>
                <a:latin typeface="Times New Roman" panose="02020603050405020304" pitchFamily="18" charset="0"/>
                <a:cs typeface="Times New Roman" panose="02020603050405020304" pitchFamily="18" charset="0"/>
              </a:rPr>
              <a:t>RESULT &amp; ACCURACY</a:t>
            </a:r>
          </a:p>
          <a:p>
            <a:pPr marL="342900" indent="-342900" algn="just">
              <a:buFont typeface="Wingdings" panose="05000000000000000000" pitchFamily="2" charset="2"/>
              <a:buChar char="v"/>
            </a:pPr>
            <a:r>
              <a:rPr lang="en-US" sz="1800" dirty="0">
                <a:solidFill>
                  <a:schemeClr val="bg2">
                    <a:lumMod val="10000"/>
                  </a:schemeClr>
                </a:solidFill>
                <a:latin typeface="Times New Roman" panose="02020603050405020304" pitchFamily="18" charset="0"/>
                <a:cs typeface="Times New Roman" panose="02020603050405020304" pitchFamily="18" charset="0"/>
              </a:rPr>
              <a:t>CONCLUSION</a:t>
            </a:r>
          </a:p>
          <a:p>
            <a:pPr marL="342900" indent="-342900" algn="just">
              <a:buFont typeface="Wingdings" panose="05000000000000000000" pitchFamily="2" charset="2"/>
              <a:buChar char="v"/>
            </a:pPr>
            <a:r>
              <a:rPr lang="en-US" dirty="0">
                <a:solidFill>
                  <a:schemeClr val="bg2">
                    <a:lumMod val="10000"/>
                  </a:schemeClr>
                </a:solidFill>
                <a:latin typeface="Times New Roman" panose="02020603050405020304" pitchFamily="18" charset="0"/>
                <a:cs typeface="Times New Roman" panose="02020603050405020304" pitchFamily="18" charset="0"/>
              </a:rPr>
              <a:t>Overview</a:t>
            </a:r>
            <a:endParaRPr lang="en-US" sz="1800" dirty="0">
              <a:solidFill>
                <a:schemeClr val="bg2">
                  <a:lumMod val="10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45148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65BEC29-FDE3-6E16-DA39-842496A766BC}"/>
              </a:ext>
            </a:extLst>
          </p:cNvPr>
          <p:cNvSpPr>
            <a:spLocks noGrp="1"/>
          </p:cNvSpPr>
          <p:nvPr>
            <p:ph type="ftr" sz="quarter" idx="11"/>
          </p:nvPr>
        </p:nvSpPr>
        <p:spPr/>
        <p:txBody>
          <a:bodyPr/>
          <a:lstStyle/>
          <a:p>
            <a:r>
              <a:rPr lang="en-US"/>
              <a:t>Department Of Computer Science and Engineering  Jagannath University   </a:t>
            </a:r>
          </a:p>
        </p:txBody>
      </p:sp>
    </p:spTree>
    <p:extLst>
      <p:ext uri="{BB962C8B-B14F-4D97-AF65-F5344CB8AC3E}">
        <p14:creationId xmlns:p14="http://schemas.microsoft.com/office/powerpoint/2010/main" val="3575697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76E1-28C1-15DA-2B2D-AAA5CD4C79B0}"/>
              </a:ext>
            </a:extLst>
          </p:cNvPr>
          <p:cNvSpPr>
            <a:spLocks noGrp="1"/>
          </p:cNvSpPr>
          <p:nvPr>
            <p:ph type="title"/>
          </p:nvPr>
        </p:nvSpPr>
        <p:spPr>
          <a:xfrm>
            <a:off x="875506" y="336033"/>
            <a:ext cx="10067364" cy="1622612"/>
          </a:xfrm>
        </p:spPr>
        <p:txBody>
          <a:bodyPr>
            <a:normAutofit fontScale="90000"/>
          </a:bodyPr>
          <a:lstStyle/>
          <a:p>
            <a:pPr algn="ctr"/>
            <a:r>
              <a:rPr lang="en-US" dirty="0"/>
              <a:t> </a:t>
            </a:r>
            <a:r>
              <a:rPr lang="en-US" sz="5300" dirty="0">
                <a:latin typeface="Britannic Bold" panose="020B0903060703020204" pitchFamily="34" charset="0"/>
              </a:rPr>
              <a:t>INTRODUCTION</a:t>
            </a:r>
            <a:br>
              <a:rPr lang="en-US" dirty="0"/>
            </a:br>
            <a:endParaRPr lang="en-US" dirty="0"/>
          </a:p>
        </p:txBody>
      </p:sp>
      <p:sp>
        <p:nvSpPr>
          <p:cNvPr id="3" name="Text Placeholder 2">
            <a:extLst>
              <a:ext uri="{FF2B5EF4-FFF2-40B4-BE49-F238E27FC236}">
                <a16:creationId xmlns:a16="http://schemas.microsoft.com/office/drawing/2014/main" id="{4C5285BE-C765-6E19-C454-08D9F4291A3B}"/>
              </a:ext>
            </a:extLst>
          </p:cNvPr>
          <p:cNvSpPr>
            <a:spLocks noGrp="1"/>
          </p:cNvSpPr>
          <p:nvPr>
            <p:ph type="body" idx="1"/>
          </p:nvPr>
        </p:nvSpPr>
        <p:spPr>
          <a:xfrm>
            <a:off x="1098177" y="1757364"/>
            <a:ext cx="10067363" cy="4598986"/>
          </a:xfrm>
        </p:spPr>
        <p:txBody>
          <a:bodyPr>
            <a:normAutofit/>
          </a:bodyPr>
          <a:lstStyle/>
          <a:p>
            <a:pPr algn="just"/>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a:endParaRPr lang="en-US" b="1" dirty="0">
              <a:solidFill>
                <a:schemeClr val="tx1"/>
              </a:solidFill>
              <a:latin typeface="Times New Roman" panose="02020603050405020304" pitchFamily="18" charset="0"/>
              <a:cs typeface="Times New Roman" panose="02020603050405020304" pitchFamily="18" charset="0"/>
            </a:endParaRPr>
          </a:p>
          <a:p>
            <a:pPr algn="just"/>
            <a:endParaRPr lang="en-US" b="1"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Plant diseases are a major threat to global agriculture, leading to significant crop losses. Early detection is vital for effective management. However, with advancements in technology, </a:t>
            </a:r>
            <a:r>
              <a:rPr lang="en-US" b="1" dirty="0">
                <a:solidFill>
                  <a:schemeClr val="tx1"/>
                </a:solidFill>
                <a:latin typeface="Times New Roman" panose="02020603050405020304" pitchFamily="18" charset="0"/>
                <a:cs typeface="Times New Roman" panose="02020603050405020304" pitchFamily="18" charset="0"/>
              </a:rPr>
              <a:t>Digital Image Processing</a:t>
            </a:r>
            <a:r>
              <a:rPr lang="en-US" dirty="0">
                <a:solidFill>
                  <a:schemeClr val="tx1"/>
                </a:solidFill>
                <a:latin typeface="Times New Roman" panose="02020603050405020304" pitchFamily="18" charset="0"/>
                <a:cs typeface="Times New Roman" panose="02020603050405020304" pitchFamily="18" charset="0"/>
              </a:rPr>
              <a:t> now offers an efficient and accurate solution, automating disease detection and enabling faster, more reliable results for farmers.</a:t>
            </a:r>
          </a:p>
        </p:txBody>
      </p:sp>
      <p:sp>
        <p:nvSpPr>
          <p:cNvPr id="4" name="Footer Placeholder 3">
            <a:extLst>
              <a:ext uri="{FF2B5EF4-FFF2-40B4-BE49-F238E27FC236}">
                <a16:creationId xmlns:a16="http://schemas.microsoft.com/office/drawing/2014/main" id="{70F5E245-69DE-4786-8C0F-2173AF20FD65}"/>
              </a:ext>
            </a:extLst>
          </p:cNvPr>
          <p:cNvSpPr>
            <a:spLocks noGrp="1"/>
          </p:cNvSpPr>
          <p:nvPr>
            <p:ph type="ftr" sz="quarter" idx="11"/>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Department Of Computer Science and Engineering </a:t>
            </a:r>
          </a:p>
          <a:p>
            <a:pPr algn="ctr"/>
            <a:r>
              <a:rPr lang="en-US" b="1" dirty="0">
                <a:solidFill>
                  <a:schemeClr val="tx1"/>
                </a:solidFill>
                <a:latin typeface="Times New Roman" panose="02020603050405020304" pitchFamily="18" charset="0"/>
                <a:cs typeface="Times New Roman" panose="02020603050405020304" pitchFamily="18" charset="0"/>
              </a:rPr>
              <a:t>Jagannath University   </a:t>
            </a:r>
          </a:p>
        </p:txBody>
      </p:sp>
      <p:pic>
        <p:nvPicPr>
          <p:cNvPr id="6" name="Picture 2" descr="Jagannath University Logo PNG Vector (EPS) Free Download">
            <a:extLst>
              <a:ext uri="{FF2B5EF4-FFF2-40B4-BE49-F238E27FC236}">
                <a16:creationId xmlns:a16="http://schemas.microsoft.com/office/drawing/2014/main" id="{2F79411B-7F36-48CF-93D3-352D41B549C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41704" y="6073421"/>
            <a:ext cx="720307" cy="6698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9D188D2-F3B1-4228-9374-5D394B2C4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1977" y="1441263"/>
            <a:ext cx="2528046" cy="1987737"/>
          </a:xfrm>
          <a:prstGeom prst="rect">
            <a:avLst/>
          </a:prstGeom>
          <a:effectLst>
            <a:innerShdw blurRad="63500" dist="50800" dir="13500000">
              <a:schemeClr val="bg1">
                <a:alpha val="50000"/>
              </a:schemeClr>
            </a:innerShdw>
            <a:reflection blurRad="6350" stA="50000" endA="300" endPos="55000" dir="5400000" sy="-100000" algn="bl" rotWithShape="0"/>
          </a:effectLst>
        </p:spPr>
      </p:pic>
      <p:sp>
        <p:nvSpPr>
          <p:cNvPr id="8" name="Rectangle 7">
            <a:extLst>
              <a:ext uri="{FF2B5EF4-FFF2-40B4-BE49-F238E27FC236}">
                <a16:creationId xmlns:a16="http://schemas.microsoft.com/office/drawing/2014/main" id="{78A51355-6D10-0F62-71C0-B20B80CF2C1B}"/>
              </a:ext>
            </a:extLst>
          </p:cNvPr>
          <p:cNvSpPr/>
          <p:nvPr/>
        </p:nvSpPr>
        <p:spPr>
          <a:xfrm>
            <a:off x="342546" y="6044160"/>
            <a:ext cx="535758" cy="57794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06472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6B665-2406-B91F-B187-4733F4EEABC8}"/>
              </a:ext>
            </a:extLst>
          </p:cNvPr>
          <p:cNvSpPr>
            <a:spLocks noGrp="1"/>
          </p:cNvSpPr>
          <p:nvPr>
            <p:ph type="title"/>
          </p:nvPr>
        </p:nvSpPr>
        <p:spPr>
          <a:xfrm>
            <a:off x="1640155" y="644411"/>
            <a:ext cx="8911687" cy="995570"/>
          </a:xfrm>
        </p:spPr>
        <p:txBody>
          <a:bodyPr>
            <a:normAutofit/>
          </a:bodyPr>
          <a:lstStyle/>
          <a:p>
            <a:pPr algn="ctr"/>
            <a:r>
              <a:rPr lang="en-US" sz="4800" dirty="0">
                <a:latin typeface="Britannic Bold" panose="020B0903060703020204" pitchFamily="34" charset="0"/>
              </a:rPr>
              <a:t>OBJECTIVES</a:t>
            </a:r>
          </a:p>
        </p:txBody>
      </p:sp>
      <p:sp>
        <p:nvSpPr>
          <p:cNvPr id="4" name="Footer Placeholder 3">
            <a:extLst>
              <a:ext uri="{FF2B5EF4-FFF2-40B4-BE49-F238E27FC236}">
                <a16:creationId xmlns:a16="http://schemas.microsoft.com/office/drawing/2014/main" id="{D610A6C6-ADEC-4534-A67D-9B456FAE3255}"/>
              </a:ext>
            </a:extLst>
          </p:cNvPr>
          <p:cNvSpPr>
            <a:spLocks noGrp="1"/>
          </p:cNvSpPr>
          <p:nvPr>
            <p:ph type="ftr" sz="quarter" idx="11"/>
          </p:nvPr>
        </p:nvSpPr>
        <p:spPr/>
        <p:txBody>
          <a:bodyPr/>
          <a:lstStyle/>
          <a:p>
            <a:pPr algn="ctr"/>
            <a:r>
              <a:rPr lang="en-US" sz="1100" b="1" dirty="0">
                <a:solidFill>
                  <a:schemeClr val="tx1"/>
                </a:solidFill>
                <a:latin typeface="Times New Roman" panose="02020603050405020304" pitchFamily="18" charset="0"/>
                <a:cs typeface="Times New Roman" panose="02020603050405020304" pitchFamily="18" charset="0"/>
              </a:rPr>
              <a:t>Department Of Computer Science and Engineering </a:t>
            </a:r>
          </a:p>
          <a:p>
            <a:pPr algn="ctr"/>
            <a:r>
              <a:rPr lang="en-US" sz="1100" b="1" dirty="0">
                <a:solidFill>
                  <a:schemeClr val="tx1"/>
                </a:solidFill>
                <a:latin typeface="Times New Roman" panose="02020603050405020304" pitchFamily="18" charset="0"/>
                <a:cs typeface="Times New Roman" panose="02020603050405020304" pitchFamily="18" charset="0"/>
              </a:rPr>
              <a:t>Jagannath University   </a:t>
            </a:r>
          </a:p>
        </p:txBody>
      </p:sp>
      <p:pic>
        <p:nvPicPr>
          <p:cNvPr id="6" name="Picture 2" descr="Jagannath University Logo PNG Vector (EPS) Free Download">
            <a:extLst>
              <a:ext uri="{FF2B5EF4-FFF2-40B4-BE49-F238E27FC236}">
                <a16:creationId xmlns:a16="http://schemas.microsoft.com/office/drawing/2014/main" id="{24E4A344-70B0-48E2-8A10-3E9F06FFBE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7462" y="6062133"/>
            <a:ext cx="717986" cy="66772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689830" y="4783536"/>
            <a:ext cx="767043" cy="400110"/>
          </a:xfrm>
          <a:prstGeom prst="rect">
            <a:avLst/>
          </a:prstGeom>
          <a:noFill/>
        </p:spPr>
        <p:txBody>
          <a:bodyPr wrap="square" rtlCol="0">
            <a:spAutoFit/>
          </a:bodyPr>
          <a:lstStyle/>
          <a:p>
            <a:endParaRPr lang="en-GB" sz="2000" b="1" dirty="0"/>
          </a:p>
        </p:txBody>
      </p:sp>
      <p:sp>
        <p:nvSpPr>
          <p:cNvPr id="18" name="TextBox 17"/>
          <p:cNvSpPr txBox="1"/>
          <p:nvPr/>
        </p:nvSpPr>
        <p:spPr>
          <a:xfrm>
            <a:off x="3136394" y="4843492"/>
            <a:ext cx="767043" cy="400110"/>
          </a:xfrm>
          <a:prstGeom prst="rect">
            <a:avLst/>
          </a:prstGeom>
          <a:noFill/>
        </p:spPr>
        <p:txBody>
          <a:bodyPr wrap="square" rtlCol="0">
            <a:spAutoFit/>
          </a:bodyPr>
          <a:lstStyle/>
          <a:p>
            <a:endParaRPr lang="en-GB" sz="2000" b="1" dirty="0"/>
          </a:p>
        </p:txBody>
      </p:sp>
      <p:sp>
        <p:nvSpPr>
          <p:cNvPr id="19" name="TextBox 18"/>
          <p:cNvSpPr txBox="1"/>
          <p:nvPr/>
        </p:nvSpPr>
        <p:spPr>
          <a:xfrm flipH="1">
            <a:off x="4541547" y="4889659"/>
            <a:ext cx="778933" cy="400110"/>
          </a:xfrm>
          <a:prstGeom prst="rect">
            <a:avLst/>
          </a:prstGeom>
          <a:noFill/>
        </p:spPr>
        <p:txBody>
          <a:bodyPr wrap="square" rtlCol="0">
            <a:spAutoFit/>
          </a:bodyPr>
          <a:lstStyle/>
          <a:p>
            <a:endParaRPr lang="en-GB" sz="2000" b="1" dirty="0"/>
          </a:p>
        </p:txBody>
      </p:sp>
      <p:sp>
        <p:nvSpPr>
          <p:cNvPr id="20" name="TextBox 19"/>
          <p:cNvSpPr txBox="1"/>
          <p:nvPr/>
        </p:nvSpPr>
        <p:spPr>
          <a:xfrm>
            <a:off x="6196615" y="4889659"/>
            <a:ext cx="767043" cy="400110"/>
          </a:xfrm>
          <a:prstGeom prst="rect">
            <a:avLst/>
          </a:prstGeom>
          <a:noFill/>
        </p:spPr>
        <p:txBody>
          <a:bodyPr wrap="square" rtlCol="0">
            <a:spAutoFit/>
          </a:bodyPr>
          <a:lstStyle/>
          <a:p>
            <a:endParaRPr lang="en-GB" sz="2000" b="1" dirty="0"/>
          </a:p>
        </p:txBody>
      </p:sp>
      <p:sp>
        <p:nvSpPr>
          <p:cNvPr id="21" name="TextBox 20"/>
          <p:cNvSpPr txBox="1"/>
          <p:nvPr/>
        </p:nvSpPr>
        <p:spPr>
          <a:xfrm>
            <a:off x="10309026" y="4783536"/>
            <a:ext cx="767043" cy="400110"/>
          </a:xfrm>
          <a:prstGeom prst="rect">
            <a:avLst/>
          </a:prstGeom>
          <a:noFill/>
        </p:spPr>
        <p:txBody>
          <a:bodyPr wrap="square" rtlCol="0">
            <a:spAutoFit/>
          </a:bodyPr>
          <a:lstStyle/>
          <a:p>
            <a:endParaRPr lang="en-GB" sz="2000" b="1" dirty="0"/>
          </a:p>
        </p:txBody>
      </p:sp>
      <p:sp>
        <p:nvSpPr>
          <p:cNvPr id="22" name="TextBox 21"/>
          <p:cNvSpPr txBox="1"/>
          <p:nvPr/>
        </p:nvSpPr>
        <p:spPr>
          <a:xfrm>
            <a:off x="9114967" y="4843492"/>
            <a:ext cx="767043" cy="400110"/>
          </a:xfrm>
          <a:prstGeom prst="rect">
            <a:avLst/>
          </a:prstGeom>
          <a:noFill/>
        </p:spPr>
        <p:txBody>
          <a:bodyPr wrap="square" rtlCol="0">
            <a:spAutoFit/>
          </a:bodyPr>
          <a:lstStyle/>
          <a:p>
            <a:endParaRPr lang="en-GB" sz="2000" b="1" dirty="0"/>
          </a:p>
        </p:txBody>
      </p:sp>
      <p:sp>
        <p:nvSpPr>
          <p:cNvPr id="23" name="TextBox 22"/>
          <p:cNvSpPr txBox="1"/>
          <p:nvPr/>
        </p:nvSpPr>
        <p:spPr>
          <a:xfrm>
            <a:off x="7643179" y="4889659"/>
            <a:ext cx="767043" cy="400110"/>
          </a:xfrm>
          <a:prstGeom prst="rect">
            <a:avLst/>
          </a:prstGeom>
          <a:noFill/>
        </p:spPr>
        <p:txBody>
          <a:bodyPr wrap="square" rtlCol="0">
            <a:spAutoFit/>
          </a:bodyPr>
          <a:lstStyle/>
          <a:p>
            <a:endParaRPr lang="en-GB" sz="2000" b="1" dirty="0"/>
          </a:p>
        </p:txBody>
      </p:sp>
      <p:pic>
        <p:nvPicPr>
          <p:cNvPr id="11" name="Content Placeholder 10">
            <a:extLst>
              <a:ext uri="{FF2B5EF4-FFF2-40B4-BE49-F238E27FC236}">
                <a16:creationId xmlns:a16="http://schemas.microsoft.com/office/drawing/2014/main" id="{59DF67D6-F8AA-4625-B83B-09F7FF5080D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1867" y="1568513"/>
            <a:ext cx="1821661" cy="1479487"/>
          </a:xfrm>
        </p:spPr>
      </p:pic>
      <p:sp>
        <p:nvSpPr>
          <p:cNvPr id="13" name="TextBox 12">
            <a:extLst>
              <a:ext uri="{FF2B5EF4-FFF2-40B4-BE49-F238E27FC236}">
                <a16:creationId xmlns:a16="http://schemas.microsoft.com/office/drawing/2014/main" id="{67DD1CFF-DC24-418F-A895-8E577C75EA65}"/>
              </a:ext>
            </a:extLst>
          </p:cNvPr>
          <p:cNvSpPr txBox="1"/>
          <p:nvPr/>
        </p:nvSpPr>
        <p:spPr>
          <a:xfrm>
            <a:off x="977153" y="3304226"/>
            <a:ext cx="3460376" cy="369332"/>
          </a:xfrm>
          <a:prstGeom prst="rect">
            <a:avLst/>
          </a:prstGeom>
          <a:noFill/>
        </p:spPr>
        <p:txBody>
          <a:bodyPr wrap="square" rtlCol="0">
            <a:spAutoFit/>
          </a:bodyPr>
          <a:lstStyle/>
          <a:p>
            <a:r>
              <a:rPr lang="en-US" b="1" dirty="0"/>
              <a:t>Capture High Quality Images</a:t>
            </a:r>
          </a:p>
        </p:txBody>
      </p:sp>
      <p:pic>
        <p:nvPicPr>
          <p:cNvPr id="15" name="Picture 14">
            <a:extLst>
              <a:ext uri="{FF2B5EF4-FFF2-40B4-BE49-F238E27FC236}">
                <a16:creationId xmlns:a16="http://schemas.microsoft.com/office/drawing/2014/main" id="{510C2D87-C224-452C-BEE3-AEF6509C2C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0480" y="1580228"/>
            <a:ext cx="1748553" cy="1479769"/>
          </a:xfrm>
          <a:prstGeom prst="rect">
            <a:avLst/>
          </a:prstGeom>
        </p:spPr>
      </p:pic>
      <p:sp>
        <p:nvSpPr>
          <p:cNvPr id="33" name="TextBox 32">
            <a:extLst>
              <a:ext uri="{FF2B5EF4-FFF2-40B4-BE49-F238E27FC236}">
                <a16:creationId xmlns:a16="http://schemas.microsoft.com/office/drawing/2014/main" id="{BC673A91-607B-4BA0-8015-92354ABFD437}"/>
              </a:ext>
            </a:extLst>
          </p:cNvPr>
          <p:cNvSpPr txBox="1"/>
          <p:nvPr/>
        </p:nvSpPr>
        <p:spPr>
          <a:xfrm>
            <a:off x="4541547" y="3284977"/>
            <a:ext cx="3715871" cy="369332"/>
          </a:xfrm>
          <a:prstGeom prst="rect">
            <a:avLst/>
          </a:prstGeom>
          <a:noFill/>
        </p:spPr>
        <p:txBody>
          <a:bodyPr wrap="square" rtlCol="0">
            <a:spAutoFit/>
          </a:bodyPr>
          <a:lstStyle/>
          <a:p>
            <a:r>
              <a:rPr lang="en-US" b="1" dirty="0"/>
              <a:t>Preprocess and Analyze Images</a:t>
            </a:r>
          </a:p>
        </p:txBody>
      </p:sp>
      <p:pic>
        <p:nvPicPr>
          <p:cNvPr id="35" name="Picture 34">
            <a:extLst>
              <a:ext uri="{FF2B5EF4-FFF2-40B4-BE49-F238E27FC236}">
                <a16:creationId xmlns:a16="http://schemas.microsoft.com/office/drawing/2014/main" id="{675EEED6-C61D-4B4A-B6EC-0429B06BDA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45604" y="1568231"/>
            <a:ext cx="2383873" cy="1479769"/>
          </a:xfrm>
          <a:prstGeom prst="rect">
            <a:avLst/>
          </a:prstGeom>
        </p:spPr>
      </p:pic>
      <p:sp>
        <p:nvSpPr>
          <p:cNvPr id="38" name="TextBox 37">
            <a:extLst>
              <a:ext uri="{FF2B5EF4-FFF2-40B4-BE49-F238E27FC236}">
                <a16:creationId xmlns:a16="http://schemas.microsoft.com/office/drawing/2014/main" id="{2933C520-3181-4FBC-B795-69199653DADA}"/>
              </a:ext>
            </a:extLst>
          </p:cNvPr>
          <p:cNvSpPr txBox="1"/>
          <p:nvPr/>
        </p:nvSpPr>
        <p:spPr>
          <a:xfrm>
            <a:off x="8221562" y="3263745"/>
            <a:ext cx="3898319" cy="369332"/>
          </a:xfrm>
          <a:prstGeom prst="rect">
            <a:avLst/>
          </a:prstGeom>
          <a:noFill/>
        </p:spPr>
        <p:txBody>
          <a:bodyPr wrap="square" rtlCol="0">
            <a:spAutoFit/>
          </a:bodyPr>
          <a:lstStyle/>
          <a:p>
            <a:r>
              <a:rPr lang="en-US" b="1" dirty="0"/>
              <a:t>Apply Machine Learning Algorithm</a:t>
            </a:r>
          </a:p>
        </p:txBody>
      </p:sp>
      <p:pic>
        <p:nvPicPr>
          <p:cNvPr id="40" name="Picture 39">
            <a:extLst>
              <a:ext uri="{FF2B5EF4-FFF2-40B4-BE49-F238E27FC236}">
                <a16:creationId xmlns:a16="http://schemas.microsoft.com/office/drawing/2014/main" id="{1FC14938-5004-485F-AEC4-A5C3DC16E38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1866" y="4010469"/>
            <a:ext cx="1821661" cy="1432996"/>
          </a:xfrm>
          <a:prstGeom prst="rect">
            <a:avLst/>
          </a:prstGeom>
        </p:spPr>
      </p:pic>
      <p:sp>
        <p:nvSpPr>
          <p:cNvPr id="41" name="TextBox 40">
            <a:extLst>
              <a:ext uri="{FF2B5EF4-FFF2-40B4-BE49-F238E27FC236}">
                <a16:creationId xmlns:a16="http://schemas.microsoft.com/office/drawing/2014/main" id="{4ACED373-75F3-45BD-B347-701A94508269}"/>
              </a:ext>
            </a:extLst>
          </p:cNvPr>
          <p:cNvSpPr txBox="1"/>
          <p:nvPr/>
        </p:nvSpPr>
        <p:spPr>
          <a:xfrm>
            <a:off x="977153" y="5561347"/>
            <a:ext cx="3863789" cy="369332"/>
          </a:xfrm>
          <a:prstGeom prst="rect">
            <a:avLst/>
          </a:prstGeom>
          <a:noFill/>
        </p:spPr>
        <p:txBody>
          <a:bodyPr wrap="square" rtlCol="0">
            <a:spAutoFit/>
          </a:bodyPr>
          <a:lstStyle/>
          <a:p>
            <a:r>
              <a:rPr lang="en-US" b="1" dirty="0"/>
              <a:t>Develop a user-friendly interface</a:t>
            </a:r>
          </a:p>
        </p:txBody>
      </p:sp>
      <p:pic>
        <p:nvPicPr>
          <p:cNvPr id="44" name="Picture 43">
            <a:extLst>
              <a:ext uri="{FF2B5EF4-FFF2-40B4-BE49-F238E27FC236}">
                <a16:creationId xmlns:a16="http://schemas.microsoft.com/office/drawing/2014/main" id="{E0133A4E-FB68-4952-B593-556FE5A759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28336" y="4041974"/>
            <a:ext cx="1748553" cy="1432996"/>
          </a:xfrm>
          <a:prstGeom prst="rect">
            <a:avLst/>
          </a:prstGeom>
        </p:spPr>
      </p:pic>
      <p:sp>
        <p:nvSpPr>
          <p:cNvPr id="46" name="TextBox 45">
            <a:extLst>
              <a:ext uri="{FF2B5EF4-FFF2-40B4-BE49-F238E27FC236}">
                <a16:creationId xmlns:a16="http://schemas.microsoft.com/office/drawing/2014/main" id="{205FBBD6-00F1-4F90-8E09-4A6473F9A41B}"/>
              </a:ext>
            </a:extLst>
          </p:cNvPr>
          <p:cNvSpPr txBox="1"/>
          <p:nvPr/>
        </p:nvSpPr>
        <p:spPr>
          <a:xfrm flipH="1">
            <a:off x="4931013" y="5552789"/>
            <a:ext cx="3544661" cy="369332"/>
          </a:xfrm>
          <a:prstGeom prst="rect">
            <a:avLst/>
          </a:prstGeom>
          <a:noFill/>
        </p:spPr>
        <p:txBody>
          <a:bodyPr wrap="square" rtlCol="0">
            <a:spAutoFit/>
          </a:bodyPr>
          <a:lstStyle/>
          <a:p>
            <a:pPr algn="ctr"/>
            <a:r>
              <a:rPr lang="en-US" dirty="0"/>
              <a:t> </a:t>
            </a:r>
            <a:r>
              <a:rPr lang="en-US" b="1" dirty="0"/>
              <a:t>Improve the Accurecy &amp;  Speed</a:t>
            </a:r>
          </a:p>
        </p:txBody>
      </p:sp>
      <p:pic>
        <p:nvPicPr>
          <p:cNvPr id="48" name="Picture 47">
            <a:extLst>
              <a:ext uri="{FF2B5EF4-FFF2-40B4-BE49-F238E27FC236}">
                <a16:creationId xmlns:a16="http://schemas.microsoft.com/office/drawing/2014/main" id="{3053783F-594D-45D5-B902-A7BD9C04351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9301788" y="4014120"/>
            <a:ext cx="1961103" cy="1432995"/>
          </a:xfrm>
          <a:prstGeom prst="rect">
            <a:avLst/>
          </a:prstGeom>
        </p:spPr>
      </p:pic>
      <p:sp>
        <p:nvSpPr>
          <p:cNvPr id="50" name="TextBox 49">
            <a:extLst>
              <a:ext uri="{FF2B5EF4-FFF2-40B4-BE49-F238E27FC236}">
                <a16:creationId xmlns:a16="http://schemas.microsoft.com/office/drawing/2014/main" id="{8BF75F2E-7BAE-491A-8A04-556B4EC2296F}"/>
              </a:ext>
            </a:extLst>
          </p:cNvPr>
          <p:cNvSpPr txBox="1"/>
          <p:nvPr/>
        </p:nvSpPr>
        <p:spPr>
          <a:xfrm>
            <a:off x="8377131" y="5545537"/>
            <a:ext cx="3863789" cy="369332"/>
          </a:xfrm>
          <a:prstGeom prst="rect">
            <a:avLst/>
          </a:prstGeom>
          <a:noFill/>
        </p:spPr>
        <p:txBody>
          <a:bodyPr wrap="square" rtlCol="0">
            <a:spAutoFit/>
          </a:bodyPr>
          <a:lstStyle/>
          <a:p>
            <a:r>
              <a:rPr lang="en-US" b="1" dirty="0"/>
              <a:t>Contribute to Sustainable Agriculture</a:t>
            </a:r>
          </a:p>
        </p:txBody>
      </p:sp>
      <p:sp>
        <p:nvSpPr>
          <p:cNvPr id="3" name="Rectangle 2">
            <a:extLst>
              <a:ext uri="{FF2B5EF4-FFF2-40B4-BE49-F238E27FC236}">
                <a16:creationId xmlns:a16="http://schemas.microsoft.com/office/drawing/2014/main" id="{E11E480B-1D99-9D4E-467C-944DFB0680B7}"/>
              </a:ext>
            </a:extLst>
          </p:cNvPr>
          <p:cNvSpPr/>
          <p:nvPr/>
        </p:nvSpPr>
        <p:spPr>
          <a:xfrm>
            <a:off x="342546" y="6044160"/>
            <a:ext cx="535758" cy="57794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08904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6B665-2406-B91F-B187-4733F4EEABC8}"/>
              </a:ext>
            </a:extLst>
          </p:cNvPr>
          <p:cNvSpPr>
            <a:spLocks noGrp="1"/>
          </p:cNvSpPr>
          <p:nvPr>
            <p:ph type="title"/>
          </p:nvPr>
        </p:nvSpPr>
        <p:spPr>
          <a:xfrm>
            <a:off x="1693943" y="785392"/>
            <a:ext cx="8669257" cy="978493"/>
          </a:xfrm>
        </p:spPr>
        <p:txBody>
          <a:bodyPr>
            <a:normAutofit fontScale="90000"/>
          </a:bodyPr>
          <a:lstStyle/>
          <a:p>
            <a:pPr algn="ctr"/>
            <a:r>
              <a:rPr lang="en-US" sz="5300" dirty="0">
                <a:solidFill>
                  <a:schemeClr val="bg2">
                    <a:lumMod val="10000"/>
                  </a:schemeClr>
                </a:solidFill>
                <a:latin typeface="Britannic Bold" panose="020B0903060703020204" pitchFamily="34" charset="0"/>
                <a:cs typeface="Times New Roman" panose="02020603050405020304" pitchFamily="18" charset="0"/>
              </a:rPr>
              <a:t>DATA COLLECTION</a:t>
            </a:r>
            <a:br>
              <a:rPr lang="en-US" sz="4800" dirty="0">
                <a:solidFill>
                  <a:schemeClr val="bg2">
                    <a:lumMod val="10000"/>
                  </a:schemeClr>
                </a:solidFill>
                <a:latin typeface="Times New Roman" panose="02020603050405020304" pitchFamily="18" charset="0"/>
                <a:cs typeface="Times New Roman" panose="02020603050405020304" pitchFamily="18" charset="0"/>
              </a:rPr>
            </a:br>
            <a:endParaRPr lang="en-US" sz="4800" dirty="0">
              <a:latin typeface="Britannic Bold" panose="020B0903060703020204" pitchFamily="34" charset="0"/>
            </a:endParaRPr>
          </a:p>
        </p:txBody>
      </p:sp>
      <p:sp>
        <p:nvSpPr>
          <p:cNvPr id="4" name="Footer Placeholder 3">
            <a:extLst>
              <a:ext uri="{FF2B5EF4-FFF2-40B4-BE49-F238E27FC236}">
                <a16:creationId xmlns:a16="http://schemas.microsoft.com/office/drawing/2014/main" id="{D610A6C6-ADEC-4534-A67D-9B456FAE3255}"/>
              </a:ext>
            </a:extLst>
          </p:cNvPr>
          <p:cNvSpPr>
            <a:spLocks noGrp="1"/>
          </p:cNvSpPr>
          <p:nvPr>
            <p:ph type="ftr" sz="quarter" idx="11"/>
          </p:nvPr>
        </p:nvSpPr>
        <p:spPr/>
        <p:txBody>
          <a:bodyPr/>
          <a:lstStyle/>
          <a:p>
            <a:pPr algn="ctr"/>
            <a:r>
              <a:rPr lang="en-US" sz="1100" b="1" dirty="0">
                <a:solidFill>
                  <a:schemeClr val="tx1"/>
                </a:solidFill>
                <a:latin typeface="Times New Roman" panose="02020603050405020304" pitchFamily="18" charset="0"/>
                <a:cs typeface="Times New Roman" panose="02020603050405020304" pitchFamily="18" charset="0"/>
              </a:rPr>
              <a:t>Department Of Computer Science and Engineering </a:t>
            </a:r>
          </a:p>
          <a:p>
            <a:pPr algn="ctr"/>
            <a:r>
              <a:rPr lang="en-US" sz="1100" b="1" dirty="0">
                <a:solidFill>
                  <a:schemeClr val="tx1"/>
                </a:solidFill>
                <a:latin typeface="Times New Roman" panose="02020603050405020304" pitchFamily="18" charset="0"/>
                <a:cs typeface="Times New Roman" panose="02020603050405020304" pitchFamily="18" charset="0"/>
              </a:rPr>
              <a:t>Jagannath University   </a:t>
            </a:r>
          </a:p>
        </p:txBody>
      </p:sp>
      <p:pic>
        <p:nvPicPr>
          <p:cNvPr id="6" name="Picture 2" descr="Jagannath University Logo PNG Vector (EPS) Free Download">
            <a:extLst>
              <a:ext uri="{FF2B5EF4-FFF2-40B4-BE49-F238E27FC236}">
                <a16:creationId xmlns:a16="http://schemas.microsoft.com/office/drawing/2014/main" id="{24E4A344-70B0-48E2-8A10-3E9F06FFBE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7462" y="6062133"/>
            <a:ext cx="717986" cy="66772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2EEB20E-7236-401F-A1CC-3B3C0379B9DE}"/>
              </a:ext>
            </a:extLst>
          </p:cNvPr>
          <p:cNvSpPr txBox="1"/>
          <p:nvPr/>
        </p:nvSpPr>
        <p:spPr>
          <a:xfrm>
            <a:off x="1120587" y="1900518"/>
            <a:ext cx="10784541" cy="1692771"/>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set:</a:t>
            </a:r>
            <a:r>
              <a:rPr lang="en-US" sz="2400" dirty="0"/>
              <a:t>This dataset consists of about </a:t>
            </a:r>
            <a:r>
              <a:rPr lang="en-US" sz="2400" b="1" dirty="0">
                <a:solidFill>
                  <a:schemeClr val="accent2">
                    <a:lumMod val="75000"/>
                  </a:schemeClr>
                </a:solidFill>
              </a:rPr>
              <a:t>87K</a:t>
            </a:r>
            <a:r>
              <a:rPr lang="en-US" sz="2400" dirty="0"/>
              <a:t> rgb images of </a:t>
            </a:r>
            <a:r>
              <a:rPr lang="en-US" sz="2400" b="1" dirty="0">
                <a:solidFill>
                  <a:schemeClr val="accent2">
                    <a:lumMod val="75000"/>
                  </a:schemeClr>
                </a:solidFill>
              </a:rPr>
              <a:t>healthy and diseased </a:t>
            </a:r>
            <a:r>
              <a:rPr lang="en-US" sz="2400" dirty="0"/>
              <a:t>crop leaves which is </a:t>
            </a:r>
            <a:r>
              <a:rPr lang="en-US" sz="2400" b="1" dirty="0">
                <a:solidFill>
                  <a:schemeClr val="accent2">
                    <a:lumMod val="75000"/>
                  </a:schemeClr>
                </a:solidFill>
              </a:rPr>
              <a:t>categorized into 38 different classes</a:t>
            </a:r>
            <a:r>
              <a:rPr lang="en-US" sz="2400" dirty="0"/>
              <a:t>. The total dataset is divided into </a:t>
            </a:r>
            <a:r>
              <a:rPr lang="en-US" sz="2400" b="1" dirty="0">
                <a:solidFill>
                  <a:schemeClr val="accent2">
                    <a:lumMod val="75000"/>
                  </a:schemeClr>
                </a:solidFill>
              </a:rPr>
              <a:t>80/20 ratio </a:t>
            </a:r>
            <a:r>
              <a:rPr lang="en-US" sz="2400" dirty="0"/>
              <a:t>of training and validation set preserving the directory structure. A new directory containing </a:t>
            </a:r>
            <a:r>
              <a:rPr lang="en-US" sz="2400" b="1" dirty="0">
                <a:solidFill>
                  <a:schemeClr val="accent2">
                    <a:lumMod val="75000"/>
                  </a:schemeClr>
                </a:solidFill>
              </a:rPr>
              <a:t>33 test images </a:t>
            </a:r>
            <a:r>
              <a:rPr lang="en-US" sz="2400" dirty="0"/>
              <a:t>is created later for prediction purpose.</a:t>
            </a:r>
          </a:p>
        </p:txBody>
      </p:sp>
      <p:sp>
        <p:nvSpPr>
          <p:cNvPr id="19" name="TextBox 18">
            <a:extLst>
              <a:ext uri="{FF2B5EF4-FFF2-40B4-BE49-F238E27FC236}">
                <a16:creationId xmlns:a16="http://schemas.microsoft.com/office/drawing/2014/main" id="{968392A1-4123-44F0-8A7E-4CEE89C648DD}"/>
              </a:ext>
            </a:extLst>
          </p:cNvPr>
          <p:cNvSpPr txBox="1"/>
          <p:nvPr/>
        </p:nvSpPr>
        <p:spPr>
          <a:xfrm>
            <a:off x="1120587" y="3717673"/>
            <a:ext cx="5764305" cy="523220"/>
          </a:xfrm>
          <a:prstGeom prst="rect">
            <a:avLst/>
          </a:prstGeom>
          <a:noFill/>
        </p:spPr>
        <p:txBody>
          <a:bodyPr wrap="square" rtlCol="0">
            <a:spAutoFit/>
          </a:bodyPr>
          <a:lstStyle/>
          <a:p>
            <a:r>
              <a:rPr lang="en-US" sz="2800" b="1" dirty="0"/>
              <a:t>Sample Images:</a:t>
            </a:r>
          </a:p>
        </p:txBody>
      </p:sp>
      <p:pic>
        <p:nvPicPr>
          <p:cNvPr id="21" name="Picture 20">
            <a:extLst>
              <a:ext uri="{FF2B5EF4-FFF2-40B4-BE49-F238E27FC236}">
                <a16:creationId xmlns:a16="http://schemas.microsoft.com/office/drawing/2014/main" id="{1BDEE492-EA19-4C1D-98CC-46E8F16A1B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3826165"/>
            <a:ext cx="2442882" cy="1941537"/>
          </a:xfrm>
          <a:prstGeom prst="rect">
            <a:avLst/>
          </a:prstGeom>
          <a:ln>
            <a:noFill/>
          </a:ln>
          <a:effectLst>
            <a:softEdge rad="112500"/>
          </a:effectLst>
        </p:spPr>
      </p:pic>
      <p:pic>
        <p:nvPicPr>
          <p:cNvPr id="25" name="Picture 24">
            <a:extLst>
              <a:ext uri="{FF2B5EF4-FFF2-40B4-BE49-F238E27FC236}">
                <a16:creationId xmlns:a16="http://schemas.microsoft.com/office/drawing/2014/main" id="{CBF58A13-C6EF-422C-A3D6-FB302F5882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1988" y="3826164"/>
            <a:ext cx="2442881" cy="1941537"/>
          </a:xfrm>
          <a:prstGeom prst="rect">
            <a:avLst/>
          </a:prstGeom>
          <a:ln>
            <a:noFill/>
          </a:ln>
          <a:effectLst>
            <a:softEdge rad="112500"/>
          </a:effectLst>
        </p:spPr>
      </p:pic>
      <p:sp>
        <p:nvSpPr>
          <p:cNvPr id="26" name="TextBox 25">
            <a:extLst>
              <a:ext uri="{FF2B5EF4-FFF2-40B4-BE49-F238E27FC236}">
                <a16:creationId xmlns:a16="http://schemas.microsoft.com/office/drawing/2014/main" id="{B955DCBB-6D81-4EF6-A28A-36CE342793C8}"/>
              </a:ext>
            </a:extLst>
          </p:cNvPr>
          <p:cNvSpPr txBox="1"/>
          <p:nvPr/>
        </p:nvSpPr>
        <p:spPr>
          <a:xfrm>
            <a:off x="4198845" y="5767701"/>
            <a:ext cx="233306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Healthy  Apple Leaf</a:t>
            </a:r>
          </a:p>
        </p:txBody>
      </p:sp>
      <p:sp>
        <p:nvSpPr>
          <p:cNvPr id="28" name="TextBox 27">
            <a:extLst>
              <a:ext uri="{FF2B5EF4-FFF2-40B4-BE49-F238E27FC236}">
                <a16:creationId xmlns:a16="http://schemas.microsoft.com/office/drawing/2014/main" id="{9B2591C1-0F5A-4C68-9BA1-56B32232EE2D}"/>
              </a:ext>
            </a:extLst>
          </p:cNvPr>
          <p:cNvSpPr txBox="1"/>
          <p:nvPr/>
        </p:nvSpPr>
        <p:spPr>
          <a:xfrm>
            <a:off x="8465173" y="5738965"/>
            <a:ext cx="3227294" cy="646331"/>
          </a:xfrm>
          <a:prstGeom prst="rect">
            <a:avLst/>
          </a:prstGeom>
          <a:noFill/>
        </p:spPr>
        <p:txBody>
          <a:bodyPr wrap="square" rtlCol="0">
            <a:spAutoFit/>
          </a:bodyPr>
          <a:lstStyle/>
          <a:p>
            <a:r>
              <a:rPr lang="en-US" b="1" dirty="0"/>
              <a:t>Apple leaf with Black Rot disease</a:t>
            </a:r>
          </a:p>
        </p:txBody>
      </p:sp>
      <p:sp>
        <p:nvSpPr>
          <p:cNvPr id="3" name="Rectangle 2">
            <a:extLst>
              <a:ext uri="{FF2B5EF4-FFF2-40B4-BE49-F238E27FC236}">
                <a16:creationId xmlns:a16="http://schemas.microsoft.com/office/drawing/2014/main" id="{5B448DE1-7A45-F15F-1A6D-923ACC51EB5D}"/>
              </a:ext>
            </a:extLst>
          </p:cNvPr>
          <p:cNvSpPr/>
          <p:nvPr/>
        </p:nvSpPr>
        <p:spPr>
          <a:xfrm>
            <a:off x="342546" y="6044160"/>
            <a:ext cx="535758" cy="57794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372922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DD18F-5196-149B-C36B-70EBEBF34B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0DF50B-8053-03E2-9006-A350AA513F0A}"/>
              </a:ext>
            </a:extLst>
          </p:cNvPr>
          <p:cNvSpPr>
            <a:spLocks noGrp="1"/>
          </p:cNvSpPr>
          <p:nvPr>
            <p:ph type="title"/>
          </p:nvPr>
        </p:nvSpPr>
        <p:spPr>
          <a:xfrm>
            <a:off x="2408348" y="365125"/>
            <a:ext cx="8945451" cy="1325563"/>
          </a:xfrm>
        </p:spPr>
        <p:txBody>
          <a:bodyPr>
            <a:normAutofit/>
          </a:bodyPr>
          <a:lstStyle/>
          <a:p>
            <a:r>
              <a:rPr lang="en-GB" sz="4800" dirty="0">
                <a:latin typeface="Britannic Bold" panose="020B0903060703020204" pitchFamily="34" charset="0"/>
                <a:cs typeface="Times New Roman" panose="02020603050405020304" pitchFamily="18" charset="0"/>
              </a:rPr>
              <a:t>      PROJRCT WORKFLOW</a:t>
            </a:r>
          </a:p>
        </p:txBody>
      </p:sp>
      <p:sp>
        <p:nvSpPr>
          <p:cNvPr id="3" name="Content Placeholder 2">
            <a:extLst>
              <a:ext uri="{FF2B5EF4-FFF2-40B4-BE49-F238E27FC236}">
                <a16:creationId xmlns:a16="http://schemas.microsoft.com/office/drawing/2014/main" id="{22BC421E-5A1E-4A93-9D19-6C6AC57F11AA}"/>
              </a:ext>
            </a:extLst>
          </p:cNvPr>
          <p:cNvSpPr>
            <a:spLocks noGrp="1"/>
          </p:cNvSpPr>
          <p:nvPr>
            <p:ph idx="1"/>
          </p:nvPr>
        </p:nvSpPr>
        <p:spPr>
          <a:xfrm>
            <a:off x="1197193" y="1500033"/>
            <a:ext cx="9797614" cy="4276902"/>
          </a:xfrm>
        </p:spPr>
        <p:txBody>
          <a:bodyPr>
            <a:normAutofit/>
          </a:bodyPr>
          <a:lstStyle/>
          <a:p>
            <a:pPr marL="0" indent="0">
              <a:buNone/>
            </a:pPr>
            <a:r>
              <a:rPr lang="en-GB" sz="2000" b="1" dirty="0"/>
              <a:t>                                          </a:t>
            </a:r>
          </a:p>
          <a:p>
            <a:pPr marL="0" indent="0">
              <a:buNone/>
            </a:pPr>
            <a:r>
              <a:rPr lang="en-GB" sz="2000" b="1" dirty="0"/>
              <a:t>                                            </a:t>
            </a:r>
          </a:p>
          <a:p>
            <a:pPr marL="0" indent="0">
              <a:buNone/>
            </a:pPr>
            <a:endParaRPr lang="en-GB" sz="2000" b="1" dirty="0"/>
          </a:p>
          <a:p>
            <a:pPr marL="0" indent="0">
              <a:buNone/>
            </a:pPr>
            <a:endParaRPr lang="en-GB" sz="2000" b="1" dirty="0"/>
          </a:p>
          <a:p>
            <a:pPr marL="0" indent="0">
              <a:buNone/>
            </a:pPr>
            <a:endParaRPr lang="en-GB" sz="2000" b="1" dirty="0"/>
          </a:p>
          <a:p>
            <a:pPr marL="0" indent="0">
              <a:buNone/>
            </a:pPr>
            <a:endParaRPr lang="en-GB" sz="2000" b="1" dirty="0"/>
          </a:p>
          <a:p>
            <a:pPr marL="0" indent="0">
              <a:buNone/>
            </a:pPr>
            <a:r>
              <a:rPr lang="en-GB" sz="2000" b="1" dirty="0"/>
              <a:t>                                                mm</a:t>
            </a:r>
            <a:endParaRPr lang="en-GB"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D8F6B6E-B9CB-5D51-8404-2917AC14695C}"/>
              </a:ext>
            </a:extLst>
          </p:cNvPr>
          <p:cNvSpPr>
            <a:spLocks noGrp="1"/>
          </p:cNvSpPr>
          <p:nvPr>
            <p:ph type="ftr" sz="quarter" idx="11"/>
          </p:nvPr>
        </p:nvSpPr>
        <p:spPr/>
        <p:txBody>
          <a:bodyPr/>
          <a:lstStyle/>
          <a:p>
            <a:r>
              <a:rPr lang="en-GB" b="1">
                <a:solidFill>
                  <a:schemeClr val="tx1"/>
                </a:solidFill>
                <a:latin typeface="Times New Roman" panose="02020603050405020304" pitchFamily="18" charset="0"/>
                <a:cs typeface="Times New Roman" panose="02020603050405020304" pitchFamily="18" charset="0"/>
              </a:rPr>
              <a:t>Department Of Computer Science and Engineering  Jagannath University   </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6" name="Picture 2" descr="Jagannath University Logo PNG Vector (EPS) Free Download">
            <a:extLst>
              <a:ext uri="{FF2B5EF4-FFF2-40B4-BE49-F238E27FC236}">
                <a16:creationId xmlns:a16="http://schemas.microsoft.com/office/drawing/2014/main" id="{00C2E081-FD92-A3C8-C6DD-9251D7601BD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7462" y="6062133"/>
            <a:ext cx="717986" cy="66772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A9E70CF-D322-A292-B253-72C765E366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6080" y="1574253"/>
            <a:ext cx="6991644" cy="4487879"/>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EF8FA99A-30FC-E5CE-E22D-6135DA09BBEB}"/>
              </a:ext>
            </a:extLst>
          </p:cNvPr>
          <p:cNvSpPr/>
          <p:nvPr/>
        </p:nvSpPr>
        <p:spPr>
          <a:xfrm>
            <a:off x="342546" y="6044160"/>
            <a:ext cx="535758" cy="57794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381895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9BAB-E3B9-A600-6732-5B3DE15AA95E}"/>
              </a:ext>
            </a:extLst>
          </p:cNvPr>
          <p:cNvSpPr>
            <a:spLocks noGrp="1"/>
          </p:cNvSpPr>
          <p:nvPr>
            <p:ph type="title"/>
          </p:nvPr>
        </p:nvSpPr>
        <p:spPr>
          <a:xfrm>
            <a:off x="1932869" y="199312"/>
            <a:ext cx="9102103" cy="45719"/>
          </a:xfrm>
        </p:spPr>
        <p:txBody>
          <a:bodyPr>
            <a:noAutofit/>
          </a:bodyPr>
          <a:lstStyle/>
          <a:p>
            <a:pPr algn="ctr"/>
            <a:br>
              <a:rPr lang="en-US" sz="5400" dirty="0">
                <a:latin typeface="Times New Roman" panose="02020603050405020304" pitchFamily="18" charset="0"/>
                <a:cs typeface="Times New Roman" panose="02020603050405020304" pitchFamily="18" charset="0"/>
              </a:rPr>
            </a:br>
            <a:r>
              <a:rPr lang="en-US" sz="4800" dirty="0">
                <a:latin typeface="Britannic Bold" panose="020B0903060703020204" pitchFamily="34" charset="0"/>
                <a:cs typeface="Times New Roman" panose="02020603050405020304" pitchFamily="18" charset="0"/>
              </a:rPr>
              <a:t>USE CASE DIAGRAM</a:t>
            </a:r>
            <a:endParaRPr lang="en-US" sz="4800" dirty="0">
              <a:latin typeface="Britannic Bold" panose="020B0903060703020204" pitchFamily="34" charset="0"/>
            </a:endParaRPr>
          </a:p>
        </p:txBody>
      </p:sp>
      <p:sp>
        <p:nvSpPr>
          <p:cNvPr id="3" name="Footer Placeholder 2">
            <a:extLst>
              <a:ext uri="{FF2B5EF4-FFF2-40B4-BE49-F238E27FC236}">
                <a16:creationId xmlns:a16="http://schemas.microsoft.com/office/drawing/2014/main" id="{A9875E4E-2713-4C36-B49E-D5E55D3F0BE2}"/>
              </a:ext>
            </a:extLst>
          </p:cNvPr>
          <p:cNvSpPr>
            <a:spLocks noGrp="1"/>
          </p:cNvSpPr>
          <p:nvPr>
            <p:ph type="ftr" sz="quarter" idx="11"/>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Department Of Computer Science and Engineering </a:t>
            </a:r>
          </a:p>
          <a:p>
            <a:pPr algn="ctr"/>
            <a:r>
              <a:rPr lang="en-US" b="1" dirty="0">
                <a:solidFill>
                  <a:schemeClr val="tx1"/>
                </a:solidFill>
                <a:latin typeface="Times New Roman" panose="02020603050405020304" pitchFamily="18" charset="0"/>
                <a:cs typeface="Times New Roman" panose="02020603050405020304" pitchFamily="18" charset="0"/>
              </a:rPr>
              <a:t>Jagannath University   </a:t>
            </a:r>
          </a:p>
        </p:txBody>
      </p:sp>
      <p:pic>
        <p:nvPicPr>
          <p:cNvPr id="7" name="Picture 2" descr="Jagannath University Logo PNG Vector (EPS) Free Download">
            <a:extLst>
              <a:ext uri="{FF2B5EF4-FFF2-40B4-BE49-F238E27FC236}">
                <a16:creationId xmlns:a16="http://schemas.microsoft.com/office/drawing/2014/main" id="{45AF77AD-D171-41ED-BD9C-134DD00AFF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3800" y="6145551"/>
            <a:ext cx="681862" cy="634132"/>
          </a:xfrm>
          <a:prstGeom prst="rect">
            <a:avLst/>
          </a:prstGeom>
          <a:noFill/>
          <a:extLst>
            <a:ext uri="{909E8E84-426E-40DD-AFC4-6F175D3DCCD1}">
              <a14:hiddenFill xmlns:a14="http://schemas.microsoft.com/office/drawing/2010/main">
                <a:solidFill>
                  <a:srgbClr val="FFFFFF"/>
                </a:solidFill>
              </a14:hiddenFill>
            </a:ext>
          </a:extLst>
        </p:spPr>
      </p:pic>
      <p:cxnSp>
        <p:nvCxnSpPr>
          <p:cNvPr id="130" name="Straight Connector 129"/>
          <p:cNvCxnSpPr>
            <a:cxnSpLocks/>
          </p:cNvCxnSpPr>
          <p:nvPr/>
        </p:nvCxnSpPr>
        <p:spPr>
          <a:xfrm>
            <a:off x="7353060" y="5335118"/>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8FDFBF75-ADFB-9700-B209-0A634552F8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2725" y="1347787"/>
            <a:ext cx="6686550" cy="4162425"/>
          </a:xfrm>
          <a:prstGeom prst="rect">
            <a:avLst/>
          </a:prstGeom>
          <a:ln>
            <a:noFill/>
          </a:ln>
          <a:effectLst>
            <a:outerShdw blurRad="292100" dist="139700" dir="2700000" algn="tl" rotWithShape="0">
              <a:srgbClr val="333333">
                <a:alpha val="65000"/>
              </a:srgbClr>
            </a:outerShdw>
          </a:effectLst>
        </p:spPr>
      </p:pic>
      <p:sp>
        <p:nvSpPr>
          <p:cNvPr id="4" name="Rectangle 3">
            <a:extLst>
              <a:ext uri="{FF2B5EF4-FFF2-40B4-BE49-F238E27FC236}">
                <a16:creationId xmlns:a16="http://schemas.microsoft.com/office/drawing/2014/main" id="{44A73E71-DB48-6550-A91A-11417C52DFA1}"/>
              </a:ext>
            </a:extLst>
          </p:cNvPr>
          <p:cNvSpPr/>
          <p:nvPr/>
        </p:nvSpPr>
        <p:spPr>
          <a:xfrm>
            <a:off x="342546" y="6044160"/>
            <a:ext cx="535758" cy="57794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7</a:t>
            </a:r>
          </a:p>
        </p:txBody>
      </p:sp>
    </p:spTree>
    <p:extLst>
      <p:ext uri="{BB962C8B-B14F-4D97-AF65-F5344CB8AC3E}">
        <p14:creationId xmlns:p14="http://schemas.microsoft.com/office/powerpoint/2010/main" val="909302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AFA7C-50AC-ABD8-22D8-54C3D3E29DC2}"/>
              </a:ext>
            </a:extLst>
          </p:cNvPr>
          <p:cNvSpPr>
            <a:spLocks noGrp="1"/>
          </p:cNvSpPr>
          <p:nvPr>
            <p:ph type="title"/>
          </p:nvPr>
        </p:nvSpPr>
        <p:spPr>
          <a:xfrm>
            <a:off x="1133340" y="772733"/>
            <a:ext cx="10220459" cy="619582"/>
          </a:xfrm>
        </p:spPr>
        <p:txBody>
          <a:bodyPr>
            <a:normAutofit fontScale="90000"/>
          </a:bodyPr>
          <a:lstStyle/>
          <a:p>
            <a:pPr algn="ct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r>
              <a:rPr lang="en-US" sz="5300" dirty="0">
                <a:latin typeface="Britannic Bold" panose="020B0903060703020204" pitchFamily="34" charset="0"/>
                <a:cs typeface="Times New Roman" panose="02020603050405020304" pitchFamily="18" charset="0"/>
              </a:rPr>
              <a:t>TECHNIQUES OF DIP</a:t>
            </a:r>
          </a:p>
        </p:txBody>
      </p:sp>
      <p:sp>
        <p:nvSpPr>
          <p:cNvPr id="12" name="Footer Placeholder 11">
            <a:extLst>
              <a:ext uri="{FF2B5EF4-FFF2-40B4-BE49-F238E27FC236}">
                <a16:creationId xmlns:a16="http://schemas.microsoft.com/office/drawing/2014/main" id="{7ECDDD3F-7B81-449B-965B-1799F16AE209}"/>
              </a:ext>
            </a:extLst>
          </p:cNvPr>
          <p:cNvSpPr>
            <a:spLocks noGrp="1"/>
          </p:cNvSpPr>
          <p:nvPr>
            <p:ph type="ftr" sz="quarter" idx="11"/>
          </p:nvPr>
        </p:nvSpPr>
        <p:spPr>
          <a:xfrm>
            <a:off x="4132729"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Department Of Computer Science and Engineering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Jagannath University   </a:t>
            </a:r>
          </a:p>
        </p:txBody>
      </p:sp>
      <p:pic>
        <p:nvPicPr>
          <p:cNvPr id="14" name="Picture 2" descr="Jagannath University Logo PNG Vector (EPS) Free Download">
            <a:extLst>
              <a:ext uri="{FF2B5EF4-FFF2-40B4-BE49-F238E27FC236}">
                <a16:creationId xmlns:a16="http://schemas.microsoft.com/office/drawing/2014/main" id="{1486A09F-C83D-4992-BA78-1447DBF117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3800" y="6053476"/>
            <a:ext cx="718278" cy="667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107BDEF-2929-4DE8-86EA-A5C41B6EB795}"/>
              </a:ext>
            </a:extLst>
          </p:cNvPr>
          <p:cNvSpPr txBox="1"/>
          <p:nvPr/>
        </p:nvSpPr>
        <p:spPr>
          <a:xfrm>
            <a:off x="1013011" y="2131598"/>
            <a:ext cx="11059067" cy="1938992"/>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 the project all the images of dataset to a fixed size of 128x128 pixels.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Resizing is important because neural networks typically require input images to have a fixed size. It ensures that all images are standardized to the same dimensions, allowing the network to process them consistently.</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62EB674D-ACC7-4C9D-BB2C-602EEE26C583}"/>
              </a:ext>
            </a:extLst>
          </p:cNvPr>
          <p:cNvSpPr txBox="1"/>
          <p:nvPr/>
        </p:nvSpPr>
        <p:spPr>
          <a:xfrm>
            <a:off x="846469" y="1613514"/>
            <a:ext cx="533776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Resizing:  </a:t>
            </a:r>
            <a:r>
              <a:rPr lang="en-US" sz="2800" b="1" dirty="0" err="1">
                <a:solidFill>
                  <a:schemeClr val="accent2">
                    <a:lumMod val="75000"/>
                  </a:schemeClr>
                </a:solidFill>
              </a:rPr>
              <a:t>image_size</a:t>
            </a:r>
            <a:r>
              <a:rPr lang="en-US" sz="2800" b="1" dirty="0">
                <a:solidFill>
                  <a:schemeClr val="accent2">
                    <a:lumMod val="75000"/>
                  </a:schemeClr>
                </a:solidFill>
              </a:rPr>
              <a:t>=(128, 128)</a:t>
            </a:r>
            <a:endParaRPr kumimoji="0" lang="en-US" sz="2800" b="1" i="0" u="none" strike="noStrike" kern="1200" cap="none" spc="0" normalizeH="0" baseline="0" noProof="0" dirty="0">
              <a:ln>
                <a:noFill/>
              </a:ln>
              <a:solidFill>
                <a:schemeClr val="accent2">
                  <a:lumMod val="75000"/>
                </a:schemeClr>
              </a:solidFill>
              <a:effectLst/>
              <a:uLnTx/>
              <a:uFillTx/>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E8602DE7-8784-4349-A8A8-737F50BB47FD}"/>
              </a:ext>
            </a:extLst>
          </p:cNvPr>
          <p:cNvSpPr txBox="1"/>
          <p:nvPr/>
        </p:nvSpPr>
        <p:spPr>
          <a:xfrm>
            <a:off x="1013011" y="4027914"/>
            <a:ext cx="6558863" cy="52322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buFontTx/>
              <a:buNone/>
              <a:tabLst>
                <a:tab pos="342900" algn="l"/>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Color Mode (RGB): </a:t>
            </a:r>
            <a:r>
              <a:rPr lang="en-US" sz="2800" b="1" dirty="0" err="1">
                <a:solidFill>
                  <a:schemeClr val="accent2">
                    <a:lumMod val="75000"/>
                  </a:schemeClr>
                </a:solidFill>
              </a:rPr>
              <a:t>color_mode</a:t>
            </a:r>
            <a:r>
              <a:rPr lang="en-US" sz="2800" b="1" dirty="0">
                <a:solidFill>
                  <a:schemeClr val="accent2">
                    <a:lumMod val="75000"/>
                  </a:schemeClr>
                </a:solidFill>
              </a:rPr>
              <a:t>="</a:t>
            </a:r>
            <a:r>
              <a:rPr lang="en-US" sz="2800" b="1" dirty="0" err="1">
                <a:solidFill>
                  <a:schemeClr val="accent2">
                    <a:lumMod val="75000"/>
                  </a:schemeClr>
                </a:solidFill>
              </a:rPr>
              <a:t>rgb</a:t>
            </a:r>
            <a:r>
              <a:rPr lang="en-US" sz="2800" b="1" dirty="0">
                <a:solidFill>
                  <a:schemeClr val="accent2">
                    <a:lumMod val="75000"/>
                  </a:schemeClr>
                </a:solidFill>
              </a:rPr>
              <a:t>"</a:t>
            </a:r>
            <a:endParaRPr kumimoji="0" lang="en-US" sz="2800" b="1" i="0" u="none" strike="noStrike" kern="1200" cap="none" spc="0" normalizeH="0" baseline="0" noProof="0" dirty="0">
              <a:ln>
                <a:noFill/>
              </a:ln>
              <a:solidFill>
                <a:schemeClr val="accent2">
                  <a:lumMod val="75000"/>
                </a:schemeClr>
              </a:solidFill>
              <a:effectLst/>
              <a:uLnTx/>
              <a:uFillTx/>
              <a:latin typeface="Times New Roman" panose="02020603050405020304" pitchFamily="18" charset="0"/>
              <a:ea typeface="+mn-ea"/>
              <a:cs typeface="Times New Roman" panose="02020603050405020304" pitchFamily="18" charset="0"/>
            </a:endParaRPr>
          </a:p>
        </p:txBody>
      </p:sp>
      <p:sp>
        <p:nvSpPr>
          <p:cNvPr id="22" name="TextBox 21">
            <a:extLst>
              <a:ext uri="{FF2B5EF4-FFF2-40B4-BE49-F238E27FC236}">
                <a16:creationId xmlns:a16="http://schemas.microsoft.com/office/drawing/2014/main" id="{EF04780D-B932-4940-AB4E-CB0A54592C46}"/>
              </a:ext>
            </a:extLst>
          </p:cNvPr>
          <p:cNvSpPr txBox="1"/>
          <p:nvPr/>
        </p:nvSpPr>
        <p:spPr>
          <a:xfrm>
            <a:off x="1073175" y="4695604"/>
            <a:ext cx="10938738"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If the dataset contains images in different color modes (e.g., grayscale), this ensures   that they are converted to a consistent RGB format.</a:t>
            </a:r>
          </a:p>
        </p:txBody>
      </p:sp>
      <p:sp>
        <p:nvSpPr>
          <p:cNvPr id="3" name="Rectangle 2">
            <a:extLst>
              <a:ext uri="{FF2B5EF4-FFF2-40B4-BE49-F238E27FC236}">
                <a16:creationId xmlns:a16="http://schemas.microsoft.com/office/drawing/2014/main" id="{7D29E7D6-6DAD-C72B-A7EE-3726DB7F11EB}"/>
              </a:ext>
            </a:extLst>
          </p:cNvPr>
          <p:cNvSpPr/>
          <p:nvPr/>
        </p:nvSpPr>
        <p:spPr>
          <a:xfrm>
            <a:off x="342546" y="6044160"/>
            <a:ext cx="535758" cy="57794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8</a:t>
            </a:r>
          </a:p>
        </p:txBody>
      </p:sp>
    </p:spTree>
    <p:extLst>
      <p:ext uri="{BB962C8B-B14F-4D97-AF65-F5344CB8AC3E}">
        <p14:creationId xmlns:p14="http://schemas.microsoft.com/office/powerpoint/2010/main" val="759048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5ED7-DA68-464C-8593-0DD1BA07F843}"/>
              </a:ext>
            </a:extLst>
          </p:cNvPr>
          <p:cNvSpPr>
            <a:spLocks noGrp="1"/>
          </p:cNvSpPr>
          <p:nvPr>
            <p:ph type="title"/>
          </p:nvPr>
        </p:nvSpPr>
        <p:spPr>
          <a:xfrm>
            <a:off x="793141" y="-116616"/>
            <a:ext cx="11144997" cy="1219200"/>
          </a:xfrm>
        </p:spPr>
        <p:txBody>
          <a:bodyPr>
            <a:normAutofit/>
          </a:bodyPr>
          <a:lstStyle/>
          <a:p>
            <a:r>
              <a:rPr lang="en-US" sz="4000" dirty="0">
                <a:latin typeface="Britannic Bold" panose="020B0903060703020204" pitchFamily="34" charset="0"/>
                <a:cs typeface="Times New Roman" panose="02020603050405020304" pitchFamily="18" charset="0"/>
              </a:rPr>
              <a:t>                   TECHNIQUES OF DIP</a:t>
            </a:r>
            <a:endParaRPr lang="en-US" sz="4000" dirty="0"/>
          </a:p>
        </p:txBody>
      </p:sp>
      <p:sp>
        <p:nvSpPr>
          <p:cNvPr id="4" name="Footer Placeholder 3">
            <a:extLst>
              <a:ext uri="{FF2B5EF4-FFF2-40B4-BE49-F238E27FC236}">
                <a16:creationId xmlns:a16="http://schemas.microsoft.com/office/drawing/2014/main" id="{BED4B8E8-A5F8-45F4-8377-4F0D6FF4119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Department Of Computer Science and Engineering  Jagannath University   </a:t>
            </a:r>
          </a:p>
        </p:txBody>
      </p:sp>
      <p:pic>
        <p:nvPicPr>
          <p:cNvPr id="6" name="Picture 2" descr="Jagannath University Logo PNG Vector (EPS) Free Download">
            <a:extLst>
              <a:ext uri="{FF2B5EF4-FFF2-40B4-BE49-F238E27FC236}">
                <a16:creationId xmlns:a16="http://schemas.microsoft.com/office/drawing/2014/main" id="{47B1C4AD-B398-4565-817E-CE232DB5F6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67053" y="6053476"/>
            <a:ext cx="718278" cy="6679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4F422F8-1C4F-4D00-A53D-F907B94B1DE1}"/>
              </a:ext>
            </a:extLst>
          </p:cNvPr>
          <p:cNvSpPr txBox="1"/>
          <p:nvPr/>
        </p:nvSpPr>
        <p:spPr>
          <a:xfrm>
            <a:off x="493059" y="6436659"/>
            <a:ext cx="18473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5">
            <a:extLst>
              <a:ext uri="{FF2B5EF4-FFF2-40B4-BE49-F238E27FC236}">
                <a16:creationId xmlns:a16="http://schemas.microsoft.com/office/drawing/2014/main" id="{D8C772CC-7501-4701-905F-892E2EA69724}"/>
              </a:ext>
            </a:extLst>
          </p:cNvPr>
          <p:cNvSpPr>
            <a:spLocks noGrp="1" noChangeArrowheads="1"/>
          </p:cNvSpPr>
          <p:nvPr>
            <p:ph type="body" idx="1"/>
          </p:nvPr>
        </p:nvSpPr>
        <p:spPr bwMode="auto">
          <a:xfrm>
            <a:off x="493059" y="1078354"/>
            <a:ext cx="10564148" cy="555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chemeClr val="tx1"/>
                </a:solidFill>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Interpolation: </a:t>
            </a:r>
            <a:r>
              <a:rPr kumimoji="0" lang="en-US" altLang="en-US" sz="2800" b="1" i="0" u="none"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interpolation="bilinear"</a:t>
            </a:r>
          </a:p>
          <a:p>
            <a:pPr marL="973138" lvl="1" indent="-457200" eaLnBrk="0" fontAlgn="base" hangingPunct="0">
              <a:lnSpc>
                <a:spcPct val="100000"/>
              </a:lnSpc>
              <a:spcBef>
                <a:spcPct val="0"/>
              </a:spcBef>
              <a:spcAft>
                <a:spcPct val="0"/>
              </a:spcAft>
              <a:buFont typeface="Wingdings" panose="05000000000000000000" pitchFamily="2" charset="2"/>
              <a:buChar char="q"/>
            </a:pPr>
            <a:r>
              <a:rPr lang="en-US" altLang="en-US" sz="2400" dirty="0">
                <a:solidFill>
                  <a:schemeClr val="tx1"/>
                </a:solidFill>
                <a:latin typeface="Times New Roman" panose="02020603050405020304" pitchFamily="18" charset="0"/>
                <a:cs typeface="Times New Roman" panose="02020603050405020304" pitchFamily="18" charset="0"/>
              </a:rPr>
              <a:t>When resizing images, </a:t>
            </a: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bilinear interpolation </a:t>
            </a:r>
            <a:r>
              <a:rPr lang="en-US" altLang="en-US" sz="2400" dirty="0">
                <a:solidFill>
                  <a:schemeClr val="tx1"/>
                </a:solidFill>
                <a:latin typeface="Times New Roman" panose="02020603050405020304" pitchFamily="18" charset="0"/>
                <a:cs typeface="Times New Roman" panose="02020603050405020304" pitchFamily="18" charset="0"/>
              </a:rPr>
              <a:t>is used to preserve image quality, which is important for maintaining the integrity of image features.</a:t>
            </a:r>
          </a:p>
          <a:p>
            <a:pPr marL="515938" lvl="1" eaLnBrk="0" fontAlgn="base" hangingPunct="0">
              <a:lnSpc>
                <a:spcPct val="100000"/>
              </a:lnSpc>
              <a:spcBef>
                <a:spcPct val="0"/>
              </a:spcBef>
              <a:spcAft>
                <a:spcPct val="0"/>
              </a:spcAft>
            </a:pPr>
            <a:endParaRPr lang="en-US" altLang="en-US" sz="2800" b="1" dirty="0">
              <a:solidFill>
                <a:schemeClr val="tx1"/>
              </a:solidFill>
              <a:latin typeface="Times New Roman" panose="02020603050405020304" pitchFamily="18" charset="0"/>
              <a:cs typeface="Times New Roman" panose="02020603050405020304" pitchFamily="18" charset="0"/>
            </a:endParaRPr>
          </a:p>
          <a:p>
            <a:pPr marL="515938" lvl="1" eaLnBrk="0" fontAlgn="base" hangingPunct="0">
              <a:lnSpc>
                <a:spcPct val="100000"/>
              </a:lnSpc>
              <a:spcBef>
                <a:spcPct val="0"/>
              </a:spcBef>
              <a:spcAft>
                <a:spcPct val="0"/>
              </a:spcAft>
            </a:pPr>
            <a:r>
              <a:rPr lang="en-US" altLang="en-US" sz="2800" b="1" dirty="0">
                <a:solidFill>
                  <a:schemeClr val="tx1"/>
                </a:solidFill>
                <a:latin typeface="Times New Roman" panose="02020603050405020304" pitchFamily="18" charset="0"/>
                <a:cs typeface="Times New Roman" panose="02020603050405020304" pitchFamily="18" charset="0"/>
              </a:rPr>
              <a:t>Shuffling: </a:t>
            </a:r>
            <a:r>
              <a:rPr lang="en-US" altLang="en-US" sz="2800" b="1" dirty="0">
                <a:solidFill>
                  <a:schemeClr val="accent2">
                    <a:lumMod val="75000"/>
                  </a:schemeClr>
                </a:solidFill>
                <a:latin typeface="Times New Roman" panose="02020603050405020304" pitchFamily="18" charset="0"/>
                <a:cs typeface="Times New Roman" panose="02020603050405020304" pitchFamily="18" charset="0"/>
              </a:rPr>
              <a:t>shuffle=True</a:t>
            </a:r>
          </a:p>
          <a:p>
            <a:pPr marL="800100" lvl="1" indent="-342900" eaLnBrk="0" fontAlgn="base" hangingPunct="0">
              <a:lnSpc>
                <a:spcPct val="100000"/>
              </a:lnSpc>
              <a:spcBef>
                <a:spcPct val="0"/>
              </a:spcBef>
              <a:spcAft>
                <a:spcPct val="0"/>
              </a:spcAft>
              <a:buFont typeface="Wingdings" panose="05000000000000000000" pitchFamily="2" charset="2"/>
              <a:buChar char="q"/>
            </a:pPr>
            <a:r>
              <a:rPr lang="en-US" altLang="en-US" sz="2400" dirty="0">
                <a:solidFill>
                  <a:schemeClr val="tx1"/>
                </a:solidFill>
                <a:latin typeface="Times New Roman" panose="02020603050405020304" pitchFamily="18" charset="0"/>
                <a:cs typeface="Times New Roman" panose="02020603050405020304" pitchFamily="18" charset="0"/>
              </a:rPr>
              <a:t>This ensures that the images are shuffled before being processed, which is typically used during model training to prevent overfitting and ensure the model sees the data in a randomized order.</a:t>
            </a:r>
          </a:p>
          <a:p>
            <a:pPr marL="800100" lvl="1" indent="-342900" eaLnBrk="0" fontAlgn="base" hangingPunct="0">
              <a:lnSpc>
                <a:spcPct val="100000"/>
              </a:lnSpc>
              <a:spcBef>
                <a:spcPct val="0"/>
              </a:spcBef>
              <a:spcAft>
                <a:spcPct val="0"/>
              </a:spcAft>
              <a:buFont typeface="Wingdings" panose="05000000000000000000" pitchFamily="2" charset="2"/>
              <a:buChar char="q"/>
            </a:pPr>
            <a:endParaRPr lang="en-US" altLang="en-US" sz="2400" dirty="0">
              <a:solidFill>
                <a:schemeClr val="tx1"/>
              </a:solidFill>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r>
              <a:rPr lang="en-US" altLang="en-US" sz="2800" b="1" dirty="0">
                <a:solidFill>
                  <a:schemeClr val="tx1"/>
                </a:solidFill>
                <a:latin typeface="Times New Roman" panose="02020603050405020304" pitchFamily="18" charset="0"/>
                <a:cs typeface="Times New Roman" panose="02020603050405020304" pitchFamily="18" charset="0"/>
              </a:rPr>
              <a:t>Batching: </a:t>
            </a:r>
            <a:r>
              <a:rPr lang="en-US" altLang="en-US" sz="2800" b="1" dirty="0" err="1">
                <a:solidFill>
                  <a:schemeClr val="accent2">
                    <a:lumMod val="75000"/>
                  </a:schemeClr>
                </a:solidFill>
                <a:latin typeface="Times New Roman" panose="02020603050405020304" pitchFamily="18" charset="0"/>
                <a:cs typeface="Times New Roman" panose="02020603050405020304" pitchFamily="18" charset="0"/>
              </a:rPr>
              <a:t>batch_size</a:t>
            </a:r>
            <a:r>
              <a:rPr lang="en-US" altLang="en-US" sz="2800" b="1" dirty="0">
                <a:solidFill>
                  <a:schemeClr val="accent2">
                    <a:lumMod val="75000"/>
                  </a:schemeClr>
                </a:solidFill>
                <a:latin typeface="Times New Roman" panose="02020603050405020304" pitchFamily="18" charset="0"/>
                <a:cs typeface="Times New Roman" panose="02020603050405020304" pitchFamily="18" charset="0"/>
              </a:rPr>
              <a:t>=32</a:t>
            </a:r>
          </a:p>
          <a:p>
            <a:pPr marL="800100" lvl="1" indent="-342900" eaLnBrk="0" fontAlgn="base" hangingPunct="0">
              <a:lnSpc>
                <a:spcPct val="100000"/>
              </a:lnSpc>
              <a:spcBef>
                <a:spcPct val="0"/>
              </a:spcBef>
              <a:spcAft>
                <a:spcPct val="0"/>
              </a:spcAft>
              <a:buFont typeface="Wingdings" panose="05000000000000000000" pitchFamily="2" charset="2"/>
              <a:buChar char="q"/>
            </a:pPr>
            <a:r>
              <a:rPr lang="en-US" altLang="en-US" sz="2400" dirty="0">
                <a:solidFill>
                  <a:schemeClr val="tx1"/>
                </a:solidFill>
                <a:latin typeface="Times New Roman" panose="02020603050405020304" pitchFamily="18" charset="0"/>
                <a:cs typeface="Times New Roman" panose="02020603050405020304" pitchFamily="18" charset="0"/>
              </a:rPr>
              <a:t>The images are loaded in batches of 32. This is crucial for training, as it allows for more efficient memory usage and faster computation compared to processing one image at a time.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01DC457-A469-D1BF-0F9F-00489C67C1BC}"/>
              </a:ext>
            </a:extLst>
          </p:cNvPr>
          <p:cNvSpPr/>
          <p:nvPr/>
        </p:nvSpPr>
        <p:spPr>
          <a:xfrm>
            <a:off x="342546" y="6044160"/>
            <a:ext cx="535758" cy="57794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9</a:t>
            </a:r>
          </a:p>
        </p:txBody>
      </p:sp>
    </p:spTree>
    <p:extLst>
      <p:ext uri="{BB962C8B-B14F-4D97-AF65-F5344CB8AC3E}">
        <p14:creationId xmlns:p14="http://schemas.microsoft.com/office/powerpoint/2010/main" val="1844528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2333</TotalTime>
  <Words>1502</Words>
  <Application>Microsoft Office PowerPoint</Application>
  <PresentationFormat>Widescreen</PresentationFormat>
  <Paragraphs>217</Paragraphs>
  <Slides>20</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Anaheim</vt:lpstr>
      <vt:lpstr>Arial</vt:lpstr>
      <vt:lpstr>Bahnschrift SemiBold Condensed</vt:lpstr>
      <vt:lpstr>Berlin Sans FB Demi</vt:lpstr>
      <vt:lpstr>Britannic Bold</vt:lpstr>
      <vt:lpstr>Calibri</vt:lpstr>
      <vt:lpstr>Calibri Light</vt:lpstr>
      <vt:lpstr>Fira Sans Condensed</vt:lpstr>
      <vt:lpstr>Monotype Corsiva</vt:lpstr>
      <vt:lpstr>Times New Roman</vt:lpstr>
      <vt:lpstr>Wingdings</vt:lpstr>
      <vt:lpstr>Office Theme</vt:lpstr>
      <vt:lpstr>PowerPoint Presentation</vt:lpstr>
      <vt:lpstr> CONTENTS </vt:lpstr>
      <vt:lpstr> INTRODUCTION </vt:lpstr>
      <vt:lpstr>OBJECTIVES</vt:lpstr>
      <vt:lpstr>DATA COLLECTION </vt:lpstr>
      <vt:lpstr>      PROJRCT WORKFLOW</vt:lpstr>
      <vt:lpstr> USE CASE DIAGRAM</vt:lpstr>
      <vt:lpstr>     TECHNIQUES OF DIP</vt:lpstr>
      <vt:lpstr>                   TECHNIQUES OF DIP</vt:lpstr>
      <vt:lpstr>IMPLEMENTATION </vt:lpstr>
      <vt:lpstr>RESULT &amp; ACCURECY</vt:lpstr>
      <vt:lpstr>PROJECT CALCULATION RISK ANALYSIS </vt:lpstr>
      <vt:lpstr>Gantt Chart</vt:lpstr>
      <vt:lpstr>Gantt Chart</vt:lpstr>
      <vt:lpstr>FINANCIAL AND PRICING STATEGY </vt:lpstr>
      <vt:lpstr>CONCLUSION</vt:lpstr>
      <vt:lpstr>Overview</vt:lpstr>
      <vt:lpstr>Overview</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and web programming project Presentation by</dc:title>
  <dc:creator>Rusnan Shafayet</dc:creator>
  <cp:lastModifiedBy>Sakibul Islam</cp:lastModifiedBy>
  <cp:revision>235</cp:revision>
  <dcterms:created xsi:type="dcterms:W3CDTF">2023-08-19T16:12:09Z</dcterms:created>
  <dcterms:modified xsi:type="dcterms:W3CDTF">2024-11-13T22:17:39Z</dcterms:modified>
</cp:coreProperties>
</file>