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86" r:id="rId7"/>
    <p:sldId id="260" r:id="rId8"/>
    <p:sldId id="258" r:id="rId9"/>
    <p:sldId id="291" r:id="rId10"/>
    <p:sldId id="290" r:id="rId11"/>
    <p:sldId id="292" r:id="rId12"/>
    <p:sldId id="287" r:id="rId13"/>
    <p:sldId id="293" r:id="rId14"/>
    <p:sldId id="288" r:id="rId15"/>
    <p:sldId id="297" r:id="rId16"/>
    <p:sldId id="295" r:id="rId17"/>
    <p:sldId id="289" r:id="rId18"/>
    <p:sldId id="294" r:id="rId19"/>
    <p:sldId id="296"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872"/>
    <a:srgbClr val="103350"/>
    <a:srgbClr val="0C4360"/>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26" y="31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11-Dec-22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11-Dec-22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Software Requirement Specification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Course: Software Requirement Engineering</a:t>
            </a:r>
          </a:p>
          <a:p>
            <a:pPr marL="0" indent="0">
              <a:buNone/>
            </a:pPr>
            <a:r>
              <a:rPr lang="en-US" dirty="0"/>
              <a:t>Course Teacher: MOHAMMAD SAMAWAT ULLAH</a:t>
            </a:r>
          </a:p>
        </p:txBody>
      </p:sp>
      <p:sp>
        <p:nvSpPr>
          <p:cNvPr id="4" name="TextBox 3">
            <a:extLst>
              <a:ext uri="{FF2B5EF4-FFF2-40B4-BE49-F238E27FC236}">
                <a16:creationId xmlns:a16="http://schemas.microsoft.com/office/drawing/2014/main" id="{81638228-297F-0D18-9966-1DA3D99471E6}"/>
              </a:ext>
            </a:extLst>
          </p:cNvPr>
          <p:cNvSpPr txBox="1"/>
          <p:nvPr/>
        </p:nvSpPr>
        <p:spPr>
          <a:xfrm>
            <a:off x="2761488" y="4472529"/>
            <a:ext cx="2219219" cy="400110"/>
          </a:xfrm>
          <a:prstGeom prst="rect">
            <a:avLst/>
          </a:prstGeom>
          <a:solidFill>
            <a:schemeClr val="bg2">
              <a:lumMod val="50000"/>
            </a:schemeClr>
          </a:solidFill>
        </p:spPr>
        <p:txBody>
          <a:bodyPr wrap="square" rtlCol="0">
            <a:spAutoFit/>
          </a:bodyPr>
          <a:lstStyle/>
          <a:p>
            <a:r>
              <a:rPr lang="en-US" sz="2000" b="1" dirty="0">
                <a:solidFill>
                  <a:schemeClr val="bg1"/>
                </a:solidFill>
              </a:rPr>
              <a:t>Group Members</a:t>
            </a:r>
          </a:p>
        </p:txBody>
      </p:sp>
      <p:graphicFrame>
        <p:nvGraphicFramePr>
          <p:cNvPr id="5" name="Table 4">
            <a:extLst>
              <a:ext uri="{FF2B5EF4-FFF2-40B4-BE49-F238E27FC236}">
                <a16:creationId xmlns:a16="http://schemas.microsoft.com/office/drawing/2014/main" id="{D152E21B-4764-4C86-D16A-D366D1DEBCFF}"/>
              </a:ext>
            </a:extLst>
          </p:cNvPr>
          <p:cNvGraphicFramePr>
            <a:graphicFrameLocks noGrp="1"/>
          </p:cNvGraphicFramePr>
          <p:nvPr>
            <p:extLst>
              <p:ext uri="{D42A27DB-BD31-4B8C-83A1-F6EECF244321}">
                <p14:modId xmlns:p14="http://schemas.microsoft.com/office/powerpoint/2010/main" val="1295143950"/>
              </p:ext>
            </p:extLst>
          </p:nvPr>
        </p:nvGraphicFramePr>
        <p:xfrm>
          <a:off x="2761488" y="4872639"/>
          <a:ext cx="5492290" cy="1858140"/>
        </p:xfrm>
        <a:graphic>
          <a:graphicData uri="http://schemas.openxmlformats.org/drawingml/2006/table">
            <a:tbl>
              <a:tblPr firstRow="1" firstCol="1" bandRow="1">
                <a:tableStyleId>{F5AB1C69-6EDB-4FF4-983F-18BD219EF322}</a:tableStyleId>
              </a:tblPr>
              <a:tblGrid>
                <a:gridCol w="2746145">
                  <a:extLst>
                    <a:ext uri="{9D8B030D-6E8A-4147-A177-3AD203B41FA5}">
                      <a16:colId xmlns:a16="http://schemas.microsoft.com/office/drawing/2014/main" val="2886901605"/>
                    </a:ext>
                  </a:extLst>
                </a:gridCol>
                <a:gridCol w="2746145">
                  <a:extLst>
                    <a:ext uri="{9D8B030D-6E8A-4147-A177-3AD203B41FA5}">
                      <a16:colId xmlns:a16="http://schemas.microsoft.com/office/drawing/2014/main" val="3938296694"/>
                    </a:ext>
                  </a:extLst>
                </a:gridCol>
              </a:tblGrid>
              <a:tr h="283879">
                <a:tc>
                  <a:txBody>
                    <a:bodyPr/>
                    <a:lstStyle/>
                    <a:p>
                      <a:pPr marL="0" marR="0" algn="ctr">
                        <a:lnSpc>
                          <a:spcPct val="107000"/>
                        </a:lnSpc>
                        <a:spcBef>
                          <a:spcPts val="0"/>
                        </a:spcBef>
                        <a:spcAft>
                          <a:spcPts val="0"/>
                        </a:spcAft>
                      </a:pPr>
                      <a:r>
                        <a:rPr lang="en-US" sz="2000" u="none" dirty="0">
                          <a:effectLst/>
                        </a:rPr>
                        <a:t>Name</a:t>
                      </a:r>
                      <a:endParaRPr lang="en-US"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u="none" dirty="0">
                          <a:effectLst/>
                        </a:rPr>
                        <a:t>ID</a:t>
                      </a:r>
                      <a:endParaRPr lang="en-US"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1793737"/>
                  </a:ext>
                </a:extLst>
              </a:tr>
              <a:tr h="255462">
                <a:tc>
                  <a:txBody>
                    <a:bodyPr/>
                    <a:lstStyle/>
                    <a:p>
                      <a:pPr marL="0" marR="0" algn="ctr">
                        <a:lnSpc>
                          <a:spcPct val="107000"/>
                        </a:lnSpc>
                        <a:spcBef>
                          <a:spcPts val="0"/>
                        </a:spcBef>
                        <a:spcAft>
                          <a:spcPts val="0"/>
                        </a:spcAft>
                      </a:pPr>
                      <a:r>
                        <a:rPr lang="en-US" sz="1600" dirty="0">
                          <a:effectLst/>
                        </a:rPr>
                        <a:t>MD SAKIB HOSSAIN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20-42640-1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9469465"/>
                  </a:ext>
                </a:extLst>
              </a:tr>
              <a:tr h="255462">
                <a:tc>
                  <a:txBody>
                    <a:bodyPr/>
                    <a:lstStyle/>
                    <a:p>
                      <a:pPr marL="0" marR="0" algn="ctr">
                        <a:lnSpc>
                          <a:spcPct val="107000"/>
                        </a:lnSpc>
                        <a:spcBef>
                          <a:spcPts val="0"/>
                        </a:spcBef>
                        <a:spcAft>
                          <a:spcPts val="0"/>
                        </a:spcAft>
                      </a:pPr>
                      <a:r>
                        <a:rPr lang="en-US" sz="1600" dirty="0">
                          <a:effectLst/>
                        </a:rPr>
                        <a:t>MD. RIAZ KHAN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19-40183-1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0809932"/>
                  </a:ext>
                </a:extLst>
              </a:tr>
              <a:tr h="255462">
                <a:tc>
                  <a:txBody>
                    <a:bodyPr/>
                    <a:lstStyle/>
                    <a:p>
                      <a:pPr marL="0" marR="0" algn="ctr">
                        <a:lnSpc>
                          <a:spcPct val="107000"/>
                        </a:lnSpc>
                        <a:spcBef>
                          <a:spcPts val="0"/>
                        </a:spcBef>
                        <a:spcAft>
                          <a:spcPts val="0"/>
                        </a:spcAft>
                      </a:pPr>
                      <a:r>
                        <a:rPr lang="en-US" sz="1600">
                          <a:effectLst/>
                        </a:rPr>
                        <a:t>MAHEZABIN SHEELA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20-42810-1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40359"/>
                  </a:ext>
                </a:extLst>
              </a:tr>
              <a:tr h="255462">
                <a:tc>
                  <a:txBody>
                    <a:bodyPr/>
                    <a:lstStyle/>
                    <a:p>
                      <a:pPr marL="0" marR="0" algn="ctr">
                        <a:lnSpc>
                          <a:spcPct val="107000"/>
                        </a:lnSpc>
                        <a:spcBef>
                          <a:spcPts val="0"/>
                        </a:spcBef>
                        <a:spcAft>
                          <a:spcPts val="0"/>
                        </a:spcAft>
                      </a:pPr>
                      <a:r>
                        <a:rPr lang="en-US" sz="1600">
                          <a:effectLst/>
                        </a:rPr>
                        <a:t>SADIA LUBNA PROVA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19-39949-1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2308141"/>
                  </a:ext>
                </a:extLst>
              </a:tr>
              <a:tr h="255462">
                <a:tc>
                  <a:txBody>
                    <a:bodyPr/>
                    <a:lstStyle/>
                    <a:p>
                      <a:pPr marL="0" marR="0" algn="ctr">
                        <a:lnSpc>
                          <a:spcPct val="107000"/>
                        </a:lnSpc>
                        <a:spcBef>
                          <a:spcPts val="0"/>
                        </a:spcBef>
                        <a:spcAft>
                          <a:spcPts val="0"/>
                        </a:spcAft>
                      </a:pPr>
                      <a:r>
                        <a:rPr lang="en-US" sz="1600">
                          <a:effectLst/>
                        </a:rPr>
                        <a:t>MARZIA MEHZABEEN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19-39594-1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989739"/>
                  </a:ext>
                </a:extLst>
              </a:tr>
            </a:tbl>
          </a:graphicData>
        </a:graphic>
      </p:graphicFrame>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itle 6">
            <a:extLst>
              <a:ext uri="{FF2B5EF4-FFF2-40B4-BE49-F238E27FC236}">
                <a16:creationId xmlns:a16="http://schemas.microsoft.com/office/drawing/2014/main" id="{5CF3DA7C-8D03-3B93-F892-6AF24E9E5FF8}"/>
              </a:ext>
            </a:extLst>
          </p:cNvPr>
          <p:cNvSpPr txBox="1">
            <a:spLocks/>
          </p:cNvSpPr>
          <p:nvPr/>
        </p:nvSpPr>
        <p:spPr>
          <a:xfrm>
            <a:off x="444500" y="542925"/>
            <a:ext cx="11214100" cy="5355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marL="685800" indent="-685800">
              <a:buFont typeface="Wingdings" panose="05000000000000000000" pitchFamily="2" charset="2"/>
              <a:buChar char="Ø"/>
            </a:pPr>
            <a:r>
              <a:rPr lang="en-US" sz="3500" dirty="0"/>
              <a:t>External Interface Requirement</a:t>
            </a:r>
          </a:p>
        </p:txBody>
      </p:sp>
      <p:sp>
        <p:nvSpPr>
          <p:cNvPr id="9" name="Text Placeholder 8">
            <a:extLst>
              <a:ext uri="{FF2B5EF4-FFF2-40B4-BE49-F238E27FC236}">
                <a16:creationId xmlns:a16="http://schemas.microsoft.com/office/drawing/2014/main" id="{635F8E53-EBCE-3804-20ED-239CB779DE16}"/>
              </a:ext>
            </a:extLst>
          </p:cNvPr>
          <p:cNvSpPr>
            <a:spLocks noGrp="1"/>
          </p:cNvSpPr>
          <p:nvPr>
            <p:ph type="body" idx="1"/>
          </p:nvPr>
        </p:nvSpPr>
        <p:spPr>
          <a:xfrm>
            <a:off x="312524" y="1450095"/>
            <a:ext cx="9293389" cy="4940394"/>
          </a:xfrm>
        </p:spPr>
        <p:txBody>
          <a:bodyPr>
            <a:normAutofit/>
          </a:bodyPr>
          <a:lstStyle/>
          <a:p>
            <a:pPr marL="342900" indent="-342900" algn="just">
              <a:buFont typeface="Arial" panose="020B0604020202020204" pitchFamily="34" charset="0"/>
              <a:buChar char="•"/>
            </a:pPr>
            <a:r>
              <a:rPr lang="en-US" sz="2400" b="1" dirty="0">
                <a:solidFill>
                  <a:schemeClr val="bg1"/>
                </a:solidFill>
              </a:rPr>
              <a:t>Hardware Interfaces</a:t>
            </a:r>
          </a:p>
          <a:p>
            <a:pPr algn="just"/>
            <a:r>
              <a:rPr lang="en-US" sz="2000" dirty="0">
                <a:solidFill>
                  <a:schemeClr val="bg1"/>
                </a:solidFill>
              </a:rPr>
              <a:t>In Smart Car parking system app, will have certain requirements for the hardware interface, such as mobile device models and app versions, etc. Also, servers and mainframes This app will work on both iOS  and Android devices. </a:t>
            </a:r>
          </a:p>
          <a:p>
            <a:pPr algn="just"/>
            <a:endParaRPr lang="en-US" sz="2000" dirty="0">
              <a:solidFill>
                <a:schemeClr val="bg1"/>
              </a:solidFill>
            </a:endParaRPr>
          </a:p>
          <a:p>
            <a:pPr marL="342900" indent="-342900" algn="just">
              <a:buFont typeface="Arial" panose="020B0604020202020204" pitchFamily="34" charset="0"/>
              <a:buChar char="•"/>
            </a:pPr>
            <a:r>
              <a:rPr lang="en-US" sz="2400" b="1" dirty="0">
                <a:solidFill>
                  <a:schemeClr val="bg1"/>
                </a:solidFill>
              </a:rPr>
              <a:t>Software Interfaces</a:t>
            </a:r>
          </a:p>
          <a:p>
            <a:pPr algn="just"/>
            <a:r>
              <a:rPr lang="en-US" sz="2200" dirty="0">
                <a:solidFill>
                  <a:schemeClr val="bg1"/>
                </a:solidFill>
              </a:rPr>
              <a:t>This app's software interface will make use of Google Maps to locate a parking space, GPS to get there, mobile banking to process payments, trackers to monitor cars to determine whether or not users were successful in using the location, a software management system to oversee the app, among other things. </a:t>
            </a:r>
          </a:p>
          <a:p>
            <a:endParaRPr lang="en-US" dirty="0"/>
          </a:p>
        </p:txBody>
      </p:sp>
    </p:spTree>
    <p:extLst>
      <p:ext uri="{BB962C8B-B14F-4D97-AF65-F5344CB8AC3E}">
        <p14:creationId xmlns:p14="http://schemas.microsoft.com/office/powerpoint/2010/main" val="14386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System Features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8" y="1625385"/>
            <a:ext cx="11214099" cy="4093243"/>
          </a:xfrm>
        </p:spPr>
        <p:txBody>
          <a:bodyPr/>
          <a:lstStyle/>
          <a:p>
            <a:pPr algn="just"/>
            <a:r>
              <a:rPr lang="en-US" sz="2200" dirty="0"/>
              <a:t>They included such items as: </a:t>
            </a:r>
          </a:p>
          <a:p>
            <a:pPr algn="just">
              <a:buFont typeface="Wingdings" panose="05000000000000000000" pitchFamily="2" charset="2"/>
              <a:buChar char="ü"/>
            </a:pPr>
            <a:r>
              <a:rPr lang="en-US" sz="2200" dirty="0"/>
              <a:t>Reliability.</a:t>
            </a:r>
          </a:p>
          <a:p>
            <a:pPr algn="just">
              <a:buFont typeface="Wingdings" panose="05000000000000000000" pitchFamily="2" charset="2"/>
              <a:buChar char="ü"/>
            </a:pPr>
            <a:r>
              <a:rPr lang="en-US" sz="2200" dirty="0"/>
              <a:t>Availability.</a:t>
            </a:r>
          </a:p>
          <a:p>
            <a:pPr algn="just">
              <a:buFont typeface="Wingdings" panose="05000000000000000000" pitchFamily="2" charset="2"/>
              <a:buChar char="ü"/>
            </a:pPr>
            <a:r>
              <a:rPr lang="en-US" sz="2200" dirty="0"/>
              <a:t>Serviceability. </a:t>
            </a:r>
          </a:p>
          <a:p>
            <a:pPr algn="just">
              <a:buFont typeface="Wingdings" panose="05000000000000000000" pitchFamily="2" charset="2"/>
              <a:buChar char="ü"/>
            </a:pPr>
            <a:r>
              <a:rPr lang="en-US" sz="2200" dirty="0"/>
              <a:t>Security.</a:t>
            </a:r>
          </a:p>
          <a:p>
            <a:pPr algn="just">
              <a:buFont typeface="Wingdings" panose="05000000000000000000" pitchFamily="2" charset="2"/>
              <a:buChar char="ü"/>
            </a:pPr>
            <a:r>
              <a:rPr lang="en-US" sz="2200" dirty="0"/>
              <a:t>Scalability.</a:t>
            </a:r>
          </a:p>
          <a:p>
            <a:pPr algn="just">
              <a:buFont typeface="Wingdings" panose="05000000000000000000" pitchFamily="2" charset="2"/>
              <a:buChar char="ü"/>
            </a:pPr>
            <a:r>
              <a:rPr lang="en-US" sz="2200" dirty="0"/>
              <a:t>maintainability. </a:t>
            </a:r>
          </a:p>
          <a:p>
            <a:pPr algn="just"/>
            <a:endParaRPr lang="en-US" sz="2200" dirty="0"/>
          </a:p>
          <a:p>
            <a:pPr algn="just"/>
            <a:r>
              <a:rPr lang="en-US" sz="2200" dirty="0"/>
              <a:t>Unlike the functional requirements (which are usually narrative in form), the system qualities usually consist of tables of specific metrics that the system must meet to be accepted.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26353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System Features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8" y="1625385"/>
            <a:ext cx="11214099" cy="4093243"/>
          </a:xfrm>
        </p:spPr>
        <p:txBody>
          <a:bodyPr/>
          <a:lstStyle/>
          <a:p>
            <a:pPr algn="just"/>
            <a:endParaRPr lang="en-US" sz="22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16566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Other Non-Functional Requirement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133893" cy="4093243"/>
          </a:xfrm>
        </p:spPr>
        <p:txBody>
          <a:bodyPr/>
          <a:lstStyle/>
          <a:p>
            <a:r>
              <a:rPr lang="en-US" sz="2200" b="1" dirty="0"/>
              <a:t>Performance Requirements</a:t>
            </a:r>
          </a:p>
          <a:p>
            <a:pPr marL="0" indent="0" algn="just">
              <a:buNone/>
            </a:pPr>
            <a:r>
              <a:rPr lang="en-US" sz="2000" dirty="0"/>
              <a:t>Performance requirements define how well the software system accomplishes certain functions under specific conditions. Examples include the software's speed of response, throughput, execution time and storage capacity. The service levels comprising performance requirements are often based on supporting end-user tasks.</a:t>
            </a:r>
          </a:p>
          <a:p>
            <a:pPr marL="0" indent="0" algn="just">
              <a:buNone/>
            </a:pPr>
            <a:endParaRPr lang="en-US" sz="2000" dirty="0"/>
          </a:p>
          <a:p>
            <a:r>
              <a:rPr lang="en-US" sz="2200" b="1" dirty="0"/>
              <a:t>Safety Requirements</a:t>
            </a:r>
          </a:p>
          <a:p>
            <a:pPr marL="0" indent="0">
              <a:buNone/>
            </a:pPr>
            <a:r>
              <a:rPr lang="en-US" sz="2000" dirty="0"/>
              <a:t>The safety requirements are those requirements that are defined for the purpose of risk reduction. Like any other requirements, they may at first be specified at a high level, for example, simply as the need for the reduction of a given risk.</a:t>
            </a:r>
          </a:p>
          <a:p>
            <a:pPr marL="0" indent="0">
              <a:buNone/>
            </a:pPr>
            <a:endParaRPr lang="en-US" sz="2200" b="1" dirty="0"/>
          </a:p>
          <a:p>
            <a:endParaRPr lang="en-US" sz="22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05234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Other Non-Functional Requirement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794269"/>
          </a:xfrm>
        </p:spPr>
        <p:txBody>
          <a:bodyPr/>
          <a:lstStyle/>
          <a:p>
            <a:r>
              <a:rPr lang="en-US" sz="2200" b="1" dirty="0"/>
              <a:t>Security Requirements</a:t>
            </a:r>
          </a:p>
          <a:p>
            <a:pPr marL="0" indent="0">
              <a:buNone/>
            </a:pPr>
            <a:r>
              <a:rPr lang="en-US" sz="2200" b="1" dirty="0"/>
              <a:t>The security requirements cover areas such as:</a:t>
            </a:r>
          </a:p>
          <a:p>
            <a:pPr marL="0" indent="0">
              <a:buNone/>
            </a:pPr>
            <a:endParaRPr lang="en-US" sz="2200" b="1" dirty="0"/>
          </a:p>
          <a:p>
            <a:pPr>
              <a:buFont typeface="Wingdings" panose="05000000000000000000" pitchFamily="2" charset="2"/>
              <a:buChar char="ü"/>
            </a:pPr>
            <a:r>
              <a:rPr lang="en-US" sz="2200" dirty="0"/>
              <a:t>Authentication and password management.</a:t>
            </a:r>
          </a:p>
          <a:p>
            <a:pPr>
              <a:buFont typeface="Wingdings" panose="05000000000000000000" pitchFamily="2" charset="2"/>
              <a:buChar char="ü"/>
            </a:pPr>
            <a:r>
              <a:rPr lang="en-US" sz="2200" dirty="0"/>
              <a:t>Authorization and role management.</a:t>
            </a:r>
          </a:p>
          <a:p>
            <a:pPr>
              <a:buFont typeface="Wingdings" panose="05000000000000000000" pitchFamily="2" charset="2"/>
              <a:buChar char="ü"/>
            </a:pPr>
            <a:r>
              <a:rPr lang="en-US" sz="2200" dirty="0"/>
              <a:t>Audit logging and analysis.</a:t>
            </a:r>
          </a:p>
          <a:p>
            <a:pPr>
              <a:buFont typeface="Wingdings" panose="05000000000000000000" pitchFamily="2" charset="2"/>
              <a:buChar char="ü"/>
            </a:pPr>
            <a:r>
              <a:rPr lang="en-US" sz="2200" dirty="0"/>
              <a:t>Network and data security.</a:t>
            </a:r>
          </a:p>
          <a:p>
            <a:pPr>
              <a:buFont typeface="Wingdings" panose="05000000000000000000" pitchFamily="2" charset="2"/>
              <a:buChar char="ü"/>
            </a:pPr>
            <a:r>
              <a:rPr lang="en-US" sz="2200" dirty="0"/>
              <a:t>Code integrity and validation testing.</a:t>
            </a:r>
          </a:p>
          <a:p>
            <a:pPr>
              <a:buFont typeface="Wingdings" panose="05000000000000000000" pitchFamily="2" charset="2"/>
              <a:buChar char="ü"/>
            </a:pPr>
            <a:r>
              <a:rPr lang="en-US" sz="2200" dirty="0"/>
              <a:t>Cryptography and key management.</a:t>
            </a:r>
          </a:p>
          <a:p>
            <a:pPr>
              <a:buFont typeface="Wingdings" panose="05000000000000000000" pitchFamily="2" charset="2"/>
              <a:buChar char="ü"/>
            </a:pPr>
            <a:r>
              <a:rPr lang="en-US" sz="2200" dirty="0"/>
              <a:t>Data validation and sanitization.</a:t>
            </a:r>
          </a:p>
          <a:p>
            <a:pPr marL="0" indent="0">
              <a:buNone/>
            </a:pPr>
            <a:endParaRPr lang="en-US" sz="2200" b="1" dirty="0"/>
          </a:p>
          <a:p>
            <a:pPr marL="0" indent="0">
              <a:buNone/>
            </a:pPr>
            <a:endParaRPr lang="en-US" sz="2200" b="1" dirty="0"/>
          </a:p>
          <a:p>
            <a:endParaRPr lang="en-US" sz="22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95136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Other Non-Functional Requirement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nSpc>
                <a:spcPct val="150000"/>
              </a:lnSpc>
            </a:pPr>
            <a:r>
              <a:rPr lang="en-US" sz="2200" b="1" dirty="0"/>
              <a:t>Software Quality Attributes</a:t>
            </a:r>
          </a:p>
          <a:p>
            <a:pPr marL="0" indent="0">
              <a:lnSpc>
                <a:spcPct val="150000"/>
              </a:lnSpc>
              <a:buNone/>
            </a:pPr>
            <a:r>
              <a:rPr lang="en-US" sz="2000" dirty="0"/>
              <a:t>Software Quality Attributes are features that facilitate the measurement of performance of a software product by Software Testing professionals, and include attributes such as </a:t>
            </a:r>
          </a:p>
          <a:p>
            <a:pPr>
              <a:lnSpc>
                <a:spcPct val="150000"/>
              </a:lnSpc>
              <a:buFont typeface="Wingdings" panose="05000000000000000000" pitchFamily="2" charset="2"/>
              <a:buChar char="Ø"/>
            </a:pPr>
            <a:r>
              <a:rPr lang="en-US" sz="2000" dirty="0"/>
              <a:t>availability, Interoperability, correctness, reliability, learnability, robustness, maintainability, readability, extensibility, testability</a:t>
            </a:r>
          </a:p>
          <a:p>
            <a:endParaRPr lang="en-US" sz="22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30915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Other Non-Functional Requirement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7137" cy="4093243"/>
          </a:xfrm>
        </p:spPr>
        <p:txBody>
          <a:bodyPr/>
          <a:lstStyle/>
          <a:p>
            <a:r>
              <a:rPr lang="en-US" sz="2200" b="1" dirty="0"/>
              <a:t>Business Rules</a:t>
            </a:r>
          </a:p>
          <a:p>
            <a:pPr>
              <a:lnSpc>
                <a:spcPct val="150000"/>
              </a:lnSpc>
              <a:buFont typeface="Wingdings" panose="05000000000000000000" pitchFamily="2" charset="2"/>
              <a:buChar char="ü"/>
            </a:pPr>
            <a:r>
              <a:rPr lang="en-US" sz="2200" dirty="0"/>
              <a:t>Business rules are a set of instructions that determine how a process is performed. </a:t>
            </a:r>
          </a:p>
          <a:p>
            <a:pPr>
              <a:lnSpc>
                <a:spcPct val="150000"/>
              </a:lnSpc>
              <a:buFont typeface="Wingdings" panose="05000000000000000000" pitchFamily="2" charset="2"/>
              <a:buChar char="ü"/>
            </a:pPr>
            <a:r>
              <a:rPr lang="en-US" sz="2200" dirty="0"/>
              <a:t>They guide decision-making by establishing rules that everyone must follow when carrying out certain activities.</a:t>
            </a:r>
          </a:p>
          <a:p>
            <a:pPr>
              <a:lnSpc>
                <a:spcPct val="150000"/>
              </a:lnSpc>
              <a:buFont typeface="Wingdings" panose="05000000000000000000" pitchFamily="2" charset="2"/>
              <a:buChar char="ü"/>
            </a:pPr>
            <a:r>
              <a:rPr lang="en-US" sz="2200" dirty="0"/>
              <a:t> Companies frequently apply business rules to approvals. </a:t>
            </a:r>
          </a:p>
          <a:p>
            <a:pPr>
              <a:lnSpc>
                <a:spcPct val="150000"/>
              </a:lnSpc>
              <a:buFont typeface="Wingdings" panose="05000000000000000000" pitchFamily="2" charset="2"/>
              <a:buChar char="ü"/>
            </a:pPr>
            <a:r>
              <a:rPr lang="en-US" sz="2200" dirty="0"/>
              <a:t>As an example, consider the loan application process.</a:t>
            </a:r>
          </a:p>
          <a:p>
            <a:endParaRPr lang="en-US" sz="22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5319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5416511" cy="1243584"/>
          </a:xfrm>
        </p:spPr>
        <p:txBody>
          <a:bodyPr/>
          <a:lstStyle/>
          <a:p>
            <a:r>
              <a:rPr lang="en-US" sz="8000" dirty="0"/>
              <a:t>Thank You</a:t>
            </a:r>
            <a:endParaRPr lang="en-GB" sz="8000"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078430" y="1040259"/>
            <a:ext cx="2651089" cy="859055"/>
          </a:xfrm>
          <a:noFill/>
        </p:spPr>
        <p:txBody>
          <a:bodyPr/>
          <a:lstStyle/>
          <a:p>
            <a:r>
              <a:rPr lang="en-US"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126751"/>
            <a:ext cx="7983377" cy="3690990"/>
          </a:xfrm>
        </p:spPr>
        <p:txBody>
          <a:bodyPr>
            <a:normAutofit lnSpcReduction="10000"/>
          </a:bodyPr>
          <a:lstStyle/>
          <a:p>
            <a:pPr marL="285750" indent="-285750">
              <a:lnSpc>
                <a:spcPct val="150000"/>
              </a:lnSpc>
              <a:buFont typeface="Wingdings" panose="05000000000000000000" pitchFamily="2" charset="2"/>
              <a:buChar char="Ø"/>
            </a:pPr>
            <a:r>
              <a:rPr lang="en-US" sz="2800" b="1" dirty="0"/>
              <a:t>Introduction</a:t>
            </a:r>
          </a:p>
          <a:p>
            <a:pPr marL="285750" indent="-285750">
              <a:lnSpc>
                <a:spcPct val="150000"/>
              </a:lnSpc>
              <a:buFont typeface="Wingdings" panose="05000000000000000000" pitchFamily="2" charset="2"/>
              <a:buChar char="Ø"/>
            </a:pPr>
            <a:r>
              <a:rPr lang="en-US" sz="2800" b="1" dirty="0"/>
              <a:t>Overall Description</a:t>
            </a:r>
          </a:p>
          <a:p>
            <a:pPr marL="285750" indent="-285750">
              <a:lnSpc>
                <a:spcPct val="150000"/>
              </a:lnSpc>
              <a:buFont typeface="Wingdings" panose="05000000000000000000" pitchFamily="2" charset="2"/>
              <a:buChar char="Ø"/>
            </a:pPr>
            <a:r>
              <a:rPr lang="en-US" sz="2800" b="1" dirty="0"/>
              <a:t>External Interface Requirements</a:t>
            </a:r>
          </a:p>
          <a:p>
            <a:pPr marL="285750" indent="-285750">
              <a:lnSpc>
                <a:spcPct val="150000"/>
              </a:lnSpc>
              <a:buFont typeface="Wingdings" panose="05000000000000000000" pitchFamily="2" charset="2"/>
              <a:buChar char="Ø"/>
            </a:pPr>
            <a:r>
              <a:rPr lang="en-US" sz="2800" b="1" dirty="0"/>
              <a:t>System Features</a:t>
            </a:r>
          </a:p>
          <a:p>
            <a:pPr marL="285750" indent="-285750">
              <a:lnSpc>
                <a:spcPct val="150000"/>
              </a:lnSpc>
              <a:buFont typeface="Wingdings" panose="05000000000000000000" pitchFamily="2" charset="2"/>
              <a:buChar char="Ø"/>
            </a:pPr>
            <a:r>
              <a:rPr lang="en-US" sz="2800" b="1" dirty="0"/>
              <a:t>Other Non-functional Requirements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pPr marL="457200" indent="-457200">
              <a:buFont typeface="Wingdings" panose="05000000000000000000" pitchFamily="2" charset="2"/>
              <a:buChar char="Ø"/>
            </a:pPr>
            <a:r>
              <a:rPr lang="en-US" sz="3500"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10935" y="2005529"/>
            <a:ext cx="8586485" cy="4093243"/>
          </a:xfrm>
        </p:spPr>
        <p:txBody>
          <a:bodyPr/>
          <a:lstStyle/>
          <a:p>
            <a:r>
              <a:rPr lang="en-US" sz="2200" b="1" dirty="0"/>
              <a:t>Purpose</a:t>
            </a:r>
          </a:p>
          <a:p>
            <a:pPr marL="0" indent="0" algn="just">
              <a:buNone/>
            </a:pPr>
            <a:r>
              <a:rPr lang="en-US" sz="2000" dirty="0"/>
              <a:t>We want to establish a system that can allocate parking space all over Dhaka and the customers parks their cars in that space. Our project will provide much-needed relief for this city and its people from the lack of parking spaces.</a:t>
            </a:r>
          </a:p>
          <a:p>
            <a:pPr marL="0" indent="0">
              <a:buNone/>
            </a:pPr>
            <a:endParaRPr lang="en-US" sz="2200" b="1" dirty="0"/>
          </a:p>
          <a:p>
            <a:r>
              <a:rPr lang="en-US" sz="2200" b="1" dirty="0"/>
              <a:t>Document conventions</a:t>
            </a:r>
          </a:p>
          <a:p>
            <a:pPr marL="0" indent="0">
              <a:buNone/>
            </a:pPr>
            <a:r>
              <a:rPr lang="en-US" sz="2000" dirty="0"/>
              <a:t>Document Conventions is an optional part where we explain the formats used in the document. What are bold words for, what is italic used for and so on.</a:t>
            </a:r>
          </a:p>
          <a:p>
            <a:pPr marL="0" indent="0">
              <a:buNone/>
            </a:pPr>
            <a:endParaRPr lang="en-US" sz="22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21344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itle 6">
            <a:extLst>
              <a:ext uri="{FF2B5EF4-FFF2-40B4-BE49-F238E27FC236}">
                <a16:creationId xmlns:a16="http://schemas.microsoft.com/office/drawing/2014/main" id="{5CF3DA7C-8D03-3B93-F892-6AF24E9E5FF8}"/>
              </a:ext>
            </a:extLst>
          </p:cNvPr>
          <p:cNvSpPr txBox="1">
            <a:spLocks/>
          </p:cNvSpPr>
          <p:nvPr/>
        </p:nvSpPr>
        <p:spPr>
          <a:xfrm>
            <a:off x="444500" y="542925"/>
            <a:ext cx="11214100" cy="5355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marL="685800" indent="-685800">
              <a:buFont typeface="Wingdings" panose="05000000000000000000" pitchFamily="2" charset="2"/>
              <a:buChar char="Ø"/>
            </a:pPr>
            <a:r>
              <a:rPr lang="en-US" sz="3500" dirty="0"/>
              <a:t>Introduction</a:t>
            </a:r>
          </a:p>
        </p:txBody>
      </p:sp>
      <p:sp>
        <p:nvSpPr>
          <p:cNvPr id="10" name="Text Placeholder 9">
            <a:extLst>
              <a:ext uri="{FF2B5EF4-FFF2-40B4-BE49-F238E27FC236}">
                <a16:creationId xmlns:a16="http://schemas.microsoft.com/office/drawing/2014/main" id="{88FC54DE-7788-C0FA-786F-636401C5FB1E}"/>
              </a:ext>
            </a:extLst>
          </p:cNvPr>
          <p:cNvSpPr txBox="1">
            <a:spLocks/>
          </p:cNvSpPr>
          <p:nvPr/>
        </p:nvSpPr>
        <p:spPr>
          <a:xfrm>
            <a:off x="300661" y="1990510"/>
            <a:ext cx="9223483" cy="47856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chemeClr val="bg1"/>
                </a:solidFill>
              </a:rPr>
              <a:t>Intended Audience and Reading Suggestions </a:t>
            </a:r>
          </a:p>
          <a:p>
            <a:pPr marL="0" indent="0" algn="just">
              <a:buNone/>
            </a:pPr>
            <a:r>
              <a:rPr lang="en-US" sz="2000" dirty="0">
                <a:solidFill>
                  <a:schemeClr val="bg1"/>
                </a:solidFill>
              </a:rPr>
              <a:t>Describe the different types of reader that the document is intended for, such as developers, project managers, marketing staff, users, testers, and documentation writers.</a:t>
            </a:r>
          </a:p>
          <a:p>
            <a:pPr marL="0" indent="0">
              <a:buNone/>
            </a:pPr>
            <a:endParaRPr lang="en-US" sz="2200" b="1" dirty="0">
              <a:solidFill>
                <a:schemeClr val="bg1"/>
              </a:solidFill>
            </a:endParaRPr>
          </a:p>
          <a:p>
            <a:r>
              <a:rPr lang="en-US" sz="2200" b="1" dirty="0">
                <a:solidFill>
                  <a:schemeClr val="bg1"/>
                </a:solidFill>
              </a:rPr>
              <a:t>Product Scope </a:t>
            </a:r>
          </a:p>
          <a:p>
            <a:pPr marL="0" indent="0" algn="just">
              <a:buNone/>
            </a:pPr>
            <a:r>
              <a:rPr lang="en-US" sz="2000" dirty="0">
                <a:solidFill>
                  <a:schemeClr val="bg1"/>
                </a:solidFill>
              </a:rPr>
              <a:t>We aim to provide a Parking solution. We will have two types of users one is Driver and another one is Renter. Parking charges will be estimated by our system. The payments will be done by Mobile banking. Ex: Bkash, Rocket, Nagad, and others.</a:t>
            </a:r>
            <a:endParaRPr lang="en-US" sz="2200" b="1"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63231"/>
          </a:xfrm>
        </p:spPr>
        <p:txBody>
          <a:bodyPr/>
          <a:lstStyle/>
          <a:p>
            <a:pPr marL="285750" indent="-285750">
              <a:buFont typeface="Wingdings" panose="05000000000000000000" pitchFamily="2" charset="2"/>
              <a:buChar char="Ø"/>
            </a:pPr>
            <a:r>
              <a:rPr lang="en-US" sz="3400" dirty="0"/>
              <a:t>Overall Description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124147" cy="4093243"/>
          </a:xfrm>
        </p:spPr>
        <p:txBody>
          <a:bodyPr/>
          <a:lstStyle/>
          <a:p>
            <a:r>
              <a:rPr lang="en-US" sz="2200" b="1" dirty="0"/>
              <a:t>Product Perspective</a:t>
            </a:r>
          </a:p>
          <a:p>
            <a:pPr marL="0" indent="0" algn="just">
              <a:buNone/>
            </a:pPr>
            <a:r>
              <a:rPr lang="en-US" sz="2000" dirty="0"/>
              <a:t>Our project will provide much-needed relief for this city and its people from the lack of parking spaces. We will have two types of users one is Driver and another one is Renter. The smart parking system using parking space recognition, mobile Internet, and other technologies applied to the parking lot.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5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093D-03FF-27DA-1866-A8406292B326}"/>
              </a:ext>
            </a:extLst>
          </p:cNvPr>
          <p:cNvSpPr>
            <a:spLocks noGrp="1"/>
          </p:cNvSpPr>
          <p:nvPr>
            <p:ph type="title"/>
          </p:nvPr>
        </p:nvSpPr>
        <p:spPr/>
        <p:txBody>
          <a:bodyPr/>
          <a:lstStyle/>
          <a:p>
            <a:r>
              <a:rPr lang="en-US" sz="3200" dirty="0"/>
              <a:t>Overall Description</a:t>
            </a:r>
            <a:endParaRPr lang="en-US" dirty="0"/>
          </a:p>
        </p:txBody>
      </p:sp>
      <p:sp>
        <p:nvSpPr>
          <p:cNvPr id="3" name="Slide Number Placeholder 2">
            <a:extLst>
              <a:ext uri="{FF2B5EF4-FFF2-40B4-BE49-F238E27FC236}">
                <a16:creationId xmlns:a16="http://schemas.microsoft.com/office/drawing/2014/main" id="{2ADBBF4E-DB68-D6F8-07F3-C8E9E67D5DB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AACC09E1-5AD7-AE8D-97BC-B7A3D895CD18}"/>
              </a:ext>
            </a:extLst>
          </p:cNvPr>
          <p:cNvSpPr>
            <a:spLocks noGrp="1"/>
          </p:cNvSpPr>
          <p:nvPr>
            <p:ph type="body" sz="quarter" idx="13"/>
          </p:nvPr>
        </p:nvSpPr>
        <p:spPr>
          <a:xfrm>
            <a:off x="444500" y="1625386"/>
            <a:ext cx="1240462" cy="535532"/>
          </a:xfrm>
        </p:spPr>
        <p:txBody>
          <a:bodyPr/>
          <a:lstStyle/>
          <a:p>
            <a:r>
              <a:rPr lang="en-US" dirty="0"/>
              <a:t>Diagram</a:t>
            </a:r>
          </a:p>
        </p:txBody>
      </p:sp>
      <p:pic>
        <p:nvPicPr>
          <p:cNvPr id="1026" name="Picture 2">
            <a:extLst>
              <a:ext uri="{FF2B5EF4-FFF2-40B4-BE49-F238E27FC236}">
                <a16:creationId xmlns:a16="http://schemas.microsoft.com/office/drawing/2014/main" id="{820529F8-BC5B-F8CC-A8CF-253A5BF505A0}"/>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9436" y="1614324"/>
            <a:ext cx="8086080" cy="46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18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63231"/>
          </a:xfrm>
        </p:spPr>
        <p:txBody>
          <a:bodyPr/>
          <a:lstStyle/>
          <a:p>
            <a:pPr marL="285750" indent="-285750">
              <a:buFont typeface="Wingdings" panose="05000000000000000000" pitchFamily="2" charset="2"/>
              <a:buChar char="Ø"/>
            </a:pPr>
            <a:r>
              <a:rPr lang="en-US" sz="3400" dirty="0"/>
              <a:t>Overall Description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08829" y="1879909"/>
            <a:ext cx="8878610" cy="4093243"/>
          </a:xfrm>
        </p:spPr>
        <p:txBody>
          <a:bodyPr/>
          <a:lstStyle/>
          <a:p>
            <a:r>
              <a:rPr lang="en-US" sz="2200" b="1" dirty="0"/>
              <a:t>User Classes and Characteristics</a:t>
            </a:r>
          </a:p>
          <a:p>
            <a:pPr marL="0" indent="0">
              <a:buNone/>
            </a:pPr>
            <a:r>
              <a:rPr lang="en-US" sz="2000" dirty="0"/>
              <a:t>There are 3 classes in developing system: Driver, Renter and admin. Our 2 main class- Driver and Renter, they give full information about his/her such as name, surname, Id, address, phone. So different users will never be mixed in tables and they can be initialized by all these characteristics. Another class is admin. They controlled the full management system. </a:t>
            </a:r>
          </a:p>
          <a:p>
            <a:pPr marL="0" indent="0">
              <a:buNone/>
            </a:pPr>
            <a:endParaRPr lang="en-US" sz="2000" dirty="0"/>
          </a:p>
          <a:p>
            <a:r>
              <a:rPr lang="en-US" sz="2200" b="1" dirty="0"/>
              <a:t>Operating Environment</a:t>
            </a:r>
          </a:p>
          <a:p>
            <a:r>
              <a:rPr lang="en-US" sz="1800" i="0" dirty="0">
                <a:effectLst/>
                <a:latin typeface="Arial" panose="020B0604020202020204" pitchFamily="34" charset="0"/>
                <a:ea typeface="Times New Roman" panose="02020603050405020304" pitchFamily="18" charset="0"/>
                <a:cs typeface="Times New Roman" panose="02020603050405020304" pitchFamily="18" charset="0"/>
              </a:rPr>
              <a:t>The developed application will run on android and iOS platforms.</a:t>
            </a:r>
            <a:endParaRPr lang="en-US" sz="1800" i="1"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2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79706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00F8-E552-1C8C-D269-7BC9BA2C81B3}"/>
              </a:ext>
            </a:extLst>
          </p:cNvPr>
          <p:cNvSpPr>
            <a:spLocks noGrp="1"/>
          </p:cNvSpPr>
          <p:nvPr>
            <p:ph type="title"/>
          </p:nvPr>
        </p:nvSpPr>
        <p:spPr/>
        <p:txBody>
          <a:bodyPr/>
          <a:lstStyle/>
          <a:p>
            <a:r>
              <a:rPr lang="en-US" sz="3200" dirty="0"/>
              <a:t>Overall Description</a:t>
            </a:r>
            <a:endParaRPr lang="en-US" dirty="0"/>
          </a:p>
        </p:txBody>
      </p:sp>
      <p:sp>
        <p:nvSpPr>
          <p:cNvPr id="3" name="Slide Number Placeholder 2">
            <a:extLst>
              <a:ext uri="{FF2B5EF4-FFF2-40B4-BE49-F238E27FC236}">
                <a16:creationId xmlns:a16="http://schemas.microsoft.com/office/drawing/2014/main" id="{5BF0E84A-B751-C105-61BD-5AC704CBABF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5" name="Text Placeholder 9">
            <a:extLst>
              <a:ext uri="{FF2B5EF4-FFF2-40B4-BE49-F238E27FC236}">
                <a16:creationId xmlns:a16="http://schemas.microsoft.com/office/drawing/2014/main" id="{EAC0167F-DC32-8A35-9B55-E021CDA5907A}"/>
              </a:ext>
            </a:extLst>
          </p:cNvPr>
          <p:cNvSpPr>
            <a:spLocks noGrp="1"/>
          </p:cNvSpPr>
          <p:nvPr>
            <p:ph type="body" sz="quarter" idx="13"/>
          </p:nvPr>
        </p:nvSpPr>
        <p:spPr>
          <a:xfrm>
            <a:off x="255962" y="2221832"/>
            <a:ext cx="9189695" cy="4093243"/>
          </a:xfrm>
        </p:spPr>
        <p:txBody>
          <a:bodyPr/>
          <a:lstStyle/>
          <a:p>
            <a:r>
              <a:rPr lang="en-US" sz="2200" b="1" dirty="0"/>
              <a:t>Design and Implementation Constraints</a:t>
            </a:r>
          </a:p>
          <a:p>
            <a:pPr marL="0" indent="0">
              <a:buNone/>
            </a:pPr>
            <a:r>
              <a:rPr lang="en-US" sz="2200" dirty="0"/>
              <a:t>Design constraints are those constraints that are imposed on the design solution. These constraints are typically imposed by the customer, by the development organization, or by external regulations. Implementation constraints control placement and routing. </a:t>
            </a:r>
          </a:p>
          <a:p>
            <a:pPr marL="0" indent="0">
              <a:buNone/>
            </a:pPr>
            <a:endParaRPr lang="en-US" sz="2200" b="1" dirty="0"/>
          </a:p>
          <a:p>
            <a:r>
              <a:rPr lang="en-US" sz="2200" b="1" dirty="0"/>
              <a:t>User Documentation</a:t>
            </a:r>
          </a:p>
          <a:p>
            <a:pPr marL="0" indent="0">
              <a:buNone/>
            </a:pPr>
            <a:r>
              <a:rPr lang="en-US" sz="2200" dirty="0"/>
              <a:t>User Documentation is a the part in which you describe how you're going to distribute your documentation to your customer and product users.</a:t>
            </a:r>
          </a:p>
        </p:txBody>
      </p:sp>
    </p:spTree>
    <p:extLst>
      <p:ext uri="{BB962C8B-B14F-4D97-AF65-F5344CB8AC3E}">
        <p14:creationId xmlns:p14="http://schemas.microsoft.com/office/powerpoint/2010/main" val="19123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itle 6">
            <a:extLst>
              <a:ext uri="{FF2B5EF4-FFF2-40B4-BE49-F238E27FC236}">
                <a16:creationId xmlns:a16="http://schemas.microsoft.com/office/drawing/2014/main" id="{5CF3DA7C-8D03-3B93-F892-6AF24E9E5FF8}"/>
              </a:ext>
            </a:extLst>
          </p:cNvPr>
          <p:cNvSpPr txBox="1">
            <a:spLocks/>
          </p:cNvSpPr>
          <p:nvPr/>
        </p:nvSpPr>
        <p:spPr>
          <a:xfrm>
            <a:off x="444500" y="542925"/>
            <a:ext cx="11214100" cy="5355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marL="685800" indent="-685800">
              <a:buFont typeface="Wingdings" panose="05000000000000000000" pitchFamily="2" charset="2"/>
              <a:buChar char="Ø"/>
            </a:pPr>
            <a:r>
              <a:rPr lang="en-US" sz="3500" dirty="0"/>
              <a:t>External Interface Requirement</a:t>
            </a:r>
          </a:p>
        </p:txBody>
      </p:sp>
      <p:sp>
        <p:nvSpPr>
          <p:cNvPr id="9" name="Text Placeholder 8">
            <a:extLst>
              <a:ext uri="{FF2B5EF4-FFF2-40B4-BE49-F238E27FC236}">
                <a16:creationId xmlns:a16="http://schemas.microsoft.com/office/drawing/2014/main" id="{635F8E53-EBCE-3804-20ED-239CB779DE16}"/>
              </a:ext>
            </a:extLst>
          </p:cNvPr>
          <p:cNvSpPr>
            <a:spLocks noGrp="1"/>
          </p:cNvSpPr>
          <p:nvPr>
            <p:ph type="body" idx="1"/>
          </p:nvPr>
        </p:nvSpPr>
        <p:spPr>
          <a:xfrm>
            <a:off x="444500" y="1374681"/>
            <a:ext cx="8793768" cy="4940394"/>
          </a:xfrm>
        </p:spPr>
        <p:txBody>
          <a:bodyPr>
            <a:normAutofit/>
          </a:bodyPr>
          <a:lstStyle/>
          <a:p>
            <a:pPr marL="342900" indent="-342900">
              <a:buFont typeface="Arial" panose="020B0604020202020204" pitchFamily="34" charset="0"/>
              <a:buChar char="•"/>
            </a:pPr>
            <a:r>
              <a:rPr lang="en-US" sz="2400" b="1" dirty="0">
                <a:solidFill>
                  <a:schemeClr val="bg1"/>
                </a:solidFill>
              </a:rPr>
              <a:t>User Interfaces</a:t>
            </a:r>
          </a:p>
          <a:p>
            <a:r>
              <a:rPr lang="en-US" sz="2400" b="1" dirty="0">
                <a:solidFill>
                  <a:schemeClr val="bg1"/>
                </a:solidFill>
              </a:rPr>
              <a:t>Describes the logical characteristics of each interface between the software product and its users.</a:t>
            </a:r>
          </a:p>
          <a:p>
            <a:endParaRPr lang="en-US" dirty="0"/>
          </a:p>
        </p:txBody>
      </p:sp>
      <p:pic>
        <p:nvPicPr>
          <p:cNvPr id="4" name="Picture 3">
            <a:extLst>
              <a:ext uri="{FF2B5EF4-FFF2-40B4-BE49-F238E27FC236}">
                <a16:creationId xmlns:a16="http://schemas.microsoft.com/office/drawing/2014/main" id="{7AEAEDC2-F2D9-3F07-59F6-DF0635C39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377" y="2698638"/>
            <a:ext cx="6303734" cy="3912662"/>
          </a:xfrm>
          <a:prstGeom prst="rect">
            <a:avLst/>
          </a:prstGeom>
          <a:ln>
            <a:noFill/>
          </a:ln>
          <a:effectLst>
            <a:softEdge rad="112500"/>
          </a:effectLst>
        </p:spPr>
      </p:pic>
    </p:spTree>
    <p:extLst>
      <p:ext uri="{BB962C8B-B14F-4D97-AF65-F5344CB8AC3E}">
        <p14:creationId xmlns:p14="http://schemas.microsoft.com/office/powerpoint/2010/main" val="95752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537</TotalTime>
  <Words>895</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Trade Gothic LT Pro</vt:lpstr>
      <vt:lpstr>Trebuchet MS</vt:lpstr>
      <vt:lpstr>Wingdings</vt:lpstr>
      <vt:lpstr>Office Theme</vt:lpstr>
      <vt:lpstr>Software Requirement Specification</vt:lpstr>
      <vt:lpstr>Outline</vt:lpstr>
      <vt:lpstr>Introduction</vt:lpstr>
      <vt:lpstr>PowerPoint Presentation</vt:lpstr>
      <vt:lpstr>Overall Description</vt:lpstr>
      <vt:lpstr>Overall Description</vt:lpstr>
      <vt:lpstr>Overall Description</vt:lpstr>
      <vt:lpstr>Overall Description</vt:lpstr>
      <vt:lpstr>PowerPoint Presentation</vt:lpstr>
      <vt:lpstr>PowerPoint Presentation</vt:lpstr>
      <vt:lpstr>System Features</vt:lpstr>
      <vt:lpstr>System Features</vt:lpstr>
      <vt:lpstr>Other Non-Functional Requirement</vt:lpstr>
      <vt:lpstr>Other Non-Functional Requirement</vt:lpstr>
      <vt:lpstr>Other Non-Functional Requirement</vt:lpstr>
      <vt:lpstr>Other Non-Functional Requirement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dc:title>
  <dc:creator>Sakib Hossain</dc:creator>
  <cp:lastModifiedBy>Sakib Hossain</cp:lastModifiedBy>
  <cp:revision>4</cp:revision>
  <dcterms:created xsi:type="dcterms:W3CDTF">2022-12-11T16:39:27Z</dcterms:created>
  <dcterms:modified xsi:type="dcterms:W3CDTF">2022-12-12T01:37:01Z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