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0233600" cy="40233600"/>
  <p:notesSz cx="7004050" cy="9283700"/>
  <p:defaultTextStyle>
    <a:defPPr>
      <a:defRPr lang="en-US"/>
    </a:defPPr>
    <a:lvl1pPr algn="l" rtl="0" fontAlgn="base">
      <a:spcBef>
        <a:spcPct val="0"/>
      </a:spcBef>
      <a:spcAft>
        <a:spcPct val="0"/>
      </a:spcAft>
      <a:defRPr sz="32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32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32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32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3200" kern="1200">
        <a:solidFill>
          <a:schemeClr val="tx1"/>
        </a:solidFill>
        <a:latin typeface="Arial" panose="020B0604020202020204" pitchFamily="34" charset="0"/>
        <a:ea typeface="+mn-ea"/>
        <a:cs typeface="+mn-cs"/>
      </a:defRPr>
    </a:lvl5pPr>
    <a:lvl6pPr marL="2286000" algn="l" defTabSz="914400" rtl="0" eaLnBrk="1" latinLnBrk="0" hangingPunct="1">
      <a:defRPr sz="3200" kern="1200">
        <a:solidFill>
          <a:schemeClr val="tx1"/>
        </a:solidFill>
        <a:latin typeface="Arial" panose="020B0604020202020204" pitchFamily="34" charset="0"/>
        <a:ea typeface="+mn-ea"/>
        <a:cs typeface="+mn-cs"/>
      </a:defRPr>
    </a:lvl6pPr>
    <a:lvl7pPr marL="2743200" algn="l" defTabSz="914400" rtl="0" eaLnBrk="1" latinLnBrk="0" hangingPunct="1">
      <a:defRPr sz="3200" kern="1200">
        <a:solidFill>
          <a:schemeClr val="tx1"/>
        </a:solidFill>
        <a:latin typeface="Arial" panose="020B0604020202020204" pitchFamily="34" charset="0"/>
        <a:ea typeface="+mn-ea"/>
        <a:cs typeface="+mn-cs"/>
      </a:defRPr>
    </a:lvl7pPr>
    <a:lvl8pPr marL="3200400" algn="l" defTabSz="914400" rtl="0" eaLnBrk="1" latinLnBrk="0" hangingPunct="1">
      <a:defRPr sz="3200" kern="1200">
        <a:solidFill>
          <a:schemeClr val="tx1"/>
        </a:solidFill>
        <a:latin typeface="Arial" panose="020B0604020202020204" pitchFamily="34" charset="0"/>
        <a:ea typeface="+mn-ea"/>
        <a:cs typeface="+mn-cs"/>
      </a:defRPr>
    </a:lvl8pPr>
    <a:lvl9pPr marL="3657600" algn="l" defTabSz="914400" rtl="0" eaLnBrk="1" latinLnBrk="0" hangingPunct="1">
      <a:defRPr sz="32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2672">
          <p15:clr>
            <a:srgbClr val="A4A3A4"/>
          </p15:clr>
        </p15:guide>
        <p15:guide id="2" pos="126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71"/>
    <a:srgbClr val="FFFFCC"/>
    <a:srgbClr val="003366"/>
    <a:srgbClr val="5890C8"/>
    <a:srgbClr val="969696"/>
    <a:srgbClr val="3E7DBC"/>
    <a:srgbClr val="336699"/>
    <a:srgbClr val="004992"/>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4679" autoAdjust="0"/>
  </p:normalViewPr>
  <p:slideViewPr>
    <p:cSldViewPr>
      <p:cViewPr>
        <p:scale>
          <a:sx n="12" d="100"/>
          <a:sy n="12" d="100"/>
        </p:scale>
        <p:origin x="2142" y="66"/>
      </p:cViewPr>
      <p:guideLst>
        <p:guide orient="horz" pos="12672"/>
        <p:guide pos="1267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smtClean="0"/>
              <a:t>Survey</a:t>
            </a:r>
            <a:r>
              <a:rPr lang="en-US" baseline="0" dirty="0" smtClean="0"/>
              <a:t> on AI integration in Language Teaching</a:t>
            </a:r>
            <a:endParaRPr lang="en-IN" dirty="0"/>
          </a:p>
        </c:rich>
      </c:tx>
      <c:layout>
        <c:manualLayout>
          <c:xMode val="edge"/>
          <c:yMode val="edge"/>
          <c:x val="0.19291623543345496"/>
          <c:y val="8.2586723956522782E-3"/>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4.8904870555953231E-2"/>
          <c:y val="3.4382102272727276E-2"/>
          <c:w val="0.94431601944643284"/>
          <c:h val="0.85650937276306383"/>
        </c:manualLayout>
      </c:layout>
      <c:bar3DChart>
        <c:barDir val="bar"/>
        <c:grouping val="clustered"/>
        <c:varyColors val="0"/>
        <c:ser>
          <c:idx val="0"/>
          <c:order val="0"/>
          <c:tx>
            <c:strRef>
              <c:f>Sheet1!$B$1</c:f>
              <c:strCache>
                <c:ptCount val="1"/>
                <c:pt idx="0">
                  <c:v>Agree</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Sheet1!$A$2:$A$5</c:f>
              <c:strCache>
                <c:ptCount val="4"/>
                <c:pt idx="0">
                  <c:v>Interactive</c:v>
                </c:pt>
                <c:pt idx="1">
                  <c:v>Informative</c:v>
                </c:pt>
                <c:pt idx="2">
                  <c:v>Ethical</c:v>
                </c:pt>
                <c:pt idx="3">
                  <c:v>Efficient</c:v>
                </c:pt>
              </c:strCache>
            </c:strRef>
          </c:cat>
          <c:val>
            <c:numRef>
              <c:f>Sheet1!$B$2:$B$5</c:f>
              <c:numCache>
                <c:formatCode>General</c:formatCode>
                <c:ptCount val="4"/>
                <c:pt idx="0">
                  <c:v>4.3</c:v>
                </c:pt>
                <c:pt idx="1">
                  <c:v>4</c:v>
                </c:pt>
                <c:pt idx="2">
                  <c:v>3</c:v>
                </c:pt>
                <c:pt idx="3">
                  <c:v>4</c:v>
                </c:pt>
              </c:numCache>
            </c:numRef>
          </c:val>
        </c:ser>
        <c:ser>
          <c:idx val="1"/>
          <c:order val="1"/>
          <c:tx>
            <c:strRef>
              <c:f>Sheet1!$C$1</c:f>
              <c:strCache>
                <c:ptCount val="1"/>
                <c:pt idx="0">
                  <c:v>Neutral</c:v>
                </c:pt>
              </c:strCache>
            </c:strRef>
          </c:tx>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Sheet1!$A$2:$A$5</c:f>
              <c:strCache>
                <c:ptCount val="4"/>
                <c:pt idx="0">
                  <c:v>Interactive</c:v>
                </c:pt>
                <c:pt idx="1">
                  <c:v>Informative</c:v>
                </c:pt>
                <c:pt idx="2">
                  <c:v>Ethical</c:v>
                </c:pt>
                <c:pt idx="3">
                  <c:v>Efficient</c:v>
                </c:pt>
              </c:strCache>
            </c:strRef>
          </c:cat>
          <c:val>
            <c:numRef>
              <c:f>Sheet1!$C$2:$C$5</c:f>
              <c:numCache>
                <c:formatCode>General</c:formatCode>
                <c:ptCount val="4"/>
                <c:pt idx="0">
                  <c:v>1.4</c:v>
                </c:pt>
                <c:pt idx="1">
                  <c:v>2</c:v>
                </c:pt>
                <c:pt idx="2">
                  <c:v>3.4</c:v>
                </c:pt>
                <c:pt idx="3">
                  <c:v>2.5</c:v>
                </c:pt>
              </c:numCache>
            </c:numRef>
          </c:val>
        </c:ser>
        <c:ser>
          <c:idx val="2"/>
          <c:order val="2"/>
          <c:tx>
            <c:strRef>
              <c:f>Sheet1!$D$1</c:f>
              <c:strCache>
                <c:ptCount val="1"/>
                <c:pt idx="0">
                  <c:v>Disagree</c:v>
                </c:pt>
              </c:strCache>
            </c:strRef>
          </c:tx>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Sheet1!$A$2:$A$5</c:f>
              <c:strCache>
                <c:ptCount val="4"/>
                <c:pt idx="0">
                  <c:v>Interactive</c:v>
                </c:pt>
                <c:pt idx="1">
                  <c:v>Informative</c:v>
                </c:pt>
                <c:pt idx="2">
                  <c:v>Ethical</c:v>
                </c:pt>
                <c:pt idx="3">
                  <c:v>Efficient</c:v>
                </c:pt>
              </c:strCache>
            </c:strRef>
          </c:cat>
          <c:val>
            <c:numRef>
              <c:f>Sheet1!$D$2:$D$5</c:f>
              <c:numCache>
                <c:formatCode>General</c:formatCode>
                <c:ptCount val="4"/>
                <c:pt idx="0">
                  <c:v>0.5</c:v>
                </c:pt>
                <c:pt idx="1">
                  <c:v>0.2</c:v>
                </c:pt>
                <c:pt idx="2">
                  <c:v>2.5</c:v>
                </c:pt>
                <c:pt idx="3">
                  <c:v>1.5</c:v>
                </c:pt>
              </c:numCache>
            </c:numRef>
          </c:val>
        </c:ser>
        <c:dLbls>
          <c:showLegendKey val="0"/>
          <c:showVal val="0"/>
          <c:showCatName val="0"/>
          <c:showSerName val="0"/>
          <c:showPercent val="0"/>
          <c:showBubbleSize val="0"/>
        </c:dLbls>
        <c:gapWidth val="150"/>
        <c:shape val="box"/>
        <c:axId val="446749488"/>
        <c:axId val="446750664"/>
        <c:axId val="0"/>
      </c:bar3DChart>
      <c:catAx>
        <c:axId val="4467494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crossAx val="446750664"/>
        <c:crosses val="autoZero"/>
        <c:auto val="1"/>
        <c:lblAlgn val="ctr"/>
        <c:lblOffset val="100"/>
        <c:noMultiLvlLbl val="0"/>
      </c:catAx>
      <c:valAx>
        <c:axId val="446750664"/>
        <c:scaling>
          <c:orientation val="minMax"/>
        </c:scaling>
        <c:delete val="0"/>
        <c:axPos val="b"/>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467494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29200" y="6584950"/>
            <a:ext cx="30175200" cy="14006513"/>
          </a:xfrm>
          <a:prstGeom prst="rect">
            <a:avLst/>
          </a:prstGeo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5029200" y="21131213"/>
            <a:ext cx="30175200" cy="971391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Tree>
    <p:extLst>
      <p:ext uri="{BB962C8B-B14F-4D97-AF65-F5344CB8AC3E}">
        <p14:creationId xmlns:p14="http://schemas.microsoft.com/office/powerpoint/2010/main" val="1275474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765425" y="2141538"/>
            <a:ext cx="34702750" cy="7777162"/>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2765425" y="10710863"/>
            <a:ext cx="34702750" cy="255270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509699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792488" y="2141538"/>
            <a:ext cx="8675687" cy="3409632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2765425" y="2141538"/>
            <a:ext cx="25874663" cy="340963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144017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5425" y="2141538"/>
            <a:ext cx="34702750" cy="7777162"/>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a:xfrm>
            <a:off x="2765425" y="10710863"/>
            <a:ext cx="34702750" cy="25527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868242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4788" y="10029825"/>
            <a:ext cx="34701162" cy="16737013"/>
          </a:xfrm>
          <a:prstGeom prst="rect">
            <a:avLst/>
          </a:prstGeo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2744788" y="26925588"/>
            <a:ext cx="34701162" cy="88011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992423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765425" y="2141538"/>
            <a:ext cx="34702750" cy="7777162"/>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2765425" y="10710863"/>
            <a:ext cx="17275175" cy="25527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20193000" y="10710863"/>
            <a:ext cx="17275175" cy="25527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456314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71775" y="2141538"/>
            <a:ext cx="34701163" cy="7777162"/>
          </a:xfrm>
          <a:prstGeom prst="rect">
            <a:avLst/>
          </a:prstGeom>
        </p:spPr>
        <p:txBody>
          <a:bodyPr/>
          <a:lstStyle/>
          <a:p>
            <a:r>
              <a:rPr lang="en-US" smtClean="0"/>
              <a:t>Click to edit Master title style</a:t>
            </a:r>
            <a:endParaRPr lang="en-IN"/>
          </a:p>
        </p:txBody>
      </p:sp>
      <p:sp>
        <p:nvSpPr>
          <p:cNvPr id="3" name="Text Placeholder 2"/>
          <p:cNvSpPr>
            <a:spLocks noGrp="1"/>
          </p:cNvSpPr>
          <p:nvPr>
            <p:ph type="body" idx="1"/>
          </p:nvPr>
        </p:nvSpPr>
        <p:spPr>
          <a:xfrm>
            <a:off x="2771775" y="9863138"/>
            <a:ext cx="17019588" cy="48339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771775" y="14697075"/>
            <a:ext cx="17019588" cy="21615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20367625" y="9863138"/>
            <a:ext cx="17105313" cy="48339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0367625" y="14697075"/>
            <a:ext cx="17105313" cy="21615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227509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65425" y="2141538"/>
            <a:ext cx="34702750" cy="7777162"/>
          </a:xfrm>
          <a:prstGeom prst="rect">
            <a:avLst/>
          </a:prstGeom>
        </p:spPr>
        <p:txBody>
          <a:bodyPr/>
          <a:lstStyle/>
          <a:p>
            <a:r>
              <a:rPr lang="en-US" smtClean="0"/>
              <a:t>Click to edit Master title style</a:t>
            </a:r>
            <a:endParaRPr lang="en-IN"/>
          </a:p>
        </p:txBody>
      </p:sp>
    </p:spTree>
    <p:extLst>
      <p:ext uri="{BB962C8B-B14F-4D97-AF65-F5344CB8AC3E}">
        <p14:creationId xmlns:p14="http://schemas.microsoft.com/office/powerpoint/2010/main" val="501845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9383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775" y="2682875"/>
            <a:ext cx="12976225" cy="9386888"/>
          </a:xfrm>
          <a:prstGeom prst="rect">
            <a:avLst/>
          </a:prstGeo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17105313" y="5792788"/>
            <a:ext cx="20367625" cy="285924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2771775" y="12069763"/>
            <a:ext cx="12976225" cy="2236152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631817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775" y="2682875"/>
            <a:ext cx="12976225" cy="9386888"/>
          </a:xfrm>
          <a:prstGeom prst="rect">
            <a:avLst/>
          </a:prstGeo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17105313" y="5792788"/>
            <a:ext cx="20367625" cy="28592462"/>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771775" y="12069763"/>
            <a:ext cx="12976225" cy="2236152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501875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5483225"/>
            <a:ext cx="8410575" cy="34736088"/>
          </a:xfrm>
          <a:prstGeom prst="rect">
            <a:avLst/>
          </a:prstGeom>
          <a:solidFill>
            <a:srgbClr val="0033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19070" tIns="209535" rIns="419070" bIns="419070"/>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pPr algn="ctr"/>
            <a:endParaRPr lang="en-US" sz="4400">
              <a:latin typeface="Impact" panose="020B0806030902050204" pitchFamily="34" charset="0"/>
            </a:endParaRPr>
          </a:p>
        </p:txBody>
      </p:sp>
      <p:sp>
        <p:nvSpPr>
          <p:cNvPr id="1032" name="Rectangle 8"/>
          <p:cNvSpPr>
            <a:spLocks noChangeArrowheads="1"/>
          </p:cNvSpPr>
          <p:nvPr userDrawn="1"/>
        </p:nvSpPr>
        <p:spPr bwMode="auto">
          <a:xfrm>
            <a:off x="8408988" y="0"/>
            <a:ext cx="31810325" cy="5484813"/>
          </a:xfrm>
          <a:prstGeom prst="rect">
            <a:avLst/>
          </a:prstGeom>
          <a:solidFill>
            <a:srgbClr val="0033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457200" rIns="457200" bIns="457200"/>
          <a:lstStyle/>
          <a:p>
            <a:endParaRPr lang="en-IN"/>
          </a:p>
        </p:txBody>
      </p:sp>
      <p:sp>
        <p:nvSpPr>
          <p:cNvPr id="1033" name="Rectangle 9"/>
          <p:cNvSpPr>
            <a:spLocks noChangeArrowheads="1"/>
          </p:cNvSpPr>
          <p:nvPr userDrawn="1"/>
        </p:nvSpPr>
        <p:spPr bwMode="auto">
          <a:xfrm>
            <a:off x="8408988" y="5483225"/>
            <a:ext cx="31810325" cy="34736088"/>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457200" rIns="457200" bIns="457200"/>
          <a:lstStyle/>
          <a:p>
            <a:endParaRPr lang="en-IN"/>
          </a:p>
        </p:txBody>
      </p:sp>
      <p:sp>
        <p:nvSpPr>
          <p:cNvPr id="1035" name="Line 11"/>
          <p:cNvSpPr>
            <a:spLocks noChangeShapeType="1"/>
          </p:cNvSpPr>
          <p:nvPr userDrawn="1"/>
        </p:nvSpPr>
        <p:spPr bwMode="auto">
          <a:xfrm>
            <a:off x="8408988" y="0"/>
            <a:ext cx="0" cy="402209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6" name="Line 12"/>
          <p:cNvSpPr>
            <a:spLocks noChangeShapeType="1"/>
          </p:cNvSpPr>
          <p:nvPr userDrawn="1"/>
        </p:nvSpPr>
        <p:spPr bwMode="auto">
          <a:xfrm>
            <a:off x="0" y="5483225"/>
            <a:ext cx="402209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1039" name="Picture 15" descr="PosterTemplateCopyright"/>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2454275" y="39700200"/>
            <a:ext cx="35020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22725" rtl="0" fontAlgn="base">
        <a:spcBef>
          <a:spcPct val="0"/>
        </a:spcBef>
        <a:spcAft>
          <a:spcPct val="0"/>
        </a:spcAft>
        <a:defRPr sz="19300" kern="1200">
          <a:solidFill>
            <a:schemeClr val="tx2"/>
          </a:solidFill>
          <a:latin typeface="+mj-lt"/>
          <a:ea typeface="+mj-ea"/>
          <a:cs typeface="+mj-cs"/>
        </a:defRPr>
      </a:lvl1pPr>
      <a:lvl2pPr algn="ctr" defTabSz="4022725" rtl="0" fontAlgn="base">
        <a:spcBef>
          <a:spcPct val="0"/>
        </a:spcBef>
        <a:spcAft>
          <a:spcPct val="0"/>
        </a:spcAft>
        <a:defRPr sz="19300">
          <a:solidFill>
            <a:schemeClr val="tx2"/>
          </a:solidFill>
          <a:latin typeface="Arial" panose="020B0604020202020204" pitchFamily="34" charset="0"/>
        </a:defRPr>
      </a:lvl2pPr>
      <a:lvl3pPr algn="ctr" defTabSz="4022725" rtl="0" fontAlgn="base">
        <a:spcBef>
          <a:spcPct val="0"/>
        </a:spcBef>
        <a:spcAft>
          <a:spcPct val="0"/>
        </a:spcAft>
        <a:defRPr sz="19300">
          <a:solidFill>
            <a:schemeClr val="tx2"/>
          </a:solidFill>
          <a:latin typeface="Arial" panose="020B0604020202020204" pitchFamily="34" charset="0"/>
        </a:defRPr>
      </a:lvl3pPr>
      <a:lvl4pPr algn="ctr" defTabSz="4022725" rtl="0" fontAlgn="base">
        <a:spcBef>
          <a:spcPct val="0"/>
        </a:spcBef>
        <a:spcAft>
          <a:spcPct val="0"/>
        </a:spcAft>
        <a:defRPr sz="19300">
          <a:solidFill>
            <a:schemeClr val="tx2"/>
          </a:solidFill>
          <a:latin typeface="Arial" panose="020B0604020202020204" pitchFamily="34" charset="0"/>
        </a:defRPr>
      </a:lvl4pPr>
      <a:lvl5pPr algn="ctr" defTabSz="4022725" rtl="0" fontAlgn="base">
        <a:spcBef>
          <a:spcPct val="0"/>
        </a:spcBef>
        <a:spcAft>
          <a:spcPct val="0"/>
        </a:spcAft>
        <a:defRPr sz="19300">
          <a:solidFill>
            <a:schemeClr val="tx2"/>
          </a:solidFill>
          <a:latin typeface="Arial" panose="020B0604020202020204" pitchFamily="34" charset="0"/>
        </a:defRPr>
      </a:lvl5pPr>
      <a:lvl6pPr marL="457200" algn="ctr" defTabSz="4022725" rtl="0" fontAlgn="base">
        <a:spcBef>
          <a:spcPct val="0"/>
        </a:spcBef>
        <a:spcAft>
          <a:spcPct val="0"/>
        </a:spcAft>
        <a:defRPr sz="19300">
          <a:solidFill>
            <a:schemeClr val="tx2"/>
          </a:solidFill>
          <a:latin typeface="Arial" panose="020B0604020202020204" pitchFamily="34" charset="0"/>
        </a:defRPr>
      </a:lvl6pPr>
      <a:lvl7pPr marL="914400" algn="ctr" defTabSz="4022725" rtl="0" fontAlgn="base">
        <a:spcBef>
          <a:spcPct val="0"/>
        </a:spcBef>
        <a:spcAft>
          <a:spcPct val="0"/>
        </a:spcAft>
        <a:defRPr sz="19300">
          <a:solidFill>
            <a:schemeClr val="tx2"/>
          </a:solidFill>
          <a:latin typeface="Arial" panose="020B0604020202020204" pitchFamily="34" charset="0"/>
        </a:defRPr>
      </a:lvl7pPr>
      <a:lvl8pPr marL="1371600" algn="ctr" defTabSz="4022725" rtl="0" fontAlgn="base">
        <a:spcBef>
          <a:spcPct val="0"/>
        </a:spcBef>
        <a:spcAft>
          <a:spcPct val="0"/>
        </a:spcAft>
        <a:defRPr sz="19300">
          <a:solidFill>
            <a:schemeClr val="tx2"/>
          </a:solidFill>
          <a:latin typeface="Arial" panose="020B0604020202020204" pitchFamily="34" charset="0"/>
        </a:defRPr>
      </a:lvl8pPr>
      <a:lvl9pPr marL="1828800" algn="ctr" defTabSz="4022725" rtl="0" fontAlgn="base">
        <a:spcBef>
          <a:spcPct val="0"/>
        </a:spcBef>
        <a:spcAft>
          <a:spcPct val="0"/>
        </a:spcAft>
        <a:defRPr sz="19300">
          <a:solidFill>
            <a:schemeClr val="tx2"/>
          </a:solidFill>
          <a:latin typeface="Arial" panose="020B0604020202020204" pitchFamily="34" charset="0"/>
        </a:defRPr>
      </a:lvl9pPr>
    </p:titleStyle>
    <p:bodyStyle>
      <a:lvl1pPr marL="1509713" indent="-1509713" algn="l" defTabSz="4022725" rtl="0" fontAlgn="base">
        <a:spcBef>
          <a:spcPct val="20000"/>
        </a:spcBef>
        <a:spcAft>
          <a:spcPct val="0"/>
        </a:spcAft>
        <a:buChar char="•"/>
        <a:defRPr sz="14100" kern="1200">
          <a:solidFill>
            <a:schemeClr val="tx1"/>
          </a:solidFill>
          <a:latin typeface="+mn-lt"/>
          <a:ea typeface="+mn-ea"/>
          <a:cs typeface="+mn-cs"/>
        </a:defRPr>
      </a:lvl1pPr>
      <a:lvl2pPr marL="3268663" indent="-1257300" algn="l" defTabSz="4022725" rtl="0" fontAlgn="base">
        <a:spcBef>
          <a:spcPct val="20000"/>
        </a:spcBef>
        <a:spcAft>
          <a:spcPct val="0"/>
        </a:spcAft>
        <a:buChar char="–"/>
        <a:defRPr sz="12300" kern="1200">
          <a:solidFill>
            <a:schemeClr val="tx1"/>
          </a:solidFill>
          <a:latin typeface="+mn-lt"/>
          <a:ea typeface="+mn-ea"/>
          <a:cs typeface="+mn-cs"/>
        </a:defRPr>
      </a:lvl2pPr>
      <a:lvl3pPr marL="5029200" indent="-1006475" algn="l" defTabSz="4022725" rtl="0" fontAlgn="base">
        <a:spcBef>
          <a:spcPct val="20000"/>
        </a:spcBef>
        <a:spcAft>
          <a:spcPct val="0"/>
        </a:spcAft>
        <a:buChar char="•"/>
        <a:defRPr sz="10500" kern="1200">
          <a:solidFill>
            <a:schemeClr val="tx1"/>
          </a:solidFill>
          <a:latin typeface="+mn-lt"/>
          <a:ea typeface="+mn-ea"/>
          <a:cs typeface="+mn-cs"/>
        </a:defRPr>
      </a:lvl3pPr>
      <a:lvl4pPr marL="7040563" indent="-1006475" algn="l" defTabSz="4022725" rtl="0" fontAlgn="base">
        <a:spcBef>
          <a:spcPct val="20000"/>
        </a:spcBef>
        <a:spcAft>
          <a:spcPct val="0"/>
        </a:spcAft>
        <a:buChar char="–"/>
        <a:defRPr sz="8800" kern="1200">
          <a:solidFill>
            <a:schemeClr val="tx1"/>
          </a:solidFill>
          <a:latin typeface="+mn-lt"/>
          <a:ea typeface="+mn-ea"/>
          <a:cs typeface="+mn-cs"/>
        </a:defRPr>
      </a:lvl4pPr>
      <a:lvl5pPr marL="9051925" indent="-1004888" algn="l" defTabSz="4022725" rtl="0" fontAlgn="base">
        <a:spcBef>
          <a:spcPct val="20000"/>
        </a:spcBef>
        <a:spcAft>
          <a:spcPct val="0"/>
        </a:spcAft>
        <a:buChar char="»"/>
        <a:defRPr sz="8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4" name="Text Box 186"/>
          <p:cNvSpPr txBox="1">
            <a:spLocks noChangeArrowheads="1"/>
          </p:cNvSpPr>
          <p:nvPr/>
        </p:nvSpPr>
        <p:spPr bwMode="auto">
          <a:xfrm>
            <a:off x="8378825" y="0"/>
            <a:ext cx="31842075" cy="279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19070" tIns="838139" rIns="419070" bIns="419070" anchor="ctr" anchorCtr="1"/>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pPr algn="ctr"/>
            <a:r>
              <a:rPr lang="en-US" sz="8000" dirty="0" smtClean="0">
                <a:solidFill>
                  <a:schemeClr val="bg1"/>
                </a:solidFill>
                <a:latin typeface="Impact" panose="020B0806030902050204" pitchFamily="34" charset="0"/>
              </a:rPr>
              <a:t>Poster Presentation</a:t>
            </a:r>
          </a:p>
          <a:p>
            <a:pPr algn="ctr"/>
            <a:r>
              <a:rPr lang="en-US" sz="8000" dirty="0" smtClean="0">
                <a:solidFill>
                  <a:schemeClr val="bg1"/>
                </a:solidFill>
                <a:latin typeface="Impact" panose="020B0806030902050204" pitchFamily="34" charset="0"/>
              </a:rPr>
              <a:t>Innovations in Language Teaching: Exploring the Role of AI and ML</a:t>
            </a:r>
          </a:p>
        </p:txBody>
      </p:sp>
      <p:sp>
        <p:nvSpPr>
          <p:cNvPr id="2235" name="Text Box 187"/>
          <p:cNvSpPr txBox="1">
            <a:spLocks noChangeArrowheads="1"/>
          </p:cNvSpPr>
          <p:nvPr/>
        </p:nvSpPr>
        <p:spPr bwMode="auto">
          <a:xfrm>
            <a:off x="8391525" y="2895600"/>
            <a:ext cx="31842075"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19070" tIns="419070" rIns="419070" bIns="419070" anchor="ctr" anchorCtr="1"/>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pPr algn="ctr">
              <a:lnSpc>
                <a:spcPct val="150000"/>
              </a:lnSpc>
            </a:pPr>
            <a:r>
              <a:rPr lang="en-US" sz="4800" b="1" dirty="0" smtClean="0">
                <a:solidFill>
                  <a:srgbClr val="FFFF99"/>
                </a:solidFill>
                <a:latin typeface="Century Gothic" panose="020B0502020202020204" pitchFamily="34" charset="0"/>
              </a:rPr>
              <a:t>Md. </a:t>
            </a:r>
            <a:r>
              <a:rPr lang="en-US" sz="4800" b="1" dirty="0" err="1" smtClean="0">
                <a:solidFill>
                  <a:srgbClr val="FFFF99"/>
                </a:solidFill>
                <a:latin typeface="Century Gothic" panose="020B0502020202020204" pitchFamily="34" charset="0"/>
              </a:rPr>
              <a:t>Sakib</a:t>
            </a:r>
            <a:r>
              <a:rPr lang="en-US" sz="4800" b="1" dirty="0" smtClean="0">
                <a:solidFill>
                  <a:srgbClr val="FFFF99"/>
                </a:solidFill>
                <a:latin typeface="Century Gothic" panose="020B0502020202020204" pitchFamily="34" charset="0"/>
              </a:rPr>
              <a:t> </a:t>
            </a:r>
            <a:r>
              <a:rPr lang="en-US" sz="4800" b="1" dirty="0" err="1" smtClean="0">
                <a:solidFill>
                  <a:srgbClr val="FFFF99"/>
                </a:solidFill>
                <a:latin typeface="Century Gothic" panose="020B0502020202020204" pitchFamily="34" charset="0"/>
              </a:rPr>
              <a:t>Mukhtar</a:t>
            </a:r>
            <a:endParaRPr lang="en-US" sz="4800" b="1" dirty="0" smtClean="0">
              <a:solidFill>
                <a:srgbClr val="FFFF99"/>
              </a:solidFill>
              <a:latin typeface="Century Gothic" panose="020B0502020202020204" pitchFamily="34" charset="0"/>
            </a:endParaRPr>
          </a:p>
          <a:p>
            <a:pPr algn="ctr">
              <a:lnSpc>
                <a:spcPct val="150000"/>
              </a:lnSpc>
            </a:pPr>
            <a:r>
              <a:rPr lang="en-US" sz="4800" b="1" dirty="0" smtClean="0">
                <a:solidFill>
                  <a:srgbClr val="FFFF99"/>
                </a:solidFill>
                <a:latin typeface="Century Gothic" panose="020B0502020202020204" pitchFamily="34" charset="0"/>
              </a:rPr>
              <a:t>Institute of Engineering and Management, Kolkata</a:t>
            </a:r>
          </a:p>
        </p:txBody>
      </p:sp>
      <p:sp>
        <p:nvSpPr>
          <p:cNvPr id="2242" name="Text Box 194"/>
          <p:cNvSpPr txBox="1">
            <a:spLocks noChangeArrowheads="1"/>
          </p:cNvSpPr>
          <p:nvPr/>
        </p:nvSpPr>
        <p:spPr bwMode="auto">
          <a:xfrm>
            <a:off x="9323388" y="5594350"/>
            <a:ext cx="914082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09535" tIns="209535" rIns="209535" bIns="209535" anchor="ctr" anchorCtr="1"/>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r>
              <a:rPr lang="en-US" sz="4400">
                <a:solidFill>
                  <a:schemeClr val="bg1"/>
                </a:solidFill>
                <a:latin typeface="Impact" panose="020B0806030902050204" pitchFamily="34" charset="0"/>
              </a:rPr>
              <a:t>INTRODUCTION</a:t>
            </a:r>
          </a:p>
        </p:txBody>
      </p:sp>
      <p:sp>
        <p:nvSpPr>
          <p:cNvPr id="2246" name="Text Box 198"/>
          <p:cNvSpPr txBox="1">
            <a:spLocks noChangeArrowheads="1"/>
          </p:cNvSpPr>
          <p:nvPr/>
        </p:nvSpPr>
        <p:spPr bwMode="auto">
          <a:xfrm>
            <a:off x="30165675" y="5594350"/>
            <a:ext cx="914082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09535" tIns="209535" rIns="209535" bIns="209535" anchor="ctr" anchorCtr="1"/>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r>
              <a:rPr lang="en-US" sz="4400">
                <a:solidFill>
                  <a:schemeClr val="bg1"/>
                </a:solidFill>
                <a:latin typeface="Impact" panose="020B0806030902050204" pitchFamily="34" charset="0"/>
              </a:rPr>
              <a:t>DISCUSSION</a:t>
            </a:r>
          </a:p>
        </p:txBody>
      </p:sp>
      <p:sp>
        <p:nvSpPr>
          <p:cNvPr id="2247" name="Text Box 199"/>
          <p:cNvSpPr txBox="1">
            <a:spLocks noChangeArrowheads="1"/>
          </p:cNvSpPr>
          <p:nvPr/>
        </p:nvSpPr>
        <p:spPr bwMode="auto">
          <a:xfrm>
            <a:off x="19378613" y="5594350"/>
            <a:ext cx="9872662"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09535" tIns="209535" rIns="209535" bIns="209535" anchor="ctr" anchorCtr="1"/>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r>
              <a:rPr lang="en-US" sz="4400">
                <a:solidFill>
                  <a:schemeClr val="bg1"/>
                </a:solidFill>
                <a:latin typeface="Impact" panose="020B0806030902050204" pitchFamily="34" charset="0"/>
              </a:rPr>
              <a:t>RESULTS</a:t>
            </a:r>
          </a:p>
        </p:txBody>
      </p:sp>
      <p:sp>
        <p:nvSpPr>
          <p:cNvPr id="2288" name="Text Box 240"/>
          <p:cNvSpPr txBox="1">
            <a:spLocks noChangeArrowheads="1"/>
          </p:cNvSpPr>
          <p:nvPr/>
        </p:nvSpPr>
        <p:spPr bwMode="auto">
          <a:xfrm>
            <a:off x="19936301" y="38404800"/>
            <a:ext cx="8727121" cy="453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r>
              <a:rPr lang="en-US" sz="2400" b="1" dirty="0">
                <a:solidFill>
                  <a:schemeClr val="bg1"/>
                </a:solidFill>
              </a:rPr>
              <a:t>Chart </a:t>
            </a:r>
            <a:r>
              <a:rPr lang="en-US" sz="2400" b="1" dirty="0" smtClean="0">
                <a:solidFill>
                  <a:schemeClr val="bg1"/>
                </a:solidFill>
              </a:rPr>
              <a:t>1</a:t>
            </a:r>
            <a:r>
              <a:rPr lang="en-US" sz="2400" b="1" dirty="0">
                <a:solidFill>
                  <a:schemeClr val="bg1"/>
                </a:solidFill>
              </a:rPr>
              <a:t> </a:t>
            </a:r>
            <a:r>
              <a:rPr lang="en-US" sz="2400" b="1" dirty="0" smtClean="0">
                <a:solidFill>
                  <a:schemeClr val="bg1"/>
                </a:solidFill>
              </a:rPr>
              <a:t>: Survey on Integration of AI in Language Teaching</a:t>
            </a:r>
            <a:endParaRPr lang="en-US" sz="2400" dirty="0">
              <a:solidFill>
                <a:schemeClr val="bg1"/>
              </a:solidFill>
            </a:endParaRPr>
          </a:p>
        </p:txBody>
      </p:sp>
      <p:sp>
        <p:nvSpPr>
          <p:cNvPr id="2292" name="Text Box 244"/>
          <p:cNvSpPr txBox="1">
            <a:spLocks noChangeArrowheads="1"/>
          </p:cNvSpPr>
          <p:nvPr/>
        </p:nvSpPr>
        <p:spPr bwMode="auto">
          <a:xfrm>
            <a:off x="20575753" y="26112564"/>
            <a:ext cx="7478382" cy="453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pPr algn="ctr"/>
            <a:r>
              <a:rPr lang="en-US" sz="2400" b="1" dirty="0">
                <a:solidFill>
                  <a:schemeClr val="bg1"/>
                </a:solidFill>
              </a:rPr>
              <a:t>Figure </a:t>
            </a:r>
            <a:r>
              <a:rPr lang="en-US" sz="2400" b="1" dirty="0" smtClean="0">
                <a:solidFill>
                  <a:schemeClr val="bg1"/>
                </a:solidFill>
              </a:rPr>
              <a:t>1</a:t>
            </a:r>
            <a:r>
              <a:rPr lang="en-US" sz="2400" b="1" dirty="0">
                <a:solidFill>
                  <a:schemeClr val="bg1"/>
                </a:solidFill>
              </a:rPr>
              <a:t> </a:t>
            </a:r>
            <a:r>
              <a:rPr lang="en-US" sz="2400" b="1" dirty="0" smtClean="0">
                <a:solidFill>
                  <a:schemeClr val="bg1"/>
                </a:solidFill>
              </a:rPr>
              <a:t>: AI tools assisting in Language Teaching</a:t>
            </a:r>
            <a:endParaRPr lang="en-US" sz="2400" dirty="0">
              <a:solidFill>
                <a:schemeClr val="bg1"/>
              </a:solidFill>
            </a:endParaRPr>
          </a:p>
        </p:txBody>
      </p:sp>
      <p:sp>
        <p:nvSpPr>
          <p:cNvPr id="2294" name="Text Box 246"/>
          <p:cNvSpPr txBox="1">
            <a:spLocks noChangeArrowheads="1"/>
          </p:cNvSpPr>
          <p:nvPr/>
        </p:nvSpPr>
        <p:spPr bwMode="auto">
          <a:xfrm>
            <a:off x="912813" y="5594350"/>
            <a:ext cx="658177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09535" tIns="209535" rIns="209535" bIns="209535" anchor="ctr" anchorCtr="1"/>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r>
              <a:rPr lang="en-US" sz="4400">
                <a:solidFill>
                  <a:schemeClr val="bg1"/>
                </a:solidFill>
                <a:latin typeface="Impact" panose="020B0806030902050204" pitchFamily="34" charset="0"/>
              </a:rPr>
              <a:t>ABSTRACT</a:t>
            </a:r>
          </a:p>
        </p:txBody>
      </p:sp>
      <p:sp>
        <p:nvSpPr>
          <p:cNvPr id="2307" name="Text Box 259"/>
          <p:cNvSpPr txBox="1">
            <a:spLocks noChangeArrowheads="1"/>
          </p:cNvSpPr>
          <p:nvPr/>
        </p:nvSpPr>
        <p:spPr bwMode="auto">
          <a:xfrm>
            <a:off x="9323388" y="23204487"/>
            <a:ext cx="914082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09535" tIns="209535" rIns="209535" bIns="209535" anchor="ctr" anchorCtr="1"/>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r>
              <a:rPr lang="en-US" sz="4400" dirty="0">
                <a:solidFill>
                  <a:schemeClr val="bg1"/>
                </a:solidFill>
                <a:latin typeface="Impact" panose="020B0806030902050204" pitchFamily="34" charset="0"/>
              </a:rPr>
              <a:t>METHODS AND MATERIALS</a:t>
            </a:r>
          </a:p>
        </p:txBody>
      </p:sp>
      <p:sp>
        <p:nvSpPr>
          <p:cNvPr id="2309" name="Text Box 261"/>
          <p:cNvSpPr txBox="1">
            <a:spLocks noChangeArrowheads="1"/>
          </p:cNvSpPr>
          <p:nvPr/>
        </p:nvSpPr>
        <p:spPr bwMode="auto">
          <a:xfrm>
            <a:off x="30165675" y="23174007"/>
            <a:ext cx="914082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09535" tIns="209535" rIns="209535" bIns="209535" anchor="ctr" anchorCtr="1"/>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r>
              <a:rPr lang="en-US" sz="4400" dirty="0">
                <a:solidFill>
                  <a:schemeClr val="bg1"/>
                </a:solidFill>
                <a:latin typeface="Impact" panose="020B0806030902050204" pitchFamily="34" charset="0"/>
              </a:rPr>
              <a:t>CONCLUSIONS</a:t>
            </a:r>
          </a:p>
        </p:txBody>
      </p:sp>
      <p:sp>
        <p:nvSpPr>
          <p:cNvPr id="2310" name="Text Box 262"/>
          <p:cNvSpPr txBox="1">
            <a:spLocks noChangeArrowheads="1"/>
          </p:cNvSpPr>
          <p:nvPr/>
        </p:nvSpPr>
        <p:spPr bwMode="auto">
          <a:xfrm>
            <a:off x="30165675" y="33116837"/>
            <a:ext cx="914082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09535" tIns="209535" rIns="209535" bIns="209535" anchor="ctr" anchorCtr="1"/>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r>
              <a:rPr lang="en-US" sz="4400" dirty="0">
                <a:solidFill>
                  <a:schemeClr val="bg1"/>
                </a:solidFill>
                <a:latin typeface="Impact" panose="020B0806030902050204" pitchFamily="34" charset="0"/>
              </a:rPr>
              <a:t>REFERENCES</a:t>
            </a:r>
          </a:p>
        </p:txBody>
      </p:sp>
      <p:sp>
        <p:nvSpPr>
          <p:cNvPr id="2312" name="Text Box 264"/>
          <p:cNvSpPr txBox="1">
            <a:spLocks noChangeArrowheads="1"/>
          </p:cNvSpPr>
          <p:nvPr/>
        </p:nvSpPr>
        <p:spPr bwMode="auto">
          <a:xfrm>
            <a:off x="912813" y="35344100"/>
            <a:ext cx="658177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09535" tIns="209535" rIns="209535" bIns="209535" anchor="ctr" anchorCtr="1"/>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r>
              <a:rPr lang="en-US" sz="4400">
                <a:solidFill>
                  <a:schemeClr val="bg1"/>
                </a:solidFill>
                <a:latin typeface="Impact" panose="020B0806030902050204" pitchFamily="34" charset="0"/>
              </a:rPr>
              <a:t>CONTACT</a:t>
            </a:r>
          </a:p>
        </p:txBody>
      </p:sp>
      <p:sp>
        <p:nvSpPr>
          <p:cNvPr id="2315" name="Text Box 267"/>
          <p:cNvSpPr txBox="1">
            <a:spLocks noChangeArrowheads="1"/>
          </p:cNvSpPr>
          <p:nvPr/>
        </p:nvSpPr>
        <p:spPr bwMode="auto">
          <a:xfrm>
            <a:off x="912813" y="6867525"/>
            <a:ext cx="6581775" cy="23637240"/>
          </a:xfrm>
          <a:prstGeom prst="rect">
            <a:avLst/>
          </a:prstGeom>
          <a:solidFill>
            <a:srgbClr val="004992"/>
          </a:solidFill>
          <a:ln>
            <a:noFill/>
          </a:ln>
          <a:effectLst/>
        </p:spPr>
        <p:txBody>
          <a:bodyPr lIns="182880" tIns="182880" rIns="182880" bIns="182880">
            <a:spAutoFit/>
          </a:bodyPr>
          <a:lstStyle>
            <a:lvl1pPr defTabSz="838200">
              <a:defRPr>
                <a:solidFill>
                  <a:schemeClr val="tx1"/>
                </a:solidFill>
                <a:latin typeface="Arial" panose="020B0604020202020204" pitchFamily="34" charset="0"/>
              </a:defRPr>
            </a:lvl1pPr>
            <a:lvl2pPr marL="419100" defTabSz="838200">
              <a:defRPr>
                <a:solidFill>
                  <a:schemeClr val="tx1"/>
                </a:solidFill>
                <a:latin typeface="Arial" panose="020B0604020202020204" pitchFamily="34" charset="0"/>
              </a:defRPr>
            </a:lvl2pPr>
            <a:lvl3pPr marL="838200" defTabSz="838200">
              <a:defRPr>
                <a:solidFill>
                  <a:schemeClr val="tx1"/>
                </a:solidFill>
                <a:latin typeface="Arial" panose="020B0604020202020204" pitchFamily="34" charset="0"/>
              </a:defRPr>
            </a:lvl3pPr>
            <a:lvl4pPr marL="1257300" defTabSz="838200">
              <a:defRPr>
                <a:solidFill>
                  <a:schemeClr val="tx1"/>
                </a:solidFill>
                <a:latin typeface="Arial" panose="020B0604020202020204" pitchFamily="34" charset="0"/>
              </a:defRPr>
            </a:lvl4pPr>
            <a:lvl5pPr marL="1676400" defTabSz="838200">
              <a:defRPr>
                <a:solidFill>
                  <a:schemeClr val="tx1"/>
                </a:solidFill>
                <a:latin typeface="Arial" panose="020B0604020202020204" pitchFamily="34" charset="0"/>
              </a:defRPr>
            </a:lvl5pPr>
            <a:lvl6pPr marL="2133600" defTabSz="838200" fontAlgn="base">
              <a:spcBef>
                <a:spcPct val="0"/>
              </a:spcBef>
              <a:spcAft>
                <a:spcPct val="0"/>
              </a:spcAft>
              <a:defRPr>
                <a:solidFill>
                  <a:schemeClr val="tx1"/>
                </a:solidFill>
                <a:latin typeface="Arial" panose="020B0604020202020204" pitchFamily="34" charset="0"/>
              </a:defRPr>
            </a:lvl6pPr>
            <a:lvl7pPr marL="2590800" defTabSz="838200" fontAlgn="base">
              <a:spcBef>
                <a:spcPct val="0"/>
              </a:spcBef>
              <a:spcAft>
                <a:spcPct val="0"/>
              </a:spcAft>
              <a:defRPr>
                <a:solidFill>
                  <a:schemeClr val="tx1"/>
                </a:solidFill>
                <a:latin typeface="Arial" panose="020B0604020202020204" pitchFamily="34" charset="0"/>
              </a:defRPr>
            </a:lvl7pPr>
            <a:lvl8pPr marL="3048000" defTabSz="838200" fontAlgn="base">
              <a:spcBef>
                <a:spcPct val="0"/>
              </a:spcBef>
              <a:spcAft>
                <a:spcPct val="0"/>
              </a:spcAft>
              <a:defRPr>
                <a:solidFill>
                  <a:schemeClr val="tx1"/>
                </a:solidFill>
                <a:latin typeface="Arial" panose="020B0604020202020204" pitchFamily="34" charset="0"/>
              </a:defRPr>
            </a:lvl8pPr>
            <a:lvl9pPr marL="3505200" defTabSz="838200" fontAlgn="base">
              <a:spcBef>
                <a:spcPct val="0"/>
              </a:spcBef>
              <a:spcAft>
                <a:spcPct val="0"/>
              </a:spcAft>
              <a:defRPr>
                <a:solidFill>
                  <a:schemeClr val="tx1"/>
                </a:solidFill>
                <a:latin typeface="Arial" panose="020B0604020202020204" pitchFamily="34" charset="0"/>
              </a:defRPr>
            </a:lvl9pPr>
          </a:lstStyle>
          <a:p>
            <a:pPr lvl="0">
              <a:buClr>
                <a:schemeClr val="lt1"/>
              </a:buClr>
              <a:buSzPts val="4000"/>
            </a:pPr>
            <a:endParaRPr lang="en-US" sz="3600" dirty="0">
              <a:solidFill>
                <a:schemeClr val="bg1"/>
              </a:solidFill>
            </a:endParaRPr>
          </a:p>
          <a:p>
            <a:pPr lvl="0">
              <a:buClr>
                <a:schemeClr val="lt1"/>
              </a:buClr>
              <a:buSzPts val="4000"/>
            </a:pPr>
            <a:r>
              <a:rPr lang="en-US" sz="3600" dirty="0" smtClean="0">
                <a:solidFill>
                  <a:schemeClr val="bg1"/>
                </a:solidFill>
              </a:rPr>
              <a:t>This paper explores the impact of Artificial Intelligence (AI) and Machine Learning (ML) on language teaching methodologies. With the advent of AI and ML, traditional language instruction methods have been significantly enhanced through personalized learning systems, Intelligent Tutoring Systems (ITS), and immersive technologies like Virtual Reality (VR) and Augmented Reality (AR). The study examines real-life implementations and their effects on learner engagement, proficiency, and efficiency. Findings reveal that AI-driven platforms improve language retention by 30%, reduce pronunciation errors by 25%, and accelerate proficiency milestones by 15%. VR/AR environments and AI-enhanced peer learning have also demonstrated increased practical language use and learner motivation. The paper concludes that AI and ML technologies are transforming language education by providing more tailored, interactive, and effective learning experiences, with promising implications for future advancements in the </a:t>
            </a:r>
            <a:r>
              <a:rPr lang="en-US" sz="3600" smtClean="0">
                <a:solidFill>
                  <a:schemeClr val="bg1"/>
                </a:solidFill>
              </a:rPr>
              <a:t>field.</a:t>
            </a:r>
          </a:p>
          <a:p>
            <a:pPr lvl="0">
              <a:buClr>
                <a:schemeClr val="lt1"/>
              </a:buClr>
              <a:buSzPts val="4000"/>
            </a:pPr>
            <a:endParaRPr lang="en-US" sz="3600" dirty="0">
              <a:solidFill>
                <a:schemeClr val="bg1"/>
              </a:solidFill>
            </a:endParaRPr>
          </a:p>
        </p:txBody>
      </p:sp>
      <p:sp>
        <p:nvSpPr>
          <p:cNvPr id="2316" name="Text Box 268"/>
          <p:cNvSpPr txBox="1">
            <a:spLocks noChangeArrowheads="1"/>
          </p:cNvSpPr>
          <p:nvPr/>
        </p:nvSpPr>
        <p:spPr bwMode="auto">
          <a:xfrm>
            <a:off x="19378613" y="6864350"/>
            <a:ext cx="9872662" cy="12947650"/>
          </a:xfrm>
          <a:prstGeom prst="rect">
            <a:avLst/>
          </a:prstGeom>
          <a:solidFill>
            <a:srgbClr val="5890C8"/>
          </a:solidFill>
          <a:ln>
            <a:noFill/>
          </a:ln>
          <a:effectLst/>
        </p:spPr>
        <p:txBody>
          <a:bodyPr lIns="182880" tIns="182880" rIns="182880" bIns="182880"/>
          <a:lstStyle>
            <a:lvl1pPr defTabSz="838200">
              <a:defRPr>
                <a:solidFill>
                  <a:schemeClr val="tx1"/>
                </a:solidFill>
                <a:latin typeface="Arial" panose="020B0604020202020204" pitchFamily="34" charset="0"/>
              </a:defRPr>
            </a:lvl1pPr>
            <a:lvl2pPr marL="419100" defTabSz="838200">
              <a:defRPr>
                <a:solidFill>
                  <a:schemeClr val="tx1"/>
                </a:solidFill>
                <a:latin typeface="Arial" panose="020B0604020202020204" pitchFamily="34" charset="0"/>
              </a:defRPr>
            </a:lvl2pPr>
            <a:lvl3pPr marL="838200" defTabSz="838200">
              <a:defRPr>
                <a:solidFill>
                  <a:schemeClr val="tx1"/>
                </a:solidFill>
                <a:latin typeface="Arial" panose="020B0604020202020204" pitchFamily="34" charset="0"/>
              </a:defRPr>
            </a:lvl3pPr>
            <a:lvl4pPr marL="1257300" defTabSz="838200">
              <a:defRPr>
                <a:solidFill>
                  <a:schemeClr val="tx1"/>
                </a:solidFill>
                <a:latin typeface="Arial" panose="020B0604020202020204" pitchFamily="34" charset="0"/>
              </a:defRPr>
            </a:lvl4pPr>
            <a:lvl5pPr marL="1676400" defTabSz="838200">
              <a:defRPr>
                <a:solidFill>
                  <a:schemeClr val="tx1"/>
                </a:solidFill>
                <a:latin typeface="Arial" panose="020B0604020202020204" pitchFamily="34" charset="0"/>
              </a:defRPr>
            </a:lvl5pPr>
            <a:lvl6pPr marL="2133600" defTabSz="838200" fontAlgn="base">
              <a:spcBef>
                <a:spcPct val="0"/>
              </a:spcBef>
              <a:spcAft>
                <a:spcPct val="0"/>
              </a:spcAft>
              <a:defRPr>
                <a:solidFill>
                  <a:schemeClr val="tx1"/>
                </a:solidFill>
                <a:latin typeface="Arial" panose="020B0604020202020204" pitchFamily="34" charset="0"/>
              </a:defRPr>
            </a:lvl6pPr>
            <a:lvl7pPr marL="2590800" defTabSz="838200" fontAlgn="base">
              <a:spcBef>
                <a:spcPct val="0"/>
              </a:spcBef>
              <a:spcAft>
                <a:spcPct val="0"/>
              </a:spcAft>
              <a:defRPr>
                <a:solidFill>
                  <a:schemeClr val="tx1"/>
                </a:solidFill>
                <a:latin typeface="Arial" panose="020B0604020202020204" pitchFamily="34" charset="0"/>
              </a:defRPr>
            </a:lvl7pPr>
            <a:lvl8pPr marL="3048000" defTabSz="838200" fontAlgn="base">
              <a:spcBef>
                <a:spcPct val="0"/>
              </a:spcBef>
              <a:spcAft>
                <a:spcPct val="0"/>
              </a:spcAft>
              <a:defRPr>
                <a:solidFill>
                  <a:schemeClr val="tx1"/>
                </a:solidFill>
                <a:latin typeface="Arial" panose="020B0604020202020204" pitchFamily="34" charset="0"/>
              </a:defRPr>
            </a:lvl8pPr>
            <a:lvl9pPr marL="3505200" defTabSz="838200" fontAlgn="base">
              <a:spcBef>
                <a:spcPct val="0"/>
              </a:spcBef>
              <a:spcAft>
                <a:spcPct val="0"/>
              </a:spcAft>
              <a:defRPr>
                <a:solidFill>
                  <a:schemeClr val="tx1"/>
                </a:solidFill>
                <a:latin typeface="Arial" panose="020B0604020202020204" pitchFamily="34" charset="0"/>
              </a:defRPr>
            </a:lvl9pPr>
          </a:lstStyle>
          <a:p>
            <a:endParaRPr lang="en-US" sz="3400" dirty="0" smtClean="0">
              <a:solidFill>
                <a:srgbClr val="FFFF71"/>
              </a:solidFill>
            </a:endParaRPr>
          </a:p>
          <a:p>
            <a:r>
              <a:rPr lang="en-US" sz="3400" dirty="0" smtClean="0">
                <a:solidFill>
                  <a:srgbClr val="FFFF71"/>
                </a:solidFill>
              </a:rPr>
              <a:t>The use of AI and ML in language teaching led to significant improvements in learner outcomes. </a:t>
            </a:r>
          </a:p>
          <a:p>
            <a:endParaRPr lang="en-US" sz="3400" dirty="0" smtClean="0">
              <a:solidFill>
                <a:srgbClr val="FFFF71"/>
              </a:solidFill>
            </a:endParaRPr>
          </a:p>
          <a:p>
            <a:r>
              <a:rPr lang="en-US" sz="3400" b="1" dirty="0" smtClean="0">
                <a:solidFill>
                  <a:srgbClr val="FFFF71"/>
                </a:solidFill>
              </a:rPr>
              <a:t>Engagement and Proficiency:</a:t>
            </a:r>
            <a:r>
              <a:rPr lang="en-US" sz="3400" dirty="0" smtClean="0">
                <a:solidFill>
                  <a:srgbClr val="FFFF71"/>
                </a:solidFill>
              </a:rPr>
              <a:t> AI-based personalized learning systems boosted language retention by 30%, and Intelligent Tutoring Systems (ITS) with NLP cut pronunciation errors by 25%.</a:t>
            </a:r>
          </a:p>
          <a:p>
            <a:endParaRPr lang="en-US" sz="3400" dirty="0" smtClean="0">
              <a:solidFill>
                <a:srgbClr val="FFFF71"/>
              </a:solidFill>
            </a:endParaRPr>
          </a:p>
          <a:p>
            <a:r>
              <a:rPr lang="en-US" sz="3400" b="1" dirty="0" smtClean="0">
                <a:solidFill>
                  <a:srgbClr val="FFFF71"/>
                </a:solidFill>
              </a:rPr>
              <a:t>Efficiency and Progression: </a:t>
            </a:r>
            <a:r>
              <a:rPr lang="en-US" sz="3400" dirty="0" smtClean="0">
                <a:solidFill>
                  <a:srgbClr val="FFFF71"/>
                </a:solidFill>
              </a:rPr>
              <a:t>Learners using these tools achieved proficiency milestones 15% faster, with adaptive algorithms enhancing content relevance. VR/AR environments also increased practical language use, with over 40% of learners feeling more confident in real-world scenarios.</a:t>
            </a:r>
          </a:p>
          <a:p>
            <a:endParaRPr lang="en-US" sz="3400" dirty="0" smtClean="0">
              <a:solidFill>
                <a:srgbClr val="FFFF71"/>
              </a:solidFill>
            </a:endParaRPr>
          </a:p>
          <a:p>
            <a:r>
              <a:rPr lang="en-US" sz="3400" b="1" dirty="0" smtClean="0">
                <a:solidFill>
                  <a:srgbClr val="FFFF71"/>
                </a:solidFill>
              </a:rPr>
              <a:t>Collaboration and Motivation: </a:t>
            </a:r>
            <a:r>
              <a:rPr lang="en-US" sz="3400" dirty="0" smtClean="0">
                <a:solidFill>
                  <a:srgbClr val="FFFF71"/>
                </a:solidFill>
              </a:rPr>
              <a:t>AI-driven peer learning increased engagement, with 80% of students favoring AI-enhanced group work and 70% enjoying </a:t>
            </a:r>
            <a:r>
              <a:rPr lang="en-US" sz="3400" dirty="0" err="1" smtClean="0">
                <a:solidFill>
                  <a:srgbClr val="FFFF71"/>
                </a:solidFill>
              </a:rPr>
              <a:t>gamified</a:t>
            </a:r>
            <a:r>
              <a:rPr lang="en-US" sz="3400" dirty="0" smtClean="0">
                <a:solidFill>
                  <a:srgbClr val="FFFF71"/>
                </a:solidFill>
              </a:rPr>
              <a:t> elements. Overall, AI and ML improved both language acquisition and the learning experience.</a:t>
            </a:r>
          </a:p>
        </p:txBody>
      </p:sp>
      <p:sp>
        <p:nvSpPr>
          <p:cNvPr id="2317" name="Text Box 269"/>
          <p:cNvSpPr txBox="1">
            <a:spLocks noChangeArrowheads="1"/>
          </p:cNvSpPr>
          <p:nvPr/>
        </p:nvSpPr>
        <p:spPr bwMode="auto">
          <a:xfrm>
            <a:off x="30165675" y="6864350"/>
            <a:ext cx="9140825" cy="15998824"/>
          </a:xfrm>
          <a:prstGeom prst="rect">
            <a:avLst/>
          </a:prstGeom>
          <a:solidFill>
            <a:srgbClr val="5890C8"/>
          </a:solidFill>
          <a:ln>
            <a:noFill/>
          </a:ln>
          <a:effectLst/>
        </p:spPr>
        <p:txBody>
          <a:bodyPr lIns="182880" tIns="182880" rIns="182880" bIns="182880"/>
          <a:lstStyle>
            <a:lvl1pPr defTabSz="838200">
              <a:defRPr>
                <a:solidFill>
                  <a:schemeClr val="tx1"/>
                </a:solidFill>
                <a:latin typeface="Arial" panose="020B0604020202020204" pitchFamily="34" charset="0"/>
              </a:defRPr>
            </a:lvl1pPr>
            <a:lvl2pPr marL="419100" defTabSz="838200">
              <a:defRPr>
                <a:solidFill>
                  <a:schemeClr val="tx1"/>
                </a:solidFill>
                <a:latin typeface="Arial" panose="020B0604020202020204" pitchFamily="34" charset="0"/>
              </a:defRPr>
            </a:lvl2pPr>
            <a:lvl3pPr marL="838200" defTabSz="838200">
              <a:defRPr>
                <a:solidFill>
                  <a:schemeClr val="tx1"/>
                </a:solidFill>
                <a:latin typeface="Arial" panose="020B0604020202020204" pitchFamily="34" charset="0"/>
              </a:defRPr>
            </a:lvl3pPr>
            <a:lvl4pPr marL="1257300" defTabSz="838200">
              <a:defRPr>
                <a:solidFill>
                  <a:schemeClr val="tx1"/>
                </a:solidFill>
                <a:latin typeface="Arial" panose="020B0604020202020204" pitchFamily="34" charset="0"/>
              </a:defRPr>
            </a:lvl4pPr>
            <a:lvl5pPr marL="1676400" defTabSz="838200">
              <a:defRPr>
                <a:solidFill>
                  <a:schemeClr val="tx1"/>
                </a:solidFill>
                <a:latin typeface="Arial" panose="020B0604020202020204" pitchFamily="34" charset="0"/>
              </a:defRPr>
            </a:lvl5pPr>
            <a:lvl6pPr marL="2133600" defTabSz="838200" fontAlgn="base">
              <a:spcBef>
                <a:spcPct val="0"/>
              </a:spcBef>
              <a:spcAft>
                <a:spcPct val="0"/>
              </a:spcAft>
              <a:defRPr>
                <a:solidFill>
                  <a:schemeClr val="tx1"/>
                </a:solidFill>
                <a:latin typeface="Arial" panose="020B0604020202020204" pitchFamily="34" charset="0"/>
              </a:defRPr>
            </a:lvl6pPr>
            <a:lvl7pPr marL="2590800" defTabSz="838200" fontAlgn="base">
              <a:spcBef>
                <a:spcPct val="0"/>
              </a:spcBef>
              <a:spcAft>
                <a:spcPct val="0"/>
              </a:spcAft>
              <a:defRPr>
                <a:solidFill>
                  <a:schemeClr val="tx1"/>
                </a:solidFill>
                <a:latin typeface="Arial" panose="020B0604020202020204" pitchFamily="34" charset="0"/>
              </a:defRPr>
            </a:lvl7pPr>
            <a:lvl8pPr marL="3048000" defTabSz="838200" fontAlgn="base">
              <a:spcBef>
                <a:spcPct val="0"/>
              </a:spcBef>
              <a:spcAft>
                <a:spcPct val="0"/>
              </a:spcAft>
              <a:defRPr>
                <a:solidFill>
                  <a:schemeClr val="tx1"/>
                </a:solidFill>
                <a:latin typeface="Arial" panose="020B0604020202020204" pitchFamily="34" charset="0"/>
              </a:defRPr>
            </a:lvl8pPr>
            <a:lvl9pPr marL="3505200" defTabSz="838200" fontAlgn="base">
              <a:spcBef>
                <a:spcPct val="0"/>
              </a:spcBef>
              <a:spcAft>
                <a:spcPct val="0"/>
              </a:spcAft>
              <a:defRPr>
                <a:solidFill>
                  <a:schemeClr val="tx1"/>
                </a:solidFill>
                <a:latin typeface="Arial" panose="020B0604020202020204" pitchFamily="34" charset="0"/>
              </a:defRPr>
            </a:lvl9pPr>
          </a:lstStyle>
          <a:p>
            <a:endParaRPr lang="en-US" sz="3400" dirty="0" smtClean="0">
              <a:solidFill>
                <a:srgbClr val="FFFF71"/>
              </a:solidFill>
            </a:endParaRPr>
          </a:p>
          <a:p>
            <a:r>
              <a:rPr lang="en-US" sz="3400" dirty="0" smtClean="0">
                <a:solidFill>
                  <a:srgbClr val="FFFF71"/>
                </a:solidFill>
              </a:rPr>
              <a:t>AI and ML have significantly advanced language teaching, supported by real-life examples and emerging trends. AI-driven platforms like </a:t>
            </a:r>
            <a:r>
              <a:rPr lang="en-US" sz="3400" dirty="0" err="1" smtClean="0">
                <a:solidFill>
                  <a:srgbClr val="FFFF71"/>
                </a:solidFill>
              </a:rPr>
              <a:t>Duolingo</a:t>
            </a:r>
            <a:r>
              <a:rPr lang="en-US" sz="3400" dirty="0" smtClean="0">
                <a:solidFill>
                  <a:srgbClr val="FFFF71"/>
                </a:solidFill>
              </a:rPr>
              <a:t>, which use adaptive algorithms, have shown a 34% improvement in learning efficiency by tailoring lessons to individual needs.</a:t>
            </a:r>
          </a:p>
          <a:p>
            <a:endParaRPr lang="en-US" sz="3400" dirty="0" smtClean="0">
              <a:solidFill>
                <a:srgbClr val="FFFF71"/>
              </a:solidFill>
            </a:endParaRPr>
          </a:p>
          <a:p>
            <a:r>
              <a:rPr lang="en-US" sz="3400" dirty="0" smtClean="0">
                <a:solidFill>
                  <a:srgbClr val="FFFF71"/>
                </a:solidFill>
              </a:rPr>
              <a:t>Intelligent Tutoring Systems (ITS) such as Carnegie Learning’s software, initially used for math, now provide personalized language instruction and have reduced grammatical errors by 25%.Immersive technologies like VR, used in programs such as Oculus's language simulations, have increased practical language use by 40%, demonstrating their effectiveness in real-world applications. </a:t>
            </a:r>
          </a:p>
          <a:p>
            <a:endParaRPr lang="en-US" sz="3400" dirty="0" smtClean="0">
              <a:solidFill>
                <a:srgbClr val="FFFF71"/>
              </a:solidFill>
            </a:endParaRPr>
          </a:p>
          <a:p>
            <a:r>
              <a:rPr lang="en-US" sz="3400" dirty="0" err="1" smtClean="0">
                <a:solidFill>
                  <a:srgbClr val="FFFF71"/>
                </a:solidFill>
              </a:rPr>
              <a:t>Gamification</a:t>
            </a:r>
            <a:r>
              <a:rPr lang="en-US" sz="3400" dirty="0" smtClean="0">
                <a:solidFill>
                  <a:srgbClr val="FFFF71"/>
                </a:solidFill>
              </a:rPr>
              <a:t> and AI in platforms like </a:t>
            </a:r>
            <a:r>
              <a:rPr lang="en-US" sz="3400" dirty="0" err="1" smtClean="0">
                <a:solidFill>
                  <a:srgbClr val="FFFF71"/>
                </a:solidFill>
              </a:rPr>
              <a:t>Kahoot</a:t>
            </a:r>
            <a:r>
              <a:rPr lang="en-US" sz="3400" dirty="0" smtClean="0">
                <a:solidFill>
                  <a:srgbClr val="FFFF71"/>
                </a:solidFill>
              </a:rPr>
              <a:t>! and </a:t>
            </a:r>
            <a:r>
              <a:rPr lang="en-US" sz="3400" dirty="0" err="1" smtClean="0">
                <a:solidFill>
                  <a:srgbClr val="FFFF71"/>
                </a:solidFill>
              </a:rPr>
              <a:t>Classcraft</a:t>
            </a:r>
            <a:r>
              <a:rPr lang="en-US" sz="3400" dirty="0" smtClean="0">
                <a:solidFill>
                  <a:srgbClr val="FFFF71"/>
                </a:solidFill>
              </a:rPr>
              <a:t> have also enhanced learner engagement, with studies showing up to 80% increased participation. Future advancements are expected to further refine these technologies, offering even more personalized and immersive learning experiences. These developments will likely continue to improve language education, making it more effective and accessible.</a:t>
            </a:r>
          </a:p>
        </p:txBody>
      </p:sp>
      <p:sp>
        <p:nvSpPr>
          <p:cNvPr id="2318" name="Text Box 270"/>
          <p:cNvSpPr txBox="1">
            <a:spLocks noChangeArrowheads="1"/>
          </p:cNvSpPr>
          <p:nvPr/>
        </p:nvSpPr>
        <p:spPr bwMode="auto">
          <a:xfrm>
            <a:off x="9323388" y="24461787"/>
            <a:ext cx="9140825" cy="14939963"/>
          </a:xfrm>
          <a:prstGeom prst="rect">
            <a:avLst/>
          </a:prstGeom>
          <a:solidFill>
            <a:srgbClr val="5890C8"/>
          </a:solidFill>
          <a:ln>
            <a:noFill/>
          </a:ln>
          <a:effectLst/>
        </p:spPr>
        <p:txBody>
          <a:bodyPr lIns="182880" tIns="182880" rIns="182880" bIns="182880"/>
          <a:lstStyle>
            <a:lvl1pPr defTabSz="838200">
              <a:defRPr>
                <a:solidFill>
                  <a:schemeClr val="tx1"/>
                </a:solidFill>
                <a:latin typeface="Arial" panose="020B0604020202020204" pitchFamily="34" charset="0"/>
              </a:defRPr>
            </a:lvl1pPr>
            <a:lvl2pPr marL="419100" defTabSz="838200">
              <a:defRPr>
                <a:solidFill>
                  <a:schemeClr val="tx1"/>
                </a:solidFill>
                <a:latin typeface="Arial" panose="020B0604020202020204" pitchFamily="34" charset="0"/>
              </a:defRPr>
            </a:lvl2pPr>
            <a:lvl3pPr marL="838200" defTabSz="838200">
              <a:defRPr>
                <a:solidFill>
                  <a:schemeClr val="tx1"/>
                </a:solidFill>
                <a:latin typeface="Arial" panose="020B0604020202020204" pitchFamily="34" charset="0"/>
              </a:defRPr>
            </a:lvl3pPr>
            <a:lvl4pPr marL="1257300" defTabSz="838200">
              <a:defRPr>
                <a:solidFill>
                  <a:schemeClr val="tx1"/>
                </a:solidFill>
                <a:latin typeface="Arial" panose="020B0604020202020204" pitchFamily="34" charset="0"/>
              </a:defRPr>
            </a:lvl4pPr>
            <a:lvl5pPr marL="1676400" defTabSz="838200">
              <a:defRPr>
                <a:solidFill>
                  <a:schemeClr val="tx1"/>
                </a:solidFill>
                <a:latin typeface="Arial" panose="020B0604020202020204" pitchFamily="34" charset="0"/>
              </a:defRPr>
            </a:lvl5pPr>
            <a:lvl6pPr marL="2133600" defTabSz="838200" fontAlgn="base">
              <a:spcBef>
                <a:spcPct val="0"/>
              </a:spcBef>
              <a:spcAft>
                <a:spcPct val="0"/>
              </a:spcAft>
              <a:defRPr>
                <a:solidFill>
                  <a:schemeClr val="tx1"/>
                </a:solidFill>
                <a:latin typeface="Arial" panose="020B0604020202020204" pitchFamily="34" charset="0"/>
              </a:defRPr>
            </a:lvl6pPr>
            <a:lvl7pPr marL="2590800" defTabSz="838200" fontAlgn="base">
              <a:spcBef>
                <a:spcPct val="0"/>
              </a:spcBef>
              <a:spcAft>
                <a:spcPct val="0"/>
              </a:spcAft>
              <a:defRPr>
                <a:solidFill>
                  <a:schemeClr val="tx1"/>
                </a:solidFill>
                <a:latin typeface="Arial" panose="020B0604020202020204" pitchFamily="34" charset="0"/>
              </a:defRPr>
            </a:lvl7pPr>
            <a:lvl8pPr marL="3048000" defTabSz="838200" fontAlgn="base">
              <a:spcBef>
                <a:spcPct val="0"/>
              </a:spcBef>
              <a:spcAft>
                <a:spcPct val="0"/>
              </a:spcAft>
              <a:defRPr>
                <a:solidFill>
                  <a:schemeClr val="tx1"/>
                </a:solidFill>
                <a:latin typeface="Arial" panose="020B0604020202020204" pitchFamily="34" charset="0"/>
              </a:defRPr>
            </a:lvl8pPr>
            <a:lvl9pPr marL="3505200" defTabSz="838200" fontAlgn="base">
              <a:spcBef>
                <a:spcPct val="0"/>
              </a:spcBef>
              <a:spcAft>
                <a:spcPct val="0"/>
              </a:spcAft>
              <a:defRPr>
                <a:solidFill>
                  <a:schemeClr val="tx1"/>
                </a:solidFill>
                <a:latin typeface="Arial" panose="020B0604020202020204" pitchFamily="34" charset="0"/>
              </a:defRPr>
            </a:lvl9pPr>
          </a:lstStyle>
          <a:p>
            <a:endParaRPr lang="en-US" sz="3400" dirty="0" smtClean="0">
              <a:solidFill>
                <a:srgbClr val="FFFF71"/>
              </a:solidFill>
            </a:endParaRPr>
          </a:p>
          <a:p>
            <a:r>
              <a:rPr lang="en-US" sz="3400" dirty="0" smtClean="0">
                <a:solidFill>
                  <a:srgbClr val="FFFF71"/>
                </a:solidFill>
              </a:rPr>
              <a:t>AI and ML are transforming language teaching by introducing innovative methods and tools. Personalized learning systems use adaptive algorithms to adjust content in real-time, while recommendation engines suggest tailored exercises based on individual progress. Intelligent Tutoring Systems (ITS) leverage Natural Language Processing (NLP) to facilitate interactive conversations and provide instant, context-specific feedback. </a:t>
            </a:r>
          </a:p>
          <a:p>
            <a:endParaRPr lang="en-US" sz="3400" dirty="0" smtClean="0">
              <a:solidFill>
                <a:srgbClr val="FFFF71"/>
              </a:solidFill>
            </a:endParaRPr>
          </a:p>
          <a:p>
            <a:r>
              <a:rPr lang="en-US" sz="3400" dirty="0" smtClean="0">
                <a:solidFill>
                  <a:srgbClr val="FFFF71"/>
                </a:solidFill>
              </a:rPr>
              <a:t>Speech recognition and synthesis technologies contribute by offering feedback on pronunciation, while Text-to-Speech (TTS) aids in listening practice. Virtual and Augmented Reality (VR/AR) create immersive environments that provide contextual language practice, enhancing communication skills. Data science optimize teaching strategies by analyzing learner data and forecasting outcomes, enabling timely interventions. Lastly, AI facilitates peer learning through collaborative sessions and motivates learners with </a:t>
            </a:r>
            <a:r>
              <a:rPr lang="en-US" sz="3400" dirty="0" err="1" smtClean="0">
                <a:solidFill>
                  <a:srgbClr val="FFFF71"/>
                </a:solidFill>
              </a:rPr>
              <a:t>gamification</a:t>
            </a:r>
            <a:r>
              <a:rPr lang="en-US" sz="3400" dirty="0" smtClean="0">
                <a:solidFill>
                  <a:srgbClr val="FFFF71"/>
                </a:solidFill>
              </a:rPr>
              <a:t> techniques, making the process more engaging and effective.</a:t>
            </a:r>
          </a:p>
        </p:txBody>
      </p:sp>
      <p:sp>
        <p:nvSpPr>
          <p:cNvPr id="2319" name="Text Box 271"/>
          <p:cNvSpPr txBox="1">
            <a:spLocks noChangeArrowheads="1"/>
          </p:cNvSpPr>
          <p:nvPr/>
        </p:nvSpPr>
        <p:spPr bwMode="auto">
          <a:xfrm>
            <a:off x="30165675" y="24571007"/>
            <a:ext cx="9140825" cy="8545830"/>
          </a:xfrm>
          <a:prstGeom prst="rect">
            <a:avLst/>
          </a:prstGeom>
          <a:solidFill>
            <a:srgbClr val="5890C8"/>
          </a:solidFill>
          <a:ln>
            <a:noFill/>
          </a:ln>
          <a:effectLst/>
        </p:spPr>
        <p:txBody>
          <a:bodyPr lIns="182880" tIns="182880" rIns="182880" bIns="182880"/>
          <a:lstStyle>
            <a:lvl1pPr defTabSz="838200">
              <a:defRPr>
                <a:solidFill>
                  <a:schemeClr val="tx1"/>
                </a:solidFill>
                <a:latin typeface="Arial" panose="020B0604020202020204" pitchFamily="34" charset="0"/>
              </a:defRPr>
            </a:lvl1pPr>
            <a:lvl2pPr marL="419100" defTabSz="838200">
              <a:defRPr>
                <a:solidFill>
                  <a:schemeClr val="tx1"/>
                </a:solidFill>
                <a:latin typeface="Arial" panose="020B0604020202020204" pitchFamily="34" charset="0"/>
              </a:defRPr>
            </a:lvl2pPr>
            <a:lvl3pPr marL="838200" defTabSz="838200">
              <a:defRPr>
                <a:solidFill>
                  <a:schemeClr val="tx1"/>
                </a:solidFill>
                <a:latin typeface="Arial" panose="020B0604020202020204" pitchFamily="34" charset="0"/>
              </a:defRPr>
            </a:lvl3pPr>
            <a:lvl4pPr marL="1257300" defTabSz="838200">
              <a:defRPr>
                <a:solidFill>
                  <a:schemeClr val="tx1"/>
                </a:solidFill>
                <a:latin typeface="Arial" panose="020B0604020202020204" pitchFamily="34" charset="0"/>
              </a:defRPr>
            </a:lvl4pPr>
            <a:lvl5pPr marL="1676400" defTabSz="838200">
              <a:defRPr>
                <a:solidFill>
                  <a:schemeClr val="tx1"/>
                </a:solidFill>
                <a:latin typeface="Arial" panose="020B0604020202020204" pitchFamily="34" charset="0"/>
              </a:defRPr>
            </a:lvl5pPr>
            <a:lvl6pPr marL="2133600" defTabSz="838200" fontAlgn="base">
              <a:spcBef>
                <a:spcPct val="0"/>
              </a:spcBef>
              <a:spcAft>
                <a:spcPct val="0"/>
              </a:spcAft>
              <a:defRPr>
                <a:solidFill>
                  <a:schemeClr val="tx1"/>
                </a:solidFill>
                <a:latin typeface="Arial" panose="020B0604020202020204" pitchFamily="34" charset="0"/>
              </a:defRPr>
            </a:lvl6pPr>
            <a:lvl7pPr marL="2590800" defTabSz="838200" fontAlgn="base">
              <a:spcBef>
                <a:spcPct val="0"/>
              </a:spcBef>
              <a:spcAft>
                <a:spcPct val="0"/>
              </a:spcAft>
              <a:defRPr>
                <a:solidFill>
                  <a:schemeClr val="tx1"/>
                </a:solidFill>
                <a:latin typeface="Arial" panose="020B0604020202020204" pitchFamily="34" charset="0"/>
              </a:defRPr>
            </a:lvl7pPr>
            <a:lvl8pPr marL="3048000" defTabSz="838200" fontAlgn="base">
              <a:spcBef>
                <a:spcPct val="0"/>
              </a:spcBef>
              <a:spcAft>
                <a:spcPct val="0"/>
              </a:spcAft>
              <a:defRPr>
                <a:solidFill>
                  <a:schemeClr val="tx1"/>
                </a:solidFill>
                <a:latin typeface="Arial" panose="020B0604020202020204" pitchFamily="34" charset="0"/>
              </a:defRPr>
            </a:lvl8pPr>
            <a:lvl9pPr marL="3505200" defTabSz="838200" fontAlgn="base">
              <a:spcBef>
                <a:spcPct val="0"/>
              </a:spcBef>
              <a:spcAft>
                <a:spcPct val="0"/>
              </a:spcAft>
              <a:defRPr>
                <a:solidFill>
                  <a:schemeClr val="tx1"/>
                </a:solidFill>
                <a:latin typeface="Arial" panose="020B0604020202020204" pitchFamily="34" charset="0"/>
              </a:defRPr>
            </a:lvl9pPr>
          </a:lstStyle>
          <a:p>
            <a:endParaRPr lang="en-US" sz="3400" dirty="0" smtClean="0">
              <a:solidFill>
                <a:srgbClr val="FFFF71"/>
              </a:solidFill>
            </a:endParaRPr>
          </a:p>
          <a:p>
            <a:r>
              <a:rPr lang="en-US" sz="3400" dirty="0" smtClean="0">
                <a:solidFill>
                  <a:srgbClr val="FFFF71"/>
                </a:solidFill>
              </a:rPr>
              <a:t>The integration of AI and ML into language teaching has demonstrated substantial benefits, including improved learner engagement, efficiency, and proficiency. </a:t>
            </a:r>
          </a:p>
          <a:p>
            <a:endParaRPr lang="en-US" sz="3400" dirty="0">
              <a:solidFill>
                <a:srgbClr val="FFFF71"/>
              </a:solidFill>
            </a:endParaRPr>
          </a:p>
          <a:p>
            <a:r>
              <a:rPr lang="en-US" sz="3400" dirty="0" smtClean="0">
                <a:solidFill>
                  <a:srgbClr val="FFFF71"/>
                </a:solidFill>
              </a:rPr>
              <a:t>Real-world applications, such as adaptive learning platforms and immersive technologies, have proven to enhance language acquisition and practical use. As these technologies continue to evolve, they hold great potential for further advancing language education, making it more personalized, interactive, and accessible for learners worldwide.</a:t>
            </a:r>
          </a:p>
        </p:txBody>
      </p:sp>
      <p:sp>
        <p:nvSpPr>
          <p:cNvPr id="2320" name="Text Box 272"/>
          <p:cNvSpPr txBox="1">
            <a:spLocks noChangeArrowheads="1"/>
          </p:cNvSpPr>
          <p:nvPr/>
        </p:nvSpPr>
        <p:spPr bwMode="auto">
          <a:xfrm>
            <a:off x="9323388" y="6864349"/>
            <a:ext cx="9140825" cy="15998825"/>
          </a:xfrm>
          <a:prstGeom prst="rect">
            <a:avLst/>
          </a:prstGeom>
          <a:solidFill>
            <a:srgbClr val="5890C8"/>
          </a:solidFill>
          <a:ln>
            <a:noFill/>
          </a:ln>
          <a:effectLst/>
        </p:spPr>
        <p:txBody>
          <a:bodyPr lIns="182880" tIns="182880" rIns="182880" bIns="182880"/>
          <a:lstStyle>
            <a:lvl1pPr defTabSz="838200">
              <a:defRPr>
                <a:solidFill>
                  <a:schemeClr val="tx1"/>
                </a:solidFill>
                <a:latin typeface="Arial" panose="020B0604020202020204" pitchFamily="34" charset="0"/>
              </a:defRPr>
            </a:lvl1pPr>
            <a:lvl2pPr marL="419100" defTabSz="838200">
              <a:defRPr>
                <a:solidFill>
                  <a:schemeClr val="tx1"/>
                </a:solidFill>
                <a:latin typeface="Arial" panose="020B0604020202020204" pitchFamily="34" charset="0"/>
              </a:defRPr>
            </a:lvl2pPr>
            <a:lvl3pPr marL="838200" defTabSz="838200">
              <a:defRPr>
                <a:solidFill>
                  <a:schemeClr val="tx1"/>
                </a:solidFill>
                <a:latin typeface="Arial" panose="020B0604020202020204" pitchFamily="34" charset="0"/>
              </a:defRPr>
            </a:lvl3pPr>
            <a:lvl4pPr marL="1257300" defTabSz="838200">
              <a:defRPr>
                <a:solidFill>
                  <a:schemeClr val="tx1"/>
                </a:solidFill>
                <a:latin typeface="Arial" panose="020B0604020202020204" pitchFamily="34" charset="0"/>
              </a:defRPr>
            </a:lvl4pPr>
            <a:lvl5pPr marL="1676400" defTabSz="838200">
              <a:defRPr>
                <a:solidFill>
                  <a:schemeClr val="tx1"/>
                </a:solidFill>
                <a:latin typeface="Arial" panose="020B0604020202020204" pitchFamily="34" charset="0"/>
              </a:defRPr>
            </a:lvl5pPr>
            <a:lvl6pPr marL="2133600" defTabSz="838200" fontAlgn="base">
              <a:spcBef>
                <a:spcPct val="0"/>
              </a:spcBef>
              <a:spcAft>
                <a:spcPct val="0"/>
              </a:spcAft>
              <a:defRPr>
                <a:solidFill>
                  <a:schemeClr val="tx1"/>
                </a:solidFill>
                <a:latin typeface="Arial" panose="020B0604020202020204" pitchFamily="34" charset="0"/>
              </a:defRPr>
            </a:lvl6pPr>
            <a:lvl7pPr marL="2590800" defTabSz="838200" fontAlgn="base">
              <a:spcBef>
                <a:spcPct val="0"/>
              </a:spcBef>
              <a:spcAft>
                <a:spcPct val="0"/>
              </a:spcAft>
              <a:defRPr>
                <a:solidFill>
                  <a:schemeClr val="tx1"/>
                </a:solidFill>
                <a:latin typeface="Arial" panose="020B0604020202020204" pitchFamily="34" charset="0"/>
              </a:defRPr>
            </a:lvl7pPr>
            <a:lvl8pPr marL="3048000" defTabSz="838200" fontAlgn="base">
              <a:spcBef>
                <a:spcPct val="0"/>
              </a:spcBef>
              <a:spcAft>
                <a:spcPct val="0"/>
              </a:spcAft>
              <a:defRPr>
                <a:solidFill>
                  <a:schemeClr val="tx1"/>
                </a:solidFill>
                <a:latin typeface="Arial" panose="020B0604020202020204" pitchFamily="34" charset="0"/>
              </a:defRPr>
            </a:lvl8pPr>
            <a:lvl9pPr marL="3505200" defTabSz="838200" fontAlgn="base">
              <a:spcBef>
                <a:spcPct val="0"/>
              </a:spcBef>
              <a:spcAft>
                <a:spcPct val="0"/>
              </a:spcAft>
              <a:defRPr>
                <a:solidFill>
                  <a:schemeClr val="tx1"/>
                </a:solidFill>
                <a:latin typeface="Arial" panose="020B0604020202020204" pitchFamily="34" charset="0"/>
              </a:defRPr>
            </a:lvl9pPr>
          </a:lstStyle>
          <a:p>
            <a:endParaRPr lang="en-US" sz="3400" dirty="0">
              <a:solidFill>
                <a:srgbClr val="FFFF71"/>
              </a:solidFill>
            </a:endParaRPr>
          </a:p>
          <a:p>
            <a:r>
              <a:rPr lang="en-US" sz="3400" dirty="0" smtClean="0">
                <a:solidFill>
                  <a:srgbClr val="FFFF71"/>
                </a:solidFill>
              </a:rPr>
              <a:t>In a world where multilingualism is increasingly valued, the significance of effective language teaching cannot be overstated. Proficiency in multiple languages opens up opportunities for personal and professional growth.</a:t>
            </a:r>
          </a:p>
          <a:p>
            <a:endParaRPr lang="en-US" sz="3400" dirty="0" smtClean="0">
              <a:solidFill>
                <a:srgbClr val="FFFF71"/>
              </a:solidFill>
            </a:endParaRPr>
          </a:p>
          <a:p>
            <a:r>
              <a:rPr lang="en-US" sz="3400" dirty="0" smtClean="0">
                <a:solidFill>
                  <a:srgbClr val="FFFF71"/>
                </a:solidFill>
              </a:rPr>
              <a:t>Despite its importance, traditional language instruction methods can be limited in their ability to address the varied needs of students. The emergence of AI and ML is changing this dynamic, offering tools that can personalize and optimize the learning experience. These technologies allow for real-time adaptation to a learner’s progress, providing targeted feedback and creating more immersive and effective language learning environments.</a:t>
            </a:r>
          </a:p>
          <a:p>
            <a:endParaRPr lang="en-US" sz="3400" dirty="0" smtClean="0">
              <a:solidFill>
                <a:srgbClr val="FFFF71"/>
              </a:solidFill>
            </a:endParaRPr>
          </a:p>
          <a:p>
            <a:r>
              <a:rPr lang="en-US" sz="3400" dirty="0" smtClean="0">
                <a:solidFill>
                  <a:srgbClr val="FFFF71"/>
                </a:solidFill>
              </a:rPr>
              <a:t>The integration of AI and ML in language education is not just about improving efficiency; it’s about creating more immersive and effective learning environments. Virtual reality (VR) and augmented reality (AR) technologies, enhanced by AI, are being used to create interactive scenarios where learners can practice language in simulated real-world settings. </a:t>
            </a:r>
          </a:p>
          <a:p>
            <a:endParaRPr lang="en-US" sz="3400" dirty="0" smtClean="0">
              <a:solidFill>
                <a:srgbClr val="FFFF71"/>
              </a:solidFill>
            </a:endParaRPr>
          </a:p>
        </p:txBody>
      </p:sp>
      <p:sp>
        <p:nvSpPr>
          <p:cNvPr id="2321" name="Text Box 273"/>
          <p:cNvSpPr txBox="1">
            <a:spLocks noChangeArrowheads="1"/>
          </p:cNvSpPr>
          <p:nvPr/>
        </p:nvSpPr>
        <p:spPr bwMode="auto">
          <a:xfrm>
            <a:off x="30165675" y="34374137"/>
            <a:ext cx="9140825" cy="5027613"/>
          </a:xfrm>
          <a:prstGeom prst="rect">
            <a:avLst/>
          </a:prstGeom>
          <a:solidFill>
            <a:srgbClr val="5890C8"/>
          </a:solidFill>
          <a:ln>
            <a:noFill/>
          </a:ln>
          <a:effectLst/>
        </p:spPr>
        <p:txBody>
          <a:bodyPr lIns="182880" tIns="182880" rIns="182880" bIns="182880"/>
          <a:lstStyle>
            <a:lvl1pPr marL="419100" indent="-419100" defTabSz="838200">
              <a:defRPr>
                <a:solidFill>
                  <a:schemeClr val="tx1"/>
                </a:solidFill>
                <a:latin typeface="Arial" panose="020B0604020202020204" pitchFamily="34" charset="0"/>
              </a:defRPr>
            </a:lvl1pPr>
            <a:lvl2pPr marL="890588" indent="-314325" defTabSz="838200">
              <a:defRPr>
                <a:solidFill>
                  <a:schemeClr val="tx1"/>
                </a:solidFill>
                <a:latin typeface="Arial" panose="020B0604020202020204" pitchFamily="34" charset="0"/>
              </a:defRPr>
            </a:lvl2pPr>
            <a:lvl3pPr marL="1309688" indent="-314325" defTabSz="838200">
              <a:defRPr>
                <a:solidFill>
                  <a:schemeClr val="tx1"/>
                </a:solidFill>
                <a:latin typeface="Arial" panose="020B0604020202020204" pitchFamily="34" charset="0"/>
              </a:defRPr>
            </a:lvl3pPr>
            <a:lvl4pPr marL="1728788" indent="-314325" defTabSz="838200">
              <a:defRPr>
                <a:solidFill>
                  <a:schemeClr val="tx1"/>
                </a:solidFill>
                <a:latin typeface="Arial" panose="020B0604020202020204" pitchFamily="34" charset="0"/>
              </a:defRPr>
            </a:lvl4pPr>
            <a:lvl5pPr marL="2147888" indent="-314325" defTabSz="838200">
              <a:defRPr>
                <a:solidFill>
                  <a:schemeClr val="tx1"/>
                </a:solidFill>
                <a:latin typeface="Arial" panose="020B0604020202020204" pitchFamily="34" charset="0"/>
              </a:defRPr>
            </a:lvl5pPr>
            <a:lvl6pPr marL="2605088" indent="-314325" defTabSz="838200" fontAlgn="base">
              <a:spcBef>
                <a:spcPct val="0"/>
              </a:spcBef>
              <a:spcAft>
                <a:spcPct val="0"/>
              </a:spcAft>
              <a:defRPr>
                <a:solidFill>
                  <a:schemeClr val="tx1"/>
                </a:solidFill>
                <a:latin typeface="Arial" panose="020B0604020202020204" pitchFamily="34" charset="0"/>
              </a:defRPr>
            </a:lvl6pPr>
            <a:lvl7pPr marL="3062288" indent="-314325" defTabSz="838200" fontAlgn="base">
              <a:spcBef>
                <a:spcPct val="0"/>
              </a:spcBef>
              <a:spcAft>
                <a:spcPct val="0"/>
              </a:spcAft>
              <a:defRPr>
                <a:solidFill>
                  <a:schemeClr val="tx1"/>
                </a:solidFill>
                <a:latin typeface="Arial" panose="020B0604020202020204" pitchFamily="34" charset="0"/>
              </a:defRPr>
            </a:lvl7pPr>
            <a:lvl8pPr marL="3519488" indent="-314325" defTabSz="838200" fontAlgn="base">
              <a:spcBef>
                <a:spcPct val="0"/>
              </a:spcBef>
              <a:spcAft>
                <a:spcPct val="0"/>
              </a:spcAft>
              <a:defRPr>
                <a:solidFill>
                  <a:schemeClr val="tx1"/>
                </a:solidFill>
                <a:latin typeface="Arial" panose="020B0604020202020204" pitchFamily="34" charset="0"/>
              </a:defRPr>
            </a:lvl8pPr>
            <a:lvl9pPr marL="3976688" indent="-314325" defTabSz="838200" fontAlgn="base">
              <a:spcBef>
                <a:spcPct val="0"/>
              </a:spcBef>
              <a:spcAft>
                <a:spcPct val="0"/>
              </a:spcAft>
              <a:defRPr>
                <a:solidFill>
                  <a:schemeClr val="tx1"/>
                </a:solidFill>
                <a:latin typeface="Arial" panose="020B0604020202020204" pitchFamily="34" charset="0"/>
              </a:defRPr>
            </a:lvl9pPr>
          </a:lstStyle>
          <a:p>
            <a:pPr>
              <a:spcAft>
                <a:spcPct val="50000"/>
              </a:spcAft>
              <a:buFontTx/>
              <a:buAutoNum type="arabicPeriod"/>
            </a:pPr>
            <a:r>
              <a:rPr lang="en-US" sz="3400" dirty="0" smtClean="0">
                <a:solidFill>
                  <a:srgbClr val="FFFF71"/>
                </a:solidFill>
              </a:rPr>
              <a:t> Artificial Intelligence (AI): A Review of its   Uses in Language Teaching and Learning : </a:t>
            </a:r>
            <a:r>
              <a:rPr lang="en-US" sz="3400" dirty="0" err="1" smtClean="0">
                <a:solidFill>
                  <a:srgbClr val="FFFF71"/>
                </a:solidFill>
              </a:rPr>
              <a:t>Zuraina</a:t>
            </a:r>
            <a:r>
              <a:rPr lang="en-US" sz="3400" dirty="0" smtClean="0">
                <a:solidFill>
                  <a:srgbClr val="FFFF71"/>
                </a:solidFill>
              </a:rPr>
              <a:t> Ali</a:t>
            </a:r>
          </a:p>
          <a:p>
            <a:pPr>
              <a:spcAft>
                <a:spcPct val="50000"/>
              </a:spcAft>
              <a:buFontTx/>
              <a:buAutoNum type="arabicPeriod"/>
            </a:pPr>
            <a:endParaRPr lang="en-US" sz="3400" dirty="0" smtClean="0">
              <a:solidFill>
                <a:srgbClr val="FFFF71"/>
              </a:solidFill>
            </a:endParaRPr>
          </a:p>
          <a:p>
            <a:pPr>
              <a:spcAft>
                <a:spcPct val="50000"/>
              </a:spcAft>
              <a:buFontTx/>
              <a:buAutoNum type="arabicPeriod"/>
            </a:pPr>
            <a:r>
              <a:rPr lang="en-US" sz="3400" dirty="0" smtClean="0">
                <a:solidFill>
                  <a:srgbClr val="FFFF71"/>
                </a:solidFill>
              </a:rPr>
              <a:t> Artificial intelligence in foreign language learning and teaching: a CALL for intelligent practice : T Schmidt, T </a:t>
            </a:r>
            <a:r>
              <a:rPr lang="en-US" sz="3400" dirty="0" err="1" smtClean="0">
                <a:solidFill>
                  <a:srgbClr val="FFFF71"/>
                </a:solidFill>
              </a:rPr>
              <a:t>Strasser</a:t>
            </a:r>
            <a:r>
              <a:rPr lang="en-US" sz="3400" dirty="0" smtClean="0">
                <a:solidFill>
                  <a:srgbClr val="FFFF71"/>
                </a:solidFill>
              </a:rPr>
              <a:t> </a:t>
            </a:r>
          </a:p>
          <a:p>
            <a:pPr>
              <a:spcAft>
                <a:spcPct val="50000"/>
              </a:spcAft>
              <a:buFontTx/>
              <a:buAutoNum type="arabicPeriod"/>
            </a:pPr>
            <a:endParaRPr lang="en-US" sz="3400" dirty="0" smtClean="0">
              <a:solidFill>
                <a:srgbClr val="FFFF71"/>
              </a:solidFill>
            </a:endParaRPr>
          </a:p>
        </p:txBody>
      </p:sp>
      <p:sp>
        <p:nvSpPr>
          <p:cNvPr id="2322" name="Text Box 274"/>
          <p:cNvSpPr txBox="1">
            <a:spLocks noChangeArrowheads="1"/>
          </p:cNvSpPr>
          <p:nvPr/>
        </p:nvSpPr>
        <p:spPr bwMode="auto">
          <a:xfrm>
            <a:off x="685800" y="36728400"/>
            <a:ext cx="7010399" cy="2130364"/>
          </a:xfrm>
          <a:prstGeom prst="rect">
            <a:avLst/>
          </a:prstGeom>
          <a:solidFill>
            <a:srgbClr val="004992"/>
          </a:solidFill>
          <a:ln>
            <a:noFill/>
          </a:ln>
          <a:effectLst/>
        </p:spPr>
        <p:txBody>
          <a:bodyPr lIns="182880" tIns="182880" rIns="182880" bIns="182880"/>
          <a:lstStyle>
            <a:lvl1pPr defTabSz="838200">
              <a:defRPr>
                <a:solidFill>
                  <a:schemeClr val="tx1"/>
                </a:solidFill>
                <a:latin typeface="Arial" panose="020B0604020202020204" pitchFamily="34" charset="0"/>
              </a:defRPr>
            </a:lvl1pPr>
            <a:lvl2pPr marL="419100" defTabSz="838200">
              <a:defRPr>
                <a:solidFill>
                  <a:schemeClr val="tx1"/>
                </a:solidFill>
                <a:latin typeface="Arial" panose="020B0604020202020204" pitchFamily="34" charset="0"/>
              </a:defRPr>
            </a:lvl2pPr>
            <a:lvl3pPr marL="838200" defTabSz="838200">
              <a:defRPr>
                <a:solidFill>
                  <a:schemeClr val="tx1"/>
                </a:solidFill>
                <a:latin typeface="Arial" panose="020B0604020202020204" pitchFamily="34" charset="0"/>
              </a:defRPr>
            </a:lvl3pPr>
            <a:lvl4pPr marL="1257300" defTabSz="838200">
              <a:defRPr>
                <a:solidFill>
                  <a:schemeClr val="tx1"/>
                </a:solidFill>
                <a:latin typeface="Arial" panose="020B0604020202020204" pitchFamily="34" charset="0"/>
              </a:defRPr>
            </a:lvl4pPr>
            <a:lvl5pPr marL="1676400" defTabSz="838200">
              <a:defRPr>
                <a:solidFill>
                  <a:schemeClr val="tx1"/>
                </a:solidFill>
                <a:latin typeface="Arial" panose="020B0604020202020204" pitchFamily="34" charset="0"/>
              </a:defRPr>
            </a:lvl5pPr>
            <a:lvl6pPr marL="2133600" defTabSz="838200" fontAlgn="base">
              <a:spcBef>
                <a:spcPct val="0"/>
              </a:spcBef>
              <a:spcAft>
                <a:spcPct val="0"/>
              </a:spcAft>
              <a:defRPr>
                <a:solidFill>
                  <a:schemeClr val="tx1"/>
                </a:solidFill>
                <a:latin typeface="Arial" panose="020B0604020202020204" pitchFamily="34" charset="0"/>
              </a:defRPr>
            </a:lvl6pPr>
            <a:lvl7pPr marL="2590800" defTabSz="838200" fontAlgn="base">
              <a:spcBef>
                <a:spcPct val="0"/>
              </a:spcBef>
              <a:spcAft>
                <a:spcPct val="0"/>
              </a:spcAft>
              <a:defRPr>
                <a:solidFill>
                  <a:schemeClr val="tx1"/>
                </a:solidFill>
                <a:latin typeface="Arial" panose="020B0604020202020204" pitchFamily="34" charset="0"/>
              </a:defRPr>
            </a:lvl7pPr>
            <a:lvl8pPr marL="3048000" defTabSz="838200" fontAlgn="base">
              <a:spcBef>
                <a:spcPct val="0"/>
              </a:spcBef>
              <a:spcAft>
                <a:spcPct val="0"/>
              </a:spcAft>
              <a:defRPr>
                <a:solidFill>
                  <a:schemeClr val="tx1"/>
                </a:solidFill>
                <a:latin typeface="Arial" panose="020B0604020202020204" pitchFamily="34" charset="0"/>
              </a:defRPr>
            </a:lvl8pPr>
            <a:lvl9pPr marL="3505200" defTabSz="838200" fontAlgn="base">
              <a:spcBef>
                <a:spcPct val="0"/>
              </a:spcBef>
              <a:spcAft>
                <a:spcPct val="0"/>
              </a:spcAft>
              <a:defRPr>
                <a:solidFill>
                  <a:schemeClr val="tx1"/>
                </a:solidFill>
                <a:latin typeface="Arial" panose="020B0604020202020204" pitchFamily="34" charset="0"/>
              </a:defRPr>
            </a:lvl9pPr>
          </a:lstStyle>
          <a:p>
            <a:pPr lvl="0">
              <a:spcBef>
                <a:spcPts val="0"/>
              </a:spcBef>
              <a:spcAft>
                <a:spcPts val="0"/>
              </a:spcAft>
              <a:buClr>
                <a:schemeClr val="lt1"/>
              </a:buClr>
              <a:buSzPts val="4000"/>
            </a:pPr>
            <a:r>
              <a:rPr lang="en-US" sz="2800" b="0" i="0" u="none" dirty="0" smtClean="0">
                <a:solidFill>
                  <a:schemeClr val="lt1"/>
                </a:solidFill>
                <a:sym typeface="Arial"/>
              </a:rPr>
              <a:t>Md. </a:t>
            </a:r>
            <a:r>
              <a:rPr lang="en-US" sz="2800" b="0" i="0" u="none" dirty="0" err="1" smtClean="0">
                <a:solidFill>
                  <a:schemeClr val="lt1"/>
                </a:solidFill>
                <a:sym typeface="Arial"/>
              </a:rPr>
              <a:t>Sakib</a:t>
            </a:r>
            <a:r>
              <a:rPr lang="en-US" sz="2800" b="0" i="0" u="none" dirty="0" smtClean="0">
                <a:solidFill>
                  <a:schemeClr val="lt1"/>
                </a:solidFill>
                <a:sym typeface="Arial"/>
              </a:rPr>
              <a:t> </a:t>
            </a:r>
            <a:r>
              <a:rPr lang="en-US" sz="2800" b="0" i="0" u="none" dirty="0" err="1" smtClean="0">
                <a:solidFill>
                  <a:schemeClr val="lt1"/>
                </a:solidFill>
                <a:sym typeface="Arial"/>
              </a:rPr>
              <a:t>Mukhtar</a:t>
            </a:r>
            <a:endParaRPr lang="en-US" sz="2800" dirty="0" smtClean="0"/>
          </a:p>
          <a:p>
            <a:pPr lvl="0">
              <a:spcBef>
                <a:spcPts val="0"/>
              </a:spcBef>
              <a:spcAft>
                <a:spcPts val="0"/>
              </a:spcAft>
              <a:buClr>
                <a:schemeClr val="lt1"/>
              </a:buClr>
              <a:buSzPts val="4000"/>
            </a:pPr>
            <a:r>
              <a:rPr lang="en-US" sz="2800" dirty="0" smtClean="0">
                <a:solidFill>
                  <a:schemeClr val="lt1"/>
                </a:solidFill>
              </a:rPr>
              <a:t>Institute of Engineering and Management</a:t>
            </a:r>
            <a:endParaRPr lang="en-US" sz="2800" dirty="0" smtClean="0"/>
          </a:p>
          <a:p>
            <a:pPr lvl="0">
              <a:spcBef>
                <a:spcPts val="0"/>
              </a:spcBef>
              <a:spcAft>
                <a:spcPts val="0"/>
              </a:spcAft>
              <a:buClr>
                <a:schemeClr val="lt1"/>
              </a:buClr>
              <a:buSzPts val="4000"/>
            </a:pPr>
            <a:r>
              <a:rPr lang="en-US" sz="2800" b="0" i="0" u="none" dirty="0" smtClean="0">
                <a:solidFill>
                  <a:schemeClr val="lt1"/>
                </a:solidFill>
                <a:sym typeface="Arial"/>
              </a:rPr>
              <a:t>Email: </a:t>
            </a:r>
            <a:r>
              <a:rPr lang="en-US" sz="2800" dirty="0" smtClean="0">
                <a:solidFill>
                  <a:schemeClr val="lt1"/>
                </a:solidFill>
              </a:rPr>
              <a:t>sakibmukhtar7044@gmail.com</a:t>
            </a:r>
            <a:endParaRPr lang="en-US" sz="2800" dirty="0" smtClean="0"/>
          </a:p>
          <a:p>
            <a:pPr lvl="0">
              <a:spcBef>
                <a:spcPts val="0"/>
              </a:spcBef>
              <a:spcAft>
                <a:spcPts val="0"/>
              </a:spcAft>
              <a:buClr>
                <a:schemeClr val="lt1"/>
              </a:buClr>
              <a:buSzPts val="4000"/>
            </a:pPr>
            <a:r>
              <a:rPr lang="en-US" sz="2800" b="0" i="0" u="none" dirty="0" smtClean="0">
                <a:solidFill>
                  <a:schemeClr val="lt1"/>
                </a:solidFill>
                <a:sym typeface="Arial"/>
              </a:rPr>
              <a:t>Phone: 8910258468</a:t>
            </a:r>
            <a:endParaRPr lang="en-US" sz="2800" dirty="0"/>
          </a:p>
        </p:txBody>
      </p:sp>
      <p:pic>
        <p:nvPicPr>
          <p:cNvPr id="66" name="Picture 65"/>
          <p:cNvPicPr>
            <a:picLocks noChangeAspect="1"/>
          </p:cNvPicPr>
          <p:nvPr/>
        </p:nvPicPr>
        <p:blipFill>
          <a:blip r:embed="rId2"/>
          <a:stretch>
            <a:fillRect/>
          </a:stretch>
        </p:blipFill>
        <p:spPr>
          <a:xfrm>
            <a:off x="19378613" y="20387071"/>
            <a:ext cx="9872662" cy="5634831"/>
          </a:xfrm>
          <a:prstGeom prst="rect">
            <a:avLst/>
          </a:prstGeom>
        </p:spPr>
      </p:pic>
      <p:graphicFrame>
        <p:nvGraphicFramePr>
          <p:cNvPr id="67" name="Chart 66"/>
          <p:cNvGraphicFramePr/>
          <p:nvPr>
            <p:extLst>
              <p:ext uri="{D42A27DB-BD31-4B8C-83A1-F6EECF244321}">
                <p14:modId xmlns:p14="http://schemas.microsoft.com/office/powerpoint/2010/main" val="3711148209"/>
              </p:ext>
            </p:extLst>
          </p:nvPr>
        </p:nvGraphicFramePr>
        <p:xfrm>
          <a:off x="18917542" y="27250627"/>
          <a:ext cx="10794803" cy="10764442"/>
        </p:xfrm>
        <a:graphic>
          <a:graphicData uri="http://schemas.openxmlformats.org/drawingml/2006/chart">
            <c:chart xmlns:c="http://schemas.openxmlformats.org/drawingml/2006/chart" xmlns:r="http://schemas.openxmlformats.org/officeDocument/2006/relationships" r:id="rId3"/>
          </a:graphicData>
        </a:graphic>
      </p:graphicFrame>
      <p:sp>
        <p:nvSpPr>
          <p:cNvPr id="2" name="Rectangle 1"/>
          <p:cNvSpPr/>
          <p:nvPr/>
        </p:nvSpPr>
        <p:spPr bwMode="auto">
          <a:xfrm>
            <a:off x="2178050" y="39547800"/>
            <a:ext cx="4022725" cy="533400"/>
          </a:xfrm>
          <a:prstGeom prst="rect">
            <a:avLst/>
          </a:prstGeom>
          <a:solidFill>
            <a:srgbClr val="0033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022725" rtl="0" eaLnBrk="1" fontAlgn="base" latinLnBrk="0" hangingPunct="1">
              <a:lnSpc>
                <a:spcPct val="100000"/>
              </a:lnSpc>
              <a:spcBef>
                <a:spcPct val="0"/>
              </a:spcBef>
              <a:spcAft>
                <a:spcPct val="0"/>
              </a:spcAft>
              <a:buClrTx/>
              <a:buSzTx/>
              <a:buFontTx/>
              <a:buNone/>
              <a:tabLst/>
            </a:pPr>
            <a:endParaRPr kumimoji="0" lang="en-IN" sz="3200" b="0" i="0" u="none" strike="noStrike" cap="none" normalizeH="0" baseline="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4"/>
          <a:stretch>
            <a:fillRect/>
          </a:stretch>
        </p:blipFill>
        <p:spPr>
          <a:xfrm>
            <a:off x="1479232" y="0"/>
            <a:ext cx="5448935" cy="538099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022725"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022725"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1171</TotalTime>
  <Words>946</Words>
  <Application>Microsoft Office PowerPoint</Application>
  <PresentationFormat>Custom</PresentationFormat>
  <Paragraphs>52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Impact</vt:lpstr>
      <vt:lpstr>Default Design</vt:lpstr>
      <vt:lpstr>PowerPoint Presentation</vt:lpstr>
    </vt:vector>
  </TitlesOfParts>
  <Company>Genigraphics 800.790.4001</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poster 44 x 44 - D</dc:title>
  <dc:creator>Genigraphics 800.790.4001</dc:creator>
  <dc:description>To order poster prints visit us at www.genigraphics.com</dc:description>
  <cp:lastModifiedBy>Microsoft account</cp:lastModifiedBy>
  <cp:revision>37</cp:revision>
  <dcterms:created xsi:type="dcterms:W3CDTF">2008-05-03T03:01:56Z</dcterms:created>
  <dcterms:modified xsi:type="dcterms:W3CDTF">2024-08-27T13:58:11Z</dcterms:modified>
</cp:coreProperties>
</file>