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4" r:id="rId6"/>
    <p:sldId id="265" r:id="rId7"/>
    <p:sldId id="266" r:id="rId8"/>
    <p:sldId id="260" r:id="rId9"/>
    <p:sldId id="261" r:id="rId10"/>
    <p:sldId id="262" r:id="rId11"/>
    <p:sldId id="263" r:id="rId12"/>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55396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dirty="0"/>
              <a:t>[D</a:t>
            </a:r>
            <a:r>
              <a:rPr lang="en-US" dirty="0"/>
              <a:t>ata Analytics Department</a:t>
            </a:r>
            <a:r>
              <a:rPr dirty="0"/>
              <a:t>] - [Engagement Manager], [Senior Consultant], [Junior Consultant</a:t>
            </a:r>
            <a:r>
              <a:rPr lang="en-US" dirty="0"/>
              <a:t>: Md. Sakib Bin Alam</a:t>
            </a:r>
            <a:r>
              <a:rPr dirty="0"/>
              <a: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Appendix</a:t>
            </a:r>
          </a:p>
        </p:txBody>
      </p:sp>
      <p:sp>
        <p:nvSpPr>
          <p:cNvPr id="163" name="Shape 115"/>
          <p:cNvSpPr/>
          <p:nvPr/>
        </p:nvSpPr>
        <p:spPr>
          <a:xfrm>
            <a:off x="205025" y="1083299"/>
            <a:ext cx="8565600" cy="92008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t>This is an optional slide where you may place any supporting items.</a:t>
            </a:r>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87027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Existing customer analysis to predict trends and recommendation for new customers to drive the most value for the </a:t>
            </a:r>
            <a:r>
              <a:rPr lang="en-US" dirty="0" err="1"/>
              <a:t>organisation</a:t>
            </a:r>
            <a:r>
              <a:rPr dirty="0"/>
              <a:t>.</a:t>
            </a:r>
          </a:p>
        </p:txBody>
      </p:sp>
      <p:sp>
        <p:nvSpPr>
          <p:cNvPr id="124" name="Shape 73"/>
          <p:cNvSpPr/>
          <p:nvPr/>
        </p:nvSpPr>
        <p:spPr>
          <a:xfrm>
            <a:off x="205024" y="2055571"/>
            <a:ext cx="8017142" cy="3087929"/>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Numerous plots have been generated in order to explore the relations between different features, aiming to enhance the value of the company. The chosen features for analysis are as listed below:</a:t>
            </a:r>
          </a:p>
          <a:p>
            <a:endParaRPr lang="en-US" dirty="0"/>
          </a:p>
          <a:p>
            <a:r>
              <a:rPr lang="en-US" dirty="0"/>
              <a:t>- Age, Gender</a:t>
            </a:r>
          </a:p>
          <a:p>
            <a:r>
              <a:rPr lang="en-US" dirty="0"/>
              <a:t>- Job industry Category</a:t>
            </a:r>
          </a:p>
          <a:p>
            <a:r>
              <a:rPr lang="en-US" dirty="0"/>
              <a:t>- Wealth segment</a:t>
            </a:r>
          </a:p>
          <a:p>
            <a:r>
              <a:rPr lang="en-US" dirty="0"/>
              <a:t>- Bike purchased</a:t>
            </a:r>
          </a:p>
          <a:p>
            <a:r>
              <a:rPr lang="en-US" dirty="0"/>
              <a:t>- State</a:t>
            </a:r>
          </a:p>
          <a:p>
            <a:r>
              <a:rPr lang="en-US" dirty="0"/>
              <a:t>- Profit</a:t>
            </a:r>
          </a:p>
          <a:p>
            <a:endParaRPr dirty="0"/>
          </a:p>
        </p:txBody>
      </p:sp>
      <p:sp>
        <p:nvSpPr>
          <p:cNvPr id="126" name="Place any supporting images, graphs, data or extra text here."/>
          <p:cNvSpPr/>
          <p:nvPr/>
        </p:nvSpPr>
        <p:spPr>
          <a:xfrm>
            <a:off x="4969973" y="3289337"/>
            <a:ext cx="3800704" cy="4000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endParaRPr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Age &amp; Gender</a:t>
            </a:r>
            <a:endParaRPr dirty="0"/>
          </a:p>
        </p:txBody>
      </p:sp>
      <p:sp>
        <p:nvSpPr>
          <p:cNvPr id="133" name="Shape 82"/>
          <p:cNvSpPr/>
          <p:nvPr/>
        </p:nvSpPr>
        <p:spPr>
          <a:xfrm>
            <a:off x="205024" y="1995409"/>
            <a:ext cx="3683034" cy="202610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Client’s have age range from 20 to 70, where most of the clients’ age is between 41 to 45.</a:t>
            </a:r>
          </a:p>
          <a:p>
            <a:endParaRPr lang="en-US" dirty="0"/>
          </a:p>
          <a:p>
            <a:pPr marL="285750" indent="-285750">
              <a:buFont typeface="Arial" panose="020B0604020202020204" pitchFamily="34" charset="0"/>
              <a:buChar char="•"/>
            </a:pPr>
            <a:r>
              <a:rPr lang="en-US" dirty="0"/>
              <a:t>In terms of gender there is no significant difference between male and female.</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6" name="Rectangle 5">
            <a:extLst>
              <a:ext uri="{FF2B5EF4-FFF2-40B4-BE49-F238E27FC236}">
                <a16:creationId xmlns:a16="http://schemas.microsoft.com/office/drawing/2014/main" id="{60CD48E0-CAA4-96F7-88B8-7EE8977F6751}"/>
              </a:ext>
            </a:extLst>
          </p:cNvPr>
          <p:cNvSpPr/>
          <p:nvPr/>
        </p:nvSpPr>
        <p:spPr>
          <a:xfrm>
            <a:off x="6556917" y="1862400"/>
            <a:ext cx="2382059" cy="2194560"/>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th-TH" sz="1400" b="0" i="0" u="none" strike="noStrike" cap="none" spc="0" normalizeH="0" baseline="0" dirty="0">
              <a:ln>
                <a:noFill/>
              </a:ln>
              <a:solidFill>
                <a:srgbClr val="000000"/>
              </a:solidFill>
              <a:effectLst/>
              <a:uFillTx/>
              <a:latin typeface="+mn-lt"/>
              <a:ea typeface="+mn-ea"/>
              <a:cs typeface="+mn-cs"/>
              <a:sym typeface="Arial"/>
            </a:endParaRPr>
          </a:p>
        </p:txBody>
      </p:sp>
      <p:sp>
        <p:nvSpPr>
          <p:cNvPr id="7" name="Rectangle 6">
            <a:extLst>
              <a:ext uri="{FF2B5EF4-FFF2-40B4-BE49-F238E27FC236}">
                <a16:creationId xmlns:a16="http://schemas.microsoft.com/office/drawing/2014/main" id="{D2223E74-8FD2-7DD9-104B-092832BD6CAC}"/>
              </a:ext>
            </a:extLst>
          </p:cNvPr>
          <p:cNvSpPr/>
          <p:nvPr/>
        </p:nvSpPr>
        <p:spPr>
          <a:xfrm>
            <a:off x="3850889" y="1865641"/>
            <a:ext cx="2549912" cy="219456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th-TH" sz="1400" b="0" i="0" u="none" strike="noStrike" cap="none" spc="0" normalizeH="0" baseline="0" dirty="0">
              <a:ln>
                <a:noFill/>
              </a:ln>
              <a:solidFill>
                <a:srgbClr val="000000"/>
              </a:solidFill>
              <a:effectLst/>
              <a:uFillTx/>
              <a:latin typeface="+mn-lt"/>
              <a:ea typeface="+mn-ea"/>
              <a:cs typeface="+mn-cs"/>
              <a:sym typeface="Aria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State &amp; State-wise profit</a:t>
            </a:r>
            <a:endParaRPr dirty="0"/>
          </a:p>
        </p:txBody>
      </p:sp>
      <p:sp>
        <p:nvSpPr>
          <p:cNvPr id="133" name="Shape 82"/>
          <p:cNvSpPr/>
          <p:nvPr/>
        </p:nvSpPr>
        <p:spPr>
          <a:xfrm>
            <a:off x="405748" y="1739628"/>
            <a:ext cx="3013960" cy="229155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Most of the customers are from NSW and therefore NSW shows the most profit.</a:t>
            </a:r>
          </a:p>
          <a:p>
            <a:endParaRPr lang="en-US" dirty="0"/>
          </a:p>
          <a:p>
            <a:pPr marL="285750" indent="-285750">
              <a:buFont typeface="Arial" panose="020B0604020202020204" pitchFamily="34" charset="0"/>
              <a:buChar char="•"/>
            </a:pPr>
            <a:r>
              <a:rPr lang="en-US" dirty="0"/>
              <a:t>But if we calculate the average profit per state, we see that the value is equal for all.</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6" name="Rectangle 5">
            <a:extLst>
              <a:ext uri="{FF2B5EF4-FFF2-40B4-BE49-F238E27FC236}">
                <a16:creationId xmlns:a16="http://schemas.microsoft.com/office/drawing/2014/main" id="{60CD48E0-CAA4-96F7-88B8-7EE8977F6751}"/>
              </a:ext>
            </a:extLst>
          </p:cNvPr>
          <p:cNvSpPr/>
          <p:nvPr/>
        </p:nvSpPr>
        <p:spPr>
          <a:xfrm>
            <a:off x="6515443" y="943297"/>
            <a:ext cx="2423533" cy="1920240"/>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th-TH" sz="1400" b="0" i="0" u="none" strike="noStrike" cap="none" spc="0" normalizeH="0" baseline="0">
              <a:ln>
                <a:noFill/>
              </a:ln>
              <a:solidFill>
                <a:srgbClr val="000000"/>
              </a:solidFill>
              <a:effectLst/>
              <a:uFillTx/>
              <a:latin typeface="+mn-lt"/>
              <a:ea typeface="+mn-ea"/>
              <a:cs typeface="+mn-cs"/>
              <a:sym typeface="Arial"/>
            </a:endParaRPr>
          </a:p>
        </p:txBody>
      </p:sp>
      <p:sp>
        <p:nvSpPr>
          <p:cNvPr id="7" name="Rectangle 6">
            <a:extLst>
              <a:ext uri="{FF2B5EF4-FFF2-40B4-BE49-F238E27FC236}">
                <a16:creationId xmlns:a16="http://schemas.microsoft.com/office/drawing/2014/main" id="{D2223E74-8FD2-7DD9-104B-092832BD6CAC}"/>
              </a:ext>
            </a:extLst>
          </p:cNvPr>
          <p:cNvSpPr/>
          <p:nvPr/>
        </p:nvSpPr>
        <p:spPr>
          <a:xfrm>
            <a:off x="3902927" y="943297"/>
            <a:ext cx="2423534" cy="192024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th-TH" sz="1400" b="0" i="0" u="none" strike="noStrike" cap="none" spc="0" normalizeH="0" baseline="0" dirty="0">
              <a:ln>
                <a:noFill/>
              </a:ln>
              <a:solidFill>
                <a:srgbClr val="000000"/>
              </a:solidFill>
              <a:effectLst/>
              <a:uFillTx/>
              <a:latin typeface="+mn-lt"/>
              <a:ea typeface="+mn-ea"/>
              <a:cs typeface="+mn-cs"/>
              <a:sym typeface="Arial"/>
            </a:endParaRPr>
          </a:p>
        </p:txBody>
      </p:sp>
      <p:sp>
        <p:nvSpPr>
          <p:cNvPr id="3" name="Rectangle 2">
            <a:extLst>
              <a:ext uri="{FF2B5EF4-FFF2-40B4-BE49-F238E27FC236}">
                <a16:creationId xmlns:a16="http://schemas.microsoft.com/office/drawing/2014/main" id="{75F3EC1E-E15F-7414-7C3D-C9BE8D337180}"/>
              </a:ext>
            </a:extLst>
          </p:cNvPr>
          <p:cNvSpPr/>
          <p:nvPr/>
        </p:nvSpPr>
        <p:spPr>
          <a:xfrm>
            <a:off x="6579221" y="3126311"/>
            <a:ext cx="2240808" cy="1640734"/>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th-TH" sz="1400" b="0" i="0" u="none" strike="noStrike" cap="none" spc="0" normalizeH="0" baseline="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231056739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Job category and it’s relationship with gender</a:t>
            </a:r>
            <a:endParaRPr dirty="0"/>
          </a:p>
        </p:txBody>
      </p:sp>
      <p:sp>
        <p:nvSpPr>
          <p:cNvPr id="133" name="Shape 82"/>
          <p:cNvSpPr/>
          <p:nvPr/>
        </p:nvSpPr>
        <p:spPr>
          <a:xfrm>
            <a:off x="127552" y="1862400"/>
            <a:ext cx="4013268" cy="3087929"/>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Most of the customers job industry are Manufacturing, Financial services and health. </a:t>
            </a:r>
          </a:p>
          <a:p>
            <a:endParaRPr lang="en-US" dirty="0"/>
          </a:p>
          <a:p>
            <a:pPr marL="285750" indent="-285750">
              <a:buFont typeface="Arial" panose="020B0604020202020204" pitchFamily="34" charset="0"/>
              <a:buChar char="•"/>
            </a:pPr>
            <a:r>
              <a:rPr lang="en-US" dirty="0"/>
              <a:t>Very less number of customers from Telecommunication and Agriculture industry.</a:t>
            </a:r>
          </a:p>
          <a:p>
            <a:endParaRPr lang="en-US" dirty="0"/>
          </a:p>
          <a:p>
            <a:pPr marL="285750" indent="-285750">
              <a:buFont typeface="Arial" panose="020B0604020202020204" pitchFamily="34" charset="0"/>
              <a:buChar char="•"/>
            </a:pPr>
            <a:r>
              <a:rPr lang="en-US" dirty="0"/>
              <a:t>In terms of gender, there is no significant difference between male and female in several job categories.</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7" name="Rectangle 6">
            <a:extLst>
              <a:ext uri="{FF2B5EF4-FFF2-40B4-BE49-F238E27FC236}">
                <a16:creationId xmlns:a16="http://schemas.microsoft.com/office/drawing/2014/main" id="{D2223E74-8FD2-7DD9-104B-092832BD6CAC}"/>
              </a:ext>
            </a:extLst>
          </p:cNvPr>
          <p:cNvSpPr/>
          <p:nvPr/>
        </p:nvSpPr>
        <p:spPr>
          <a:xfrm>
            <a:off x="4140820" y="1903141"/>
            <a:ext cx="4641294" cy="2834640"/>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th-TH" sz="1400" b="0" i="0" u="none" strike="noStrike" cap="none" spc="0" normalizeH="0" baseline="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233799077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Wealth segment and it’s relationship with gender and age</a:t>
            </a:r>
            <a:endParaRPr dirty="0"/>
          </a:p>
        </p:txBody>
      </p:sp>
      <p:sp>
        <p:nvSpPr>
          <p:cNvPr id="133" name="Shape 82"/>
          <p:cNvSpPr/>
          <p:nvPr/>
        </p:nvSpPr>
        <p:spPr>
          <a:xfrm>
            <a:off x="205025" y="1755739"/>
            <a:ext cx="3534351" cy="3406478"/>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400" dirty="0"/>
              <a:t>The mass affluent customers between ages 40-50 show the most purchases.</a:t>
            </a:r>
          </a:p>
          <a:p>
            <a:endParaRPr lang="en-US" sz="1400" dirty="0"/>
          </a:p>
          <a:p>
            <a:pPr marL="285750" indent="-285750">
              <a:buFont typeface="Arial" panose="020B0604020202020204" pitchFamily="34" charset="0"/>
              <a:buChar char="•"/>
            </a:pPr>
            <a:r>
              <a:rPr lang="en-US" sz="1400" dirty="0"/>
              <a:t>The mass affluent customer base has the highest number of purchases in the current database compared to the affluent and HNI.</a:t>
            </a:r>
          </a:p>
          <a:p>
            <a:r>
              <a:rPr lang="en-US" sz="1400" dirty="0"/>
              <a:t> </a:t>
            </a:r>
          </a:p>
          <a:p>
            <a:pPr marL="285750" indent="-285750">
              <a:buFont typeface="Arial" panose="020B0604020202020204" pitchFamily="34" charset="0"/>
              <a:buChar char="•"/>
            </a:pPr>
            <a:r>
              <a:rPr lang="en-US" sz="1400" dirty="0"/>
              <a:t>The female customers in the mass affluent has the highest number of purchases in the customer base.</a:t>
            </a:r>
          </a:p>
          <a:p>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6" name="Rectangle 5">
            <a:extLst>
              <a:ext uri="{FF2B5EF4-FFF2-40B4-BE49-F238E27FC236}">
                <a16:creationId xmlns:a16="http://schemas.microsoft.com/office/drawing/2014/main" id="{60CD48E0-CAA4-96F7-88B8-7EE8977F6751}"/>
              </a:ext>
            </a:extLst>
          </p:cNvPr>
          <p:cNvSpPr/>
          <p:nvPr/>
        </p:nvSpPr>
        <p:spPr>
          <a:xfrm>
            <a:off x="4768419" y="3502766"/>
            <a:ext cx="2814410" cy="1640734"/>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th-TH" sz="1400" b="0" i="0" u="none" strike="noStrike" cap="none" spc="0" normalizeH="0" baseline="0">
              <a:ln>
                <a:noFill/>
              </a:ln>
              <a:solidFill>
                <a:srgbClr val="000000"/>
              </a:solidFill>
              <a:effectLst/>
              <a:uFillTx/>
              <a:latin typeface="+mn-lt"/>
              <a:ea typeface="+mn-ea"/>
              <a:cs typeface="+mn-cs"/>
              <a:sym typeface="Arial"/>
            </a:endParaRPr>
          </a:p>
        </p:txBody>
      </p:sp>
      <p:sp>
        <p:nvSpPr>
          <p:cNvPr id="7" name="Rectangle 6">
            <a:extLst>
              <a:ext uri="{FF2B5EF4-FFF2-40B4-BE49-F238E27FC236}">
                <a16:creationId xmlns:a16="http://schemas.microsoft.com/office/drawing/2014/main" id="{D2223E74-8FD2-7DD9-104B-092832BD6CAC}"/>
              </a:ext>
            </a:extLst>
          </p:cNvPr>
          <p:cNvSpPr/>
          <p:nvPr/>
        </p:nvSpPr>
        <p:spPr>
          <a:xfrm>
            <a:off x="4238736" y="1655235"/>
            <a:ext cx="2185639" cy="1640734"/>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th-TH" sz="1400" b="0" i="0" u="none" strike="noStrike" cap="none" spc="0" normalizeH="0" baseline="0">
              <a:ln>
                <a:noFill/>
              </a:ln>
              <a:solidFill>
                <a:srgbClr val="000000"/>
              </a:solidFill>
              <a:effectLst/>
              <a:uFillTx/>
              <a:latin typeface="+mn-lt"/>
              <a:ea typeface="+mn-ea"/>
              <a:cs typeface="+mn-cs"/>
              <a:sym typeface="Arial"/>
            </a:endParaRPr>
          </a:p>
        </p:txBody>
      </p:sp>
      <p:sp>
        <p:nvSpPr>
          <p:cNvPr id="2" name="Rectangle 1">
            <a:extLst>
              <a:ext uri="{FF2B5EF4-FFF2-40B4-BE49-F238E27FC236}">
                <a16:creationId xmlns:a16="http://schemas.microsoft.com/office/drawing/2014/main" id="{4502D230-643E-FFCE-9D82-F271453797ED}"/>
              </a:ext>
            </a:extLst>
          </p:cNvPr>
          <p:cNvSpPr/>
          <p:nvPr/>
        </p:nvSpPr>
        <p:spPr>
          <a:xfrm>
            <a:off x="6584986" y="1662205"/>
            <a:ext cx="2185639" cy="1640734"/>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th-TH" sz="1400" b="0" i="0" u="none" strike="noStrike" cap="none" spc="0" normalizeH="0" baseline="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248021241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Recommendation</a:t>
            </a:r>
            <a:endParaRPr dirty="0"/>
          </a:p>
        </p:txBody>
      </p:sp>
      <p:sp>
        <p:nvSpPr>
          <p:cNvPr id="142" name="Shape 91"/>
          <p:cNvSpPr/>
          <p:nvPr/>
        </p:nvSpPr>
        <p:spPr>
          <a:xfrm>
            <a:off x="205025" y="1858829"/>
            <a:ext cx="7556224" cy="3087929"/>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The company should target age group between 20 and 70 and specifically focus on 40-45 age ranged customers.</a:t>
            </a:r>
          </a:p>
          <a:p>
            <a:endParaRPr lang="en-US" dirty="0"/>
          </a:p>
          <a:p>
            <a:pPr marL="285750" indent="-285750">
              <a:buFont typeface="Arial" panose="020B0604020202020204" pitchFamily="34" charset="0"/>
              <a:buChar char="•"/>
            </a:pPr>
            <a:r>
              <a:rPr lang="en-US" dirty="0"/>
              <a:t>They should increase their business in other state along with NSW.</a:t>
            </a:r>
          </a:p>
          <a:p>
            <a:endParaRPr lang="en-US" dirty="0"/>
          </a:p>
          <a:p>
            <a:pPr marL="285750" indent="-285750">
              <a:buFont typeface="Arial" panose="020B0604020202020204" pitchFamily="34" charset="0"/>
              <a:buChar char="•"/>
            </a:pPr>
            <a:r>
              <a:rPr lang="en-US" dirty="0"/>
              <a:t>They should initiate special stuffs to attract more high net worth wealth segment customers.</a:t>
            </a:r>
          </a:p>
          <a:p>
            <a:endParaRPr lang="en-US" dirty="0"/>
          </a:p>
          <a:p>
            <a:pPr marL="285750" indent="-285750">
              <a:buFont typeface="Arial" panose="020B0604020202020204" pitchFamily="34" charset="0"/>
              <a:buChar char="•"/>
            </a:pPr>
            <a:r>
              <a:rPr lang="en-US" dirty="0"/>
              <a:t>They must work on the Manufacturing, Financial Services, Health, Retail or Property Industry.</a:t>
            </a:r>
          </a:p>
          <a:p>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92008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t>Place headline insight or information here. This should be the most important point for this slide.</a:t>
            </a:r>
          </a:p>
        </p:txBody>
      </p:sp>
      <p:sp>
        <p:nvSpPr>
          <p:cNvPr id="151" name="Shape 100"/>
          <p:cNvSpPr/>
          <p:nvPr/>
        </p:nvSpPr>
        <p:spPr>
          <a:xfrm>
            <a:off x="205025" y="2164724"/>
            <a:ext cx="7563658" cy="176064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Most of the customer work in the manufacturing, financial services, and health and they have moderate level of wealth i.e. ‘mass customer’ category.</a:t>
            </a:r>
          </a:p>
          <a:p>
            <a:endParaRPr lang="en-US" dirty="0"/>
          </a:p>
          <a:p>
            <a:r>
              <a:rPr lang="en-US" dirty="0"/>
              <a:t>They have customers of all age levels, with a higher concentration of middle-aged customers. Therefore, there product have a correlation with middle-aged group of people.</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65</TotalTime>
  <Words>823</Words>
  <Application>Microsoft Office PowerPoint</Application>
  <PresentationFormat>On-screen Show (16:9)</PresentationFormat>
  <Paragraphs>70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MD Sakib Bin Alam</cp:lastModifiedBy>
  <cp:revision>14</cp:revision>
  <dcterms:modified xsi:type="dcterms:W3CDTF">2023-08-18T14:31:31Z</dcterms:modified>
</cp:coreProperties>
</file>