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36CF-BE8F-49B8-A5CD-FADF47A39197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A7572-29C3-4DDD-8871-8FE01A617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CB4621-F124-40E1-A7D8-85C7ED38AA55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113DD8C-9CAC-4E2C-A6DF-A08DCB47F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1219200"/>
          </a:xfrm>
        </p:spPr>
        <p:txBody>
          <a:bodyPr/>
          <a:lstStyle/>
          <a:p>
            <a:r>
              <a:rPr lang="en-US" altLang="zh-TW" sz="6600" dirty="0" smtClean="0"/>
              <a:t>Fourier series</a:t>
            </a:r>
            <a:endParaRPr lang="en-US" altLang="zh-TW" sz="6600" dirty="0"/>
          </a:p>
        </p:txBody>
      </p:sp>
      <p:graphicFrame>
        <p:nvGraphicFramePr>
          <p:cNvPr id="106496" name="Object 2048"/>
          <p:cNvGraphicFramePr>
            <a:graphicFrameLocks noChangeAspect="1"/>
          </p:cNvGraphicFramePr>
          <p:nvPr/>
        </p:nvGraphicFramePr>
        <p:xfrm>
          <a:off x="1250950" y="4114800"/>
          <a:ext cx="6699250" cy="1141413"/>
        </p:xfrm>
        <a:graphic>
          <a:graphicData uri="http://schemas.openxmlformats.org/presentationml/2006/ole">
            <p:oleObj spid="_x0000_s1026" name="Equation" r:id="rId3" imgW="2527200" imgH="431640" progId="Equation.3">
              <p:embed/>
            </p:oleObj>
          </a:graphicData>
        </a:graphic>
      </p:graphicFrame>
      <p:sp>
        <p:nvSpPr>
          <p:cNvPr id="5128" name="AutoShape 8"/>
          <p:cNvSpPr>
            <a:spLocks/>
          </p:cNvSpPr>
          <p:nvPr/>
        </p:nvSpPr>
        <p:spPr bwMode="auto">
          <a:xfrm rot="5400000">
            <a:off x="3924300" y="4381500"/>
            <a:ext cx="152400" cy="2209800"/>
          </a:xfrm>
          <a:prstGeom prst="rightBrace">
            <a:avLst>
              <a:gd name="adj1" fmla="val 120833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 altLang="zh-TW" dirty="0">
              <a:solidFill>
                <a:srgbClr val="FF3300"/>
              </a:solidFill>
            </a:endParaRPr>
          </a:p>
          <a:p>
            <a:pPr algn="ctr"/>
            <a:endParaRPr lang="en-US" altLang="zh-TW" dirty="0">
              <a:solidFill>
                <a:srgbClr val="FF3300"/>
              </a:solidFill>
            </a:endParaRPr>
          </a:p>
          <a:p>
            <a:pPr algn="ctr"/>
            <a:r>
              <a:rPr lang="en-US" altLang="zh-TW" dirty="0">
                <a:solidFill>
                  <a:srgbClr val="002060"/>
                </a:solidFill>
              </a:rPr>
              <a:t>Even Part</a:t>
            </a:r>
          </a:p>
        </p:txBody>
      </p:sp>
      <p:sp>
        <p:nvSpPr>
          <p:cNvPr id="5129" name="AutoShape 9"/>
          <p:cNvSpPr>
            <a:spLocks/>
          </p:cNvSpPr>
          <p:nvPr/>
        </p:nvSpPr>
        <p:spPr bwMode="auto">
          <a:xfrm rot="5400000">
            <a:off x="6896100" y="4381500"/>
            <a:ext cx="152400" cy="2209800"/>
          </a:xfrm>
          <a:prstGeom prst="rightBrace">
            <a:avLst>
              <a:gd name="adj1" fmla="val 120833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 altLang="zh-TW" dirty="0">
              <a:solidFill>
                <a:srgbClr val="FF3300"/>
              </a:solidFill>
            </a:endParaRPr>
          </a:p>
          <a:p>
            <a:pPr algn="ctr"/>
            <a:endParaRPr lang="en-US" altLang="zh-TW" dirty="0">
              <a:solidFill>
                <a:srgbClr val="FF3300"/>
              </a:solidFill>
            </a:endParaRPr>
          </a:p>
          <a:p>
            <a:pPr algn="ctr"/>
            <a:r>
              <a:rPr lang="en-US" altLang="zh-TW" dirty="0">
                <a:solidFill>
                  <a:srgbClr val="002060"/>
                </a:solidFill>
              </a:rPr>
              <a:t>Odd Part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229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TW" sz="2800" dirty="0" smtClean="0"/>
              <a:t>Let </a:t>
            </a:r>
            <a:r>
              <a:rPr lang="en-US" altLang="zh-TW" sz="2800" dirty="0" smtClean="0">
                <a:solidFill>
                  <a:schemeClr val="bg1"/>
                </a:solidFill>
              </a:rPr>
              <a:t>f(x) </a:t>
            </a:r>
            <a:r>
              <a:rPr lang="en-US" altLang="zh-TW" sz="2800" dirty="0" smtClean="0"/>
              <a:t>be defined in the interval (-L,L) and determined outside  of this interval by </a:t>
            </a:r>
            <a:r>
              <a:rPr lang="en-US" altLang="zh-TW" sz="2800" dirty="0" smtClean="0">
                <a:solidFill>
                  <a:schemeClr val="bg1"/>
                </a:solidFill>
              </a:rPr>
              <a:t>f(x+2L) = f(x), </a:t>
            </a:r>
            <a:r>
              <a:rPr lang="en-US" altLang="zh-TW" sz="2800" dirty="0" smtClean="0"/>
              <a:t>i.e. assume that </a:t>
            </a:r>
            <a:r>
              <a:rPr lang="en-US" altLang="zh-TW" sz="2800" dirty="0" smtClean="0">
                <a:solidFill>
                  <a:schemeClr val="bg1"/>
                </a:solidFill>
              </a:rPr>
              <a:t>f(x)</a:t>
            </a:r>
            <a:r>
              <a:rPr lang="en-US" altLang="zh-TW" sz="2800" dirty="0" smtClean="0"/>
              <a:t> has the period 2L. Then the </a:t>
            </a:r>
            <a:r>
              <a:rPr lang="en-US" altLang="zh-TW" sz="2800" i="1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US" altLang="zh-TW" sz="2800" i="1" dirty="0" smtClean="0">
                <a:solidFill>
                  <a:schemeClr val="bg2">
                    <a:lumMod val="50000"/>
                  </a:schemeClr>
                </a:solidFill>
              </a:rPr>
              <a:t>ourier series </a:t>
            </a:r>
            <a:r>
              <a:rPr lang="en-US" altLang="zh-TW" sz="2800" dirty="0" smtClean="0"/>
              <a:t>or </a:t>
            </a:r>
            <a:r>
              <a:rPr lang="en-US" altLang="zh-TW" sz="2800" i="1" dirty="0" smtClean="0">
                <a:solidFill>
                  <a:schemeClr val="bg2">
                    <a:lumMod val="50000"/>
                  </a:schemeClr>
                </a:solidFill>
              </a:rPr>
              <a:t>Fourier expansion </a:t>
            </a:r>
            <a:r>
              <a:rPr lang="en-US" altLang="zh-TW" sz="2800" dirty="0" smtClean="0"/>
              <a:t>corresponding to </a:t>
            </a:r>
            <a:r>
              <a:rPr lang="en-US" altLang="zh-TW" sz="2800" dirty="0" smtClean="0">
                <a:solidFill>
                  <a:schemeClr val="bg1"/>
                </a:solidFill>
              </a:rPr>
              <a:t>f(x) </a:t>
            </a:r>
            <a:r>
              <a:rPr lang="en-US" altLang="zh-TW" sz="2800" dirty="0" smtClean="0"/>
              <a:t>is defined  to be </a:t>
            </a:r>
            <a:endParaRPr lang="en-US" altLang="zh-TW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 autoUpdateAnimBg="0"/>
      <p:bldP spid="5129" grpId="0" animBg="1" autoUpdateAnimBg="0"/>
      <p:bldP spid="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Coefficients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43000" y="1676400"/>
          <a:ext cx="6324600" cy="819150"/>
        </p:xfrm>
        <a:graphic>
          <a:graphicData uri="http://schemas.openxmlformats.org/presentationml/2006/ole">
            <p:oleObj spid="_x0000_s4098" name="Equation" r:id="rId3" imgW="2476440" imgH="393480" progId="Equation.3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27125" y="2667000"/>
          <a:ext cx="6357938" cy="819150"/>
        </p:xfrm>
        <a:graphic>
          <a:graphicData uri="http://schemas.openxmlformats.org/presentationml/2006/ole">
            <p:oleObj spid="_x0000_s4099" name="Equation" r:id="rId4" imgW="2450880" imgH="393480" progId="Equation.3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203325" y="4419600"/>
          <a:ext cx="6432550" cy="819150"/>
        </p:xfrm>
        <a:graphic>
          <a:graphicData uri="http://schemas.openxmlformats.org/presentationml/2006/ole">
            <p:oleObj spid="_x0000_s4100" name="Equation" r:id="rId5" imgW="2603160" imgH="393480" progId="Equation.3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203325" y="5334000"/>
          <a:ext cx="6432550" cy="819150"/>
        </p:xfrm>
        <a:graphic>
          <a:graphicData uri="http://schemas.openxmlformats.org/presentationml/2006/ole">
            <p:oleObj spid="_x0000_s4101" name="Equation" r:id="rId6" imgW="256536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886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real number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b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 can be determined equivalently as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62000"/>
            <a:ext cx="336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Graph the following functions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12800" y="1308100"/>
          <a:ext cx="4824413" cy="908050"/>
        </p:xfrm>
        <a:graphic>
          <a:graphicData uri="http://schemas.openxmlformats.org/presentationml/2006/ole">
            <p:oleObj spid="_x0000_s3074" name="Equation" r:id="rId3" imgW="2425680" imgH="457200" progId="Equation.3">
              <p:embed/>
            </p:oleObj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90600" y="3200400"/>
            <a:ext cx="7010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695700" y="3009900"/>
            <a:ext cx="1600994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029200" y="3276600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639594" y="32758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172994" y="32758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2743200"/>
            <a:ext cx="6096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3733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1380" y="327660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05580" y="2587823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10800000" flipV="1">
            <a:off x="4496594" y="3733800"/>
            <a:ext cx="75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600" y="32766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32766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810794" y="32758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201194" y="32758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591594" y="32758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86200" y="3733800"/>
            <a:ext cx="6096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27432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95800" y="35784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-3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67000" y="3733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3800" y="32766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0" y="3276600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38400" y="3276600"/>
            <a:ext cx="38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-15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981994" y="32758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372394" y="32758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782594" y="32758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392194" y="32758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27432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47800" y="3733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15000" y="2743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248400" y="3733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58000" y="27432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772400" y="3200400"/>
            <a:ext cx="2286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457200" y="5638800"/>
            <a:ext cx="6096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4267994" y="3656806"/>
            <a:ext cx="457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4382294" y="2247106"/>
            <a:ext cx="2286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14800" y="22860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period</a:t>
            </a:r>
            <a:endParaRPr lang="en-US" i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00600" y="2438400"/>
            <a:ext cx="304800" cy="158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>
            <a:off x="3886200" y="2514600"/>
            <a:ext cx="304006" cy="79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09600" y="3962400"/>
          <a:ext cx="5456237" cy="908050"/>
        </p:xfrm>
        <a:graphic>
          <a:graphicData uri="http://schemas.openxmlformats.org/presentationml/2006/ole">
            <p:oleObj spid="_x0000_s3075" name="Equation" r:id="rId4" imgW="2743200" imgH="457200" progId="Equation.3">
              <p:embed/>
            </p:oleObj>
          </a:graphicData>
        </a:graphic>
      </p:graphicFrame>
      <p:cxnSp>
        <p:nvCxnSpPr>
          <p:cNvPr id="126" name="Straight Connector 125"/>
          <p:cNvCxnSpPr/>
          <p:nvPr/>
        </p:nvCxnSpPr>
        <p:spPr>
          <a:xfrm>
            <a:off x="533400" y="5638800"/>
            <a:ext cx="7620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3960118" y="5716488"/>
            <a:ext cx="1070571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50299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5638006" y="5717183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62491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105400" y="5638800"/>
            <a:ext cx="6096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 flipV="1">
            <a:off x="4458214" y="6175177"/>
            <a:ext cx="754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68587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8077200" y="5638800"/>
            <a:ext cx="2286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rot="5400000">
            <a:off x="4266406" y="6326783"/>
            <a:ext cx="4572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 flipH="1" flipV="1">
            <a:off x="4305300" y="4991100"/>
            <a:ext cx="381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724400" y="4724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period</a:t>
            </a:r>
            <a:endParaRPr lang="en-US" i="1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5410200" y="4800600"/>
            <a:ext cx="304800" cy="158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10800000">
            <a:off x="4495800" y="4876800"/>
            <a:ext cx="381000" cy="158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979988" y="5818187"/>
          <a:ext cx="201612" cy="146313"/>
        </p:xfrm>
        <a:graphic>
          <a:graphicData uri="http://schemas.openxmlformats.org/presentationml/2006/ole">
            <p:oleObj spid="_x0000_s3077" name="Equation" r:id="rId5" imgW="139680" imgH="13968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5565775" y="5791201"/>
          <a:ext cx="377825" cy="167776"/>
        </p:xfrm>
        <a:graphic>
          <a:graphicData uri="http://schemas.openxmlformats.org/presentationml/2006/ole">
            <p:oleObj spid="_x0000_s3078" name="Equation" r:id="rId6" imgW="228600" imgH="177480" progId="Equation.3">
              <p:embed/>
            </p:oleObj>
          </a:graphicData>
        </a:graphic>
      </p:graphicFrame>
      <p:sp>
        <p:nvSpPr>
          <p:cNvPr id="167" name="Arc 166"/>
          <p:cNvSpPr/>
          <p:nvPr/>
        </p:nvSpPr>
        <p:spPr>
          <a:xfrm>
            <a:off x="4495800" y="5410200"/>
            <a:ext cx="609600" cy="457200"/>
          </a:xfrm>
          <a:prstGeom prst="arc">
            <a:avLst>
              <a:gd name="adj1" fmla="val 10634843"/>
              <a:gd name="adj2" fmla="val 21456845"/>
            </a:avLst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6324600" y="563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c 170"/>
          <p:cNvSpPr/>
          <p:nvPr/>
        </p:nvSpPr>
        <p:spPr>
          <a:xfrm>
            <a:off x="5715000" y="5410200"/>
            <a:ext cx="609600" cy="457200"/>
          </a:xfrm>
          <a:prstGeom prst="arc">
            <a:avLst>
              <a:gd name="adj1" fmla="val 10628083"/>
              <a:gd name="adj2" fmla="val 214568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/>
          <p:nvPr/>
        </p:nvCxnSpPr>
        <p:spPr>
          <a:xfrm rot="5400000">
            <a:off x="3199606" y="5717183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38107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44203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886200" y="563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Arc 178"/>
          <p:cNvSpPr/>
          <p:nvPr/>
        </p:nvSpPr>
        <p:spPr>
          <a:xfrm>
            <a:off x="3276600" y="5410200"/>
            <a:ext cx="609600" cy="457200"/>
          </a:xfrm>
          <a:prstGeom prst="arc">
            <a:avLst>
              <a:gd name="adj1" fmla="val 10628083"/>
              <a:gd name="adj2" fmla="val 214568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 rot="5400000">
            <a:off x="1980406" y="5717183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25915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32011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667000" y="563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Arc 183"/>
          <p:cNvSpPr/>
          <p:nvPr/>
        </p:nvSpPr>
        <p:spPr>
          <a:xfrm>
            <a:off x="2057400" y="5410200"/>
            <a:ext cx="609600" cy="457200"/>
          </a:xfrm>
          <a:prstGeom prst="arc">
            <a:avLst>
              <a:gd name="adj1" fmla="val 10628083"/>
              <a:gd name="adj2" fmla="val 214568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 rot="5400000">
            <a:off x="761206" y="5717183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13723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19819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447800" y="563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Arc 188"/>
          <p:cNvSpPr/>
          <p:nvPr/>
        </p:nvSpPr>
        <p:spPr>
          <a:xfrm>
            <a:off x="838200" y="5410200"/>
            <a:ext cx="609600" cy="457200"/>
          </a:xfrm>
          <a:prstGeom prst="arc">
            <a:avLst>
              <a:gd name="adj1" fmla="val 10628083"/>
              <a:gd name="adj2" fmla="val 214568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rot="5400000">
            <a:off x="6857206" y="5717183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74683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8077994" y="57142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543800" y="5638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rc 196"/>
          <p:cNvSpPr/>
          <p:nvPr/>
        </p:nvSpPr>
        <p:spPr>
          <a:xfrm>
            <a:off x="6934200" y="5410200"/>
            <a:ext cx="609600" cy="457200"/>
          </a:xfrm>
          <a:prstGeom prst="arc">
            <a:avLst>
              <a:gd name="adj1" fmla="val 10628083"/>
              <a:gd name="adj2" fmla="val 214568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124575" y="5791199"/>
          <a:ext cx="352425" cy="187961"/>
        </p:xfrm>
        <a:graphic>
          <a:graphicData uri="http://schemas.openxmlformats.org/presentationml/2006/ole">
            <p:oleObj spid="_x0000_s3080" name="Equation" r:id="rId7" imgW="215640" imgH="17748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6781800" y="5791201"/>
          <a:ext cx="381000" cy="169186"/>
        </p:xfrm>
        <a:graphic>
          <a:graphicData uri="http://schemas.openxmlformats.org/presentationml/2006/ole">
            <p:oleObj spid="_x0000_s3081" name="Equation" r:id="rId8" imgW="228600" imgH="177480" progId="Equation.3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7419975" y="5791200"/>
          <a:ext cx="352425" cy="165771"/>
        </p:xfrm>
        <a:graphic>
          <a:graphicData uri="http://schemas.openxmlformats.org/presentationml/2006/ole">
            <p:oleObj spid="_x0000_s3082" name="Equation" r:id="rId9" imgW="215640" imgH="177480" progId="Equation.3">
              <p:embed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8001001" y="5791201"/>
          <a:ext cx="381000" cy="179212"/>
        </p:xfrm>
        <a:graphic>
          <a:graphicData uri="http://schemas.openxmlformats.org/presentationml/2006/ole">
            <p:oleObj spid="_x0000_s3083" name="Equation" r:id="rId10" imgW="215640" imgH="177480" progId="Equation.3">
              <p:embed/>
            </p:oleObj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3619501" y="5791201"/>
          <a:ext cx="419100" cy="166852"/>
        </p:xfrm>
        <a:graphic>
          <a:graphicData uri="http://schemas.openxmlformats.org/presentationml/2006/ole">
            <p:oleObj spid="_x0000_s3086" name="Equation" r:id="rId11" imgW="253800" imgH="139680" progId="Equation.3">
              <p:embed/>
            </p:oleObj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2935289" y="5764214"/>
          <a:ext cx="493712" cy="193660"/>
        </p:xfrm>
        <a:graphic>
          <a:graphicData uri="http://schemas.openxmlformats.org/presentationml/2006/ole">
            <p:oleObj spid="_x0000_s3087" name="Equation" r:id="rId12" imgW="330120" imgH="177480" progId="Equation.3">
              <p:embed/>
            </p:oleObj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2371725" y="5791200"/>
          <a:ext cx="474663" cy="193675"/>
        </p:xfrm>
        <a:graphic>
          <a:graphicData uri="http://schemas.openxmlformats.org/presentationml/2006/ole">
            <p:oleObj spid="_x0000_s3088" name="Equation" r:id="rId13" imgW="317160" imgH="177480" progId="Equation.3">
              <p:embed/>
            </p:oleObj>
          </a:graphicData>
        </a:graphic>
      </p:graphicFrame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1828800" y="5791200"/>
          <a:ext cx="493712" cy="193675"/>
        </p:xfrm>
        <a:graphic>
          <a:graphicData uri="http://schemas.openxmlformats.org/presentationml/2006/ole">
            <p:oleObj spid="_x0000_s3089" name="Equation" r:id="rId14" imgW="330120" imgH="177480" progId="Equation.3">
              <p:embed/>
            </p:oleObj>
          </a:graphicData>
        </a:graphic>
      </p:graphicFrame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1219200" y="5791200"/>
          <a:ext cx="493712" cy="193675"/>
        </p:xfrm>
        <a:graphic>
          <a:graphicData uri="http://schemas.openxmlformats.org/presentationml/2006/ole">
            <p:oleObj spid="_x0000_s3090" name="Equation" r:id="rId15" imgW="330120" imgH="177480" progId="Equation.3">
              <p:embed/>
            </p:oleObj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609600" y="5791200"/>
          <a:ext cx="493712" cy="193675"/>
        </p:xfrm>
        <a:graphic>
          <a:graphicData uri="http://schemas.openxmlformats.org/presentationml/2006/ole">
            <p:oleObj spid="_x0000_s3091" name="Equation" r:id="rId16" imgW="3301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38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838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657600"/>
            <a:ext cx="838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9887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3468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47800"/>
            <a:ext cx="83819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267200"/>
            <a:ext cx="8382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5-Point Star 4"/>
          <p:cNvSpPr/>
          <p:nvPr/>
        </p:nvSpPr>
        <p:spPr>
          <a:xfrm>
            <a:off x="381000" y="9906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609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185</TotalTime>
  <Words>88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Paper</vt:lpstr>
      <vt:lpstr>Microsoft Equation 3.0</vt:lpstr>
      <vt:lpstr>Equation</vt:lpstr>
      <vt:lpstr>Fourier series</vt:lpstr>
      <vt:lpstr>Coefficients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Sheik</dc:creator>
  <cp:lastModifiedBy>Sheik</cp:lastModifiedBy>
  <cp:revision>27</cp:revision>
  <dcterms:created xsi:type="dcterms:W3CDTF">2012-07-30T04:06:30Z</dcterms:created>
  <dcterms:modified xsi:type="dcterms:W3CDTF">2012-08-01T03:45:20Z</dcterms:modified>
</cp:coreProperties>
</file>