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79544-E818-4BC8-A38B-07890E611298}" type="datetimeFigureOut">
              <a:rPr lang="en-US" smtClean="0"/>
              <a:pPr/>
              <a:t>8/1/2012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EEEEA4-8F17-4026-AB40-3A2C5E3FC3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79544-E818-4BC8-A38B-07890E611298}" type="datetimeFigureOut">
              <a:rPr lang="en-US" smtClean="0"/>
              <a:pPr/>
              <a:t>8/1/2012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EEEA4-8F17-4026-AB40-3A2C5E3FC3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79544-E818-4BC8-A38B-07890E611298}" type="datetimeFigureOut">
              <a:rPr lang="en-US" smtClean="0"/>
              <a:pPr/>
              <a:t>8/1/2012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EEEA4-8F17-4026-AB40-3A2C5E3FC3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C079544-E818-4BC8-A38B-07890E611298}" type="datetimeFigureOut">
              <a:rPr lang="en-US" smtClean="0"/>
              <a:pPr/>
              <a:t>8/1/2012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A1EEEEA4-8F17-4026-AB40-3A2C5E3FC3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79544-E818-4BC8-A38B-07890E611298}" type="datetimeFigureOut">
              <a:rPr lang="en-US" smtClean="0"/>
              <a:pPr/>
              <a:t>8/1/2012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EEEA4-8F17-4026-AB40-3A2C5E3FC3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79544-E818-4BC8-A38B-07890E611298}" type="datetimeFigureOut">
              <a:rPr lang="en-US" smtClean="0"/>
              <a:pPr/>
              <a:t>8/1/2012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EEEA4-8F17-4026-AB40-3A2C5E3FC3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EEEA4-8F17-4026-AB40-3A2C5E3FC3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79544-E818-4BC8-A38B-07890E611298}" type="datetimeFigureOut">
              <a:rPr lang="en-US" smtClean="0"/>
              <a:pPr/>
              <a:t>8/1/2012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79544-E818-4BC8-A38B-07890E611298}" type="datetimeFigureOut">
              <a:rPr lang="en-US" smtClean="0"/>
              <a:pPr/>
              <a:t>8/1/2012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EEEA4-8F17-4026-AB40-3A2C5E3FC3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79544-E818-4BC8-A38B-07890E611298}" type="datetimeFigureOut">
              <a:rPr lang="en-US" smtClean="0"/>
              <a:pPr/>
              <a:t>8/1/2012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EEEA4-8F17-4026-AB40-3A2C5E3FC3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C079544-E818-4BC8-A38B-07890E611298}" type="datetimeFigureOut">
              <a:rPr lang="en-US" smtClean="0"/>
              <a:pPr/>
              <a:t>8/1/2012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1EEEEA4-8F17-4026-AB40-3A2C5E3FC3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79544-E818-4BC8-A38B-07890E611298}" type="datetimeFigureOut">
              <a:rPr lang="en-US" smtClean="0"/>
              <a:pPr/>
              <a:t>8/1/2012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EEEEA4-8F17-4026-AB40-3A2C5E3FC3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C079544-E818-4BC8-A38B-07890E611298}" type="datetimeFigureOut">
              <a:rPr lang="en-US" smtClean="0"/>
              <a:pPr/>
              <a:t>8/1/2012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A1EEEEA4-8F17-4026-AB40-3A2C5E3FC3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457200" y="685800"/>
            <a:ext cx="8001000" cy="274320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Even Functions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tabLst/>
              <a:defRPr/>
            </a:pPr>
            <a:endParaRPr kumimoji="0" lang="en-US" altLang="zh-TW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endParaRPr kumimoji="0" lang="en-US" altLang="zh-TW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endParaRPr kumimoji="0" lang="en-US" altLang="zh-TW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Odd Functions</a:t>
            </a:r>
            <a:endParaRPr kumimoji="0" lang="en-US" altLang="zh-TW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" name="Object 0"/>
          <p:cNvGraphicFramePr>
            <a:graphicFrameLocks noChangeAspect="1"/>
          </p:cNvGraphicFramePr>
          <p:nvPr/>
        </p:nvGraphicFramePr>
        <p:xfrm>
          <a:off x="795338" y="1524000"/>
          <a:ext cx="3292475" cy="758825"/>
        </p:xfrm>
        <a:graphic>
          <a:graphicData uri="http://schemas.openxmlformats.org/presentationml/2006/ole">
            <p:oleObj spid="_x0000_s1026" name="Equation" r:id="rId3" imgW="876240" imgH="203040" progId="Equation.3">
              <p:embed/>
            </p:oleObj>
          </a:graphicData>
        </a:graphic>
      </p:graphicFrame>
      <p:graphicFrame>
        <p:nvGraphicFramePr>
          <p:cNvPr id="4" name="Object 1"/>
          <p:cNvGraphicFramePr>
            <a:graphicFrameLocks noChangeAspect="1"/>
          </p:cNvGraphicFramePr>
          <p:nvPr/>
        </p:nvGraphicFramePr>
        <p:xfrm>
          <a:off x="685800" y="4419600"/>
          <a:ext cx="3625850" cy="758825"/>
        </p:xfrm>
        <a:graphic>
          <a:graphicData uri="http://schemas.openxmlformats.org/presentationml/2006/ole">
            <p:oleObj spid="_x0000_s1027" name="Equation" r:id="rId4" imgW="965160" imgH="203040" progId="Equation.3">
              <p:embed/>
            </p:oleObj>
          </a:graphicData>
        </a:graphic>
      </p:graphicFrame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4572000" y="1295400"/>
            <a:ext cx="3886200" cy="1295400"/>
            <a:chOff x="3168" y="1872"/>
            <a:chExt cx="2448" cy="816"/>
          </a:xfrm>
        </p:grpSpPr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3168" y="2496"/>
              <a:ext cx="2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V="1">
              <a:off x="4320" y="1872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4320" y="2064"/>
              <a:ext cx="816" cy="4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2" y="48"/>
                </a:cxn>
                <a:cxn ang="0">
                  <a:pos x="336" y="192"/>
                </a:cxn>
                <a:cxn ang="0">
                  <a:pos x="720" y="288"/>
                </a:cxn>
                <a:cxn ang="0">
                  <a:pos x="816" y="432"/>
                </a:cxn>
              </a:cxnLst>
              <a:rect l="0" t="0" r="r" b="b"/>
              <a:pathLst>
                <a:path w="816" h="432">
                  <a:moveTo>
                    <a:pt x="0" y="0"/>
                  </a:moveTo>
                  <a:cubicBezTo>
                    <a:pt x="68" y="8"/>
                    <a:pt x="136" y="16"/>
                    <a:pt x="192" y="48"/>
                  </a:cubicBezTo>
                  <a:cubicBezTo>
                    <a:pt x="248" y="80"/>
                    <a:pt x="248" y="152"/>
                    <a:pt x="336" y="192"/>
                  </a:cubicBezTo>
                  <a:cubicBezTo>
                    <a:pt x="424" y="232"/>
                    <a:pt x="640" y="248"/>
                    <a:pt x="720" y="288"/>
                  </a:cubicBezTo>
                  <a:cubicBezTo>
                    <a:pt x="800" y="328"/>
                    <a:pt x="808" y="380"/>
                    <a:pt x="816" y="432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 flipH="1">
              <a:off x="3504" y="2064"/>
              <a:ext cx="816" cy="4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2" y="48"/>
                </a:cxn>
                <a:cxn ang="0">
                  <a:pos x="336" y="192"/>
                </a:cxn>
                <a:cxn ang="0">
                  <a:pos x="720" y="288"/>
                </a:cxn>
                <a:cxn ang="0">
                  <a:pos x="816" y="432"/>
                </a:cxn>
              </a:cxnLst>
              <a:rect l="0" t="0" r="r" b="b"/>
              <a:pathLst>
                <a:path w="816" h="432">
                  <a:moveTo>
                    <a:pt x="0" y="0"/>
                  </a:moveTo>
                  <a:cubicBezTo>
                    <a:pt x="68" y="8"/>
                    <a:pt x="136" y="16"/>
                    <a:pt x="192" y="48"/>
                  </a:cubicBezTo>
                  <a:cubicBezTo>
                    <a:pt x="248" y="80"/>
                    <a:pt x="248" y="152"/>
                    <a:pt x="336" y="192"/>
                  </a:cubicBezTo>
                  <a:cubicBezTo>
                    <a:pt x="424" y="232"/>
                    <a:pt x="640" y="248"/>
                    <a:pt x="720" y="288"/>
                  </a:cubicBezTo>
                  <a:cubicBezTo>
                    <a:pt x="800" y="328"/>
                    <a:pt x="808" y="380"/>
                    <a:pt x="816" y="432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" name="Group 15"/>
          <p:cNvGrpSpPr>
            <a:grpSpLocks/>
          </p:cNvGrpSpPr>
          <p:nvPr/>
        </p:nvGrpSpPr>
        <p:grpSpPr bwMode="auto">
          <a:xfrm>
            <a:off x="4572000" y="3810000"/>
            <a:ext cx="3886200" cy="1905000"/>
            <a:chOff x="3168" y="2928"/>
            <a:chExt cx="2448" cy="1200"/>
          </a:xfrm>
        </p:grpSpPr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3168" y="3552"/>
              <a:ext cx="2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V="1">
              <a:off x="4320" y="292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4320" y="3120"/>
              <a:ext cx="816" cy="4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2" y="48"/>
                </a:cxn>
                <a:cxn ang="0">
                  <a:pos x="336" y="192"/>
                </a:cxn>
                <a:cxn ang="0">
                  <a:pos x="720" y="288"/>
                </a:cxn>
                <a:cxn ang="0">
                  <a:pos x="816" y="432"/>
                </a:cxn>
              </a:cxnLst>
              <a:rect l="0" t="0" r="r" b="b"/>
              <a:pathLst>
                <a:path w="816" h="432">
                  <a:moveTo>
                    <a:pt x="0" y="0"/>
                  </a:moveTo>
                  <a:cubicBezTo>
                    <a:pt x="68" y="8"/>
                    <a:pt x="136" y="16"/>
                    <a:pt x="192" y="48"/>
                  </a:cubicBezTo>
                  <a:cubicBezTo>
                    <a:pt x="248" y="80"/>
                    <a:pt x="248" y="152"/>
                    <a:pt x="336" y="192"/>
                  </a:cubicBezTo>
                  <a:cubicBezTo>
                    <a:pt x="424" y="232"/>
                    <a:pt x="640" y="248"/>
                    <a:pt x="720" y="288"/>
                  </a:cubicBezTo>
                  <a:cubicBezTo>
                    <a:pt x="800" y="328"/>
                    <a:pt x="808" y="380"/>
                    <a:pt x="816" y="432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 flipH="1" flipV="1">
              <a:off x="3504" y="3552"/>
              <a:ext cx="816" cy="4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2" y="48"/>
                </a:cxn>
                <a:cxn ang="0">
                  <a:pos x="336" y="192"/>
                </a:cxn>
                <a:cxn ang="0">
                  <a:pos x="720" y="288"/>
                </a:cxn>
                <a:cxn ang="0">
                  <a:pos x="816" y="432"/>
                </a:cxn>
              </a:cxnLst>
              <a:rect l="0" t="0" r="r" b="b"/>
              <a:pathLst>
                <a:path w="816" h="432">
                  <a:moveTo>
                    <a:pt x="0" y="0"/>
                  </a:moveTo>
                  <a:cubicBezTo>
                    <a:pt x="68" y="8"/>
                    <a:pt x="136" y="16"/>
                    <a:pt x="192" y="48"/>
                  </a:cubicBezTo>
                  <a:cubicBezTo>
                    <a:pt x="248" y="80"/>
                    <a:pt x="248" y="152"/>
                    <a:pt x="336" y="192"/>
                  </a:cubicBezTo>
                  <a:cubicBezTo>
                    <a:pt x="424" y="232"/>
                    <a:pt x="640" y="248"/>
                    <a:pt x="720" y="288"/>
                  </a:cubicBezTo>
                  <a:cubicBezTo>
                    <a:pt x="800" y="328"/>
                    <a:pt x="808" y="380"/>
                    <a:pt x="816" y="432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5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81000"/>
            <a:ext cx="8177528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81000"/>
            <a:ext cx="8269269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810000"/>
            <a:ext cx="8244614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990600"/>
            <a:ext cx="8382001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6615113" y="1066800"/>
          <a:ext cx="1865312" cy="1447800"/>
        </p:xfrm>
        <a:graphic>
          <a:graphicData uri="http://schemas.openxmlformats.org/presentationml/2006/ole">
            <p:oleObj spid="_x0000_s2050" name="Equation" r:id="rId4" imgW="850680" imgH="660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838200"/>
            <a:ext cx="8345107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88963" y="2667000"/>
          <a:ext cx="2109787" cy="1524000"/>
        </p:xfrm>
        <a:graphic>
          <a:graphicData uri="http://schemas.openxmlformats.org/presentationml/2006/ole">
            <p:oleObj spid="_x0000_s3074" name="Equation" r:id="rId4" imgW="914400" imgH="660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762000"/>
            <a:ext cx="8315958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219200"/>
          </a:xfrm>
        </p:spPr>
        <p:txBody>
          <a:bodyPr>
            <a:normAutofit fontScale="90000"/>
          </a:bodyPr>
          <a:lstStyle/>
          <a:p>
            <a:r>
              <a:rPr smtClean="0"/>
              <a:t>HALF-RANGE FOURIER </a:t>
            </a:r>
            <a:br>
              <a:rPr smtClean="0"/>
            </a:br>
            <a:r>
              <a:rPr smtClean="0"/>
              <a:t>SINE </a:t>
            </a:r>
            <a:r>
              <a:rPr lang="en-US" dirty="0" smtClean="0"/>
              <a:t>or</a:t>
            </a:r>
            <a:r>
              <a:rPr smtClean="0"/>
              <a:t> COSINE </a:t>
            </a:r>
            <a:r>
              <a:rPr lang="en-US" dirty="0" smtClean="0"/>
              <a:t>series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81000" y="1600200"/>
            <a:ext cx="8229600" cy="25908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A half- range </a:t>
            </a:r>
            <a:r>
              <a:rPr lang="en-US" sz="2400" spc="-10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F</a:t>
            </a:r>
            <a:r>
              <a:rPr lang="en-US" sz="2400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ourier sine or cosine series is a series in which only </a:t>
            </a:r>
            <a:r>
              <a:rPr lang="en-US" sz="2400" b="1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sine terms</a:t>
            </a:r>
            <a:r>
              <a:rPr lang="en-US" sz="2400" b="1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400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or only </a:t>
            </a:r>
            <a:r>
              <a:rPr lang="en-US" sz="2400" b="1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cosine terms </a:t>
            </a:r>
            <a:r>
              <a:rPr lang="en-US" sz="2400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are present, respectively. When  a </a:t>
            </a:r>
            <a:r>
              <a:rPr lang="en-US" sz="2400" b="1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half-range series </a:t>
            </a:r>
            <a:r>
              <a:rPr lang="en-US" sz="2400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corresponding to a given function is desired, the function is generally defined in the interval (0,L) [which is half of the interval(-L,L), thus accounting for the name </a:t>
            </a:r>
            <a:r>
              <a:rPr lang="en-US" sz="2400" i="1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half-range</a:t>
            </a:r>
            <a:r>
              <a:rPr lang="en-US" sz="2400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] and then the function is specified as </a:t>
            </a:r>
            <a:r>
              <a:rPr lang="en-US" sz="2400" b="1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odd </a:t>
            </a:r>
            <a:r>
              <a:rPr lang="en-US" sz="2400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or </a:t>
            </a:r>
            <a:r>
              <a:rPr lang="en-US" sz="2400" b="1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even</a:t>
            </a:r>
            <a:r>
              <a:rPr lang="en-US" sz="2400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, so that it is clearly defined in the other half of the interval, namely(-L,0).  In such case we have,</a:t>
            </a:r>
            <a:endParaRPr kumimoji="0" lang="en-US" sz="3600" b="0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bg1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641350" y="4267200"/>
          <a:ext cx="4156075" cy="819150"/>
        </p:xfrm>
        <a:graphic>
          <a:graphicData uri="http://schemas.openxmlformats.org/presentationml/2006/ole">
            <p:oleObj spid="_x0000_s4098" name="Equation" r:id="rId3" imgW="1968480" imgH="393480" progId="Equation.3">
              <p:embed/>
            </p:oleObj>
          </a:graphicData>
        </a:graphic>
      </p:graphicFrame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609601" y="5181600"/>
          <a:ext cx="4191000" cy="796815"/>
        </p:xfrm>
        <a:graphic>
          <a:graphicData uri="http://schemas.openxmlformats.org/presentationml/2006/ole">
            <p:oleObj spid="_x0000_s4099" name="Equation" r:id="rId4" imgW="1993680" imgH="39348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800600" y="4419600"/>
            <a:ext cx="401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Bodoni MT Condensed" pitchFamily="18" charset="0"/>
              </a:rPr>
              <a:t>For</a:t>
            </a:r>
            <a:r>
              <a:rPr lang="en-US" sz="2400" i="1" dirty="0" smtClean="0">
                <a:latin typeface="Bodoni MT Condensed" pitchFamily="18" charset="0"/>
              </a:rPr>
              <a:t> half-range</a:t>
            </a:r>
            <a:r>
              <a:rPr lang="en-US" sz="2400" dirty="0" smtClean="0">
                <a:latin typeface="Bodoni MT Condensed" pitchFamily="18" charset="0"/>
              </a:rPr>
              <a:t> sine series with ODD </a:t>
            </a:r>
            <a:r>
              <a:rPr lang="en-US" sz="2400" dirty="0" smtClean="0">
                <a:latin typeface="Bodoni MT Condensed" pitchFamily="18" charset="0"/>
              </a:rPr>
              <a:t>function</a:t>
            </a:r>
            <a:endParaRPr lang="en-US" sz="2400" dirty="0">
              <a:latin typeface="Bodoni MT Condensed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11120" y="5334000"/>
            <a:ext cx="4323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Bodoni MT Condensed" pitchFamily="18" charset="0"/>
              </a:rPr>
              <a:t>For </a:t>
            </a:r>
            <a:r>
              <a:rPr lang="en-US" sz="2400" i="1" dirty="0" smtClean="0">
                <a:latin typeface="Bodoni MT Condensed" pitchFamily="18" charset="0"/>
              </a:rPr>
              <a:t>half-range</a:t>
            </a:r>
            <a:r>
              <a:rPr lang="en-US" sz="2400" dirty="0" smtClean="0">
                <a:latin typeface="Bodoni MT Condensed" pitchFamily="18" charset="0"/>
              </a:rPr>
              <a:t> Cosine series with EVEN </a:t>
            </a:r>
            <a:r>
              <a:rPr lang="en-US" sz="2400" dirty="0" smtClean="0">
                <a:latin typeface="Bodoni MT Condensed" pitchFamily="18" charset="0"/>
              </a:rPr>
              <a:t>function</a:t>
            </a:r>
            <a:endParaRPr lang="en-US" sz="2400" dirty="0">
              <a:latin typeface="Bodoni MT Condense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81000"/>
            <a:ext cx="8368868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81000"/>
            <a:ext cx="8394113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80999"/>
            <a:ext cx="8177561" cy="6096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066800"/>
            <a:ext cx="8458200" cy="3791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45</TotalTime>
  <Words>120</Words>
  <Application>Microsoft Office PowerPoint</Application>
  <PresentationFormat>On-screen Show (4:3)</PresentationFormat>
  <Paragraphs>9</Paragraphs>
  <Slides>11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Paper</vt:lpstr>
      <vt:lpstr>Equation</vt:lpstr>
      <vt:lpstr>Slide 1</vt:lpstr>
      <vt:lpstr>Slide 2</vt:lpstr>
      <vt:lpstr>Slide 3</vt:lpstr>
      <vt:lpstr>Slide 4</vt:lpstr>
      <vt:lpstr>HALF-RANGE FOURIER  SINE or COSINE series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Sheik</dc:creator>
  <cp:lastModifiedBy>Sheik</cp:lastModifiedBy>
  <cp:revision>7</cp:revision>
  <dcterms:created xsi:type="dcterms:W3CDTF">2012-08-01T03:43:30Z</dcterms:created>
  <dcterms:modified xsi:type="dcterms:W3CDTF">2012-08-01T07:59:42Z</dcterms:modified>
</cp:coreProperties>
</file>