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7" r:id="rId2"/>
    <p:sldId id="287" r:id="rId3"/>
    <p:sldId id="258" r:id="rId4"/>
    <p:sldId id="288" r:id="rId5"/>
    <p:sldId id="259" r:id="rId6"/>
    <p:sldId id="289" r:id="rId7"/>
    <p:sldId id="290" r:id="rId8"/>
    <p:sldId id="260" r:id="rId9"/>
    <p:sldId id="261" r:id="rId10"/>
    <p:sldId id="291" r:id="rId11"/>
    <p:sldId id="292" r:id="rId12"/>
    <p:sldId id="262" r:id="rId13"/>
    <p:sldId id="293" r:id="rId14"/>
    <p:sldId id="294" r:id="rId15"/>
    <p:sldId id="295" r:id="rId16"/>
    <p:sldId id="296" r:id="rId17"/>
    <p:sldId id="297" r:id="rId18"/>
    <p:sldId id="298" r:id="rId19"/>
    <p:sldId id="299"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80" autoAdjust="0"/>
  </p:normalViewPr>
  <p:slideViewPr>
    <p:cSldViewPr>
      <p:cViewPr varScale="1">
        <p:scale>
          <a:sx n="69" d="100"/>
          <a:sy n="69" d="100"/>
        </p:scale>
        <p:origin x="141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FB1B4F-C0BB-4D03-B9D6-346CA7952D14}" type="datetimeFigureOut">
              <a:rPr lang="en-US" smtClean="0"/>
              <a:pPr/>
              <a:t>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496CF2-880C-497A-B656-1FA54D77D26C}" type="slidenum">
              <a:rPr lang="en-US" smtClean="0"/>
              <a:pPr/>
              <a:t>‹#›</a:t>
            </a:fld>
            <a:endParaRPr lang="en-US"/>
          </a:p>
        </p:txBody>
      </p:sp>
    </p:spTree>
    <p:extLst>
      <p:ext uri="{BB962C8B-B14F-4D97-AF65-F5344CB8AC3E}">
        <p14:creationId xmlns:p14="http://schemas.microsoft.com/office/powerpoint/2010/main" val="445086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a:noFill/>
          </a:ln>
        </p:spPr>
        <p:txBody>
          <a:bodyPr/>
          <a:lstStyle/>
          <a:p>
            <a:endParaRPr lang="en-US" dirty="0"/>
          </a:p>
        </p:txBody>
      </p:sp>
      <p:sp>
        <p:nvSpPr>
          <p:cNvPr id="5123" name="Rectangle 3"/>
          <p:cNvSpPr>
            <a:spLocks noGrp="1" noRot="1" noChangeAspect="1" noChangeArrowheads="1" noTextEdit="1"/>
          </p:cNvSpPr>
          <p:nvPr>
            <p:ph type="sldImg"/>
          </p:nvPr>
        </p:nvSpPr>
        <p:spPr>
          <a:ln/>
        </p:spPr>
      </p:sp>
    </p:spTree>
    <p:extLst>
      <p:ext uri="{BB962C8B-B14F-4D97-AF65-F5344CB8AC3E}">
        <p14:creationId xmlns:p14="http://schemas.microsoft.com/office/powerpoint/2010/main" val="3887204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body" idx="1"/>
          </p:nvPr>
        </p:nvSpPr>
        <p:spPr>
          <a:xfrm>
            <a:off x="516434" y="4345214"/>
            <a:ext cx="5909964" cy="4113893"/>
          </a:xfrm>
          <a:ln>
            <a:noFill/>
          </a:ln>
        </p:spPr>
        <p:txBody>
          <a:bodyPr lIns="92910" tIns="45640" rIns="92910" bIns="45640"/>
          <a:lstStyle/>
          <a:p>
            <a:endParaRPr lang="en-US"/>
          </a:p>
        </p:txBody>
      </p:sp>
      <p:sp>
        <p:nvSpPr>
          <p:cNvPr id="1212419"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847566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class handout</a:t>
            </a:r>
          </a:p>
        </p:txBody>
      </p:sp>
      <p:sp>
        <p:nvSpPr>
          <p:cNvPr id="1214467"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2997590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lecture</a:t>
            </a:r>
          </a:p>
          <a:p>
            <a:endParaRPr lang="en-US"/>
          </a:p>
          <a:p>
            <a:r>
              <a:rPr lang="en-US"/>
              <a:t>Define register reads to occur in the second half of the cycle and register writes in the first half</a:t>
            </a:r>
          </a:p>
        </p:txBody>
      </p:sp>
      <p:sp>
        <p:nvSpPr>
          <p:cNvPr id="1216515"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530777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class handout</a:t>
            </a:r>
          </a:p>
        </p:txBody>
      </p:sp>
      <p:sp>
        <p:nvSpPr>
          <p:cNvPr id="1226755"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1848109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lecture</a:t>
            </a:r>
          </a:p>
        </p:txBody>
      </p:sp>
      <p:sp>
        <p:nvSpPr>
          <p:cNvPr id="1228803"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1737212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dirty="0"/>
              <a:t>Note that </a:t>
            </a:r>
            <a:r>
              <a:rPr lang="en-US" dirty="0" err="1"/>
              <a:t>lw</a:t>
            </a:r>
            <a:r>
              <a:rPr lang="en-US" dirty="0"/>
              <a:t> is just another example of register usage (beyond ALU ops)</a:t>
            </a:r>
          </a:p>
        </p:txBody>
      </p:sp>
      <p:sp>
        <p:nvSpPr>
          <p:cNvPr id="1234947"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3994609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body" idx="1"/>
          </p:nvPr>
        </p:nvSpPr>
        <p:spPr>
          <a:xfrm>
            <a:off x="516434" y="4345214"/>
            <a:ext cx="5909964" cy="4113893"/>
          </a:xfrm>
          <a:ln>
            <a:noFill/>
          </a:ln>
        </p:spPr>
        <p:txBody>
          <a:bodyPr lIns="92910" tIns="45640" rIns="92910" bIns="45640"/>
          <a:lstStyle/>
          <a:p>
            <a:endParaRPr lang="en-US"/>
          </a:p>
        </p:txBody>
      </p:sp>
      <p:sp>
        <p:nvSpPr>
          <p:cNvPr id="1232899"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3226104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class handout</a:t>
            </a:r>
          </a:p>
        </p:txBody>
      </p:sp>
      <p:sp>
        <p:nvSpPr>
          <p:cNvPr id="1245187"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143399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lecture</a:t>
            </a:r>
          </a:p>
          <a:p>
            <a:r>
              <a:rPr lang="en-US"/>
              <a:t>Forwarding paths are valid only if the destination stage is later in time than the source stage.</a:t>
            </a:r>
          </a:p>
          <a:p>
            <a:r>
              <a:rPr lang="en-US"/>
              <a:t>Forwarding is harder if there are multiple results to forward per instruction or if they need to write a result early in the pipeline</a:t>
            </a:r>
          </a:p>
        </p:txBody>
      </p:sp>
      <p:sp>
        <p:nvSpPr>
          <p:cNvPr id="1247235"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1377609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class handout</a:t>
            </a:r>
          </a:p>
        </p:txBody>
      </p:sp>
      <p:sp>
        <p:nvSpPr>
          <p:cNvPr id="1249283"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91327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Here are the timing diagrams showing the differences between the single cycle and multiple cycle.</a:t>
            </a:r>
          </a:p>
          <a:p>
            <a:r>
              <a:rPr lang="en-US"/>
              <a:t>In the multiple clock cycle implementation, we cannot start executing the store until Cycle 6 because we must wait for the load instruction to  complete.</a:t>
            </a:r>
          </a:p>
          <a:p>
            <a:r>
              <a:rPr lang="en-US"/>
              <a:t>Similarly, we cannot start the execution of the R-type instruction until the store instruction has completed its execution in Cycle 9.</a:t>
            </a:r>
          </a:p>
          <a:p>
            <a:r>
              <a:rPr lang="en-US"/>
              <a:t>In the Single Cycle implementation, the cycle time is set to accommodate the longest instruction, the Load instruction.</a:t>
            </a:r>
          </a:p>
          <a:p>
            <a:r>
              <a:rPr lang="en-US"/>
              <a:t>Consequently, the cycle time for the Single Cycle implementation can be five times longer than the multiple cycle implementation.</a:t>
            </a:r>
          </a:p>
        </p:txBody>
      </p:sp>
      <p:sp>
        <p:nvSpPr>
          <p:cNvPr id="1197059"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1032192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lecture</a:t>
            </a:r>
          </a:p>
          <a:p>
            <a:r>
              <a:rPr lang="en-US"/>
              <a:t>Note that lw is just another example of register usage (beyond ALU ops)</a:t>
            </a:r>
          </a:p>
          <a:p>
            <a:r>
              <a:rPr lang="en-US"/>
              <a:t>Need to stall even with forwarding when data hazard involves a load</a:t>
            </a:r>
          </a:p>
        </p:txBody>
      </p:sp>
      <p:sp>
        <p:nvSpPr>
          <p:cNvPr id="1263619"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223089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body" idx="1"/>
          </p:nvPr>
        </p:nvSpPr>
        <p:spPr>
          <a:xfrm>
            <a:off x="516434" y="4345214"/>
            <a:ext cx="5909964" cy="4113893"/>
          </a:xfrm>
          <a:ln>
            <a:noFill/>
          </a:ln>
        </p:spPr>
        <p:txBody>
          <a:bodyPr lIns="92910" tIns="45640" rIns="92910" bIns="45640"/>
          <a:lstStyle/>
          <a:p>
            <a:endParaRPr lang="en-US"/>
          </a:p>
        </p:txBody>
      </p:sp>
      <p:sp>
        <p:nvSpPr>
          <p:cNvPr id="1220611"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4290275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Another “solution” is to put in enough extra hardware so that we can test registers, calculate the branch address, and update the PC during the second stage of the pipeline.  That would reduce the number of stalls to only one.</a:t>
            </a:r>
          </a:p>
          <a:p>
            <a:r>
              <a:rPr lang="en-US"/>
              <a:t>A third approach is to prediction to handle branches, e.g., always predict that branches will be untaken.  When right, the pipeline proceeds at full speed.  When wrong, have to stall (and make sure nothing completes – changes machine state – that shouldn’t have).  Will talk about these options in more detail in next,next lecture.</a:t>
            </a:r>
          </a:p>
        </p:txBody>
      </p:sp>
      <p:sp>
        <p:nvSpPr>
          <p:cNvPr id="1224707"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781023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Rot="1" noChangeAspect="1" noChangeArrowheads="1" noTextEdit="1"/>
          </p:cNvSpPr>
          <p:nvPr>
            <p:ph type="sldImg"/>
          </p:nvPr>
        </p:nvSpPr>
        <p:spPr/>
      </p:sp>
      <p:sp>
        <p:nvSpPr>
          <p:cNvPr id="1251331" name="Rectangle 3"/>
          <p:cNvSpPr>
            <a:spLocks noGrp="1" noChangeArrowheads="1"/>
          </p:cNvSpPr>
          <p:nvPr>
            <p:ph type="body" idx="1"/>
          </p:nvPr>
        </p:nvSpPr>
        <p:spPr>
          <a:ln/>
        </p:spPr>
        <p:txBody>
          <a:bodyPr/>
          <a:lstStyle/>
          <a:p>
            <a:pPr marL="198213" indent="-198213"/>
            <a:endParaRPr lang="en-US" dirty="0"/>
          </a:p>
        </p:txBody>
      </p:sp>
    </p:spTree>
    <p:extLst>
      <p:ext uri="{BB962C8B-B14F-4D97-AF65-F5344CB8AC3E}">
        <p14:creationId xmlns:p14="http://schemas.microsoft.com/office/powerpoint/2010/main" val="2478411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p:cNvSpPr>
            <a:spLocks noGrp="1" noRot="1" noChangeAspect="1" noChangeArrowheads="1" noTextEdit="1"/>
          </p:cNvSpPr>
          <p:nvPr>
            <p:ph type="sldImg"/>
          </p:nvPr>
        </p:nvSpPr>
        <p:spPr/>
      </p:sp>
      <p:sp>
        <p:nvSpPr>
          <p:cNvPr id="1255427" name="Rectangle 3"/>
          <p:cNvSpPr>
            <a:spLocks noGrp="1" noChangeArrowheads="1"/>
          </p:cNvSpPr>
          <p:nvPr>
            <p:ph type="body" idx="1"/>
          </p:nvPr>
        </p:nvSpPr>
        <p:spPr>
          <a:ln/>
        </p:spPr>
        <p:txBody>
          <a:bodyPr/>
          <a:lstStyle/>
          <a:p>
            <a:pPr marL="198213" indent="-198213"/>
            <a:endParaRPr lang="en-US" dirty="0"/>
          </a:p>
        </p:txBody>
      </p:sp>
    </p:spTree>
    <p:extLst>
      <p:ext uri="{BB962C8B-B14F-4D97-AF65-F5344CB8AC3E}">
        <p14:creationId xmlns:p14="http://schemas.microsoft.com/office/powerpoint/2010/main" val="1942603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Rot="1" noChangeAspect="1" noChangeArrowheads="1" noTextEdit="1"/>
          </p:cNvSpPr>
          <p:nvPr>
            <p:ph type="sldImg"/>
          </p:nvPr>
        </p:nvSpPr>
        <p:spPr/>
      </p:sp>
      <p:sp>
        <p:nvSpPr>
          <p:cNvPr id="1257475" name="Rectangle 3"/>
          <p:cNvSpPr>
            <a:spLocks noGrp="1" noChangeArrowheads="1"/>
          </p:cNvSpPr>
          <p:nvPr>
            <p:ph type="body" idx="1"/>
          </p:nvPr>
        </p:nvSpPr>
        <p:spPr>
          <a:ln/>
        </p:spPr>
        <p:txBody>
          <a:bodyPr/>
          <a:lstStyle/>
          <a:p>
            <a:pPr marL="198213" indent="-198213"/>
            <a:endParaRPr lang="en-US" dirty="0"/>
          </a:p>
        </p:txBody>
      </p:sp>
    </p:spTree>
    <p:extLst>
      <p:ext uri="{BB962C8B-B14F-4D97-AF65-F5344CB8AC3E}">
        <p14:creationId xmlns:p14="http://schemas.microsoft.com/office/powerpoint/2010/main" val="2532620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Grp="1" noRot="1" noChangeAspect="1" noChangeArrowheads="1" noTextEdit="1"/>
          </p:cNvSpPr>
          <p:nvPr>
            <p:ph type="sldImg"/>
          </p:nvPr>
        </p:nvSpPr>
        <p:spPr>
          <a:xfrm>
            <a:off x="1160463" y="587375"/>
            <a:ext cx="4554537" cy="3416300"/>
          </a:xfrm>
        </p:spPr>
      </p:sp>
      <p:sp>
        <p:nvSpPr>
          <p:cNvPr id="1239043" name="Rectangle 3"/>
          <p:cNvSpPr>
            <a:spLocks noGrp="1" noChangeArrowheads="1"/>
          </p:cNvSpPr>
          <p:nvPr>
            <p:ph type="body" idx="1"/>
          </p:nvPr>
        </p:nvSpPr>
        <p:spPr>
          <a:xfrm>
            <a:off x="516434" y="4343703"/>
            <a:ext cx="5909964" cy="4112381"/>
          </a:xfrm>
          <a:ln/>
        </p:spPr>
        <p:txBody>
          <a:bodyPr/>
          <a:lstStyle/>
          <a:p>
            <a:r>
              <a:rPr lang="en-US"/>
              <a:t>Note that we don’t need the output of MUL until the WB cycle, so we can span two pipeline stages with the MUL hardware (so the multiplier is a two stage pipelined multiplier)</a:t>
            </a:r>
          </a:p>
        </p:txBody>
      </p:sp>
    </p:spTree>
    <p:extLst>
      <p:ext uri="{BB962C8B-B14F-4D97-AF65-F5344CB8AC3E}">
        <p14:creationId xmlns:p14="http://schemas.microsoft.com/office/powerpoint/2010/main" val="76410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Rot="1" noChangeAspect="1" noChangeArrowheads="1" noTextEdit="1"/>
          </p:cNvSpPr>
          <p:nvPr>
            <p:ph type="sldImg"/>
          </p:nvPr>
        </p:nvSpPr>
        <p:spPr>
          <a:xfrm>
            <a:off x="1160463" y="587375"/>
            <a:ext cx="4554537" cy="3416300"/>
          </a:xfrm>
        </p:spPr>
      </p:sp>
      <p:sp>
        <p:nvSpPr>
          <p:cNvPr id="1199107" name="Rectangle 3"/>
          <p:cNvSpPr>
            <a:spLocks noGrp="1" noChangeArrowheads="1"/>
          </p:cNvSpPr>
          <p:nvPr>
            <p:ph type="body" idx="1"/>
          </p:nvPr>
        </p:nvSpPr>
        <p:spPr>
          <a:xfrm>
            <a:off x="516434" y="4343703"/>
            <a:ext cx="5909964" cy="4112381"/>
          </a:xfrm>
          <a:ln/>
        </p:spPr>
        <p:txBody>
          <a:bodyPr/>
          <a:lstStyle/>
          <a:p>
            <a:r>
              <a:rPr lang="en-US"/>
              <a:t>Latency = execution time (delay or response time) – the total time from start to finish of ONE instruction</a:t>
            </a:r>
          </a:p>
          <a:p>
            <a:r>
              <a:rPr lang="en-US"/>
              <a:t>For processors one important measure is THROUGHPUT (or the execution bandwidth) – the total amount of work done in a given amount of time</a:t>
            </a:r>
          </a:p>
          <a:p>
            <a:r>
              <a:rPr lang="en-US"/>
              <a:t>For memories one important measure is BANDWIDTH – the amount of information communicated across an interconnect (e.g., bus) per unit time; the number of operations performed per second (the WIDTH of the operation and the RATE of the operation)</a:t>
            </a:r>
          </a:p>
        </p:txBody>
      </p:sp>
    </p:spTree>
    <p:extLst>
      <p:ext uri="{BB962C8B-B14F-4D97-AF65-F5344CB8AC3E}">
        <p14:creationId xmlns:p14="http://schemas.microsoft.com/office/powerpoint/2010/main" val="2889704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Here are the timing diagrams showing the differences between the single cycle, multiple cycle, and pipeline implementations.</a:t>
            </a:r>
          </a:p>
          <a:p>
            <a:r>
              <a:rPr lang="en-US"/>
              <a:t>For example, in the pipeline implementation, we can finish executing the Load, Store, and R-type instruction sequence in seven cycles.</a:t>
            </a:r>
          </a:p>
        </p:txBody>
      </p:sp>
      <p:sp>
        <p:nvSpPr>
          <p:cNvPr id="1201155"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1280172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96CF2-880C-497A-B656-1FA54D77D26C}" type="slidenum">
              <a:rPr lang="en-US" smtClean="0"/>
              <a:pPr/>
              <a:t>10</a:t>
            </a:fld>
            <a:endParaRPr lang="en-US"/>
          </a:p>
        </p:txBody>
      </p:sp>
    </p:spTree>
    <p:extLst>
      <p:ext uri="{BB962C8B-B14F-4D97-AF65-F5344CB8AC3E}">
        <p14:creationId xmlns:p14="http://schemas.microsoft.com/office/powerpoint/2010/main" val="700208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Grp="1" noRot="1" noChangeAspect="1" noChangeArrowheads="1" noTextEdit="1"/>
          </p:cNvSpPr>
          <p:nvPr>
            <p:ph type="sldImg"/>
          </p:nvPr>
        </p:nvSpPr>
        <p:spPr/>
      </p:sp>
      <p:sp>
        <p:nvSpPr>
          <p:cNvPr id="1243139" name="Rectangle 3"/>
          <p:cNvSpPr>
            <a:spLocks noGrp="1" noChangeArrowheads="1"/>
          </p:cNvSpPr>
          <p:nvPr>
            <p:ph type="body" idx="1"/>
          </p:nvPr>
        </p:nvSpPr>
        <p:spPr>
          <a:ln/>
        </p:spPr>
        <p:txBody>
          <a:bodyPr/>
          <a:lstStyle/>
          <a:p>
            <a:pPr marL="198213" indent="-198213"/>
            <a:r>
              <a:rPr lang="en-US" dirty="0"/>
              <a:t>Note two exceptions to right-to-left flow</a:t>
            </a:r>
          </a:p>
          <a:p>
            <a:pPr marL="198213" indent="-198213">
              <a:buFontTx/>
              <a:buAutoNum type="arabicPeriod"/>
            </a:pPr>
            <a:r>
              <a:rPr lang="en-US" dirty="0"/>
              <a:t>WB that writes the result back into the register file in the middle of the </a:t>
            </a:r>
            <a:r>
              <a:rPr lang="en-US" dirty="0" err="1"/>
              <a:t>datapath</a:t>
            </a:r>
            <a:endParaRPr lang="en-US" dirty="0"/>
          </a:p>
          <a:p>
            <a:pPr marL="198213" indent="-198213">
              <a:buFontTx/>
              <a:buAutoNum type="arabicPeriod"/>
            </a:pPr>
            <a:r>
              <a:rPr lang="en-US" dirty="0"/>
              <a:t>Selection of the next value of the PC, one input comes from the calculated branch address from the MEM stage</a:t>
            </a:r>
          </a:p>
          <a:p>
            <a:pPr marL="198213" indent="-198213"/>
            <a:endParaRPr lang="en-US" dirty="0"/>
          </a:p>
          <a:p>
            <a:pPr marL="198213" indent="-198213"/>
            <a:r>
              <a:rPr lang="en-US" dirty="0"/>
              <a:t>Only later instructions in the pipeline can be influenced by these two REVERSE data movements.</a:t>
            </a:r>
          </a:p>
          <a:p>
            <a:pPr marL="198213" indent="-198213"/>
            <a:r>
              <a:rPr lang="en-US" dirty="0"/>
              <a:t>The first one (WB to ID) leads to data hazards.</a:t>
            </a:r>
          </a:p>
          <a:p>
            <a:pPr marL="198213" indent="-198213"/>
            <a:r>
              <a:rPr lang="en-US" dirty="0"/>
              <a:t>The second one (MEM to IF) leads to control hazards.</a:t>
            </a:r>
          </a:p>
          <a:p>
            <a:pPr marL="198213" indent="-198213"/>
            <a:endParaRPr lang="en-US" dirty="0"/>
          </a:p>
          <a:p>
            <a:pPr marL="198213" indent="-198213"/>
            <a:r>
              <a:rPr lang="en-US" dirty="0"/>
              <a:t>All instructions must update some state in the processor – the register file, the memory, or the PC – so separate pipeline registers are redundant to the state that is updated (not needed).</a:t>
            </a:r>
          </a:p>
          <a:p>
            <a:pPr marL="198213" indent="-198213"/>
            <a:r>
              <a:rPr lang="en-US" dirty="0"/>
              <a:t>PC can be thought of as a pipeline register: the one that feeds the IF stage of the pipeline.  Unlike all of the other pipeline registers, the PC is part of the visible architecture state – its content must be saved when an exception occurs (the contents of the other pipe registers are discarded).</a:t>
            </a:r>
          </a:p>
        </p:txBody>
      </p:sp>
    </p:spTree>
    <p:extLst>
      <p:ext uri="{BB962C8B-B14F-4D97-AF65-F5344CB8AC3E}">
        <p14:creationId xmlns:p14="http://schemas.microsoft.com/office/powerpoint/2010/main" val="2116770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Grp="1" noRot="1" noChangeAspect="1" noChangeArrowheads="1" noTextEdit="1"/>
          </p:cNvSpPr>
          <p:nvPr>
            <p:ph type="sldImg"/>
          </p:nvPr>
        </p:nvSpPr>
        <p:spPr>
          <a:xfrm>
            <a:off x="1158875" y="692150"/>
            <a:ext cx="4551363" cy="3414713"/>
          </a:xfrm>
          <a:ln cap="flat">
            <a:solidFill>
              <a:schemeClr val="tx1"/>
            </a:solidFill>
          </a:ln>
        </p:spPr>
      </p:sp>
      <p:sp>
        <p:nvSpPr>
          <p:cNvPr id="1203203" name="Rectangle 3"/>
          <p:cNvSpPr>
            <a:spLocks noGrp="1" noChangeArrowheads="1"/>
          </p:cNvSpPr>
          <p:nvPr>
            <p:ph type="body" idx="1"/>
          </p:nvPr>
        </p:nvSpPr>
        <p:spPr>
          <a:xfrm>
            <a:off x="913805" y="4345214"/>
            <a:ext cx="5030391" cy="4113893"/>
          </a:xfrm>
          <a:ln>
            <a:noFill/>
          </a:ln>
        </p:spPr>
        <p:txBody>
          <a:bodyPr lIns="92910" tIns="45640" rIns="92910" bIns="45640"/>
          <a:lstStyle/>
          <a:p>
            <a:endParaRPr lang="en-US" dirty="0"/>
          </a:p>
        </p:txBody>
      </p:sp>
    </p:spTree>
    <p:extLst>
      <p:ext uri="{BB962C8B-B14F-4D97-AF65-F5344CB8AC3E}">
        <p14:creationId xmlns:p14="http://schemas.microsoft.com/office/powerpoint/2010/main" val="3756720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body" idx="1"/>
          </p:nvPr>
        </p:nvSpPr>
        <p:spPr>
          <a:xfrm>
            <a:off x="516434" y="4345214"/>
            <a:ext cx="5909964" cy="4113893"/>
          </a:xfrm>
          <a:ln>
            <a:noFill/>
          </a:ln>
        </p:spPr>
        <p:txBody>
          <a:bodyPr lIns="92910" tIns="45640" rIns="92910" bIns="45640"/>
          <a:lstStyle/>
          <a:p>
            <a:endParaRPr lang="en-US"/>
          </a:p>
        </p:txBody>
      </p:sp>
      <p:sp>
        <p:nvSpPr>
          <p:cNvPr id="1208323"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3642209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Note that data hazards can come from R-type instructions or lw instructions</a:t>
            </a:r>
          </a:p>
        </p:txBody>
      </p:sp>
      <p:sp>
        <p:nvSpPr>
          <p:cNvPr id="1210371"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353634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49A8-8B7E-41CC-93AA-A535DBB34CF5}" type="datetime1">
              <a:rPr lang="en-US" smtClean="0"/>
              <a:pPr/>
              <a:t>1/2/2018</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9B1AE-591D-42FD-9E98-B22AE019C5D1}" type="datetime1">
              <a:rPr lang="en-US" smtClean="0"/>
              <a:pPr/>
              <a:t>1/2/2018</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90041A-FB0D-4E65-A660-E8BBC64E21C4}" type="datetime1">
              <a:rPr lang="en-US" smtClean="0"/>
              <a:pPr/>
              <a:t>1/2/2018</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7F6C9-DF8C-4F7E-9C9D-925A1F94BC15}" type="datetime1">
              <a:rPr lang="en-US" smtClean="0"/>
              <a:pPr/>
              <a:t>1/2/2018</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2014CF-7CE8-472D-B4D2-11B393ABA8D1}" type="datetime1">
              <a:rPr lang="en-US" smtClean="0"/>
              <a:pPr/>
              <a:t>1/2/2018</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8AE2F2-9DA6-4930-9064-693A06EAABEF}" type="datetime1">
              <a:rPr lang="en-US" smtClean="0"/>
              <a:pPr/>
              <a:t>1/2/2018</a:t>
            </a:fld>
            <a:endParaRPr lang="en-US"/>
          </a:p>
        </p:txBody>
      </p:sp>
      <p:sp>
        <p:nvSpPr>
          <p:cNvPr id="6" name="Footer Placeholder 5"/>
          <p:cNvSpPr>
            <a:spLocks noGrp="1"/>
          </p:cNvSpPr>
          <p:nvPr>
            <p:ph type="ftr" sz="quarter" idx="11"/>
          </p:nvPr>
        </p:nvSpPr>
        <p:spPr/>
        <p:txBody>
          <a:bodyPr/>
          <a:lstStyle/>
          <a:p>
            <a:r>
              <a:rPr lang="en-US" smtClean="0"/>
              <a:t>CSE340, ACH</a:t>
            </a:r>
            <a:endParaRPr lang="en-US"/>
          </a:p>
        </p:txBody>
      </p:sp>
      <p:sp>
        <p:nvSpPr>
          <p:cNvPr id="7" name="Slide Number Placeholder 6"/>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38693C-7C9F-49FF-8E19-9D10E3CFFE56}" type="datetime1">
              <a:rPr lang="en-US" smtClean="0"/>
              <a:pPr/>
              <a:t>1/2/2018</a:t>
            </a:fld>
            <a:endParaRPr lang="en-US"/>
          </a:p>
        </p:txBody>
      </p:sp>
      <p:sp>
        <p:nvSpPr>
          <p:cNvPr id="8" name="Footer Placeholder 7"/>
          <p:cNvSpPr>
            <a:spLocks noGrp="1"/>
          </p:cNvSpPr>
          <p:nvPr>
            <p:ph type="ftr" sz="quarter" idx="11"/>
          </p:nvPr>
        </p:nvSpPr>
        <p:spPr/>
        <p:txBody>
          <a:bodyPr/>
          <a:lstStyle/>
          <a:p>
            <a:r>
              <a:rPr lang="en-US" smtClean="0"/>
              <a:t>CSE340, ACH</a:t>
            </a:r>
            <a:endParaRPr lang="en-US"/>
          </a:p>
        </p:txBody>
      </p:sp>
      <p:sp>
        <p:nvSpPr>
          <p:cNvPr id="9" name="Slide Number Placeholder 8"/>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31F621-6BD0-4DB5-8CAB-3807DA1F86AB}" type="datetime1">
              <a:rPr lang="en-US" smtClean="0"/>
              <a:pPr/>
              <a:t>1/2/2018</a:t>
            </a:fld>
            <a:endParaRPr lang="en-US"/>
          </a:p>
        </p:txBody>
      </p:sp>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9E3CE-2FFF-45F4-B21C-4E3A2A8426CA}" type="datetime1">
              <a:rPr lang="en-US" smtClean="0"/>
              <a:pPr/>
              <a:t>1/2/2018</a:t>
            </a:fld>
            <a:endParaRPr lang="en-US"/>
          </a:p>
        </p:txBody>
      </p:sp>
      <p:sp>
        <p:nvSpPr>
          <p:cNvPr id="3" name="Footer Placeholder 2"/>
          <p:cNvSpPr>
            <a:spLocks noGrp="1"/>
          </p:cNvSpPr>
          <p:nvPr>
            <p:ph type="ftr" sz="quarter" idx="11"/>
          </p:nvPr>
        </p:nvSpPr>
        <p:spPr/>
        <p:txBody>
          <a:bodyPr/>
          <a:lstStyle/>
          <a:p>
            <a:r>
              <a:rPr lang="en-US" smtClean="0"/>
              <a:t>CSE340, ACH</a:t>
            </a:r>
            <a:endParaRPr lang="en-US"/>
          </a:p>
        </p:txBody>
      </p:sp>
      <p:sp>
        <p:nvSpPr>
          <p:cNvPr id="4" name="Slide Number Placeholder 3"/>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10D265-5D48-4F48-8845-CF0FBACD1C93}" type="datetime1">
              <a:rPr lang="en-US" smtClean="0"/>
              <a:pPr/>
              <a:t>1/2/2018</a:t>
            </a:fld>
            <a:endParaRPr lang="en-US"/>
          </a:p>
        </p:txBody>
      </p:sp>
      <p:sp>
        <p:nvSpPr>
          <p:cNvPr id="6" name="Footer Placeholder 5"/>
          <p:cNvSpPr>
            <a:spLocks noGrp="1"/>
          </p:cNvSpPr>
          <p:nvPr>
            <p:ph type="ftr" sz="quarter" idx="11"/>
          </p:nvPr>
        </p:nvSpPr>
        <p:spPr/>
        <p:txBody>
          <a:bodyPr/>
          <a:lstStyle/>
          <a:p>
            <a:r>
              <a:rPr lang="en-US" smtClean="0"/>
              <a:t>CSE340, ACH</a:t>
            </a:r>
            <a:endParaRPr lang="en-US"/>
          </a:p>
        </p:txBody>
      </p:sp>
      <p:sp>
        <p:nvSpPr>
          <p:cNvPr id="7" name="Slide Number Placeholder 6"/>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A91F5-BBF7-4945-8F26-6C0041C9A44E}" type="datetime1">
              <a:rPr lang="en-US" smtClean="0"/>
              <a:pPr/>
              <a:t>1/2/2018</a:t>
            </a:fld>
            <a:endParaRPr lang="en-US"/>
          </a:p>
        </p:txBody>
      </p:sp>
      <p:sp>
        <p:nvSpPr>
          <p:cNvPr id="6" name="Footer Placeholder 5"/>
          <p:cNvSpPr>
            <a:spLocks noGrp="1"/>
          </p:cNvSpPr>
          <p:nvPr>
            <p:ph type="ftr" sz="quarter" idx="11"/>
          </p:nvPr>
        </p:nvSpPr>
        <p:spPr/>
        <p:txBody>
          <a:bodyPr/>
          <a:lstStyle/>
          <a:p>
            <a:r>
              <a:rPr lang="en-US" smtClean="0"/>
              <a:t>CSE340, ACH</a:t>
            </a:r>
            <a:endParaRPr lang="en-US"/>
          </a:p>
        </p:txBody>
      </p:sp>
      <p:sp>
        <p:nvSpPr>
          <p:cNvPr id="7" name="Slide Number Placeholder 6"/>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19FA8-3E3E-4CE0-833B-48D815C31DE0}" type="datetime1">
              <a:rPr lang="en-US" smtClean="0"/>
              <a:pPr/>
              <a:t>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CSE340, ACH</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5FEA4-BE46-4E23-B960-59FADFBDF2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81013" y="1295400"/>
            <a:ext cx="8154987" cy="2170113"/>
          </a:xfrm>
          <a:noFill/>
          <a:ln/>
        </p:spPr>
        <p:txBody>
          <a:bodyPr wrap="none" anchor="ctr">
            <a:normAutofit/>
          </a:bodyPr>
          <a:lstStyle/>
          <a:p>
            <a:r>
              <a:rPr lang="en-US" sz="3200" b="1" dirty="0" smtClean="0">
                <a:latin typeface="Courier New" pitchFamily="49" charset="0"/>
                <a:cs typeface="Courier New" pitchFamily="49" charset="0"/>
              </a:rPr>
              <a:t>CSE 340</a:t>
            </a:r>
            <a:br>
              <a:rPr lang="en-US" sz="3200" b="1" dirty="0" smtClean="0">
                <a:latin typeface="Courier New" pitchFamily="49" charset="0"/>
                <a:cs typeface="Courier New" pitchFamily="49" charset="0"/>
              </a:rPr>
            </a:br>
            <a:r>
              <a:rPr lang="en-US" sz="3200" b="1" dirty="0" smtClean="0">
                <a:latin typeface="Courier New" pitchFamily="49" charset="0"/>
                <a:cs typeface="Courier New" pitchFamily="49" charset="0"/>
              </a:rPr>
              <a:t> Computer Architecture </a:t>
            </a:r>
            <a:r>
              <a:rPr lang="en-US" sz="3200" b="1" smtClean="0">
                <a:latin typeface="Courier New" pitchFamily="49" charset="0"/>
                <a:cs typeface="Courier New" pitchFamily="49" charset="0"/>
              </a:rPr>
              <a:t/>
            </a:r>
            <a:br>
              <a:rPr lang="en-US" sz="3200" b="1" smtClean="0">
                <a:latin typeface="Courier New" pitchFamily="49" charset="0"/>
                <a:cs typeface="Courier New" pitchFamily="49" charset="0"/>
              </a:rPr>
            </a:br>
            <a:r>
              <a:rPr lang="en-US" sz="2800" b="1">
                <a:latin typeface="Courier New" pitchFamily="49" charset="0"/>
                <a:cs typeface="Courier New" pitchFamily="49" charset="0"/>
              </a:rPr>
              <a:t>Spring 2018</a:t>
            </a:r>
            <a:r>
              <a:rPr lang="en-US" sz="3200" dirty="0"/>
              <a:t/>
            </a:r>
            <a:br>
              <a:rPr lang="en-US" sz="3200" dirty="0"/>
            </a:br>
            <a:r>
              <a:rPr lang="en-US" sz="3200" b="1" dirty="0" smtClean="0">
                <a:latin typeface="Courier New" pitchFamily="49" charset="0"/>
                <a:cs typeface="Courier New" pitchFamily="49" charset="0"/>
              </a:rPr>
              <a:t>Basic </a:t>
            </a:r>
            <a:r>
              <a:rPr lang="en-US" sz="3200" b="1" dirty="0">
                <a:latin typeface="Courier New" pitchFamily="49" charset="0"/>
                <a:cs typeface="Courier New" pitchFamily="49" charset="0"/>
              </a:rPr>
              <a:t>MIPS Pipelining Review</a:t>
            </a:r>
          </a:p>
        </p:txBody>
      </p:sp>
      <p:sp>
        <p:nvSpPr>
          <p:cNvPr id="4099" name="Rectangle 3"/>
          <p:cNvSpPr>
            <a:spLocks noGrp="1" noChangeArrowheads="1"/>
          </p:cNvSpPr>
          <p:nvPr>
            <p:ph type="subTitle" idx="1"/>
          </p:nvPr>
        </p:nvSpPr>
        <p:spPr>
          <a:xfrm>
            <a:off x="685800" y="3886200"/>
            <a:ext cx="7848600" cy="2173288"/>
          </a:xfrm>
          <a:noFill/>
          <a:ln/>
        </p:spPr>
        <p:txBody>
          <a:bodyPr>
            <a:normAutofit/>
          </a:bodyPr>
          <a:lstStyle/>
          <a:p>
            <a:pPr marL="203200" indent="-203200"/>
            <a:endParaRPr lang="en-US" sz="1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10</a:t>
            </a:fld>
            <a:endParaRPr lang="en-US"/>
          </a:p>
        </p:txBody>
      </p:sp>
      <p:sp>
        <p:nvSpPr>
          <p:cNvPr id="6" name="Title 1"/>
          <p:cNvSpPr>
            <a:spLocks noGrp="1"/>
          </p:cNvSpPr>
          <p:nvPr>
            <p:ph type="title"/>
          </p:nvPr>
        </p:nvSpPr>
        <p:spPr>
          <a:xfrm>
            <a:off x="228600" y="152400"/>
            <a:ext cx="8610600" cy="1066800"/>
          </a:xfrm>
        </p:spPr>
        <p:txBody>
          <a:bodyPr/>
          <a:lstStyle/>
          <a:p>
            <a:r>
              <a:rPr lang="en-US" sz="3400" smtClean="0">
                <a:ea typeface="ＭＳ Ｐゴシック" panose="020B0600070205080204" pitchFamily="34" charset="-128"/>
              </a:rPr>
              <a:t>Example: Execution of Four Independent ADDs</a:t>
            </a:r>
          </a:p>
        </p:txBody>
      </p:sp>
      <p:sp>
        <p:nvSpPr>
          <p:cNvPr id="7" name="Content Placeholder 2"/>
          <p:cNvSpPr>
            <a:spLocks noGrp="1"/>
          </p:cNvSpPr>
          <p:nvPr>
            <p:ph idx="1"/>
          </p:nvPr>
        </p:nvSpPr>
        <p:spPr>
          <a:xfrm>
            <a:off x="228600" y="996950"/>
            <a:ext cx="8610600" cy="5194300"/>
          </a:xfrm>
        </p:spPr>
        <p:txBody>
          <a:bodyPr/>
          <a:lstStyle/>
          <a:p>
            <a:r>
              <a:rPr lang="en-US" dirty="0" smtClean="0">
                <a:ea typeface="ＭＳ Ｐゴシック" panose="020B0600070205080204" pitchFamily="34" charset="-128"/>
              </a:rPr>
              <a:t>Multi-cycle: 4 cycles per instruction</a:t>
            </a: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r>
              <a:rPr lang="en-US" dirty="0" smtClean="0">
                <a:ea typeface="ＭＳ Ｐゴシック" panose="020B0600070205080204" pitchFamily="34" charset="-128"/>
              </a:rPr>
              <a:t>Pipelined: 4 cycles per 4 instructions (steady state)</a:t>
            </a: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p:txBody>
      </p:sp>
      <p:cxnSp>
        <p:nvCxnSpPr>
          <p:cNvPr id="9" name="Straight Arrow Connector 25"/>
          <p:cNvCxnSpPr>
            <a:cxnSpLocks noChangeShapeType="1"/>
          </p:cNvCxnSpPr>
          <p:nvPr/>
        </p:nvCxnSpPr>
        <p:spPr bwMode="auto">
          <a:xfrm>
            <a:off x="933450" y="3389313"/>
            <a:ext cx="64404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TextBox 26"/>
          <p:cNvSpPr txBox="1">
            <a:spLocks noChangeArrowheads="1"/>
          </p:cNvSpPr>
          <p:nvPr/>
        </p:nvSpPr>
        <p:spPr bwMode="auto">
          <a:xfrm>
            <a:off x="7461250" y="3214688"/>
            <a:ext cx="688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cs typeface="Arial" panose="020B0604020202020204" pitchFamily="34" charset="0"/>
              </a:rPr>
              <a:t>Time</a:t>
            </a:r>
          </a:p>
        </p:txBody>
      </p:sp>
      <p:grpSp>
        <p:nvGrpSpPr>
          <p:cNvPr id="11" name="Group 43"/>
          <p:cNvGrpSpPr>
            <a:grpSpLocks/>
          </p:cNvGrpSpPr>
          <p:nvPr/>
        </p:nvGrpSpPr>
        <p:grpSpPr bwMode="auto">
          <a:xfrm>
            <a:off x="2091690" y="4370070"/>
            <a:ext cx="1609725" cy="369888"/>
            <a:chOff x="932873" y="4248850"/>
            <a:chExt cx="1610696" cy="369332"/>
          </a:xfrm>
        </p:grpSpPr>
        <p:sp>
          <p:nvSpPr>
            <p:cNvPr id="12" name="Rectangle 38"/>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dirty="0">
                  <a:solidFill>
                    <a:srgbClr val="000000"/>
                  </a:solidFill>
                </a:rPr>
                <a:t>F</a:t>
              </a:r>
            </a:p>
          </p:txBody>
        </p:sp>
        <p:sp>
          <p:nvSpPr>
            <p:cNvPr id="13" name="Rectangle 40"/>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14" name="Rectangle 41"/>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15" name="Rectangle 42"/>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16" name="Group 44"/>
          <p:cNvGrpSpPr>
            <a:grpSpLocks/>
          </p:cNvGrpSpPr>
          <p:nvPr/>
        </p:nvGrpSpPr>
        <p:grpSpPr bwMode="auto">
          <a:xfrm>
            <a:off x="2493328" y="4735195"/>
            <a:ext cx="1611312" cy="369888"/>
            <a:chOff x="932873" y="4248850"/>
            <a:chExt cx="1610696" cy="369332"/>
          </a:xfrm>
        </p:grpSpPr>
        <p:sp>
          <p:nvSpPr>
            <p:cNvPr id="17" name="Rectangle 45"/>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18" name="Rectangle 46"/>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19" name="Rectangle 47"/>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20" name="Rectangle 48"/>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21" name="Group 49"/>
          <p:cNvGrpSpPr>
            <a:grpSpLocks/>
          </p:cNvGrpSpPr>
          <p:nvPr/>
        </p:nvGrpSpPr>
        <p:grpSpPr bwMode="auto">
          <a:xfrm>
            <a:off x="2894965" y="5109845"/>
            <a:ext cx="1611313" cy="368300"/>
            <a:chOff x="932873" y="4248850"/>
            <a:chExt cx="1610696" cy="369332"/>
          </a:xfrm>
        </p:grpSpPr>
        <p:sp>
          <p:nvSpPr>
            <p:cNvPr id="22" name="Rectangle 50"/>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23" name="Rectangle 51"/>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24" name="Rectangle 52"/>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25" name="Rectangle 53"/>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26" name="Group 54"/>
          <p:cNvGrpSpPr>
            <a:grpSpLocks/>
          </p:cNvGrpSpPr>
          <p:nvPr/>
        </p:nvGrpSpPr>
        <p:grpSpPr bwMode="auto">
          <a:xfrm>
            <a:off x="3296603" y="5482908"/>
            <a:ext cx="1611312" cy="369887"/>
            <a:chOff x="932873" y="4248850"/>
            <a:chExt cx="1610696" cy="369332"/>
          </a:xfrm>
        </p:grpSpPr>
        <p:sp>
          <p:nvSpPr>
            <p:cNvPr id="27" name="Rectangle 55"/>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28" name="Rectangle 56"/>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29" name="Rectangle 57"/>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30" name="Rectangle 58"/>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31" name="Group 61"/>
          <p:cNvGrpSpPr>
            <a:grpSpLocks/>
          </p:cNvGrpSpPr>
          <p:nvPr/>
        </p:nvGrpSpPr>
        <p:grpSpPr bwMode="auto">
          <a:xfrm>
            <a:off x="931863" y="1666875"/>
            <a:ext cx="1609725" cy="369888"/>
            <a:chOff x="932873" y="4248850"/>
            <a:chExt cx="1610696" cy="369332"/>
          </a:xfrm>
        </p:grpSpPr>
        <p:sp>
          <p:nvSpPr>
            <p:cNvPr id="32" name="Rectangle 62"/>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33" name="Rectangle 63"/>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34" name="Rectangle 64"/>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35" name="Rectangle 65"/>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36" name="Group 66"/>
          <p:cNvGrpSpPr>
            <a:grpSpLocks/>
          </p:cNvGrpSpPr>
          <p:nvPr/>
        </p:nvGrpSpPr>
        <p:grpSpPr bwMode="auto">
          <a:xfrm>
            <a:off x="2541588" y="2036763"/>
            <a:ext cx="1611312" cy="368300"/>
            <a:chOff x="932873" y="4248850"/>
            <a:chExt cx="1610696" cy="369332"/>
          </a:xfrm>
        </p:grpSpPr>
        <p:sp>
          <p:nvSpPr>
            <p:cNvPr id="37" name="Rectangle 67"/>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38" name="Rectangle 68"/>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39" name="Rectangle 69"/>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40" name="Rectangle 70"/>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41" name="Group 71"/>
          <p:cNvGrpSpPr>
            <a:grpSpLocks/>
          </p:cNvGrpSpPr>
          <p:nvPr/>
        </p:nvGrpSpPr>
        <p:grpSpPr bwMode="auto">
          <a:xfrm>
            <a:off x="4152900" y="2405063"/>
            <a:ext cx="1609725" cy="369887"/>
            <a:chOff x="932873" y="4248850"/>
            <a:chExt cx="1610696" cy="369332"/>
          </a:xfrm>
        </p:grpSpPr>
        <p:sp>
          <p:nvSpPr>
            <p:cNvPr id="42" name="Rectangle 72"/>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43" name="Rectangle 73"/>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44" name="Rectangle 74"/>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45" name="Rectangle 75"/>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46" name="Group 76"/>
          <p:cNvGrpSpPr>
            <a:grpSpLocks/>
          </p:cNvGrpSpPr>
          <p:nvPr/>
        </p:nvGrpSpPr>
        <p:grpSpPr bwMode="auto">
          <a:xfrm>
            <a:off x="5762625" y="2774950"/>
            <a:ext cx="1611313" cy="369888"/>
            <a:chOff x="932873" y="4248850"/>
            <a:chExt cx="1610696" cy="369332"/>
          </a:xfrm>
        </p:grpSpPr>
        <p:sp>
          <p:nvSpPr>
            <p:cNvPr id="47" name="Rectangle 77"/>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48" name="Rectangle 78"/>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49" name="Rectangle 79"/>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50" name="Rectangle 80"/>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cxnSp>
        <p:nvCxnSpPr>
          <p:cNvPr id="51" name="Straight Arrow Connector 82"/>
          <p:cNvCxnSpPr>
            <a:cxnSpLocks noChangeShapeType="1"/>
          </p:cNvCxnSpPr>
          <p:nvPr/>
        </p:nvCxnSpPr>
        <p:spPr bwMode="auto">
          <a:xfrm>
            <a:off x="931863" y="5997575"/>
            <a:ext cx="6440487"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2" name="TextBox 83"/>
          <p:cNvSpPr txBox="1">
            <a:spLocks noChangeArrowheads="1"/>
          </p:cNvSpPr>
          <p:nvPr/>
        </p:nvSpPr>
        <p:spPr bwMode="auto">
          <a:xfrm>
            <a:off x="7459663" y="5821363"/>
            <a:ext cx="688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cs typeface="Arial" panose="020B0604020202020204" pitchFamily="34" charset="0"/>
              </a:rPr>
              <a:t>Time</a:t>
            </a:r>
          </a:p>
        </p:txBody>
      </p:sp>
    </p:spTree>
    <p:extLst>
      <p:ext uri="{BB962C8B-B14F-4D97-AF65-F5344CB8AC3E}">
        <p14:creationId xmlns:p14="http://schemas.microsoft.com/office/powerpoint/2010/main" val="4049877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11</a:t>
            </a:fld>
            <a:endParaRPr lang="en-US"/>
          </a:p>
        </p:txBody>
      </p:sp>
      <p:sp>
        <p:nvSpPr>
          <p:cNvPr id="6" name="Title 1"/>
          <p:cNvSpPr>
            <a:spLocks noGrp="1"/>
          </p:cNvSpPr>
          <p:nvPr>
            <p:ph type="title"/>
          </p:nvPr>
        </p:nvSpPr>
        <p:spPr>
          <a:xfrm>
            <a:off x="228600" y="152400"/>
            <a:ext cx="8610600" cy="1066800"/>
          </a:xfrm>
        </p:spPr>
        <p:txBody>
          <a:bodyPr/>
          <a:lstStyle/>
          <a:p>
            <a:r>
              <a:rPr lang="en-US" smtClean="0">
                <a:ea typeface="ＭＳ Ｐゴシック" panose="020B0600070205080204" pitchFamily="34" charset="-128"/>
              </a:rPr>
              <a:t>An Ideal Pipeline</a:t>
            </a:r>
          </a:p>
        </p:txBody>
      </p:sp>
      <p:sp>
        <p:nvSpPr>
          <p:cNvPr id="7" name="Content Placeholder 2"/>
          <p:cNvSpPr>
            <a:spLocks noGrp="1"/>
          </p:cNvSpPr>
          <p:nvPr>
            <p:ph idx="1"/>
          </p:nvPr>
        </p:nvSpPr>
        <p:spPr>
          <a:xfrm>
            <a:off x="228600" y="996950"/>
            <a:ext cx="8610600" cy="5194300"/>
          </a:xfrm>
        </p:spPr>
        <p:txBody>
          <a:bodyPr>
            <a:normAutofit fontScale="85000" lnSpcReduction="10000"/>
          </a:bodyPr>
          <a:lstStyle/>
          <a:p>
            <a:r>
              <a:rPr lang="en-US" dirty="0" smtClean="0">
                <a:ea typeface="ＭＳ Ｐゴシック" panose="020B0600070205080204" pitchFamily="34" charset="-128"/>
              </a:rPr>
              <a:t>Goal: Increase throughput with little increase in cost (hardware cost, in case of instruction processing)</a:t>
            </a:r>
          </a:p>
          <a:p>
            <a:endParaRPr lang="en-US" sz="1200" dirty="0" smtClean="0">
              <a:ea typeface="ＭＳ Ｐゴシック" panose="020B0600070205080204" pitchFamily="34" charset="-128"/>
            </a:endParaRPr>
          </a:p>
          <a:p>
            <a:r>
              <a:rPr lang="en-US" dirty="0" smtClean="0">
                <a:ea typeface="ＭＳ Ｐゴシック" panose="020B0600070205080204" pitchFamily="34" charset="-128"/>
              </a:rPr>
              <a:t>Repetition of </a:t>
            </a:r>
            <a:r>
              <a:rPr lang="en-US" dirty="0" smtClean="0">
                <a:solidFill>
                  <a:srgbClr val="0000FF"/>
                </a:solidFill>
                <a:ea typeface="ＭＳ Ｐゴシック" panose="020B0600070205080204" pitchFamily="34" charset="-128"/>
              </a:rPr>
              <a:t>identical operations</a:t>
            </a:r>
          </a:p>
          <a:p>
            <a:pPr lvl="1"/>
            <a:r>
              <a:rPr lang="en-US" dirty="0" smtClean="0">
                <a:ea typeface="ＭＳ Ｐゴシック" panose="020B0600070205080204" pitchFamily="34" charset="-128"/>
              </a:rPr>
              <a:t>The same operation is repeated on a large number of different inputs</a:t>
            </a:r>
          </a:p>
          <a:p>
            <a:r>
              <a:rPr lang="en-US" dirty="0" smtClean="0">
                <a:ea typeface="ＭＳ Ｐゴシック" panose="020B0600070205080204" pitchFamily="34" charset="-128"/>
              </a:rPr>
              <a:t>Repetition of </a:t>
            </a:r>
            <a:r>
              <a:rPr lang="en-US" dirty="0" smtClean="0">
                <a:solidFill>
                  <a:srgbClr val="0000FF"/>
                </a:solidFill>
                <a:ea typeface="ＭＳ Ｐゴシック" panose="020B0600070205080204" pitchFamily="34" charset="-128"/>
              </a:rPr>
              <a:t>independent operations</a:t>
            </a:r>
          </a:p>
          <a:p>
            <a:pPr lvl="1"/>
            <a:r>
              <a:rPr lang="en-US" dirty="0" smtClean="0">
                <a:ea typeface="ＭＳ Ｐゴシック" panose="020B0600070205080204" pitchFamily="34" charset="-128"/>
              </a:rPr>
              <a:t>No dependencies between repeated operations</a:t>
            </a:r>
          </a:p>
          <a:p>
            <a:r>
              <a:rPr lang="en-US" dirty="0" smtClean="0">
                <a:solidFill>
                  <a:srgbClr val="0000FF"/>
                </a:solidFill>
                <a:ea typeface="ＭＳ Ｐゴシック" panose="020B0600070205080204" pitchFamily="34" charset="-128"/>
              </a:rPr>
              <a:t>Uniformly </a:t>
            </a:r>
            <a:r>
              <a:rPr lang="en-US" dirty="0" err="1" smtClean="0">
                <a:solidFill>
                  <a:srgbClr val="0000FF"/>
                </a:solidFill>
                <a:ea typeface="ＭＳ Ｐゴシック" panose="020B0600070205080204" pitchFamily="34" charset="-128"/>
              </a:rPr>
              <a:t>partitionable</a:t>
            </a:r>
            <a:r>
              <a:rPr lang="en-US" dirty="0" smtClean="0">
                <a:solidFill>
                  <a:srgbClr val="0000FF"/>
                </a:solidFill>
                <a:ea typeface="ＭＳ Ｐゴシック" panose="020B0600070205080204" pitchFamily="34" charset="-128"/>
              </a:rPr>
              <a:t> </a:t>
            </a:r>
            <a:r>
              <a:rPr lang="en-US" dirty="0" err="1" smtClean="0">
                <a:solidFill>
                  <a:srgbClr val="0000FF"/>
                </a:solidFill>
                <a:ea typeface="ＭＳ Ｐゴシック" panose="020B0600070205080204" pitchFamily="34" charset="-128"/>
              </a:rPr>
              <a:t>suboperations</a:t>
            </a:r>
            <a:endParaRPr lang="en-US" dirty="0" smtClean="0">
              <a:solidFill>
                <a:srgbClr val="0000FF"/>
              </a:solidFill>
              <a:ea typeface="ＭＳ Ｐゴシック" panose="020B0600070205080204" pitchFamily="34" charset="-128"/>
            </a:endParaRPr>
          </a:p>
          <a:p>
            <a:pPr lvl="1"/>
            <a:r>
              <a:rPr lang="en-US" dirty="0" smtClean="0">
                <a:ea typeface="ＭＳ Ｐゴシック" panose="020B0600070205080204" pitchFamily="34" charset="-128"/>
              </a:rPr>
              <a:t>Processing can be evenly divided into uniform-latency </a:t>
            </a:r>
            <a:r>
              <a:rPr lang="en-US" dirty="0" err="1" smtClean="0">
                <a:ea typeface="ＭＳ Ｐゴシック" panose="020B0600070205080204" pitchFamily="34" charset="-128"/>
              </a:rPr>
              <a:t>suboperations</a:t>
            </a:r>
            <a:r>
              <a:rPr lang="en-US" dirty="0" smtClean="0">
                <a:ea typeface="ＭＳ Ｐゴシック" panose="020B0600070205080204" pitchFamily="34" charset="-128"/>
              </a:rPr>
              <a:t> (that do not share resources)</a:t>
            </a:r>
          </a:p>
          <a:p>
            <a:pPr lvl="1"/>
            <a:endParaRPr lang="en-US" dirty="0" smtClean="0">
              <a:ea typeface="ＭＳ Ｐゴシック" panose="020B0600070205080204" pitchFamily="34" charset="-128"/>
            </a:endParaRPr>
          </a:p>
          <a:p>
            <a:r>
              <a:rPr lang="en-US" dirty="0" smtClean="0">
                <a:ea typeface="ＭＳ Ｐゴシック" panose="020B0600070205080204" pitchFamily="34" charset="-128"/>
              </a:rPr>
              <a:t>Fitting examples: automobile assembly line, doing laundry</a:t>
            </a:r>
          </a:p>
          <a:p>
            <a:endParaRPr lang="en-US" dirty="0" smtClean="0">
              <a:ea typeface="ＭＳ Ｐゴシック" panose="020B0600070205080204" pitchFamily="34" charset="-128"/>
            </a:endParaRPr>
          </a:p>
        </p:txBody>
      </p:sp>
    </p:spTree>
    <p:extLst>
      <p:ext uri="{BB962C8B-B14F-4D97-AF65-F5344CB8AC3E}">
        <p14:creationId xmlns:p14="http://schemas.microsoft.com/office/powerpoint/2010/main" val="5280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Grp="1" noChangeArrowheads="1"/>
          </p:cNvSpPr>
          <p:nvPr>
            <p:ph type="title"/>
          </p:nvPr>
        </p:nvSpPr>
        <p:spPr>
          <a:xfrm>
            <a:off x="533400" y="227681"/>
            <a:ext cx="8229600" cy="422275"/>
          </a:xfrm>
        </p:spPr>
        <p:txBody>
          <a:bodyPr>
            <a:noAutofit/>
          </a:bodyPr>
          <a:lstStyle/>
          <a:p>
            <a:r>
              <a:rPr lang="en-US" sz="3600" dirty="0"/>
              <a:t>MIPS Pipeline </a:t>
            </a:r>
            <a:r>
              <a:rPr lang="en-US" sz="3600" dirty="0" err="1"/>
              <a:t>Datapath</a:t>
            </a:r>
            <a:r>
              <a:rPr lang="en-US" sz="3600" dirty="0"/>
              <a:t> Modifications</a:t>
            </a:r>
          </a:p>
        </p:txBody>
      </p:sp>
      <p:sp>
        <p:nvSpPr>
          <p:cNvPr id="1204331" name="Rectangle 107"/>
          <p:cNvSpPr>
            <a:spLocks noGrp="1" noChangeArrowheads="1"/>
          </p:cNvSpPr>
          <p:nvPr>
            <p:ph type="body" idx="1"/>
          </p:nvPr>
        </p:nvSpPr>
        <p:spPr>
          <a:xfrm>
            <a:off x="457200" y="747713"/>
            <a:ext cx="7924800" cy="698500"/>
          </a:xfrm>
          <a:noFill/>
          <a:ln/>
        </p:spPr>
        <p:txBody>
          <a:bodyPr>
            <a:normAutofit fontScale="70000" lnSpcReduction="20000"/>
          </a:bodyPr>
          <a:lstStyle/>
          <a:p>
            <a:pPr>
              <a:spcBef>
                <a:spcPct val="20000"/>
              </a:spcBef>
            </a:pPr>
            <a:r>
              <a:rPr lang="en-US"/>
              <a:t>What do we need to add/modify in our MIPS datapath?</a:t>
            </a:r>
          </a:p>
          <a:p>
            <a:pPr lvl="1">
              <a:spcBef>
                <a:spcPct val="20000"/>
              </a:spcBef>
            </a:pPr>
            <a:r>
              <a:rPr lang="en-US">
                <a:solidFill>
                  <a:schemeClr val="accent2"/>
                </a:solidFill>
              </a:rPr>
              <a:t>State registers</a:t>
            </a:r>
            <a:r>
              <a:rPr lang="en-US"/>
              <a:t> between each pipeline stage to </a:t>
            </a:r>
            <a:r>
              <a:rPr lang="en-US">
                <a:solidFill>
                  <a:schemeClr val="accent1"/>
                </a:solidFill>
              </a:rPr>
              <a:t>isolate</a:t>
            </a:r>
            <a:r>
              <a:rPr lang="en-US"/>
              <a:t> them</a:t>
            </a:r>
          </a:p>
        </p:txBody>
      </p:sp>
      <p:grpSp>
        <p:nvGrpSpPr>
          <p:cNvPr id="2" name="Group 138"/>
          <p:cNvGrpSpPr>
            <a:grpSpLocks/>
          </p:cNvGrpSpPr>
          <p:nvPr/>
        </p:nvGrpSpPr>
        <p:grpSpPr bwMode="auto">
          <a:xfrm>
            <a:off x="228600" y="1524000"/>
            <a:ext cx="8874125" cy="5060950"/>
            <a:chOff x="144" y="960"/>
            <a:chExt cx="5590" cy="3188"/>
          </a:xfrm>
        </p:grpSpPr>
        <p:grpSp>
          <p:nvGrpSpPr>
            <p:cNvPr id="3" name="Group 3"/>
            <p:cNvGrpSpPr>
              <a:grpSpLocks/>
            </p:cNvGrpSpPr>
            <p:nvPr/>
          </p:nvGrpSpPr>
          <p:grpSpPr bwMode="auto">
            <a:xfrm>
              <a:off x="1056" y="1776"/>
              <a:ext cx="240" cy="576"/>
              <a:chOff x="1392" y="2880"/>
              <a:chExt cx="288" cy="480"/>
            </a:xfrm>
          </p:grpSpPr>
          <p:sp>
            <p:nvSpPr>
              <p:cNvPr id="1204228"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04229"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04230"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04231"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04232"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04233"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04234"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04235" name="Rectangle 11"/>
            <p:cNvSpPr>
              <a:spLocks noChangeArrowheads="1"/>
            </p:cNvSpPr>
            <p:nvPr/>
          </p:nvSpPr>
          <p:spPr bwMode="auto">
            <a:xfrm>
              <a:off x="624" y="2400"/>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04236" name="Rectangle 12"/>
            <p:cNvSpPr>
              <a:spLocks noChangeArrowheads="1"/>
            </p:cNvSpPr>
            <p:nvPr/>
          </p:nvSpPr>
          <p:spPr bwMode="auto">
            <a:xfrm>
              <a:off x="336" y="2640"/>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204237" name="Line 13"/>
            <p:cNvSpPr>
              <a:spLocks noChangeShapeType="1"/>
            </p:cNvSpPr>
            <p:nvPr/>
          </p:nvSpPr>
          <p:spPr bwMode="auto">
            <a:xfrm>
              <a:off x="432" y="2880"/>
              <a:ext cx="192" cy="0"/>
            </a:xfrm>
            <a:prstGeom prst="line">
              <a:avLst/>
            </a:prstGeom>
            <a:noFill/>
            <a:ln w="28575">
              <a:solidFill>
                <a:schemeClr val="tx1"/>
              </a:solidFill>
              <a:round/>
              <a:headEnd/>
              <a:tailEnd type="triangle" w="med" len="med"/>
            </a:ln>
            <a:effectLst/>
          </p:spPr>
          <p:txBody>
            <a:bodyPr/>
            <a:lstStyle/>
            <a:p>
              <a:endParaRPr lang="en-US"/>
            </a:p>
          </p:txBody>
        </p:sp>
        <p:sp>
          <p:nvSpPr>
            <p:cNvPr id="1204238" name="Line 14"/>
            <p:cNvSpPr>
              <a:spLocks noChangeShapeType="1"/>
            </p:cNvSpPr>
            <p:nvPr/>
          </p:nvSpPr>
          <p:spPr bwMode="auto">
            <a:xfrm>
              <a:off x="480" y="1872"/>
              <a:ext cx="576" cy="0"/>
            </a:xfrm>
            <a:prstGeom prst="line">
              <a:avLst/>
            </a:prstGeom>
            <a:noFill/>
            <a:ln w="28575">
              <a:solidFill>
                <a:schemeClr val="tx1"/>
              </a:solidFill>
              <a:round/>
              <a:headEnd/>
              <a:tailEnd type="triangle" w="med" len="med"/>
            </a:ln>
            <a:effectLst/>
          </p:spPr>
          <p:txBody>
            <a:bodyPr/>
            <a:lstStyle/>
            <a:p>
              <a:endParaRPr lang="en-US"/>
            </a:p>
          </p:txBody>
        </p:sp>
        <p:sp>
          <p:nvSpPr>
            <p:cNvPr id="1204239" name="Line 15"/>
            <p:cNvSpPr>
              <a:spLocks noChangeShapeType="1"/>
            </p:cNvSpPr>
            <p:nvPr/>
          </p:nvSpPr>
          <p:spPr bwMode="auto">
            <a:xfrm>
              <a:off x="816" y="2256"/>
              <a:ext cx="240" cy="0"/>
            </a:xfrm>
            <a:prstGeom prst="line">
              <a:avLst/>
            </a:prstGeom>
            <a:noFill/>
            <a:ln w="28575">
              <a:solidFill>
                <a:schemeClr val="tx1"/>
              </a:solidFill>
              <a:round/>
              <a:headEnd/>
              <a:tailEnd type="triangle" w="med" len="med"/>
            </a:ln>
            <a:effectLst/>
          </p:spPr>
          <p:txBody>
            <a:bodyPr/>
            <a:lstStyle/>
            <a:p>
              <a:endParaRPr lang="en-US"/>
            </a:p>
          </p:txBody>
        </p:sp>
        <p:sp>
          <p:nvSpPr>
            <p:cNvPr id="1204240" name="Text Box 16"/>
            <p:cNvSpPr txBox="1">
              <a:spLocks noChangeArrowheads="1"/>
            </p:cNvSpPr>
            <p:nvPr/>
          </p:nvSpPr>
          <p:spPr bwMode="auto">
            <a:xfrm>
              <a:off x="576" y="2736"/>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04241" name="Text Box 17"/>
            <p:cNvSpPr txBox="1">
              <a:spLocks noChangeArrowheads="1"/>
            </p:cNvSpPr>
            <p:nvPr/>
          </p:nvSpPr>
          <p:spPr bwMode="auto">
            <a:xfrm>
              <a:off x="729" y="2434"/>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04242" name="Text Box 18"/>
            <p:cNvSpPr txBox="1">
              <a:spLocks noChangeArrowheads="1"/>
            </p:cNvSpPr>
            <p:nvPr/>
          </p:nvSpPr>
          <p:spPr bwMode="auto">
            <a:xfrm>
              <a:off x="1056" y="1968"/>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04243" name="Text Box 19"/>
            <p:cNvSpPr txBox="1">
              <a:spLocks noChangeArrowheads="1"/>
            </p:cNvSpPr>
            <p:nvPr/>
          </p:nvSpPr>
          <p:spPr bwMode="auto">
            <a:xfrm rot="-5400000">
              <a:off x="250" y="2774"/>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04244" name="Line 20"/>
            <p:cNvSpPr>
              <a:spLocks noChangeShapeType="1"/>
            </p:cNvSpPr>
            <p:nvPr/>
          </p:nvSpPr>
          <p:spPr bwMode="auto">
            <a:xfrm>
              <a:off x="144" y="2880"/>
              <a:ext cx="192" cy="0"/>
            </a:xfrm>
            <a:prstGeom prst="line">
              <a:avLst/>
            </a:prstGeom>
            <a:noFill/>
            <a:ln w="28575">
              <a:solidFill>
                <a:schemeClr val="tx1"/>
              </a:solidFill>
              <a:round/>
              <a:headEnd/>
              <a:tailEnd type="triangle" w="med" len="med"/>
            </a:ln>
            <a:effectLst/>
          </p:spPr>
          <p:txBody>
            <a:bodyPr/>
            <a:lstStyle/>
            <a:p>
              <a:endParaRPr lang="en-US"/>
            </a:p>
          </p:txBody>
        </p:sp>
        <p:sp>
          <p:nvSpPr>
            <p:cNvPr id="1204245" name="Text Box 21"/>
            <p:cNvSpPr txBox="1">
              <a:spLocks noChangeArrowheads="1"/>
            </p:cNvSpPr>
            <p:nvPr/>
          </p:nvSpPr>
          <p:spPr bwMode="auto">
            <a:xfrm>
              <a:off x="672" y="2160"/>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04246" name="Line 22"/>
            <p:cNvSpPr>
              <a:spLocks noChangeShapeType="1"/>
            </p:cNvSpPr>
            <p:nvPr/>
          </p:nvSpPr>
          <p:spPr bwMode="auto">
            <a:xfrm>
              <a:off x="144" y="1344"/>
              <a:ext cx="0" cy="1536"/>
            </a:xfrm>
            <a:prstGeom prst="line">
              <a:avLst/>
            </a:prstGeom>
            <a:noFill/>
            <a:ln w="28575">
              <a:solidFill>
                <a:schemeClr val="tx1"/>
              </a:solidFill>
              <a:round/>
              <a:headEnd/>
              <a:tailEnd/>
            </a:ln>
            <a:effectLst/>
          </p:spPr>
          <p:txBody>
            <a:bodyPr/>
            <a:lstStyle/>
            <a:p>
              <a:endParaRPr lang="en-US"/>
            </a:p>
          </p:txBody>
        </p:sp>
        <p:sp>
          <p:nvSpPr>
            <p:cNvPr id="1204247" name="AutoShape 23"/>
            <p:cNvSpPr>
              <a:spLocks noChangeArrowheads="1"/>
            </p:cNvSpPr>
            <p:nvPr/>
          </p:nvSpPr>
          <p:spPr bwMode="auto">
            <a:xfrm rot="5400000" flipH="1">
              <a:off x="528" y="1296"/>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04248" name="Line 24"/>
            <p:cNvSpPr>
              <a:spLocks noChangeShapeType="1"/>
            </p:cNvSpPr>
            <p:nvPr/>
          </p:nvSpPr>
          <p:spPr bwMode="auto">
            <a:xfrm flipH="1">
              <a:off x="144" y="1344"/>
              <a:ext cx="537" cy="0"/>
            </a:xfrm>
            <a:prstGeom prst="line">
              <a:avLst/>
            </a:prstGeom>
            <a:noFill/>
            <a:ln w="28575">
              <a:solidFill>
                <a:schemeClr val="tx1"/>
              </a:solidFill>
              <a:round/>
              <a:headEnd/>
              <a:tailEnd/>
            </a:ln>
            <a:effectLst/>
          </p:spPr>
          <p:txBody>
            <a:bodyPr/>
            <a:lstStyle/>
            <a:p>
              <a:endParaRPr lang="en-US"/>
            </a:p>
          </p:txBody>
        </p:sp>
        <p:sp>
          <p:nvSpPr>
            <p:cNvPr id="1204249" name="Rectangle 25"/>
            <p:cNvSpPr>
              <a:spLocks noChangeArrowheads="1"/>
            </p:cNvSpPr>
            <p:nvPr/>
          </p:nvSpPr>
          <p:spPr bwMode="auto">
            <a:xfrm flipH="1">
              <a:off x="729" y="1392"/>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04250" name="Rectangle 26"/>
            <p:cNvSpPr>
              <a:spLocks noChangeArrowheads="1"/>
            </p:cNvSpPr>
            <p:nvPr/>
          </p:nvSpPr>
          <p:spPr bwMode="auto">
            <a:xfrm flipH="1">
              <a:off x="720" y="1152"/>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04251" name="Line 27"/>
            <p:cNvSpPr>
              <a:spLocks noChangeShapeType="1"/>
            </p:cNvSpPr>
            <p:nvPr/>
          </p:nvSpPr>
          <p:spPr bwMode="auto">
            <a:xfrm flipH="1">
              <a:off x="816" y="1248"/>
              <a:ext cx="3312" cy="0"/>
            </a:xfrm>
            <a:prstGeom prst="line">
              <a:avLst/>
            </a:prstGeom>
            <a:noFill/>
            <a:ln w="28575">
              <a:solidFill>
                <a:srgbClr val="CC3399"/>
              </a:solidFill>
              <a:round/>
              <a:headEnd/>
              <a:tailEnd type="triangle" w="med" len="med"/>
            </a:ln>
            <a:effectLst/>
          </p:spPr>
          <p:txBody>
            <a:bodyPr/>
            <a:lstStyle/>
            <a:p>
              <a:endParaRPr lang="en-US"/>
            </a:p>
          </p:txBody>
        </p:sp>
        <p:sp>
          <p:nvSpPr>
            <p:cNvPr id="1204252" name="Line 28"/>
            <p:cNvSpPr>
              <a:spLocks noChangeShapeType="1"/>
            </p:cNvSpPr>
            <p:nvPr/>
          </p:nvSpPr>
          <p:spPr bwMode="auto">
            <a:xfrm flipH="1">
              <a:off x="1776" y="4032"/>
              <a:ext cx="3744" cy="0"/>
            </a:xfrm>
            <a:prstGeom prst="line">
              <a:avLst/>
            </a:prstGeom>
            <a:noFill/>
            <a:ln w="28575">
              <a:solidFill>
                <a:srgbClr val="CC3399"/>
              </a:solidFill>
              <a:round/>
              <a:headEnd/>
              <a:tailEnd/>
            </a:ln>
            <a:effectLst/>
          </p:spPr>
          <p:txBody>
            <a:bodyPr/>
            <a:lstStyle/>
            <a:p>
              <a:endParaRPr lang="en-US"/>
            </a:p>
          </p:txBody>
        </p:sp>
        <p:sp>
          <p:nvSpPr>
            <p:cNvPr id="1204253" name="Rectangle 29"/>
            <p:cNvSpPr>
              <a:spLocks noChangeArrowheads="1"/>
            </p:cNvSpPr>
            <p:nvPr/>
          </p:nvSpPr>
          <p:spPr bwMode="auto">
            <a:xfrm>
              <a:off x="1920" y="2400"/>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04254" name="Line 30"/>
            <p:cNvSpPr>
              <a:spLocks noChangeShapeType="1"/>
            </p:cNvSpPr>
            <p:nvPr/>
          </p:nvSpPr>
          <p:spPr bwMode="auto">
            <a:xfrm>
              <a:off x="1440" y="2880"/>
              <a:ext cx="96" cy="0"/>
            </a:xfrm>
            <a:prstGeom prst="line">
              <a:avLst/>
            </a:prstGeom>
            <a:noFill/>
            <a:ln w="28575">
              <a:solidFill>
                <a:schemeClr val="tx1"/>
              </a:solidFill>
              <a:round/>
              <a:headEnd/>
              <a:tailEnd/>
            </a:ln>
            <a:effectLst/>
          </p:spPr>
          <p:txBody>
            <a:bodyPr/>
            <a:lstStyle/>
            <a:p>
              <a:endParaRPr lang="en-US"/>
            </a:p>
          </p:txBody>
        </p:sp>
        <p:sp>
          <p:nvSpPr>
            <p:cNvPr id="1204255" name="Line 31"/>
            <p:cNvSpPr>
              <a:spLocks noChangeShapeType="1"/>
            </p:cNvSpPr>
            <p:nvPr/>
          </p:nvSpPr>
          <p:spPr bwMode="auto">
            <a:xfrm>
              <a:off x="1728" y="2736"/>
              <a:ext cx="192" cy="0"/>
            </a:xfrm>
            <a:prstGeom prst="line">
              <a:avLst/>
            </a:prstGeom>
            <a:noFill/>
            <a:ln w="19050">
              <a:solidFill>
                <a:schemeClr val="tx1"/>
              </a:solidFill>
              <a:round/>
              <a:headEnd/>
              <a:tailEnd type="triangle" w="med" len="med"/>
            </a:ln>
            <a:effectLst/>
          </p:spPr>
          <p:txBody>
            <a:bodyPr/>
            <a:lstStyle/>
            <a:p>
              <a:endParaRPr lang="en-US"/>
            </a:p>
          </p:txBody>
        </p:sp>
        <p:sp>
          <p:nvSpPr>
            <p:cNvPr id="1204256" name="Text Box 32"/>
            <p:cNvSpPr txBox="1">
              <a:spLocks noChangeArrowheads="1"/>
            </p:cNvSpPr>
            <p:nvPr/>
          </p:nvSpPr>
          <p:spPr bwMode="auto">
            <a:xfrm>
              <a:off x="1872" y="3120"/>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04257" name="Text Box 33"/>
            <p:cNvSpPr txBox="1">
              <a:spLocks noChangeArrowheads="1"/>
            </p:cNvSpPr>
            <p:nvPr/>
          </p:nvSpPr>
          <p:spPr bwMode="auto">
            <a:xfrm>
              <a:off x="1872" y="2400"/>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04258" name="Text Box 34"/>
            <p:cNvSpPr txBox="1">
              <a:spLocks noChangeArrowheads="1"/>
            </p:cNvSpPr>
            <p:nvPr/>
          </p:nvSpPr>
          <p:spPr bwMode="auto">
            <a:xfrm>
              <a:off x="1872" y="2640"/>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04259" name="Text Box 35"/>
            <p:cNvSpPr txBox="1">
              <a:spLocks noChangeArrowheads="1"/>
            </p:cNvSpPr>
            <p:nvPr/>
          </p:nvSpPr>
          <p:spPr bwMode="auto">
            <a:xfrm>
              <a:off x="1872" y="2880"/>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04260" name="Text Box 36"/>
            <p:cNvSpPr txBox="1">
              <a:spLocks noChangeArrowheads="1"/>
            </p:cNvSpPr>
            <p:nvPr/>
          </p:nvSpPr>
          <p:spPr bwMode="auto">
            <a:xfrm>
              <a:off x="1920" y="2496"/>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04261" name="Text Box 37"/>
            <p:cNvSpPr txBox="1">
              <a:spLocks noChangeArrowheads="1"/>
            </p:cNvSpPr>
            <p:nvPr/>
          </p:nvSpPr>
          <p:spPr bwMode="auto">
            <a:xfrm>
              <a:off x="2352" y="2496"/>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04262" name="Text Box 38"/>
            <p:cNvSpPr txBox="1">
              <a:spLocks noChangeArrowheads="1"/>
            </p:cNvSpPr>
            <p:nvPr/>
          </p:nvSpPr>
          <p:spPr bwMode="auto">
            <a:xfrm>
              <a:off x="2352" y="292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04263" name="Line 39"/>
            <p:cNvSpPr>
              <a:spLocks noChangeShapeType="1"/>
            </p:cNvSpPr>
            <p:nvPr/>
          </p:nvSpPr>
          <p:spPr bwMode="auto">
            <a:xfrm>
              <a:off x="1728" y="3648"/>
              <a:ext cx="240" cy="0"/>
            </a:xfrm>
            <a:prstGeom prst="line">
              <a:avLst/>
            </a:prstGeom>
            <a:noFill/>
            <a:ln w="28575">
              <a:solidFill>
                <a:schemeClr val="tx1"/>
              </a:solidFill>
              <a:round/>
              <a:headEnd/>
              <a:tailEnd/>
            </a:ln>
            <a:effectLst/>
          </p:spPr>
          <p:txBody>
            <a:bodyPr/>
            <a:lstStyle/>
            <a:p>
              <a:endParaRPr lang="en-US"/>
            </a:p>
          </p:txBody>
        </p:sp>
        <p:sp>
          <p:nvSpPr>
            <p:cNvPr id="1204264" name="Line 40"/>
            <p:cNvSpPr>
              <a:spLocks noChangeShapeType="1"/>
            </p:cNvSpPr>
            <p:nvPr/>
          </p:nvSpPr>
          <p:spPr bwMode="auto">
            <a:xfrm>
              <a:off x="1776" y="3600"/>
              <a:ext cx="48" cy="96"/>
            </a:xfrm>
            <a:prstGeom prst="line">
              <a:avLst/>
            </a:prstGeom>
            <a:noFill/>
            <a:ln w="12700">
              <a:solidFill>
                <a:schemeClr val="tx1"/>
              </a:solidFill>
              <a:round/>
              <a:headEnd/>
              <a:tailEnd/>
            </a:ln>
            <a:effectLst/>
          </p:spPr>
          <p:txBody>
            <a:bodyPr/>
            <a:lstStyle/>
            <a:p>
              <a:endParaRPr lang="en-US"/>
            </a:p>
          </p:txBody>
        </p:sp>
        <p:sp>
          <p:nvSpPr>
            <p:cNvPr id="1204265" name="Line 41"/>
            <p:cNvSpPr>
              <a:spLocks noChangeShapeType="1"/>
            </p:cNvSpPr>
            <p:nvPr/>
          </p:nvSpPr>
          <p:spPr bwMode="auto">
            <a:xfrm>
              <a:off x="2544" y="3600"/>
              <a:ext cx="48" cy="96"/>
            </a:xfrm>
            <a:prstGeom prst="line">
              <a:avLst/>
            </a:prstGeom>
            <a:noFill/>
            <a:ln w="12700">
              <a:solidFill>
                <a:schemeClr val="tx1"/>
              </a:solidFill>
              <a:round/>
              <a:headEnd/>
              <a:tailEnd/>
            </a:ln>
            <a:effectLst/>
          </p:spPr>
          <p:txBody>
            <a:bodyPr/>
            <a:lstStyle/>
            <a:p>
              <a:endParaRPr lang="en-US"/>
            </a:p>
          </p:txBody>
        </p:sp>
        <p:sp>
          <p:nvSpPr>
            <p:cNvPr id="1204266" name="Text Box 42"/>
            <p:cNvSpPr txBox="1">
              <a:spLocks noChangeArrowheads="1"/>
            </p:cNvSpPr>
            <p:nvPr/>
          </p:nvSpPr>
          <p:spPr bwMode="auto">
            <a:xfrm>
              <a:off x="1776" y="3648"/>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04267" name="Text Box 43"/>
            <p:cNvSpPr txBox="1">
              <a:spLocks noChangeArrowheads="1"/>
            </p:cNvSpPr>
            <p:nvPr/>
          </p:nvSpPr>
          <p:spPr bwMode="auto">
            <a:xfrm>
              <a:off x="2544" y="3648"/>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04268" name="Line 44"/>
            <p:cNvSpPr>
              <a:spLocks noChangeShapeType="1"/>
            </p:cNvSpPr>
            <p:nvPr/>
          </p:nvSpPr>
          <p:spPr bwMode="auto">
            <a:xfrm>
              <a:off x="1776" y="3216"/>
              <a:ext cx="160" cy="0"/>
            </a:xfrm>
            <a:prstGeom prst="line">
              <a:avLst/>
            </a:prstGeom>
            <a:noFill/>
            <a:ln w="28575">
              <a:solidFill>
                <a:srgbClr val="CC3399"/>
              </a:solidFill>
              <a:round/>
              <a:headEnd/>
              <a:tailEnd type="triangle" w="med" len="med"/>
            </a:ln>
            <a:effectLst/>
          </p:spPr>
          <p:txBody>
            <a:bodyPr/>
            <a:lstStyle/>
            <a:p>
              <a:endParaRPr lang="en-US"/>
            </a:p>
          </p:txBody>
        </p:sp>
        <p:sp>
          <p:nvSpPr>
            <p:cNvPr id="1204269" name="Line 45"/>
            <p:cNvSpPr>
              <a:spLocks noChangeShapeType="1"/>
            </p:cNvSpPr>
            <p:nvPr/>
          </p:nvSpPr>
          <p:spPr bwMode="auto">
            <a:xfrm>
              <a:off x="3024" y="3312"/>
              <a:ext cx="0" cy="336"/>
            </a:xfrm>
            <a:prstGeom prst="line">
              <a:avLst/>
            </a:prstGeom>
            <a:noFill/>
            <a:ln w="28575">
              <a:solidFill>
                <a:schemeClr val="tx1"/>
              </a:solidFill>
              <a:round/>
              <a:headEnd/>
              <a:tailEnd/>
            </a:ln>
            <a:effectLst/>
          </p:spPr>
          <p:txBody>
            <a:bodyPr/>
            <a:lstStyle/>
            <a:p>
              <a:endParaRPr lang="en-US"/>
            </a:p>
          </p:txBody>
        </p:sp>
        <p:sp>
          <p:nvSpPr>
            <p:cNvPr id="1204270" name="Line 46"/>
            <p:cNvSpPr>
              <a:spLocks noChangeShapeType="1"/>
            </p:cNvSpPr>
            <p:nvPr/>
          </p:nvSpPr>
          <p:spPr bwMode="auto">
            <a:xfrm>
              <a:off x="2736" y="3072"/>
              <a:ext cx="96" cy="0"/>
            </a:xfrm>
            <a:prstGeom prst="line">
              <a:avLst/>
            </a:prstGeom>
            <a:noFill/>
            <a:ln w="28575">
              <a:solidFill>
                <a:schemeClr val="tx1"/>
              </a:solidFill>
              <a:round/>
              <a:headEnd/>
              <a:tailEnd/>
            </a:ln>
            <a:effectLst/>
          </p:spPr>
          <p:txBody>
            <a:bodyPr/>
            <a:lstStyle/>
            <a:p>
              <a:endParaRPr lang="en-US"/>
            </a:p>
          </p:txBody>
        </p:sp>
        <p:sp>
          <p:nvSpPr>
            <p:cNvPr id="1204271" name="Line 47"/>
            <p:cNvSpPr>
              <a:spLocks noChangeShapeType="1"/>
            </p:cNvSpPr>
            <p:nvPr/>
          </p:nvSpPr>
          <p:spPr bwMode="auto">
            <a:xfrm>
              <a:off x="1728" y="2496"/>
              <a:ext cx="0" cy="1152"/>
            </a:xfrm>
            <a:prstGeom prst="line">
              <a:avLst/>
            </a:prstGeom>
            <a:noFill/>
            <a:ln w="28575">
              <a:solidFill>
                <a:schemeClr val="tx1"/>
              </a:solidFill>
              <a:round/>
              <a:headEnd/>
              <a:tailEnd/>
            </a:ln>
            <a:effectLst/>
          </p:spPr>
          <p:txBody>
            <a:bodyPr/>
            <a:lstStyle/>
            <a:p>
              <a:endParaRPr lang="en-US"/>
            </a:p>
          </p:txBody>
        </p:sp>
        <p:sp>
          <p:nvSpPr>
            <p:cNvPr id="1204272" name="Line 48"/>
            <p:cNvSpPr>
              <a:spLocks noChangeShapeType="1"/>
            </p:cNvSpPr>
            <p:nvPr/>
          </p:nvSpPr>
          <p:spPr bwMode="auto">
            <a:xfrm>
              <a:off x="1728" y="2496"/>
              <a:ext cx="192" cy="0"/>
            </a:xfrm>
            <a:prstGeom prst="line">
              <a:avLst/>
            </a:prstGeom>
            <a:noFill/>
            <a:ln w="19050">
              <a:solidFill>
                <a:schemeClr val="tx1"/>
              </a:solidFill>
              <a:round/>
              <a:headEnd/>
              <a:tailEnd type="triangle" w="med" len="med"/>
            </a:ln>
            <a:effectLst/>
          </p:spPr>
          <p:txBody>
            <a:bodyPr/>
            <a:lstStyle/>
            <a:p>
              <a:endParaRPr lang="en-US"/>
            </a:p>
          </p:txBody>
        </p:sp>
        <p:sp>
          <p:nvSpPr>
            <p:cNvPr id="1204273" name="Line 49"/>
            <p:cNvSpPr>
              <a:spLocks noChangeShapeType="1"/>
            </p:cNvSpPr>
            <p:nvPr/>
          </p:nvSpPr>
          <p:spPr bwMode="auto">
            <a:xfrm>
              <a:off x="1728" y="2976"/>
              <a:ext cx="192" cy="0"/>
            </a:xfrm>
            <a:prstGeom prst="line">
              <a:avLst/>
            </a:prstGeom>
            <a:noFill/>
            <a:ln w="19050">
              <a:solidFill>
                <a:schemeClr val="tx1"/>
              </a:solidFill>
              <a:round/>
              <a:headEnd/>
              <a:tailEnd type="triangle" w="med" len="med"/>
            </a:ln>
            <a:effectLst/>
          </p:spPr>
          <p:txBody>
            <a:bodyPr/>
            <a:lstStyle/>
            <a:p>
              <a:endParaRPr lang="en-US"/>
            </a:p>
          </p:txBody>
        </p:sp>
        <p:sp>
          <p:nvSpPr>
            <p:cNvPr id="1204274" name="Line 50"/>
            <p:cNvSpPr>
              <a:spLocks noChangeShapeType="1"/>
            </p:cNvSpPr>
            <p:nvPr/>
          </p:nvSpPr>
          <p:spPr bwMode="auto">
            <a:xfrm>
              <a:off x="2928" y="3072"/>
              <a:ext cx="272" cy="0"/>
            </a:xfrm>
            <a:prstGeom prst="line">
              <a:avLst/>
            </a:prstGeom>
            <a:noFill/>
            <a:ln w="28575">
              <a:solidFill>
                <a:schemeClr val="tx1"/>
              </a:solidFill>
              <a:round/>
              <a:headEnd/>
              <a:tailEnd type="triangle" w="med" len="med"/>
            </a:ln>
            <a:effectLst/>
          </p:spPr>
          <p:txBody>
            <a:bodyPr/>
            <a:lstStyle/>
            <a:p>
              <a:endParaRPr lang="en-US"/>
            </a:p>
          </p:txBody>
        </p:sp>
        <p:sp>
          <p:nvSpPr>
            <p:cNvPr id="1204275" name="Line 51"/>
            <p:cNvSpPr>
              <a:spLocks noChangeShapeType="1"/>
            </p:cNvSpPr>
            <p:nvPr/>
          </p:nvSpPr>
          <p:spPr bwMode="auto">
            <a:xfrm>
              <a:off x="3792" y="2928"/>
              <a:ext cx="112" cy="0"/>
            </a:xfrm>
            <a:prstGeom prst="line">
              <a:avLst/>
            </a:prstGeom>
            <a:noFill/>
            <a:ln w="28575">
              <a:solidFill>
                <a:schemeClr val="tx1"/>
              </a:solidFill>
              <a:round/>
              <a:headEnd/>
              <a:tailEnd/>
            </a:ln>
            <a:effectLst/>
          </p:spPr>
          <p:txBody>
            <a:bodyPr/>
            <a:lstStyle/>
            <a:p>
              <a:endParaRPr lang="en-US"/>
            </a:p>
          </p:txBody>
        </p:sp>
        <p:sp>
          <p:nvSpPr>
            <p:cNvPr id="1204276" name="Freeform 52"/>
            <p:cNvSpPr>
              <a:spLocks/>
            </p:cNvSpPr>
            <p:nvPr/>
          </p:nvSpPr>
          <p:spPr bwMode="auto">
            <a:xfrm>
              <a:off x="3456" y="2496"/>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04277" name="Rectangle 53"/>
            <p:cNvSpPr>
              <a:spLocks noChangeArrowheads="1"/>
            </p:cNvSpPr>
            <p:nvPr/>
          </p:nvSpPr>
          <p:spPr bwMode="auto">
            <a:xfrm>
              <a:off x="3520" y="2880"/>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04278" name="AutoShape 54"/>
            <p:cNvSpPr>
              <a:spLocks noChangeArrowheads="1"/>
            </p:cNvSpPr>
            <p:nvPr/>
          </p:nvSpPr>
          <p:spPr bwMode="auto">
            <a:xfrm rot="-5400000">
              <a:off x="3016" y="3096"/>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04279" name="Line 55"/>
            <p:cNvSpPr>
              <a:spLocks noChangeShapeType="1"/>
            </p:cNvSpPr>
            <p:nvPr/>
          </p:nvSpPr>
          <p:spPr bwMode="auto">
            <a:xfrm>
              <a:off x="3328" y="3168"/>
              <a:ext cx="144" cy="0"/>
            </a:xfrm>
            <a:prstGeom prst="line">
              <a:avLst/>
            </a:prstGeom>
            <a:noFill/>
            <a:ln w="28575">
              <a:solidFill>
                <a:schemeClr val="tx1"/>
              </a:solidFill>
              <a:round/>
              <a:headEnd/>
              <a:tailEnd type="triangle" w="med" len="med"/>
            </a:ln>
            <a:effectLst/>
          </p:spPr>
          <p:txBody>
            <a:bodyPr/>
            <a:lstStyle/>
            <a:p>
              <a:endParaRPr lang="en-US"/>
            </a:p>
          </p:txBody>
        </p:sp>
        <p:sp>
          <p:nvSpPr>
            <p:cNvPr id="1204280" name="Rectangle 56"/>
            <p:cNvSpPr>
              <a:spLocks noChangeArrowheads="1"/>
            </p:cNvSpPr>
            <p:nvPr/>
          </p:nvSpPr>
          <p:spPr bwMode="auto">
            <a:xfrm>
              <a:off x="3216" y="32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04281" name="Rectangle 57"/>
            <p:cNvSpPr>
              <a:spLocks noChangeArrowheads="1"/>
            </p:cNvSpPr>
            <p:nvPr/>
          </p:nvSpPr>
          <p:spPr bwMode="auto">
            <a:xfrm>
              <a:off x="3216" y="297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04282" name="Line 58"/>
            <p:cNvSpPr>
              <a:spLocks noChangeShapeType="1"/>
            </p:cNvSpPr>
            <p:nvPr/>
          </p:nvSpPr>
          <p:spPr bwMode="auto">
            <a:xfrm>
              <a:off x="3024" y="3312"/>
              <a:ext cx="176" cy="0"/>
            </a:xfrm>
            <a:prstGeom prst="line">
              <a:avLst/>
            </a:prstGeom>
            <a:noFill/>
            <a:ln w="28575">
              <a:solidFill>
                <a:schemeClr val="tx1"/>
              </a:solidFill>
              <a:round/>
              <a:headEnd/>
              <a:tailEnd type="triangle" w="med" len="med"/>
            </a:ln>
            <a:effectLst/>
          </p:spPr>
          <p:txBody>
            <a:bodyPr/>
            <a:lstStyle/>
            <a:p>
              <a:endParaRPr lang="en-US"/>
            </a:p>
          </p:txBody>
        </p:sp>
        <p:sp>
          <p:nvSpPr>
            <p:cNvPr id="1204283" name="Line 59"/>
            <p:cNvSpPr>
              <a:spLocks noChangeShapeType="1"/>
            </p:cNvSpPr>
            <p:nvPr/>
          </p:nvSpPr>
          <p:spPr bwMode="auto">
            <a:xfrm>
              <a:off x="2928" y="2640"/>
              <a:ext cx="512" cy="0"/>
            </a:xfrm>
            <a:prstGeom prst="line">
              <a:avLst/>
            </a:prstGeom>
            <a:noFill/>
            <a:ln w="28575">
              <a:solidFill>
                <a:schemeClr val="tx1"/>
              </a:solidFill>
              <a:round/>
              <a:headEnd/>
              <a:tailEnd type="triangle" w="med" len="med"/>
            </a:ln>
            <a:effectLst/>
          </p:spPr>
          <p:txBody>
            <a:bodyPr/>
            <a:lstStyle/>
            <a:p>
              <a:endParaRPr lang="en-US"/>
            </a:p>
          </p:txBody>
        </p:sp>
        <p:sp>
          <p:nvSpPr>
            <p:cNvPr id="1204284" name="Oval 60"/>
            <p:cNvSpPr>
              <a:spLocks noChangeArrowheads="1"/>
            </p:cNvSpPr>
            <p:nvPr/>
          </p:nvSpPr>
          <p:spPr bwMode="auto">
            <a:xfrm>
              <a:off x="3168" y="2160"/>
              <a:ext cx="288" cy="336"/>
            </a:xfrm>
            <a:prstGeom prst="ellipse">
              <a:avLst/>
            </a:prstGeom>
            <a:noFill/>
            <a:ln w="12700">
              <a:solidFill>
                <a:schemeClr val="tx1"/>
              </a:solidFill>
              <a:round/>
              <a:headEnd/>
              <a:tailEnd/>
            </a:ln>
            <a:effectLst/>
          </p:spPr>
          <p:txBody>
            <a:bodyPr wrap="none" anchor="ctr"/>
            <a:lstStyle/>
            <a:p>
              <a:endParaRPr lang="en-US"/>
            </a:p>
          </p:txBody>
        </p:sp>
        <p:sp>
          <p:nvSpPr>
            <p:cNvPr id="1204285" name="Rectangle 61"/>
            <p:cNvSpPr>
              <a:spLocks noChangeArrowheads="1"/>
            </p:cNvSpPr>
            <p:nvPr/>
          </p:nvSpPr>
          <p:spPr bwMode="auto">
            <a:xfrm>
              <a:off x="3168" y="2160"/>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04286" name="Line 62"/>
            <p:cNvSpPr>
              <a:spLocks noChangeShapeType="1"/>
            </p:cNvSpPr>
            <p:nvPr/>
          </p:nvSpPr>
          <p:spPr bwMode="auto">
            <a:xfrm>
              <a:off x="3024" y="2352"/>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4" name="Group 63"/>
            <p:cNvGrpSpPr>
              <a:grpSpLocks/>
            </p:cNvGrpSpPr>
            <p:nvPr/>
          </p:nvGrpSpPr>
          <p:grpSpPr bwMode="auto">
            <a:xfrm>
              <a:off x="3600" y="1920"/>
              <a:ext cx="192" cy="576"/>
              <a:chOff x="1392" y="2880"/>
              <a:chExt cx="288" cy="480"/>
            </a:xfrm>
          </p:grpSpPr>
          <p:sp>
            <p:nvSpPr>
              <p:cNvPr id="1204288" name="Line 6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04289" name="Line 6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04290" name="Line 6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04291" name="Line 6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04292" name="Line 6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04293" name="Line 6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04294" name="Line 7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04295" name="Text Box 71"/>
            <p:cNvSpPr txBox="1">
              <a:spLocks noChangeArrowheads="1"/>
            </p:cNvSpPr>
            <p:nvPr/>
          </p:nvSpPr>
          <p:spPr bwMode="auto">
            <a:xfrm>
              <a:off x="3552" y="2112"/>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04296" name="Line 72"/>
            <p:cNvSpPr>
              <a:spLocks noChangeShapeType="1"/>
            </p:cNvSpPr>
            <p:nvPr/>
          </p:nvSpPr>
          <p:spPr bwMode="auto">
            <a:xfrm>
              <a:off x="3447" y="2352"/>
              <a:ext cx="144" cy="0"/>
            </a:xfrm>
            <a:prstGeom prst="line">
              <a:avLst/>
            </a:prstGeom>
            <a:noFill/>
            <a:ln w="28575">
              <a:solidFill>
                <a:schemeClr val="tx1"/>
              </a:solidFill>
              <a:round/>
              <a:headEnd/>
              <a:tailEnd type="triangle" w="med" len="med"/>
            </a:ln>
            <a:effectLst/>
          </p:spPr>
          <p:txBody>
            <a:bodyPr/>
            <a:lstStyle/>
            <a:p>
              <a:endParaRPr lang="en-US"/>
            </a:p>
          </p:txBody>
        </p:sp>
        <p:sp>
          <p:nvSpPr>
            <p:cNvPr id="1204297" name="Rectangle 73"/>
            <p:cNvSpPr>
              <a:spLocks noChangeArrowheads="1"/>
            </p:cNvSpPr>
            <p:nvPr/>
          </p:nvSpPr>
          <p:spPr bwMode="auto">
            <a:xfrm>
              <a:off x="4128" y="2448"/>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04298" name="Line 74"/>
            <p:cNvSpPr>
              <a:spLocks noChangeShapeType="1"/>
            </p:cNvSpPr>
            <p:nvPr/>
          </p:nvSpPr>
          <p:spPr bwMode="auto">
            <a:xfrm>
              <a:off x="3984" y="2928"/>
              <a:ext cx="160" cy="0"/>
            </a:xfrm>
            <a:prstGeom prst="line">
              <a:avLst/>
            </a:prstGeom>
            <a:noFill/>
            <a:ln w="28575">
              <a:solidFill>
                <a:schemeClr val="tx1"/>
              </a:solidFill>
              <a:round/>
              <a:headEnd/>
              <a:tailEnd type="triangle" w="med" len="med"/>
            </a:ln>
            <a:effectLst/>
          </p:spPr>
          <p:txBody>
            <a:bodyPr/>
            <a:lstStyle/>
            <a:p>
              <a:endParaRPr lang="en-US"/>
            </a:p>
          </p:txBody>
        </p:sp>
        <p:sp>
          <p:nvSpPr>
            <p:cNvPr id="1204299" name="Text Box 75"/>
            <p:cNvSpPr txBox="1">
              <a:spLocks noChangeArrowheads="1"/>
            </p:cNvSpPr>
            <p:nvPr/>
          </p:nvSpPr>
          <p:spPr bwMode="auto">
            <a:xfrm>
              <a:off x="4416" y="2448"/>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04300" name="Text Box 76"/>
            <p:cNvSpPr txBox="1">
              <a:spLocks noChangeArrowheads="1"/>
            </p:cNvSpPr>
            <p:nvPr/>
          </p:nvSpPr>
          <p:spPr bwMode="auto">
            <a:xfrm>
              <a:off x="4080" y="2832"/>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04301" name="Text Box 77"/>
            <p:cNvSpPr txBox="1">
              <a:spLocks noChangeArrowheads="1"/>
            </p:cNvSpPr>
            <p:nvPr/>
          </p:nvSpPr>
          <p:spPr bwMode="auto">
            <a:xfrm>
              <a:off x="4080" y="3072"/>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04302" name="Text Box 78"/>
            <p:cNvSpPr txBox="1">
              <a:spLocks noChangeArrowheads="1"/>
            </p:cNvSpPr>
            <p:nvPr/>
          </p:nvSpPr>
          <p:spPr bwMode="auto">
            <a:xfrm>
              <a:off x="4608" y="2784"/>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04303" name="Line 79"/>
            <p:cNvSpPr>
              <a:spLocks noChangeShapeType="1"/>
            </p:cNvSpPr>
            <p:nvPr/>
          </p:nvSpPr>
          <p:spPr bwMode="auto">
            <a:xfrm>
              <a:off x="3984" y="3168"/>
              <a:ext cx="144" cy="0"/>
            </a:xfrm>
            <a:prstGeom prst="line">
              <a:avLst/>
            </a:prstGeom>
            <a:noFill/>
            <a:ln w="28575">
              <a:solidFill>
                <a:schemeClr val="tx1"/>
              </a:solidFill>
              <a:round/>
              <a:headEnd/>
              <a:tailEnd type="triangle" w="med" len="med"/>
            </a:ln>
            <a:effectLst/>
          </p:spPr>
          <p:txBody>
            <a:bodyPr/>
            <a:lstStyle/>
            <a:p>
              <a:endParaRPr lang="en-US"/>
            </a:p>
          </p:txBody>
        </p:sp>
        <p:sp>
          <p:nvSpPr>
            <p:cNvPr id="1204304" name="Line 80"/>
            <p:cNvSpPr>
              <a:spLocks noChangeShapeType="1"/>
            </p:cNvSpPr>
            <p:nvPr/>
          </p:nvSpPr>
          <p:spPr bwMode="auto">
            <a:xfrm>
              <a:off x="5136" y="3168"/>
              <a:ext cx="144" cy="1"/>
            </a:xfrm>
            <a:prstGeom prst="line">
              <a:avLst/>
            </a:prstGeom>
            <a:noFill/>
            <a:ln w="28575">
              <a:solidFill>
                <a:schemeClr val="tx1"/>
              </a:solidFill>
              <a:round/>
              <a:headEnd/>
              <a:tailEnd type="triangle" w="med" len="med"/>
            </a:ln>
            <a:effectLst/>
          </p:spPr>
          <p:txBody>
            <a:bodyPr/>
            <a:lstStyle/>
            <a:p>
              <a:endParaRPr lang="en-US"/>
            </a:p>
          </p:txBody>
        </p:sp>
        <p:sp>
          <p:nvSpPr>
            <p:cNvPr id="1204305" name="AutoShape 81"/>
            <p:cNvSpPr>
              <a:spLocks noChangeArrowheads="1"/>
            </p:cNvSpPr>
            <p:nvPr/>
          </p:nvSpPr>
          <p:spPr bwMode="auto">
            <a:xfrm rot="-5400000">
              <a:off x="5136" y="2976"/>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04306" name="Line 82"/>
            <p:cNvSpPr>
              <a:spLocks noChangeShapeType="1"/>
            </p:cNvSpPr>
            <p:nvPr/>
          </p:nvSpPr>
          <p:spPr bwMode="auto">
            <a:xfrm>
              <a:off x="5424" y="3024"/>
              <a:ext cx="96" cy="1"/>
            </a:xfrm>
            <a:prstGeom prst="line">
              <a:avLst/>
            </a:prstGeom>
            <a:noFill/>
            <a:ln w="28575">
              <a:solidFill>
                <a:schemeClr val="tx1"/>
              </a:solidFill>
              <a:round/>
              <a:headEnd/>
              <a:tailEnd/>
            </a:ln>
            <a:effectLst/>
          </p:spPr>
          <p:txBody>
            <a:bodyPr/>
            <a:lstStyle/>
            <a:p>
              <a:endParaRPr lang="en-US"/>
            </a:p>
          </p:txBody>
        </p:sp>
        <p:sp>
          <p:nvSpPr>
            <p:cNvPr id="1204307" name="Rectangle 83"/>
            <p:cNvSpPr>
              <a:spLocks noChangeArrowheads="1"/>
            </p:cNvSpPr>
            <p:nvPr/>
          </p:nvSpPr>
          <p:spPr bwMode="auto">
            <a:xfrm>
              <a:off x="5280" y="2832"/>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04308" name="Rectangle 84"/>
            <p:cNvSpPr>
              <a:spLocks noChangeArrowheads="1"/>
            </p:cNvSpPr>
            <p:nvPr/>
          </p:nvSpPr>
          <p:spPr bwMode="auto">
            <a:xfrm>
              <a:off x="5280" y="3072"/>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04309" name="Line 85"/>
            <p:cNvSpPr>
              <a:spLocks noChangeShapeType="1"/>
            </p:cNvSpPr>
            <p:nvPr/>
          </p:nvSpPr>
          <p:spPr bwMode="auto">
            <a:xfrm>
              <a:off x="2736" y="2640"/>
              <a:ext cx="96" cy="0"/>
            </a:xfrm>
            <a:prstGeom prst="line">
              <a:avLst/>
            </a:prstGeom>
            <a:noFill/>
            <a:ln w="28575">
              <a:solidFill>
                <a:schemeClr val="tx1"/>
              </a:solidFill>
              <a:round/>
              <a:headEnd/>
              <a:tailEnd/>
            </a:ln>
            <a:effectLst/>
          </p:spPr>
          <p:txBody>
            <a:bodyPr/>
            <a:lstStyle/>
            <a:p>
              <a:endParaRPr lang="en-US"/>
            </a:p>
          </p:txBody>
        </p:sp>
        <p:sp>
          <p:nvSpPr>
            <p:cNvPr id="1204310" name="Line 86"/>
            <p:cNvSpPr>
              <a:spLocks noChangeShapeType="1"/>
            </p:cNvSpPr>
            <p:nvPr/>
          </p:nvSpPr>
          <p:spPr bwMode="auto">
            <a:xfrm>
              <a:off x="1776" y="3216"/>
              <a:ext cx="0" cy="816"/>
            </a:xfrm>
            <a:prstGeom prst="line">
              <a:avLst/>
            </a:prstGeom>
            <a:noFill/>
            <a:ln w="28575">
              <a:solidFill>
                <a:srgbClr val="CC3399"/>
              </a:solidFill>
              <a:round/>
              <a:headEnd/>
              <a:tailEnd/>
            </a:ln>
            <a:effectLst/>
          </p:spPr>
          <p:txBody>
            <a:bodyPr/>
            <a:lstStyle/>
            <a:p>
              <a:endParaRPr lang="en-US"/>
            </a:p>
          </p:txBody>
        </p:sp>
        <p:sp>
          <p:nvSpPr>
            <p:cNvPr id="1204311" name="Line 87"/>
            <p:cNvSpPr>
              <a:spLocks noChangeShapeType="1"/>
            </p:cNvSpPr>
            <p:nvPr/>
          </p:nvSpPr>
          <p:spPr bwMode="auto">
            <a:xfrm>
              <a:off x="1296" y="2064"/>
              <a:ext cx="144" cy="0"/>
            </a:xfrm>
            <a:prstGeom prst="line">
              <a:avLst/>
            </a:prstGeom>
            <a:noFill/>
            <a:ln w="28575">
              <a:solidFill>
                <a:schemeClr val="tx1"/>
              </a:solidFill>
              <a:round/>
              <a:headEnd/>
              <a:tailEnd/>
            </a:ln>
            <a:effectLst/>
          </p:spPr>
          <p:txBody>
            <a:bodyPr/>
            <a:lstStyle/>
            <a:p>
              <a:endParaRPr lang="en-US"/>
            </a:p>
          </p:txBody>
        </p:sp>
        <p:sp>
          <p:nvSpPr>
            <p:cNvPr id="1204312" name="Line 88"/>
            <p:cNvSpPr>
              <a:spLocks noChangeShapeType="1"/>
            </p:cNvSpPr>
            <p:nvPr/>
          </p:nvSpPr>
          <p:spPr bwMode="auto">
            <a:xfrm>
              <a:off x="816" y="1440"/>
              <a:ext cx="576" cy="0"/>
            </a:xfrm>
            <a:prstGeom prst="line">
              <a:avLst/>
            </a:prstGeom>
            <a:noFill/>
            <a:ln w="28575">
              <a:solidFill>
                <a:schemeClr val="tx1"/>
              </a:solidFill>
              <a:round/>
              <a:headEnd type="triangle" w="med" len="med"/>
              <a:tailEnd/>
            </a:ln>
            <a:effectLst/>
          </p:spPr>
          <p:txBody>
            <a:bodyPr/>
            <a:lstStyle/>
            <a:p>
              <a:endParaRPr lang="en-US"/>
            </a:p>
          </p:txBody>
        </p:sp>
        <p:sp>
          <p:nvSpPr>
            <p:cNvPr id="1204313" name="Line 89"/>
            <p:cNvSpPr>
              <a:spLocks noChangeShapeType="1"/>
            </p:cNvSpPr>
            <p:nvPr/>
          </p:nvSpPr>
          <p:spPr bwMode="auto">
            <a:xfrm>
              <a:off x="1632" y="2880"/>
              <a:ext cx="96" cy="0"/>
            </a:xfrm>
            <a:prstGeom prst="line">
              <a:avLst/>
            </a:prstGeom>
            <a:noFill/>
            <a:ln w="28575">
              <a:solidFill>
                <a:schemeClr val="tx1"/>
              </a:solidFill>
              <a:round/>
              <a:headEnd/>
              <a:tailEnd/>
            </a:ln>
            <a:effectLst/>
          </p:spPr>
          <p:txBody>
            <a:bodyPr/>
            <a:lstStyle/>
            <a:p>
              <a:endParaRPr lang="en-US"/>
            </a:p>
          </p:txBody>
        </p:sp>
        <p:sp>
          <p:nvSpPr>
            <p:cNvPr id="1204314" name="Line 90"/>
            <p:cNvSpPr>
              <a:spLocks noChangeShapeType="1"/>
            </p:cNvSpPr>
            <p:nvPr/>
          </p:nvSpPr>
          <p:spPr bwMode="auto">
            <a:xfrm>
              <a:off x="4944" y="2928"/>
              <a:ext cx="112" cy="0"/>
            </a:xfrm>
            <a:prstGeom prst="line">
              <a:avLst/>
            </a:prstGeom>
            <a:noFill/>
            <a:ln w="28575">
              <a:solidFill>
                <a:schemeClr val="tx1"/>
              </a:solidFill>
              <a:round/>
              <a:headEnd/>
              <a:tailEnd/>
            </a:ln>
            <a:effectLst/>
          </p:spPr>
          <p:txBody>
            <a:bodyPr/>
            <a:lstStyle/>
            <a:p>
              <a:endParaRPr lang="en-US"/>
            </a:p>
          </p:txBody>
        </p:sp>
        <p:sp>
          <p:nvSpPr>
            <p:cNvPr id="1204315" name="Rectangle 91"/>
            <p:cNvSpPr>
              <a:spLocks noChangeArrowheads="1"/>
            </p:cNvSpPr>
            <p:nvPr/>
          </p:nvSpPr>
          <p:spPr bwMode="auto">
            <a:xfrm>
              <a:off x="1536" y="1920"/>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204316" name="Rectangle 92"/>
            <p:cNvSpPr>
              <a:spLocks noChangeArrowheads="1"/>
            </p:cNvSpPr>
            <p:nvPr/>
          </p:nvSpPr>
          <p:spPr bwMode="auto">
            <a:xfrm>
              <a:off x="2832" y="1920"/>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04317" name="Line 93"/>
            <p:cNvSpPr>
              <a:spLocks noChangeShapeType="1"/>
            </p:cNvSpPr>
            <p:nvPr/>
          </p:nvSpPr>
          <p:spPr bwMode="auto">
            <a:xfrm>
              <a:off x="1392" y="2064"/>
              <a:ext cx="144" cy="0"/>
            </a:xfrm>
            <a:prstGeom prst="line">
              <a:avLst/>
            </a:prstGeom>
            <a:noFill/>
            <a:ln w="28575">
              <a:solidFill>
                <a:schemeClr val="tx1"/>
              </a:solidFill>
              <a:round/>
              <a:headEnd/>
              <a:tailEnd/>
            </a:ln>
            <a:effectLst/>
          </p:spPr>
          <p:txBody>
            <a:bodyPr/>
            <a:lstStyle/>
            <a:p>
              <a:endParaRPr lang="en-US"/>
            </a:p>
          </p:txBody>
        </p:sp>
        <p:sp>
          <p:nvSpPr>
            <p:cNvPr id="1204318" name="Line 94"/>
            <p:cNvSpPr>
              <a:spLocks noChangeShapeType="1"/>
            </p:cNvSpPr>
            <p:nvPr/>
          </p:nvSpPr>
          <p:spPr bwMode="auto">
            <a:xfrm>
              <a:off x="1632" y="2064"/>
              <a:ext cx="1200" cy="0"/>
            </a:xfrm>
            <a:prstGeom prst="line">
              <a:avLst/>
            </a:prstGeom>
            <a:noFill/>
            <a:ln w="28575">
              <a:solidFill>
                <a:schemeClr val="tx1"/>
              </a:solidFill>
              <a:round/>
              <a:headEnd/>
              <a:tailEnd/>
            </a:ln>
            <a:effectLst/>
          </p:spPr>
          <p:txBody>
            <a:bodyPr/>
            <a:lstStyle/>
            <a:p>
              <a:endParaRPr lang="en-US"/>
            </a:p>
          </p:txBody>
        </p:sp>
        <p:sp>
          <p:nvSpPr>
            <p:cNvPr id="1204319" name="Line 95"/>
            <p:cNvSpPr>
              <a:spLocks noChangeShapeType="1"/>
            </p:cNvSpPr>
            <p:nvPr/>
          </p:nvSpPr>
          <p:spPr bwMode="auto">
            <a:xfrm>
              <a:off x="3792" y="2208"/>
              <a:ext cx="96" cy="0"/>
            </a:xfrm>
            <a:prstGeom prst="line">
              <a:avLst/>
            </a:prstGeom>
            <a:noFill/>
            <a:ln w="28575">
              <a:solidFill>
                <a:schemeClr val="tx1"/>
              </a:solidFill>
              <a:round/>
              <a:headEnd/>
              <a:tailEnd/>
            </a:ln>
            <a:effectLst/>
          </p:spPr>
          <p:txBody>
            <a:bodyPr/>
            <a:lstStyle/>
            <a:p>
              <a:endParaRPr lang="en-US"/>
            </a:p>
          </p:txBody>
        </p:sp>
        <p:sp>
          <p:nvSpPr>
            <p:cNvPr id="1204320" name="Line 96"/>
            <p:cNvSpPr>
              <a:spLocks noChangeShapeType="1"/>
            </p:cNvSpPr>
            <p:nvPr/>
          </p:nvSpPr>
          <p:spPr bwMode="auto">
            <a:xfrm>
              <a:off x="2928" y="3648"/>
              <a:ext cx="96" cy="0"/>
            </a:xfrm>
            <a:prstGeom prst="line">
              <a:avLst/>
            </a:prstGeom>
            <a:noFill/>
            <a:ln w="28575">
              <a:solidFill>
                <a:schemeClr val="tx1"/>
              </a:solidFill>
              <a:round/>
              <a:headEnd/>
              <a:tailEnd/>
            </a:ln>
            <a:effectLst/>
          </p:spPr>
          <p:txBody>
            <a:bodyPr/>
            <a:lstStyle/>
            <a:p>
              <a:endParaRPr lang="en-US"/>
            </a:p>
          </p:txBody>
        </p:sp>
        <p:sp>
          <p:nvSpPr>
            <p:cNvPr id="1204321" name="Line 97"/>
            <p:cNvSpPr>
              <a:spLocks noChangeShapeType="1"/>
            </p:cNvSpPr>
            <p:nvPr/>
          </p:nvSpPr>
          <p:spPr bwMode="auto">
            <a:xfrm>
              <a:off x="3072" y="3072"/>
              <a:ext cx="0" cy="576"/>
            </a:xfrm>
            <a:prstGeom prst="line">
              <a:avLst/>
            </a:prstGeom>
            <a:noFill/>
            <a:ln w="28575">
              <a:solidFill>
                <a:schemeClr val="tx1"/>
              </a:solidFill>
              <a:round/>
              <a:headEnd/>
              <a:tailEnd/>
            </a:ln>
            <a:effectLst/>
          </p:spPr>
          <p:txBody>
            <a:bodyPr/>
            <a:lstStyle/>
            <a:p>
              <a:endParaRPr lang="en-US"/>
            </a:p>
          </p:txBody>
        </p:sp>
        <p:sp>
          <p:nvSpPr>
            <p:cNvPr id="1204322" name="Line 98"/>
            <p:cNvSpPr>
              <a:spLocks noChangeShapeType="1"/>
            </p:cNvSpPr>
            <p:nvPr/>
          </p:nvSpPr>
          <p:spPr bwMode="auto">
            <a:xfrm>
              <a:off x="3072" y="3648"/>
              <a:ext cx="816" cy="0"/>
            </a:xfrm>
            <a:prstGeom prst="line">
              <a:avLst/>
            </a:prstGeom>
            <a:noFill/>
            <a:ln w="28575">
              <a:solidFill>
                <a:schemeClr val="tx1"/>
              </a:solidFill>
              <a:round/>
              <a:headEnd/>
              <a:tailEnd/>
            </a:ln>
            <a:effectLst/>
          </p:spPr>
          <p:txBody>
            <a:bodyPr/>
            <a:lstStyle/>
            <a:p>
              <a:endParaRPr lang="en-US"/>
            </a:p>
          </p:txBody>
        </p:sp>
        <p:sp>
          <p:nvSpPr>
            <p:cNvPr id="1204323" name="Rectangle 99"/>
            <p:cNvSpPr>
              <a:spLocks noChangeArrowheads="1"/>
            </p:cNvSpPr>
            <p:nvPr/>
          </p:nvSpPr>
          <p:spPr bwMode="auto">
            <a:xfrm>
              <a:off x="5040" y="2304"/>
              <a:ext cx="96" cy="1632"/>
            </a:xfrm>
            <a:prstGeom prst="rect">
              <a:avLst/>
            </a:prstGeom>
            <a:noFill/>
            <a:ln w="12700">
              <a:solidFill>
                <a:schemeClr val="accent2"/>
              </a:solidFill>
              <a:miter lim="800000"/>
              <a:headEnd/>
              <a:tailEnd/>
            </a:ln>
            <a:effectLst/>
          </p:spPr>
          <p:txBody>
            <a:bodyPr wrap="none" anchor="ctr"/>
            <a:lstStyle/>
            <a:p>
              <a:endParaRPr lang="en-US"/>
            </a:p>
          </p:txBody>
        </p:sp>
        <p:sp>
          <p:nvSpPr>
            <p:cNvPr id="1204324" name="Line 100"/>
            <p:cNvSpPr>
              <a:spLocks noChangeShapeType="1"/>
            </p:cNvSpPr>
            <p:nvPr/>
          </p:nvSpPr>
          <p:spPr bwMode="auto">
            <a:xfrm>
              <a:off x="4032" y="3648"/>
              <a:ext cx="1008" cy="0"/>
            </a:xfrm>
            <a:prstGeom prst="line">
              <a:avLst/>
            </a:prstGeom>
            <a:noFill/>
            <a:ln w="28575">
              <a:solidFill>
                <a:schemeClr val="tx1"/>
              </a:solidFill>
              <a:round/>
              <a:headEnd/>
              <a:tailEnd/>
            </a:ln>
            <a:effectLst/>
          </p:spPr>
          <p:txBody>
            <a:bodyPr/>
            <a:lstStyle/>
            <a:p>
              <a:endParaRPr lang="en-US"/>
            </a:p>
          </p:txBody>
        </p:sp>
        <p:sp>
          <p:nvSpPr>
            <p:cNvPr id="1204325" name="Line 101"/>
            <p:cNvSpPr>
              <a:spLocks noChangeShapeType="1"/>
            </p:cNvSpPr>
            <p:nvPr/>
          </p:nvSpPr>
          <p:spPr bwMode="auto">
            <a:xfrm>
              <a:off x="5136" y="2928"/>
              <a:ext cx="144" cy="1"/>
            </a:xfrm>
            <a:prstGeom prst="line">
              <a:avLst/>
            </a:prstGeom>
            <a:noFill/>
            <a:ln w="28575">
              <a:solidFill>
                <a:schemeClr val="tx1"/>
              </a:solidFill>
              <a:round/>
              <a:headEnd/>
              <a:tailEnd type="triangle" w="med" len="med"/>
            </a:ln>
            <a:effectLst/>
          </p:spPr>
          <p:txBody>
            <a:bodyPr/>
            <a:lstStyle/>
            <a:p>
              <a:endParaRPr lang="en-US"/>
            </a:p>
          </p:txBody>
        </p:sp>
        <p:sp>
          <p:nvSpPr>
            <p:cNvPr id="1204326" name="Line 102"/>
            <p:cNvSpPr>
              <a:spLocks noChangeShapeType="1"/>
            </p:cNvSpPr>
            <p:nvPr/>
          </p:nvSpPr>
          <p:spPr bwMode="auto">
            <a:xfrm>
              <a:off x="5520" y="3024"/>
              <a:ext cx="0" cy="1008"/>
            </a:xfrm>
            <a:prstGeom prst="line">
              <a:avLst/>
            </a:prstGeom>
            <a:noFill/>
            <a:ln w="28575">
              <a:solidFill>
                <a:srgbClr val="CC3399"/>
              </a:solidFill>
              <a:round/>
              <a:headEnd/>
              <a:tailEnd/>
            </a:ln>
            <a:effectLst/>
          </p:spPr>
          <p:txBody>
            <a:bodyPr/>
            <a:lstStyle/>
            <a:p>
              <a:endParaRPr lang="en-US"/>
            </a:p>
          </p:txBody>
        </p:sp>
        <p:sp>
          <p:nvSpPr>
            <p:cNvPr id="1204327" name="Line 103"/>
            <p:cNvSpPr>
              <a:spLocks noChangeShapeType="1"/>
            </p:cNvSpPr>
            <p:nvPr/>
          </p:nvSpPr>
          <p:spPr bwMode="auto">
            <a:xfrm>
              <a:off x="4128" y="1248"/>
              <a:ext cx="0" cy="960"/>
            </a:xfrm>
            <a:prstGeom prst="line">
              <a:avLst/>
            </a:prstGeom>
            <a:noFill/>
            <a:ln w="28575">
              <a:solidFill>
                <a:srgbClr val="CC3399"/>
              </a:solidFill>
              <a:round/>
              <a:headEnd/>
              <a:tailEnd/>
            </a:ln>
            <a:effectLst/>
          </p:spPr>
          <p:txBody>
            <a:bodyPr/>
            <a:lstStyle/>
            <a:p>
              <a:endParaRPr lang="en-US"/>
            </a:p>
          </p:txBody>
        </p:sp>
        <p:sp>
          <p:nvSpPr>
            <p:cNvPr id="1204329" name="Line 105"/>
            <p:cNvSpPr>
              <a:spLocks noChangeShapeType="1"/>
            </p:cNvSpPr>
            <p:nvPr/>
          </p:nvSpPr>
          <p:spPr bwMode="auto">
            <a:xfrm flipH="1">
              <a:off x="3888" y="3168"/>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04330" name="Line 106"/>
            <p:cNvSpPr>
              <a:spLocks noChangeShapeType="1"/>
            </p:cNvSpPr>
            <p:nvPr/>
          </p:nvSpPr>
          <p:spPr bwMode="auto">
            <a:xfrm flipH="1">
              <a:off x="5040" y="3168"/>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04332" name="Text Box 108"/>
            <p:cNvSpPr txBox="1">
              <a:spLocks noChangeArrowheads="1"/>
            </p:cNvSpPr>
            <p:nvPr/>
          </p:nvSpPr>
          <p:spPr bwMode="auto">
            <a:xfrm rot="-5400000">
              <a:off x="1274" y="2704"/>
              <a:ext cx="601" cy="173"/>
            </a:xfrm>
            <a:prstGeom prst="rect">
              <a:avLst/>
            </a:prstGeom>
            <a:noFill/>
            <a:ln w="12700">
              <a:noFill/>
              <a:miter lim="800000"/>
              <a:headEnd/>
              <a:tailEnd/>
            </a:ln>
            <a:effectLst/>
          </p:spPr>
          <p:txBody>
            <a:bodyPr wrap="none">
              <a:spAutoFit/>
            </a:bodyPr>
            <a:lstStyle/>
            <a:p>
              <a:r>
                <a:rPr lang="en-US" sz="1200" b="1">
                  <a:solidFill>
                    <a:schemeClr val="accent2"/>
                  </a:solidFill>
                </a:rPr>
                <a:t>IFetch/Dec</a:t>
              </a:r>
            </a:p>
          </p:txBody>
        </p:sp>
        <p:sp>
          <p:nvSpPr>
            <p:cNvPr id="1204333" name="Text Box 109"/>
            <p:cNvSpPr txBox="1">
              <a:spLocks noChangeArrowheads="1"/>
            </p:cNvSpPr>
            <p:nvPr/>
          </p:nvSpPr>
          <p:spPr bwMode="auto">
            <a:xfrm rot="-5400000">
              <a:off x="2600" y="2824"/>
              <a:ext cx="541" cy="173"/>
            </a:xfrm>
            <a:prstGeom prst="rect">
              <a:avLst/>
            </a:prstGeom>
            <a:noFill/>
            <a:ln w="12700">
              <a:noFill/>
              <a:miter lim="800000"/>
              <a:headEnd/>
              <a:tailEnd/>
            </a:ln>
            <a:effectLst/>
          </p:spPr>
          <p:txBody>
            <a:bodyPr wrap="none">
              <a:spAutoFit/>
            </a:bodyPr>
            <a:lstStyle/>
            <a:p>
              <a:r>
                <a:rPr lang="en-US" sz="1200" b="1">
                  <a:solidFill>
                    <a:schemeClr val="accent2"/>
                  </a:solidFill>
                </a:rPr>
                <a:t>Dec/Exec</a:t>
              </a:r>
            </a:p>
          </p:txBody>
        </p:sp>
        <p:sp>
          <p:nvSpPr>
            <p:cNvPr id="1204334" name="Text Box 110"/>
            <p:cNvSpPr txBox="1">
              <a:spLocks noChangeArrowheads="1"/>
            </p:cNvSpPr>
            <p:nvPr/>
          </p:nvSpPr>
          <p:spPr bwMode="auto">
            <a:xfrm rot="-5400000">
              <a:off x="3635" y="2845"/>
              <a:ext cx="584" cy="173"/>
            </a:xfrm>
            <a:prstGeom prst="rect">
              <a:avLst/>
            </a:prstGeom>
            <a:noFill/>
            <a:ln w="12700">
              <a:noFill/>
              <a:miter lim="800000"/>
              <a:headEnd/>
              <a:tailEnd/>
            </a:ln>
            <a:effectLst/>
          </p:spPr>
          <p:txBody>
            <a:bodyPr wrap="none">
              <a:spAutoFit/>
            </a:bodyPr>
            <a:lstStyle/>
            <a:p>
              <a:r>
                <a:rPr lang="en-US" sz="1200" b="1">
                  <a:solidFill>
                    <a:schemeClr val="accent2"/>
                  </a:solidFill>
                </a:rPr>
                <a:t>Exec/Mem</a:t>
              </a:r>
            </a:p>
          </p:txBody>
        </p:sp>
        <p:sp>
          <p:nvSpPr>
            <p:cNvPr id="1204335" name="Text Box 111"/>
            <p:cNvSpPr txBox="1">
              <a:spLocks noChangeArrowheads="1"/>
            </p:cNvSpPr>
            <p:nvPr/>
          </p:nvSpPr>
          <p:spPr bwMode="auto">
            <a:xfrm rot="-5400000">
              <a:off x="4818" y="2958"/>
              <a:ext cx="521"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04336" name="Text Box 112"/>
            <p:cNvSpPr txBox="1">
              <a:spLocks noChangeArrowheads="1"/>
            </p:cNvSpPr>
            <p:nvPr/>
          </p:nvSpPr>
          <p:spPr bwMode="auto">
            <a:xfrm>
              <a:off x="690" y="960"/>
              <a:ext cx="650" cy="212"/>
            </a:xfrm>
            <a:prstGeom prst="rect">
              <a:avLst/>
            </a:prstGeom>
            <a:noFill/>
            <a:ln w="12700">
              <a:noFill/>
              <a:miter lim="800000"/>
              <a:headEnd/>
              <a:tailEnd/>
            </a:ln>
            <a:effectLst/>
          </p:spPr>
          <p:txBody>
            <a:bodyPr wrap="none">
              <a:spAutoFit/>
            </a:bodyPr>
            <a:lstStyle/>
            <a:p>
              <a:pPr algn="ctr"/>
              <a:r>
                <a:rPr lang="en-US" sz="1600" b="1">
                  <a:solidFill>
                    <a:schemeClr val="accent2"/>
                  </a:solidFill>
                </a:rPr>
                <a:t>IF:IFetch</a:t>
              </a:r>
            </a:p>
          </p:txBody>
        </p:sp>
        <p:sp>
          <p:nvSpPr>
            <p:cNvPr id="1204337" name="Text Box 113"/>
            <p:cNvSpPr txBox="1">
              <a:spLocks noChangeArrowheads="1"/>
            </p:cNvSpPr>
            <p:nvPr/>
          </p:nvSpPr>
          <p:spPr bwMode="auto">
            <a:xfrm>
              <a:off x="1979" y="960"/>
              <a:ext cx="521" cy="212"/>
            </a:xfrm>
            <a:prstGeom prst="rect">
              <a:avLst/>
            </a:prstGeom>
            <a:noFill/>
            <a:ln w="12700">
              <a:noFill/>
              <a:miter lim="800000"/>
              <a:headEnd/>
              <a:tailEnd/>
            </a:ln>
            <a:effectLst/>
          </p:spPr>
          <p:txBody>
            <a:bodyPr wrap="none">
              <a:spAutoFit/>
            </a:bodyPr>
            <a:lstStyle/>
            <a:p>
              <a:pPr algn="ctr"/>
              <a:r>
                <a:rPr lang="en-US" sz="1600" b="1">
                  <a:solidFill>
                    <a:schemeClr val="accent2"/>
                  </a:solidFill>
                </a:rPr>
                <a:t>ID:Dec</a:t>
              </a:r>
            </a:p>
          </p:txBody>
        </p:sp>
        <p:sp>
          <p:nvSpPr>
            <p:cNvPr id="1204338" name="Text Box 114"/>
            <p:cNvSpPr txBox="1">
              <a:spLocks noChangeArrowheads="1"/>
            </p:cNvSpPr>
            <p:nvPr/>
          </p:nvSpPr>
          <p:spPr bwMode="auto">
            <a:xfrm>
              <a:off x="2925" y="960"/>
              <a:ext cx="819" cy="212"/>
            </a:xfrm>
            <a:prstGeom prst="rect">
              <a:avLst/>
            </a:prstGeom>
            <a:noFill/>
            <a:ln w="12700">
              <a:noFill/>
              <a:miter lim="800000"/>
              <a:headEnd/>
              <a:tailEnd/>
            </a:ln>
            <a:effectLst/>
          </p:spPr>
          <p:txBody>
            <a:bodyPr wrap="none">
              <a:spAutoFit/>
            </a:bodyPr>
            <a:lstStyle/>
            <a:p>
              <a:pPr algn="ctr"/>
              <a:r>
                <a:rPr lang="en-US" sz="1600" b="1">
                  <a:solidFill>
                    <a:schemeClr val="accent2"/>
                  </a:solidFill>
                </a:rPr>
                <a:t>EX:Execute</a:t>
              </a:r>
            </a:p>
          </p:txBody>
        </p:sp>
        <p:sp>
          <p:nvSpPr>
            <p:cNvPr id="1204339" name="Text Box 115"/>
            <p:cNvSpPr txBox="1">
              <a:spLocks noChangeArrowheads="1"/>
            </p:cNvSpPr>
            <p:nvPr/>
          </p:nvSpPr>
          <p:spPr bwMode="auto">
            <a:xfrm>
              <a:off x="4056" y="960"/>
              <a:ext cx="855" cy="366"/>
            </a:xfrm>
            <a:prstGeom prst="rect">
              <a:avLst/>
            </a:prstGeom>
            <a:noFill/>
            <a:ln w="12700">
              <a:noFill/>
              <a:miter lim="800000"/>
              <a:headEnd/>
              <a:tailEnd/>
            </a:ln>
            <a:effectLst/>
          </p:spPr>
          <p:txBody>
            <a:bodyPr wrap="none">
              <a:spAutoFit/>
            </a:bodyPr>
            <a:lstStyle/>
            <a:p>
              <a:pPr algn="ctr"/>
              <a:r>
                <a:rPr lang="en-US" sz="1600" b="1">
                  <a:solidFill>
                    <a:schemeClr val="accent2"/>
                  </a:solidFill>
                </a:rPr>
                <a:t>MEM:</a:t>
              </a:r>
            </a:p>
            <a:p>
              <a:pPr algn="ctr"/>
              <a:r>
                <a:rPr lang="en-US" sz="1600" b="1">
                  <a:solidFill>
                    <a:schemeClr val="accent2"/>
                  </a:solidFill>
                </a:rPr>
                <a:t>MemAccess</a:t>
              </a:r>
            </a:p>
          </p:txBody>
        </p:sp>
        <p:sp>
          <p:nvSpPr>
            <p:cNvPr id="1204340" name="Text Box 116"/>
            <p:cNvSpPr txBox="1">
              <a:spLocks noChangeArrowheads="1"/>
            </p:cNvSpPr>
            <p:nvPr/>
          </p:nvSpPr>
          <p:spPr bwMode="auto">
            <a:xfrm>
              <a:off x="4992" y="960"/>
              <a:ext cx="742" cy="366"/>
            </a:xfrm>
            <a:prstGeom prst="rect">
              <a:avLst/>
            </a:prstGeom>
            <a:noFill/>
            <a:ln w="12700">
              <a:noFill/>
              <a:miter lim="800000"/>
              <a:headEnd/>
              <a:tailEnd/>
            </a:ln>
            <a:effectLst/>
          </p:spPr>
          <p:txBody>
            <a:bodyPr wrap="none">
              <a:spAutoFit/>
            </a:bodyPr>
            <a:lstStyle/>
            <a:p>
              <a:pPr algn="ctr"/>
              <a:r>
                <a:rPr lang="en-US" sz="1600" b="1">
                  <a:solidFill>
                    <a:schemeClr val="accent2"/>
                  </a:solidFill>
                </a:rPr>
                <a:t>WB:</a:t>
              </a:r>
            </a:p>
            <a:p>
              <a:pPr algn="ctr"/>
              <a:r>
                <a:rPr lang="en-US" sz="1600" b="1">
                  <a:solidFill>
                    <a:schemeClr val="accent2"/>
                  </a:solidFill>
                </a:rPr>
                <a:t>WriteBack</a:t>
              </a:r>
            </a:p>
          </p:txBody>
        </p:sp>
        <p:sp>
          <p:nvSpPr>
            <p:cNvPr id="1204341" name="Line 117"/>
            <p:cNvSpPr>
              <a:spLocks noChangeShapeType="1"/>
            </p:cNvSpPr>
            <p:nvPr/>
          </p:nvSpPr>
          <p:spPr bwMode="auto">
            <a:xfrm flipV="1">
              <a:off x="3024" y="2352"/>
              <a:ext cx="0" cy="960"/>
            </a:xfrm>
            <a:prstGeom prst="line">
              <a:avLst/>
            </a:prstGeom>
            <a:noFill/>
            <a:ln w="28575">
              <a:solidFill>
                <a:schemeClr val="tx1"/>
              </a:solidFill>
              <a:round/>
              <a:headEnd/>
              <a:tailEnd/>
            </a:ln>
            <a:effectLst/>
          </p:spPr>
          <p:txBody>
            <a:bodyPr/>
            <a:lstStyle/>
            <a:p>
              <a:endParaRPr lang="en-US"/>
            </a:p>
          </p:txBody>
        </p:sp>
        <p:sp>
          <p:nvSpPr>
            <p:cNvPr id="1204342" name="Line 118"/>
            <p:cNvSpPr>
              <a:spLocks noChangeShapeType="1"/>
            </p:cNvSpPr>
            <p:nvPr/>
          </p:nvSpPr>
          <p:spPr bwMode="auto">
            <a:xfrm>
              <a:off x="2496" y="3648"/>
              <a:ext cx="336" cy="0"/>
            </a:xfrm>
            <a:prstGeom prst="line">
              <a:avLst/>
            </a:prstGeom>
            <a:noFill/>
            <a:ln w="28575">
              <a:solidFill>
                <a:schemeClr val="tx1"/>
              </a:solidFill>
              <a:round/>
              <a:headEnd/>
              <a:tailEnd/>
            </a:ln>
            <a:effectLst/>
          </p:spPr>
          <p:txBody>
            <a:bodyPr/>
            <a:lstStyle/>
            <a:p>
              <a:endParaRPr lang="en-US"/>
            </a:p>
          </p:txBody>
        </p:sp>
        <p:sp>
          <p:nvSpPr>
            <p:cNvPr id="1204343" name="Line 119"/>
            <p:cNvSpPr>
              <a:spLocks noChangeShapeType="1"/>
            </p:cNvSpPr>
            <p:nvPr/>
          </p:nvSpPr>
          <p:spPr bwMode="auto">
            <a:xfrm>
              <a:off x="2928" y="2064"/>
              <a:ext cx="672" cy="0"/>
            </a:xfrm>
            <a:prstGeom prst="line">
              <a:avLst/>
            </a:prstGeom>
            <a:noFill/>
            <a:ln w="28575">
              <a:solidFill>
                <a:schemeClr val="tx1"/>
              </a:solidFill>
              <a:round/>
              <a:headEnd/>
              <a:tailEnd type="triangle" w="med" len="med"/>
            </a:ln>
            <a:effectLst/>
          </p:spPr>
          <p:txBody>
            <a:bodyPr/>
            <a:lstStyle/>
            <a:p>
              <a:endParaRPr lang="en-US"/>
            </a:p>
          </p:txBody>
        </p:sp>
        <p:sp>
          <p:nvSpPr>
            <p:cNvPr id="1204344" name="Line 120"/>
            <p:cNvSpPr>
              <a:spLocks noChangeShapeType="1"/>
            </p:cNvSpPr>
            <p:nvPr/>
          </p:nvSpPr>
          <p:spPr bwMode="auto">
            <a:xfrm>
              <a:off x="1392" y="1440"/>
              <a:ext cx="0" cy="624"/>
            </a:xfrm>
            <a:prstGeom prst="line">
              <a:avLst/>
            </a:prstGeom>
            <a:noFill/>
            <a:ln w="28575">
              <a:solidFill>
                <a:schemeClr val="tx1"/>
              </a:solidFill>
              <a:round/>
              <a:headEnd/>
              <a:tailEnd/>
            </a:ln>
            <a:effectLst/>
          </p:spPr>
          <p:txBody>
            <a:bodyPr/>
            <a:lstStyle/>
            <a:p>
              <a:endParaRPr lang="en-US"/>
            </a:p>
          </p:txBody>
        </p:sp>
        <p:sp>
          <p:nvSpPr>
            <p:cNvPr id="1204345" name="Line 121"/>
            <p:cNvSpPr>
              <a:spLocks noChangeShapeType="1"/>
            </p:cNvSpPr>
            <p:nvPr/>
          </p:nvSpPr>
          <p:spPr bwMode="auto">
            <a:xfrm flipV="1">
              <a:off x="3744" y="2400"/>
              <a:ext cx="0" cy="288"/>
            </a:xfrm>
            <a:prstGeom prst="line">
              <a:avLst/>
            </a:prstGeom>
            <a:noFill/>
            <a:ln w="12700">
              <a:solidFill>
                <a:schemeClr val="accent1"/>
              </a:solidFill>
              <a:round/>
              <a:headEnd/>
              <a:tailEnd/>
            </a:ln>
            <a:effectLst/>
          </p:spPr>
          <p:txBody>
            <a:bodyPr/>
            <a:lstStyle/>
            <a:p>
              <a:endParaRPr lang="en-US"/>
            </a:p>
          </p:txBody>
        </p:sp>
        <p:sp>
          <p:nvSpPr>
            <p:cNvPr id="1204346" name="Line 122"/>
            <p:cNvSpPr>
              <a:spLocks noChangeShapeType="1"/>
            </p:cNvSpPr>
            <p:nvPr/>
          </p:nvSpPr>
          <p:spPr bwMode="auto">
            <a:xfrm>
              <a:off x="480" y="1872"/>
              <a:ext cx="0" cy="1008"/>
            </a:xfrm>
            <a:prstGeom prst="line">
              <a:avLst/>
            </a:prstGeom>
            <a:noFill/>
            <a:ln w="28575">
              <a:solidFill>
                <a:schemeClr val="tx1"/>
              </a:solidFill>
              <a:round/>
              <a:headEnd/>
              <a:tailEnd/>
            </a:ln>
            <a:effectLst/>
          </p:spPr>
          <p:txBody>
            <a:bodyPr/>
            <a:lstStyle/>
            <a:p>
              <a:endParaRPr lang="en-US"/>
            </a:p>
          </p:txBody>
        </p:sp>
        <p:sp>
          <p:nvSpPr>
            <p:cNvPr id="1204347" name="Rectangle 123"/>
            <p:cNvSpPr>
              <a:spLocks noChangeArrowheads="1"/>
            </p:cNvSpPr>
            <p:nvPr/>
          </p:nvSpPr>
          <p:spPr bwMode="auto">
            <a:xfrm>
              <a:off x="3888" y="1920"/>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04348" name="Text Box 124"/>
            <p:cNvSpPr txBox="1">
              <a:spLocks noChangeArrowheads="1"/>
            </p:cNvSpPr>
            <p:nvPr/>
          </p:nvSpPr>
          <p:spPr bwMode="auto">
            <a:xfrm>
              <a:off x="432" y="3936"/>
              <a:ext cx="955" cy="212"/>
            </a:xfrm>
            <a:prstGeom prst="rect">
              <a:avLst/>
            </a:prstGeom>
            <a:noFill/>
            <a:ln w="12700">
              <a:noFill/>
              <a:miter lim="800000"/>
              <a:headEnd/>
              <a:tailEnd/>
            </a:ln>
            <a:effectLst/>
          </p:spPr>
          <p:txBody>
            <a:bodyPr wrap="none">
              <a:spAutoFit/>
            </a:bodyPr>
            <a:lstStyle/>
            <a:p>
              <a:pPr algn="ctr"/>
              <a:r>
                <a:rPr lang="en-US" sz="1600" b="1">
                  <a:solidFill>
                    <a:srgbClr val="008276"/>
                  </a:solidFill>
                </a:rPr>
                <a:t>System Clock</a:t>
              </a:r>
            </a:p>
          </p:txBody>
        </p:sp>
        <p:sp>
          <p:nvSpPr>
            <p:cNvPr id="1204349" name="Line 125"/>
            <p:cNvSpPr>
              <a:spLocks noChangeShapeType="1"/>
            </p:cNvSpPr>
            <p:nvPr/>
          </p:nvSpPr>
          <p:spPr bwMode="auto">
            <a:xfrm>
              <a:off x="384" y="4128"/>
              <a:ext cx="4704" cy="0"/>
            </a:xfrm>
            <a:prstGeom prst="line">
              <a:avLst/>
            </a:prstGeom>
            <a:noFill/>
            <a:ln w="12700">
              <a:solidFill>
                <a:srgbClr val="008276"/>
              </a:solidFill>
              <a:round/>
              <a:headEnd/>
              <a:tailEnd/>
            </a:ln>
            <a:effectLst/>
          </p:spPr>
          <p:txBody>
            <a:bodyPr/>
            <a:lstStyle/>
            <a:p>
              <a:endParaRPr lang="en-US"/>
            </a:p>
          </p:txBody>
        </p:sp>
        <p:sp>
          <p:nvSpPr>
            <p:cNvPr id="1204350" name="Line 126"/>
            <p:cNvSpPr>
              <a:spLocks noChangeShapeType="1"/>
            </p:cNvSpPr>
            <p:nvPr/>
          </p:nvSpPr>
          <p:spPr bwMode="auto">
            <a:xfrm>
              <a:off x="5088" y="3936"/>
              <a:ext cx="0" cy="192"/>
            </a:xfrm>
            <a:prstGeom prst="line">
              <a:avLst/>
            </a:prstGeom>
            <a:noFill/>
            <a:ln w="12700">
              <a:solidFill>
                <a:srgbClr val="008276"/>
              </a:solidFill>
              <a:round/>
              <a:headEnd/>
              <a:tailEnd/>
            </a:ln>
            <a:effectLst/>
          </p:spPr>
          <p:txBody>
            <a:bodyPr/>
            <a:lstStyle/>
            <a:p>
              <a:endParaRPr lang="en-US"/>
            </a:p>
          </p:txBody>
        </p:sp>
        <p:sp>
          <p:nvSpPr>
            <p:cNvPr id="1204351" name="Line 127"/>
            <p:cNvSpPr>
              <a:spLocks noChangeShapeType="1"/>
            </p:cNvSpPr>
            <p:nvPr/>
          </p:nvSpPr>
          <p:spPr bwMode="auto">
            <a:xfrm>
              <a:off x="3936" y="3936"/>
              <a:ext cx="0" cy="192"/>
            </a:xfrm>
            <a:prstGeom prst="line">
              <a:avLst/>
            </a:prstGeom>
            <a:noFill/>
            <a:ln w="12700">
              <a:solidFill>
                <a:srgbClr val="008276"/>
              </a:solidFill>
              <a:round/>
              <a:headEnd/>
              <a:tailEnd/>
            </a:ln>
            <a:effectLst/>
          </p:spPr>
          <p:txBody>
            <a:bodyPr/>
            <a:lstStyle/>
            <a:p>
              <a:endParaRPr lang="en-US"/>
            </a:p>
          </p:txBody>
        </p:sp>
        <p:sp>
          <p:nvSpPr>
            <p:cNvPr id="1204352" name="Line 128"/>
            <p:cNvSpPr>
              <a:spLocks noChangeShapeType="1"/>
            </p:cNvSpPr>
            <p:nvPr/>
          </p:nvSpPr>
          <p:spPr bwMode="auto">
            <a:xfrm>
              <a:off x="2880" y="3936"/>
              <a:ext cx="0" cy="192"/>
            </a:xfrm>
            <a:prstGeom prst="line">
              <a:avLst/>
            </a:prstGeom>
            <a:noFill/>
            <a:ln w="12700">
              <a:solidFill>
                <a:srgbClr val="008276"/>
              </a:solidFill>
              <a:round/>
              <a:headEnd/>
              <a:tailEnd/>
            </a:ln>
            <a:effectLst/>
          </p:spPr>
          <p:txBody>
            <a:bodyPr/>
            <a:lstStyle/>
            <a:p>
              <a:endParaRPr lang="en-US"/>
            </a:p>
          </p:txBody>
        </p:sp>
        <p:sp>
          <p:nvSpPr>
            <p:cNvPr id="1204353" name="Line 129"/>
            <p:cNvSpPr>
              <a:spLocks noChangeShapeType="1"/>
            </p:cNvSpPr>
            <p:nvPr/>
          </p:nvSpPr>
          <p:spPr bwMode="auto">
            <a:xfrm>
              <a:off x="1584" y="3312"/>
              <a:ext cx="0" cy="816"/>
            </a:xfrm>
            <a:prstGeom prst="line">
              <a:avLst/>
            </a:prstGeom>
            <a:noFill/>
            <a:ln w="12700">
              <a:solidFill>
                <a:srgbClr val="008276"/>
              </a:solidFill>
              <a:round/>
              <a:headEnd/>
              <a:tailEnd/>
            </a:ln>
            <a:effectLst/>
          </p:spPr>
          <p:txBody>
            <a:bodyPr/>
            <a:lstStyle/>
            <a:p>
              <a:endParaRPr lang="en-US"/>
            </a:p>
          </p:txBody>
        </p:sp>
        <p:sp>
          <p:nvSpPr>
            <p:cNvPr id="1204354" name="Line 130"/>
            <p:cNvSpPr>
              <a:spLocks noChangeShapeType="1"/>
            </p:cNvSpPr>
            <p:nvPr/>
          </p:nvSpPr>
          <p:spPr bwMode="auto">
            <a:xfrm>
              <a:off x="384" y="3168"/>
              <a:ext cx="0" cy="960"/>
            </a:xfrm>
            <a:prstGeom prst="line">
              <a:avLst/>
            </a:prstGeom>
            <a:noFill/>
            <a:ln w="12700">
              <a:solidFill>
                <a:srgbClr val="008276"/>
              </a:solidFill>
              <a:round/>
              <a:headEnd/>
              <a:tailEnd/>
            </a:ln>
            <a:effectLst/>
          </p:spPr>
          <p:txBody>
            <a:bodyPr/>
            <a:lstStyle/>
            <a:p>
              <a:endParaRPr lang="en-US"/>
            </a:p>
          </p:txBody>
        </p:sp>
        <p:sp>
          <p:nvSpPr>
            <p:cNvPr id="1204355" name="Line 131"/>
            <p:cNvSpPr>
              <a:spLocks noChangeShapeType="1"/>
            </p:cNvSpPr>
            <p:nvPr/>
          </p:nvSpPr>
          <p:spPr bwMode="auto">
            <a:xfrm>
              <a:off x="2352" y="3312"/>
              <a:ext cx="0" cy="816"/>
            </a:xfrm>
            <a:prstGeom prst="line">
              <a:avLst/>
            </a:prstGeom>
            <a:noFill/>
            <a:ln w="12700">
              <a:solidFill>
                <a:srgbClr val="008276"/>
              </a:solidFill>
              <a:round/>
              <a:headEnd/>
              <a:tailEnd/>
            </a:ln>
            <a:effectLst/>
          </p:spPr>
          <p:txBody>
            <a:bodyPr/>
            <a:lstStyle/>
            <a:p>
              <a:endParaRPr lang="en-US"/>
            </a:p>
          </p:txBody>
        </p:sp>
        <p:sp>
          <p:nvSpPr>
            <p:cNvPr id="1204356" name="Oval 132"/>
            <p:cNvSpPr>
              <a:spLocks noChangeArrowheads="1"/>
            </p:cNvSpPr>
            <p:nvPr/>
          </p:nvSpPr>
          <p:spPr bwMode="auto">
            <a:xfrm>
              <a:off x="1968" y="3504"/>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04357" name="Rectangle 133"/>
            <p:cNvSpPr>
              <a:spLocks noChangeArrowheads="1"/>
            </p:cNvSpPr>
            <p:nvPr/>
          </p:nvSpPr>
          <p:spPr bwMode="auto">
            <a:xfrm>
              <a:off x="2064" y="3504"/>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04358" name="Line 134"/>
            <p:cNvSpPr>
              <a:spLocks noChangeShapeType="1"/>
            </p:cNvSpPr>
            <p:nvPr/>
          </p:nvSpPr>
          <p:spPr bwMode="auto">
            <a:xfrm>
              <a:off x="3984" y="2208"/>
              <a:ext cx="144" cy="0"/>
            </a:xfrm>
            <a:prstGeom prst="line">
              <a:avLst/>
            </a:prstGeom>
            <a:noFill/>
            <a:ln w="28575">
              <a:solidFill>
                <a:schemeClr val="tx1"/>
              </a:solidFill>
              <a:round/>
              <a:headEnd/>
              <a:tailEnd/>
            </a:ln>
            <a:effectLst/>
          </p:spPr>
          <p:txBody>
            <a:bodyPr/>
            <a:lstStyle/>
            <a:p>
              <a:endParaRPr lang="en-US"/>
            </a:p>
          </p:txBody>
        </p:sp>
        <p:sp>
          <p:nvSpPr>
            <p:cNvPr id="1204359" name="Line 135"/>
            <p:cNvSpPr>
              <a:spLocks noChangeShapeType="1"/>
            </p:cNvSpPr>
            <p:nvPr/>
          </p:nvSpPr>
          <p:spPr bwMode="auto">
            <a:xfrm>
              <a:off x="3744" y="2400"/>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04360" name="Line 136"/>
            <p:cNvSpPr>
              <a:spLocks noChangeShapeType="1"/>
            </p:cNvSpPr>
            <p:nvPr/>
          </p:nvSpPr>
          <p:spPr bwMode="auto">
            <a:xfrm>
              <a:off x="3984" y="2400"/>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04361" name="Line 137"/>
            <p:cNvSpPr>
              <a:spLocks noChangeShapeType="1"/>
            </p:cNvSpPr>
            <p:nvPr/>
          </p:nvSpPr>
          <p:spPr bwMode="auto">
            <a:xfrm>
              <a:off x="4032" y="2928"/>
              <a:ext cx="0" cy="720"/>
            </a:xfrm>
            <a:prstGeom prst="line">
              <a:avLst/>
            </a:prstGeom>
            <a:noFill/>
            <a:ln w="28575">
              <a:solidFill>
                <a:schemeClr val="tx1"/>
              </a:solidFill>
              <a:round/>
              <a:headEnd/>
              <a:tailEnd/>
            </a:ln>
            <a:effectLst/>
          </p:spPr>
          <p:txBody>
            <a:bodyPr/>
            <a:lstStyle/>
            <a:p>
              <a:endParaRPr lang="en-US"/>
            </a:p>
          </p:txBody>
        </p:sp>
      </p:grpSp>
      <p:sp>
        <p:nvSpPr>
          <p:cNvPr id="138" name="Slide Number Placeholder 137"/>
          <p:cNvSpPr>
            <a:spLocks noGrp="1"/>
          </p:cNvSpPr>
          <p:nvPr>
            <p:ph type="sldNum" sz="quarter" idx="12"/>
          </p:nvPr>
        </p:nvSpPr>
        <p:spPr/>
        <p:txBody>
          <a:bodyPr/>
          <a:lstStyle/>
          <a:p>
            <a:fld id="{9F75FEA4-BE46-4E23-B960-59FADFBDF281}" type="slidenum">
              <a:rPr lang="en-US" smtClean="0"/>
              <a:pPr/>
              <a:t>12</a:t>
            </a:fld>
            <a:endParaRPr lang="en-US"/>
          </a:p>
        </p:txBody>
      </p:sp>
      <p:sp>
        <p:nvSpPr>
          <p:cNvPr id="139" name="Footer Placeholder 138"/>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13</a:t>
            </a:fld>
            <a:endParaRPr lang="en-US"/>
          </a:p>
        </p:txBody>
      </p:sp>
      <p:sp>
        <p:nvSpPr>
          <p:cNvPr id="6" name="Title 1"/>
          <p:cNvSpPr>
            <a:spLocks noGrp="1"/>
          </p:cNvSpPr>
          <p:nvPr>
            <p:ph type="title"/>
          </p:nvPr>
        </p:nvSpPr>
        <p:spPr>
          <a:xfrm>
            <a:off x="228600" y="152400"/>
            <a:ext cx="8610600" cy="1066800"/>
          </a:xfrm>
        </p:spPr>
        <p:txBody>
          <a:bodyPr/>
          <a:lstStyle/>
          <a:p>
            <a:r>
              <a:rPr lang="en-US" smtClean="0"/>
              <a:t>Instruction Pipeline Throughput</a:t>
            </a:r>
          </a:p>
        </p:txBody>
      </p:sp>
      <p:sp>
        <p:nvSpPr>
          <p:cNvPr id="7" name="Content Placeholder 2"/>
          <p:cNvSpPr>
            <a:spLocks noGrp="1"/>
          </p:cNvSpPr>
          <p:nvPr>
            <p:ph idx="1"/>
          </p:nvPr>
        </p:nvSpPr>
        <p:spPr>
          <a:xfrm>
            <a:off x="228600" y="996950"/>
            <a:ext cx="8610600" cy="5194300"/>
          </a:xfrm>
        </p:spPr>
        <p:txBody>
          <a:bodyPr/>
          <a:lstStyle/>
          <a:p>
            <a:endParaRPr lang="en-US" smtClean="0"/>
          </a:p>
        </p:txBody>
      </p:sp>
      <p:pic>
        <p:nvPicPr>
          <p:cNvPr id="9" name="Picture 3" descr="F06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772400" cy="4775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2982913" y="1025525"/>
            <a:ext cx="5095875"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200          400         600          800         1000        1200       1400       1600        1800</a:t>
            </a:r>
          </a:p>
        </p:txBody>
      </p:sp>
      <p:sp>
        <p:nvSpPr>
          <p:cNvPr id="11" name="Text Box 5"/>
          <p:cNvSpPr txBox="1">
            <a:spLocks noChangeArrowheads="1"/>
          </p:cNvSpPr>
          <p:nvPr/>
        </p:nvSpPr>
        <p:spPr bwMode="auto">
          <a:xfrm>
            <a:off x="2867025" y="3433763"/>
            <a:ext cx="3938588"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200          400         600          800         1000        1200       1400</a:t>
            </a:r>
          </a:p>
        </p:txBody>
      </p:sp>
      <p:sp>
        <p:nvSpPr>
          <p:cNvPr id="12" name="Text Box 6"/>
          <p:cNvSpPr txBox="1">
            <a:spLocks noChangeArrowheads="1"/>
          </p:cNvSpPr>
          <p:nvPr/>
        </p:nvSpPr>
        <p:spPr bwMode="auto">
          <a:xfrm>
            <a:off x="3014663" y="2138363"/>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800ps</a:t>
            </a:r>
          </a:p>
        </p:txBody>
      </p:sp>
      <p:sp>
        <p:nvSpPr>
          <p:cNvPr id="13" name="Text Box 7"/>
          <p:cNvSpPr txBox="1">
            <a:spLocks noChangeArrowheads="1"/>
          </p:cNvSpPr>
          <p:nvPr/>
        </p:nvSpPr>
        <p:spPr bwMode="auto">
          <a:xfrm>
            <a:off x="5757863" y="2625725"/>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800ps</a:t>
            </a:r>
          </a:p>
        </p:txBody>
      </p:sp>
      <p:sp>
        <p:nvSpPr>
          <p:cNvPr id="14" name="Text Box 8"/>
          <p:cNvSpPr txBox="1">
            <a:spLocks noChangeArrowheads="1"/>
          </p:cNvSpPr>
          <p:nvPr/>
        </p:nvSpPr>
        <p:spPr bwMode="auto">
          <a:xfrm>
            <a:off x="7573963" y="3043238"/>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800ps</a:t>
            </a:r>
          </a:p>
        </p:txBody>
      </p:sp>
      <p:sp>
        <p:nvSpPr>
          <p:cNvPr id="15" name="Text Box 9"/>
          <p:cNvSpPr txBox="1">
            <a:spLocks noChangeArrowheads="1"/>
          </p:cNvSpPr>
          <p:nvPr/>
        </p:nvSpPr>
        <p:spPr bwMode="auto">
          <a:xfrm>
            <a:off x="6049963" y="5524500"/>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
        <p:nvSpPr>
          <p:cNvPr id="16" name="Text Box 10"/>
          <p:cNvSpPr txBox="1">
            <a:spLocks noChangeArrowheads="1"/>
          </p:cNvSpPr>
          <p:nvPr/>
        </p:nvSpPr>
        <p:spPr bwMode="auto">
          <a:xfrm>
            <a:off x="5376863" y="5521325"/>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
        <p:nvSpPr>
          <p:cNvPr id="17" name="Text Box 11"/>
          <p:cNvSpPr txBox="1">
            <a:spLocks noChangeArrowheads="1"/>
          </p:cNvSpPr>
          <p:nvPr/>
        </p:nvSpPr>
        <p:spPr bwMode="auto">
          <a:xfrm>
            <a:off x="4754563" y="5518150"/>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
        <p:nvSpPr>
          <p:cNvPr id="18" name="Text Box 12"/>
          <p:cNvSpPr txBox="1">
            <a:spLocks noChangeArrowheads="1"/>
          </p:cNvSpPr>
          <p:nvPr/>
        </p:nvSpPr>
        <p:spPr bwMode="auto">
          <a:xfrm>
            <a:off x="4068763" y="5514975"/>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
        <p:nvSpPr>
          <p:cNvPr id="19" name="Text Box 13"/>
          <p:cNvSpPr txBox="1">
            <a:spLocks noChangeArrowheads="1"/>
          </p:cNvSpPr>
          <p:nvPr/>
        </p:nvSpPr>
        <p:spPr bwMode="auto">
          <a:xfrm>
            <a:off x="3395663" y="5511800"/>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
        <p:nvSpPr>
          <p:cNvPr id="20" name="Text Box 14"/>
          <p:cNvSpPr txBox="1">
            <a:spLocks noChangeArrowheads="1"/>
          </p:cNvSpPr>
          <p:nvPr/>
        </p:nvSpPr>
        <p:spPr bwMode="auto">
          <a:xfrm>
            <a:off x="2720975" y="5064125"/>
            <a:ext cx="560388"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
        <p:nvSpPr>
          <p:cNvPr id="21" name="Text Box 15"/>
          <p:cNvSpPr txBox="1">
            <a:spLocks noChangeArrowheads="1"/>
          </p:cNvSpPr>
          <p:nvPr/>
        </p:nvSpPr>
        <p:spPr bwMode="auto">
          <a:xfrm>
            <a:off x="2046288" y="4649788"/>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Tree>
    <p:extLst>
      <p:ext uri="{BB962C8B-B14F-4D97-AF65-F5344CB8AC3E}">
        <p14:creationId xmlns:p14="http://schemas.microsoft.com/office/powerpoint/2010/main" val="1374303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14</a:t>
            </a:fld>
            <a:endParaRPr lang="en-US"/>
          </a:p>
        </p:txBody>
      </p:sp>
      <p:sp>
        <p:nvSpPr>
          <p:cNvPr id="6" name="Title 1"/>
          <p:cNvSpPr>
            <a:spLocks noGrp="1"/>
          </p:cNvSpPr>
          <p:nvPr>
            <p:ph type="title"/>
          </p:nvPr>
        </p:nvSpPr>
        <p:spPr>
          <a:xfrm>
            <a:off x="228600" y="152400"/>
            <a:ext cx="8915400" cy="1066800"/>
          </a:xfrm>
        </p:spPr>
        <p:txBody>
          <a:bodyPr>
            <a:normAutofit fontScale="90000"/>
          </a:bodyPr>
          <a:lstStyle/>
          <a:p>
            <a:r>
              <a:rPr lang="en-US" sz="3600" smtClean="0"/>
              <a:t>Enabling Pipelined Processing: Pipeline Registers</a:t>
            </a:r>
          </a:p>
        </p:txBody>
      </p:sp>
      <p:sp>
        <p:nvSpPr>
          <p:cNvPr id="7" name="Content Placeholder 2"/>
          <p:cNvSpPr>
            <a:spLocks noGrp="1"/>
          </p:cNvSpPr>
          <p:nvPr>
            <p:ph idx="1"/>
          </p:nvPr>
        </p:nvSpPr>
        <p:spPr>
          <a:xfrm>
            <a:off x="228600" y="996950"/>
            <a:ext cx="8610600" cy="5194300"/>
          </a:xfrm>
        </p:spPr>
        <p:txBody>
          <a:bodyPr/>
          <a:lstStyle/>
          <a:p>
            <a:endParaRPr lang="en-US" smtClean="0"/>
          </a:p>
        </p:txBody>
      </p:sp>
      <p:sp>
        <p:nvSpPr>
          <p:cNvPr id="8" name="Slide Number Placeholder 3"/>
          <p:cNvSpPr txBox="1">
            <a:spLocks/>
          </p:cNvSpPr>
          <p:nvPr/>
        </p:nvSpPr>
        <p:spPr>
          <a:xfrm>
            <a:off x="6777038" y="631825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fld id="{D4945E70-92D9-4CEE-A45F-204192AED693}" type="slidenum">
              <a:rPr lang="en-US" sz="1600" smtClean="0">
                <a:solidFill>
                  <a:srgbClr val="000000"/>
                </a:solidFill>
                <a:latin typeface="Garamond" panose="02020404030301010803" pitchFamily="18" charset="0"/>
              </a:rPr>
              <a:pPr eaLnBrk="1" hangingPunct="1"/>
              <a:t>14</a:t>
            </a:fld>
            <a:endParaRPr lang="en-US" sz="1600">
              <a:solidFill>
                <a:srgbClr val="000000"/>
              </a:solidFill>
              <a:latin typeface="Garamond" panose="02020404030301010803" pitchFamily="18" charset="0"/>
            </a:endParaRPr>
          </a:p>
        </p:txBody>
      </p:sp>
      <p:grpSp>
        <p:nvGrpSpPr>
          <p:cNvPr id="9" name="Group 2"/>
          <p:cNvGrpSpPr>
            <a:grpSpLocks noChangeAspect="1"/>
          </p:cNvGrpSpPr>
          <p:nvPr/>
        </p:nvGrpSpPr>
        <p:grpSpPr bwMode="auto">
          <a:xfrm>
            <a:off x="4586288" y="6094413"/>
            <a:ext cx="4403725" cy="685800"/>
            <a:chOff x="1257" y="3648"/>
            <a:chExt cx="3697" cy="576"/>
          </a:xfrm>
        </p:grpSpPr>
        <p:sp>
          <p:nvSpPr>
            <p:cNvPr id="10" name="Rectangle 3"/>
            <p:cNvSpPr>
              <a:spLocks noChangeAspect="1" noChangeArrowheads="1"/>
            </p:cNvSpPr>
            <p:nvPr/>
          </p:nvSpPr>
          <p:spPr bwMode="auto">
            <a:xfrm>
              <a:off x="1833" y="3648"/>
              <a:ext cx="2016" cy="576"/>
            </a:xfrm>
            <a:prstGeom prst="rect">
              <a:avLst/>
            </a:prstGeom>
            <a:solidFill>
              <a:schemeClr val="bg1"/>
            </a:solidFill>
            <a:ln w="1905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2000">
                  <a:solidFill>
                    <a:srgbClr val="000000"/>
                  </a:solidFill>
                  <a:latin typeface="Calibri" panose="020F0502020204030204" pitchFamily="34" charset="0"/>
                </a:rPr>
                <a:t>T</a:t>
              </a:r>
            </a:p>
          </p:txBody>
        </p:sp>
        <p:grpSp>
          <p:nvGrpSpPr>
            <p:cNvPr id="11" name="Group 4"/>
            <p:cNvGrpSpPr>
              <a:grpSpLocks noChangeAspect="1"/>
            </p:cNvGrpSpPr>
            <p:nvPr/>
          </p:nvGrpSpPr>
          <p:grpSpPr bwMode="auto">
            <a:xfrm>
              <a:off x="1449" y="3648"/>
              <a:ext cx="192" cy="576"/>
              <a:chOff x="384" y="960"/>
              <a:chExt cx="192" cy="576"/>
            </a:xfrm>
          </p:grpSpPr>
          <p:sp>
            <p:nvSpPr>
              <p:cNvPr id="20" name="Rectangle 5"/>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sp>
            <p:nvSpPr>
              <p:cNvPr id="21" name="Freeform 6"/>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en-US"/>
              </a:p>
            </p:txBody>
          </p:sp>
        </p:grpSp>
        <p:sp>
          <p:nvSpPr>
            <p:cNvPr id="12" name="Rectangle 7"/>
            <p:cNvSpPr>
              <a:spLocks noChangeAspect="1" noChangeArrowheads="1"/>
            </p:cNvSpPr>
            <p:nvPr/>
          </p:nvSpPr>
          <p:spPr bwMode="auto">
            <a:xfrm>
              <a:off x="4954" y="3823"/>
              <a:ext cx="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2000">
                <a:solidFill>
                  <a:srgbClr val="000000"/>
                </a:solidFill>
                <a:latin typeface="Calibri" panose="020F0502020204030204" pitchFamily="34" charset="0"/>
              </a:endParaRPr>
            </a:p>
          </p:txBody>
        </p:sp>
        <p:sp>
          <p:nvSpPr>
            <p:cNvPr id="13" name="Line 8"/>
            <p:cNvSpPr>
              <a:spLocks noChangeAspect="1" noChangeShapeType="1"/>
            </p:cNvSpPr>
            <p:nvPr/>
          </p:nvSpPr>
          <p:spPr bwMode="auto">
            <a:xfrm>
              <a:off x="1257"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Aspect="1" noChangeShapeType="1"/>
            </p:cNvSpPr>
            <p:nvPr/>
          </p:nvSpPr>
          <p:spPr bwMode="auto">
            <a:xfrm>
              <a:off x="1641"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5" name="Group 10"/>
            <p:cNvGrpSpPr>
              <a:grpSpLocks noChangeAspect="1"/>
            </p:cNvGrpSpPr>
            <p:nvPr/>
          </p:nvGrpSpPr>
          <p:grpSpPr bwMode="auto">
            <a:xfrm>
              <a:off x="4041" y="3648"/>
              <a:ext cx="192" cy="576"/>
              <a:chOff x="384" y="960"/>
              <a:chExt cx="192" cy="576"/>
            </a:xfrm>
          </p:grpSpPr>
          <p:sp>
            <p:nvSpPr>
              <p:cNvPr id="18" name="Rectangle 11"/>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600">
                  <a:solidFill>
                    <a:srgbClr val="000000"/>
                  </a:solidFill>
                  <a:latin typeface="Calibri" panose="020F0502020204030204" pitchFamily="34" charset="0"/>
                </a:endParaRPr>
              </a:p>
            </p:txBody>
          </p:sp>
          <p:sp>
            <p:nvSpPr>
              <p:cNvPr id="19" name="Freeform 12"/>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en-US"/>
              </a:p>
            </p:txBody>
          </p:sp>
        </p:grpSp>
        <p:sp>
          <p:nvSpPr>
            <p:cNvPr id="16" name="Line 13"/>
            <p:cNvSpPr>
              <a:spLocks noChangeAspect="1" noChangeShapeType="1"/>
            </p:cNvSpPr>
            <p:nvPr/>
          </p:nvSpPr>
          <p:spPr bwMode="auto">
            <a:xfrm>
              <a:off x="3849"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Aspect="1" noChangeShapeType="1"/>
            </p:cNvSpPr>
            <p:nvPr/>
          </p:nvSpPr>
          <p:spPr bwMode="auto">
            <a:xfrm>
              <a:off x="4233"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pic>
        <p:nvPicPr>
          <p:cNvPr id="22" name="Picture 15" descr="F06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4775"/>
            <a:ext cx="8153400" cy="4719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 name="Rectangle 17"/>
          <p:cNvSpPr>
            <a:spLocks noChangeArrowheads="1"/>
          </p:cNvSpPr>
          <p:nvPr/>
        </p:nvSpPr>
        <p:spPr bwMode="auto">
          <a:xfrm>
            <a:off x="457200" y="912813"/>
            <a:ext cx="1600200" cy="685800"/>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sp>
        <p:nvSpPr>
          <p:cNvPr id="24" name="Rectangle 18"/>
          <p:cNvSpPr>
            <a:spLocks noChangeArrowheads="1"/>
          </p:cNvSpPr>
          <p:nvPr/>
        </p:nvSpPr>
        <p:spPr bwMode="auto">
          <a:xfrm>
            <a:off x="2362200" y="1141413"/>
            <a:ext cx="1600200" cy="685800"/>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sp>
        <p:nvSpPr>
          <p:cNvPr id="25" name="Rectangle 19"/>
          <p:cNvSpPr>
            <a:spLocks noChangeArrowheads="1"/>
          </p:cNvSpPr>
          <p:nvPr/>
        </p:nvSpPr>
        <p:spPr bwMode="auto">
          <a:xfrm>
            <a:off x="4191000" y="1141413"/>
            <a:ext cx="1600200" cy="685800"/>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sp>
        <p:nvSpPr>
          <p:cNvPr id="26" name="Rectangle 20"/>
          <p:cNvSpPr>
            <a:spLocks noChangeArrowheads="1"/>
          </p:cNvSpPr>
          <p:nvPr/>
        </p:nvSpPr>
        <p:spPr bwMode="auto">
          <a:xfrm>
            <a:off x="5867400" y="1141413"/>
            <a:ext cx="1524000" cy="685800"/>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sp>
        <p:nvSpPr>
          <p:cNvPr id="27" name="Rectangle 21"/>
          <p:cNvSpPr>
            <a:spLocks noChangeArrowheads="1"/>
          </p:cNvSpPr>
          <p:nvPr/>
        </p:nvSpPr>
        <p:spPr bwMode="auto">
          <a:xfrm>
            <a:off x="7543800" y="1141413"/>
            <a:ext cx="1447800" cy="685800"/>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sp>
        <p:nvSpPr>
          <p:cNvPr id="28" name="Text Box 22"/>
          <p:cNvSpPr txBox="1">
            <a:spLocks noChangeArrowheads="1"/>
          </p:cNvSpPr>
          <p:nvPr/>
        </p:nvSpPr>
        <p:spPr bwMode="auto">
          <a:xfrm>
            <a:off x="441325" y="61404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solidFill>
                <a:srgbClr val="000000"/>
              </a:solidFill>
              <a:latin typeface="Calibri" panose="020F0502020204030204" pitchFamily="34" charset="0"/>
            </a:endParaRPr>
          </a:p>
        </p:txBody>
      </p:sp>
      <p:grpSp>
        <p:nvGrpSpPr>
          <p:cNvPr id="29" name="Group 23"/>
          <p:cNvGrpSpPr>
            <a:grpSpLocks/>
          </p:cNvGrpSpPr>
          <p:nvPr/>
        </p:nvGrpSpPr>
        <p:grpSpPr bwMode="auto">
          <a:xfrm>
            <a:off x="228600" y="1141413"/>
            <a:ext cx="8991600" cy="5638800"/>
            <a:chOff x="144" y="720"/>
            <a:chExt cx="5664" cy="3552"/>
          </a:xfrm>
        </p:grpSpPr>
        <p:sp>
          <p:nvSpPr>
            <p:cNvPr id="30" name="Rectangle 24"/>
            <p:cNvSpPr>
              <a:spLocks noChangeArrowheads="1"/>
            </p:cNvSpPr>
            <p:nvPr/>
          </p:nvSpPr>
          <p:spPr bwMode="auto">
            <a:xfrm>
              <a:off x="144" y="720"/>
              <a:ext cx="5664" cy="3552"/>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31" name="Picture 25" descr="F0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056"/>
              <a:ext cx="4774" cy="2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 name="Text Box 26"/>
          <p:cNvSpPr txBox="1">
            <a:spLocks noChangeArrowheads="1"/>
          </p:cNvSpPr>
          <p:nvPr/>
        </p:nvSpPr>
        <p:spPr bwMode="auto">
          <a:xfrm>
            <a:off x="3300413" y="1604963"/>
            <a:ext cx="5426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solidFill>
                  <a:srgbClr val="5F5F5F"/>
                </a:solidFill>
                <a:latin typeface="Calibri" panose="020F0502020204030204" pitchFamily="34" charset="0"/>
              </a:rPr>
              <a:t>No resource is used by more than 1 stage!</a:t>
            </a:r>
          </a:p>
        </p:txBody>
      </p:sp>
      <p:grpSp>
        <p:nvGrpSpPr>
          <p:cNvPr id="33" name="Group 27"/>
          <p:cNvGrpSpPr>
            <a:grpSpLocks/>
          </p:cNvGrpSpPr>
          <p:nvPr/>
        </p:nvGrpSpPr>
        <p:grpSpPr bwMode="auto">
          <a:xfrm>
            <a:off x="658813" y="2741613"/>
            <a:ext cx="6980237" cy="2638425"/>
            <a:chOff x="415" y="1728"/>
            <a:chExt cx="4397" cy="1662"/>
          </a:xfrm>
        </p:grpSpPr>
        <p:sp>
          <p:nvSpPr>
            <p:cNvPr id="34" name="Rectangle 28"/>
            <p:cNvSpPr>
              <a:spLocks noChangeArrowheads="1"/>
            </p:cNvSpPr>
            <p:nvPr/>
          </p:nvSpPr>
          <p:spPr bwMode="auto">
            <a:xfrm rot="-5400000">
              <a:off x="1237" y="2568"/>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IR</a:t>
              </a:r>
              <a:r>
                <a:rPr lang="en-US" sz="1400" baseline="-25000">
                  <a:solidFill>
                    <a:srgbClr val="000000"/>
                  </a:solidFill>
                  <a:latin typeface="Calibri" panose="020F0502020204030204" pitchFamily="34" charset="0"/>
                </a:rPr>
                <a:t>D</a:t>
              </a:r>
              <a:endParaRPr lang="en-US" sz="1400">
                <a:solidFill>
                  <a:srgbClr val="000000"/>
                </a:solidFill>
                <a:latin typeface="Calibri" panose="020F0502020204030204" pitchFamily="34" charset="0"/>
              </a:endParaRPr>
            </a:p>
          </p:txBody>
        </p:sp>
        <p:sp>
          <p:nvSpPr>
            <p:cNvPr id="35" name="Rectangle 29"/>
            <p:cNvSpPr>
              <a:spLocks noChangeArrowheads="1"/>
            </p:cNvSpPr>
            <p:nvPr/>
          </p:nvSpPr>
          <p:spPr bwMode="auto">
            <a:xfrm rot="-5400000">
              <a:off x="301" y="2358"/>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PC</a:t>
              </a:r>
              <a:r>
                <a:rPr lang="en-US" sz="1400" baseline="-25000">
                  <a:solidFill>
                    <a:srgbClr val="000000"/>
                  </a:solidFill>
                  <a:latin typeface="Calibri" panose="020F0502020204030204" pitchFamily="34" charset="0"/>
                </a:rPr>
                <a:t>F</a:t>
              </a:r>
              <a:endParaRPr lang="en-US" sz="1400">
                <a:solidFill>
                  <a:srgbClr val="000000"/>
                </a:solidFill>
                <a:latin typeface="Calibri" panose="020F0502020204030204" pitchFamily="34" charset="0"/>
              </a:endParaRPr>
            </a:p>
          </p:txBody>
        </p:sp>
        <p:sp>
          <p:nvSpPr>
            <p:cNvPr id="36" name="Rectangle 30"/>
            <p:cNvSpPr>
              <a:spLocks noChangeArrowheads="1"/>
            </p:cNvSpPr>
            <p:nvPr/>
          </p:nvSpPr>
          <p:spPr bwMode="auto">
            <a:xfrm rot="-5400000">
              <a:off x="1236" y="184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PC</a:t>
              </a:r>
              <a:r>
                <a:rPr lang="en-US" sz="1400" baseline="-25000">
                  <a:solidFill>
                    <a:srgbClr val="000000"/>
                  </a:solidFill>
                  <a:latin typeface="Calibri" panose="020F0502020204030204" pitchFamily="34" charset="0"/>
                </a:rPr>
                <a:t>D</a:t>
              </a:r>
              <a:r>
                <a:rPr lang="en-US" sz="1400">
                  <a:solidFill>
                    <a:srgbClr val="000000"/>
                  </a:solidFill>
                  <a:latin typeface="Calibri" panose="020F0502020204030204" pitchFamily="34" charset="0"/>
                </a:rPr>
                <a:t>+4</a:t>
              </a:r>
            </a:p>
          </p:txBody>
        </p:sp>
        <p:sp>
          <p:nvSpPr>
            <p:cNvPr id="37" name="Rectangle 31"/>
            <p:cNvSpPr>
              <a:spLocks noChangeArrowheads="1"/>
            </p:cNvSpPr>
            <p:nvPr/>
          </p:nvSpPr>
          <p:spPr bwMode="auto">
            <a:xfrm rot="-5400000">
              <a:off x="2449" y="184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PC</a:t>
              </a:r>
              <a:r>
                <a:rPr lang="en-US" sz="1400" baseline="-25000">
                  <a:solidFill>
                    <a:srgbClr val="000000"/>
                  </a:solidFill>
                  <a:latin typeface="Calibri" panose="020F0502020204030204" pitchFamily="34" charset="0"/>
                </a:rPr>
                <a:t>E</a:t>
              </a:r>
              <a:r>
                <a:rPr lang="en-US" sz="1400">
                  <a:solidFill>
                    <a:srgbClr val="000000"/>
                  </a:solidFill>
                  <a:latin typeface="Calibri" panose="020F0502020204030204" pitchFamily="34" charset="0"/>
                </a:rPr>
                <a:t>+4</a:t>
              </a:r>
            </a:p>
          </p:txBody>
        </p:sp>
        <p:sp>
          <p:nvSpPr>
            <p:cNvPr id="38" name="Rectangle 32"/>
            <p:cNvSpPr>
              <a:spLocks noChangeArrowheads="1"/>
            </p:cNvSpPr>
            <p:nvPr/>
          </p:nvSpPr>
          <p:spPr bwMode="auto">
            <a:xfrm rot="-5400000">
              <a:off x="3523" y="184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nPC</a:t>
              </a:r>
              <a:r>
                <a:rPr lang="en-US" sz="1400" baseline="-25000">
                  <a:solidFill>
                    <a:srgbClr val="000000"/>
                  </a:solidFill>
                  <a:latin typeface="Calibri" panose="020F0502020204030204" pitchFamily="34" charset="0"/>
                </a:rPr>
                <a:t>M</a:t>
              </a:r>
              <a:endParaRPr lang="en-US" sz="1400">
                <a:solidFill>
                  <a:srgbClr val="000000"/>
                </a:solidFill>
                <a:latin typeface="Calibri" panose="020F0502020204030204" pitchFamily="34" charset="0"/>
              </a:endParaRPr>
            </a:p>
          </p:txBody>
        </p:sp>
        <p:sp>
          <p:nvSpPr>
            <p:cNvPr id="39" name="Rectangle 33"/>
            <p:cNvSpPr>
              <a:spLocks noChangeArrowheads="1"/>
            </p:cNvSpPr>
            <p:nvPr/>
          </p:nvSpPr>
          <p:spPr bwMode="auto">
            <a:xfrm rot="-5400000">
              <a:off x="2448" y="2304"/>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A</a:t>
              </a:r>
              <a:r>
                <a:rPr lang="en-US" sz="1400" baseline="-25000">
                  <a:solidFill>
                    <a:srgbClr val="000000"/>
                  </a:solidFill>
                  <a:latin typeface="Calibri" panose="020F0502020204030204" pitchFamily="34" charset="0"/>
                </a:rPr>
                <a:t>E</a:t>
              </a:r>
              <a:endParaRPr lang="en-US" sz="1400">
                <a:solidFill>
                  <a:srgbClr val="000000"/>
                </a:solidFill>
                <a:latin typeface="Calibri" panose="020F0502020204030204" pitchFamily="34" charset="0"/>
              </a:endParaRPr>
            </a:p>
          </p:txBody>
        </p:sp>
        <p:sp>
          <p:nvSpPr>
            <p:cNvPr id="40" name="Rectangle 34"/>
            <p:cNvSpPr>
              <a:spLocks noChangeArrowheads="1"/>
            </p:cNvSpPr>
            <p:nvPr/>
          </p:nvSpPr>
          <p:spPr bwMode="auto">
            <a:xfrm rot="-5400000">
              <a:off x="2447" y="271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B</a:t>
              </a:r>
              <a:r>
                <a:rPr lang="en-US" sz="1400" baseline="-25000">
                  <a:solidFill>
                    <a:srgbClr val="000000"/>
                  </a:solidFill>
                  <a:latin typeface="Calibri" panose="020F0502020204030204" pitchFamily="34" charset="0"/>
                </a:rPr>
                <a:t>E</a:t>
              </a:r>
              <a:endParaRPr lang="en-US" sz="1400">
                <a:solidFill>
                  <a:srgbClr val="000000"/>
                </a:solidFill>
                <a:latin typeface="Calibri" panose="020F0502020204030204" pitchFamily="34" charset="0"/>
              </a:endParaRPr>
            </a:p>
          </p:txBody>
        </p:sp>
        <p:sp>
          <p:nvSpPr>
            <p:cNvPr id="41" name="Rectangle 35"/>
            <p:cNvSpPr>
              <a:spLocks noChangeArrowheads="1"/>
            </p:cNvSpPr>
            <p:nvPr/>
          </p:nvSpPr>
          <p:spPr bwMode="auto">
            <a:xfrm rot="-5400000">
              <a:off x="2446" y="313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Imm</a:t>
              </a:r>
              <a:r>
                <a:rPr lang="en-US" sz="1400" baseline="-25000">
                  <a:solidFill>
                    <a:srgbClr val="000000"/>
                  </a:solidFill>
                  <a:latin typeface="Calibri" panose="020F0502020204030204" pitchFamily="34" charset="0"/>
                </a:rPr>
                <a:t>E</a:t>
              </a:r>
              <a:endParaRPr lang="en-US" sz="1400">
                <a:solidFill>
                  <a:srgbClr val="000000"/>
                </a:solidFill>
                <a:latin typeface="Calibri" panose="020F0502020204030204" pitchFamily="34" charset="0"/>
              </a:endParaRPr>
            </a:p>
          </p:txBody>
        </p:sp>
        <p:sp>
          <p:nvSpPr>
            <p:cNvPr id="42" name="Rectangle 36"/>
            <p:cNvSpPr>
              <a:spLocks noChangeArrowheads="1"/>
            </p:cNvSpPr>
            <p:nvPr/>
          </p:nvSpPr>
          <p:spPr bwMode="auto">
            <a:xfrm rot="-5400000">
              <a:off x="3522" y="253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Aout</a:t>
              </a:r>
              <a:r>
                <a:rPr lang="en-US" sz="1400" baseline="-25000">
                  <a:solidFill>
                    <a:srgbClr val="000000"/>
                  </a:solidFill>
                  <a:latin typeface="Calibri" panose="020F0502020204030204" pitchFamily="34" charset="0"/>
                </a:rPr>
                <a:t>M</a:t>
              </a:r>
              <a:endParaRPr lang="en-US" sz="1400">
                <a:solidFill>
                  <a:srgbClr val="000000"/>
                </a:solidFill>
                <a:latin typeface="Calibri" panose="020F0502020204030204" pitchFamily="34" charset="0"/>
              </a:endParaRPr>
            </a:p>
          </p:txBody>
        </p:sp>
        <p:sp>
          <p:nvSpPr>
            <p:cNvPr id="43" name="Rectangle 37"/>
            <p:cNvSpPr>
              <a:spLocks noChangeArrowheads="1"/>
            </p:cNvSpPr>
            <p:nvPr/>
          </p:nvSpPr>
          <p:spPr bwMode="auto">
            <a:xfrm rot="-5400000">
              <a:off x="3523" y="2994"/>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B</a:t>
              </a:r>
              <a:r>
                <a:rPr lang="en-US" sz="1400" baseline="-25000">
                  <a:solidFill>
                    <a:srgbClr val="000000"/>
                  </a:solidFill>
                  <a:latin typeface="Calibri" panose="020F0502020204030204" pitchFamily="34" charset="0"/>
                </a:rPr>
                <a:t>M</a:t>
              </a:r>
              <a:endParaRPr lang="en-US" sz="1400">
                <a:solidFill>
                  <a:srgbClr val="000000"/>
                </a:solidFill>
                <a:latin typeface="Calibri" panose="020F0502020204030204" pitchFamily="34" charset="0"/>
              </a:endParaRPr>
            </a:p>
          </p:txBody>
        </p:sp>
        <p:sp>
          <p:nvSpPr>
            <p:cNvPr id="44" name="Rectangle 38"/>
            <p:cNvSpPr>
              <a:spLocks noChangeArrowheads="1"/>
            </p:cNvSpPr>
            <p:nvPr/>
          </p:nvSpPr>
          <p:spPr bwMode="auto">
            <a:xfrm rot="-5400000">
              <a:off x="4561" y="2634"/>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300" b="1">
                  <a:solidFill>
                    <a:srgbClr val="000000"/>
                  </a:solidFill>
                  <a:latin typeface="Calibri" panose="020F0502020204030204" pitchFamily="34" charset="0"/>
                </a:rPr>
                <a:t>MDR</a:t>
              </a:r>
              <a:r>
                <a:rPr lang="en-US" sz="1400" baseline="-25000">
                  <a:solidFill>
                    <a:srgbClr val="000000"/>
                  </a:solidFill>
                  <a:latin typeface="Calibri" panose="020F0502020204030204" pitchFamily="34" charset="0"/>
                </a:rPr>
                <a:t>W</a:t>
              </a:r>
              <a:endParaRPr lang="en-US" sz="1400">
                <a:solidFill>
                  <a:srgbClr val="000000"/>
                </a:solidFill>
                <a:latin typeface="Calibri" panose="020F0502020204030204" pitchFamily="34" charset="0"/>
              </a:endParaRPr>
            </a:p>
          </p:txBody>
        </p:sp>
        <p:sp>
          <p:nvSpPr>
            <p:cNvPr id="45" name="Rectangle 39"/>
            <p:cNvSpPr>
              <a:spLocks noChangeArrowheads="1"/>
            </p:cNvSpPr>
            <p:nvPr/>
          </p:nvSpPr>
          <p:spPr bwMode="auto">
            <a:xfrm rot="-5400000">
              <a:off x="4560" y="3138"/>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Aout</a:t>
              </a:r>
              <a:r>
                <a:rPr lang="en-US" sz="1400" baseline="-25000">
                  <a:solidFill>
                    <a:srgbClr val="000000"/>
                  </a:solidFill>
                  <a:latin typeface="Calibri" panose="020F0502020204030204" pitchFamily="34" charset="0"/>
                </a:rPr>
                <a:t>W</a:t>
              </a:r>
              <a:endParaRPr lang="en-US" sz="1400">
                <a:solidFill>
                  <a:srgbClr val="000000"/>
                </a:solidFill>
                <a:latin typeface="Calibri" panose="020F0502020204030204" pitchFamily="34" charset="0"/>
              </a:endParaRPr>
            </a:p>
          </p:txBody>
        </p:sp>
      </p:grpSp>
      <p:sp>
        <p:nvSpPr>
          <p:cNvPr id="46" name="Rectangle 40"/>
          <p:cNvSpPr>
            <a:spLocks noChangeArrowheads="1"/>
          </p:cNvSpPr>
          <p:nvPr/>
        </p:nvSpPr>
        <p:spPr bwMode="auto">
          <a:xfrm>
            <a:off x="0" y="6642100"/>
            <a:ext cx="472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rgbClr val="3B812F"/>
              </a:buClr>
              <a:buSzPct val="70000"/>
              <a:buFont typeface="Wingdings" panose="05000000000000000000" pitchFamily="2" charset="2"/>
              <a:buNone/>
            </a:pPr>
            <a:r>
              <a:rPr lang="en-US" sz="800">
                <a:solidFill>
                  <a:srgbClr val="000000"/>
                </a:solidFill>
                <a:latin typeface="Calibri" panose="020F0502020204030204" pitchFamily="34" charset="0"/>
              </a:rPr>
              <a:t>Based on original figure from [P&amp;H CO&amp;D, COPYRIGHT 2004 Elsevier. ALL RIGHTS RESERVED.]</a:t>
            </a:r>
          </a:p>
        </p:txBody>
      </p:sp>
    </p:spTree>
    <p:extLst>
      <p:ext uri="{BB962C8B-B14F-4D97-AF65-F5344CB8AC3E}">
        <p14:creationId xmlns:p14="http://schemas.microsoft.com/office/powerpoint/2010/main" val="111968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15</a:t>
            </a:fld>
            <a:endParaRPr lang="en-US"/>
          </a:p>
        </p:txBody>
      </p:sp>
      <p:sp>
        <p:nvSpPr>
          <p:cNvPr id="6" name="Title 1"/>
          <p:cNvSpPr>
            <a:spLocks noGrp="1"/>
          </p:cNvSpPr>
          <p:nvPr>
            <p:ph type="title"/>
          </p:nvPr>
        </p:nvSpPr>
        <p:spPr>
          <a:xfrm>
            <a:off x="228600" y="152400"/>
            <a:ext cx="8610600" cy="1066800"/>
          </a:xfrm>
        </p:spPr>
        <p:txBody>
          <a:bodyPr/>
          <a:lstStyle/>
          <a:p>
            <a:r>
              <a:rPr lang="en-US" smtClean="0"/>
              <a:t>Pipelined Operation Example</a:t>
            </a:r>
          </a:p>
        </p:txBody>
      </p:sp>
      <p:sp>
        <p:nvSpPr>
          <p:cNvPr id="7" name="Content Placeholder 2"/>
          <p:cNvSpPr>
            <a:spLocks noGrp="1"/>
          </p:cNvSpPr>
          <p:nvPr>
            <p:ph idx="1"/>
          </p:nvPr>
        </p:nvSpPr>
        <p:spPr>
          <a:xfrm>
            <a:off x="228600" y="996950"/>
            <a:ext cx="8610600" cy="5194300"/>
          </a:xfrm>
        </p:spPr>
        <p:txBody>
          <a:bodyPr/>
          <a:lstStyle/>
          <a:p>
            <a:endParaRPr lang="en-US" smtClean="0"/>
          </a:p>
        </p:txBody>
      </p:sp>
      <p:pic>
        <p:nvPicPr>
          <p:cNvPr id="9" name="Picture 3" descr="F0613"/>
          <p:cNvPicPr>
            <a:picLocks noChangeAspect="1" noChangeArrowheads="1"/>
          </p:cNvPicPr>
          <p:nvPr/>
        </p:nvPicPr>
        <p:blipFill>
          <a:blip r:embed="rId2">
            <a:extLst>
              <a:ext uri="{28A0092B-C50C-407E-A947-70E740481C1C}">
                <a14:useLocalDpi xmlns:a14="http://schemas.microsoft.com/office/drawing/2010/main" val="0"/>
              </a:ext>
            </a:extLst>
          </a:blip>
          <a:srcRect l="-996" b="48584"/>
          <a:stretch>
            <a:fillRect/>
          </a:stretch>
        </p:blipFill>
        <p:spPr bwMode="auto">
          <a:xfrm>
            <a:off x="739775" y="1143000"/>
            <a:ext cx="77184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4"/>
          <p:cNvGrpSpPr>
            <a:grpSpLocks/>
          </p:cNvGrpSpPr>
          <p:nvPr/>
        </p:nvGrpSpPr>
        <p:grpSpPr bwMode="auto">
          <a:xfrm>
            <a:off x="533400" y="990600"/>
            <a:ext cx="8382000" cy="5257800"/>
            <a:chOff x="336" y="816"/>
            <a:chExt cx="5280" cy="3312"/>
          </a:xfrm>
        </p:grpSpPr>
        <p:sp>
          <p:nvSpPr>
            <p:cNvPr id="11" name="Rectangle 5"/>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12" name="Picture 6" descr="F0613"/>
            <p:cNvPicPr>
              <a:picLocks noChangeAspect="1" noChangeArrowheads="1"/>
            </p:cNvPicPr>
            <p:nvPr/>
          </p:nvPicPr>
          <p:blipFill>
            <a:blip r:embed="rId2">
              <a:extLst>
                <a:ext uri="{28A0092B-C50C-407E-A947-70E740481C1C}">
                  <a14:useLocalDpi xmlns:a14="http://schemas.microsoft.com/office/drawing/2010/main" val="0"/>
                </a:ext>
              </a:extLst>
            </a:blip>
            <a:srcRect t="53905" r="-706"/>
            <a:stretch>
              <a:fillRect/>
            </a:stretch>
          </p:blipFill>
          <p:spPr bwMode="auto">
            <a:xfrm>
              <a:off x="542" y="1111"/>
              <a:ext cx="4848" cy="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7"/>
          <p:cNvGrpSpPr>
            <a:grpSpLocks/>
          </p:cNvGrpSpPr>
          <p:nvPr/>
        </p:nvGrpSpPr>
        <p:grpSpPr bwMode="auto">
          <a:xfrm>
            <a:off x="533400" y="990600"/>
            <a:ext cx="8382000" cy="5257800"/>
            <a:chOff x="336" y="816"/>
            <a:chExt cx="5280" cy="3312"/>
          </a:xfrm>
        </p:grpSpPr>
        <p:sp>
          <p:nvSpPr>
            <p:cNvPr id="14" name="Rectangle 8"/>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15" name="Picture 9" descr="F06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 y="1188"/>
              <a:ext cx="4774" cy="2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6" name="Group 10"/>
          <p:cNvGrpSpPr>
            <a:grpSpLocks/>
          </p:cNvGrpSpPr>
          <p:nvPr/>
        </p:nvGrpSpPr>
        <p:grpSpPr bwMode="auto">
          <a:xfrm>
            <a:off x="-11113" y="990600"/>
            <a:ext cx="8926513" cy="5257800"/>
            <a:chOff x="-7" y="816"/>
            <a:chExt cx="5623" cy="3312"/>
          </a:xfrm>
        </p:grpSpPr>
        <p:sp>
          <p:nvSpPr>
            <p:cNvPr id="17" name="Rectangle 11"/>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18" name="Picture 12" descr="F0615"/>
            <p:cNvPicPr>
              <a:picLocks noChangeAspect="1" noChangeArrowheads="1"/>
            </p:cNvPicPr>
            <p:nvPr/>
          </p:nvPicPr>
          <p:blipFill>
            <a:blip r:embed="rId4">
              <a:extLst>
                <a:ext uri="{28A0092B-C50C-407E-A947-70E740481C1C}">
                  <a14:useLocalDpi xmlns:a14="http://schemas.microsoft.com/office/drawing/2010/main" val="0"/>
                </a:ext>
              </a:extLst>
            </a:blip>
            <a:srcRect r="-38" b="61398"/>
            <a:stretch>
              <a:fillRect/>
            </a:stretch>
          </p:blipFill>
          <p:spPr bwMode="auto">
            <a:xfrm>
              <a:off x="-7" y="1186"/>
              <a:ext cx="5328" cy="27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9" name="Group 13"/>
          <p:cNvGrpSpPr>
            <a:grpSpLocks/>
          </p:cNvGrpSpPr>
          <p:nvPr/>
        </p:nvGrpSpPr>
        <p:grpSpPr bwMode="auto">
          <a:xfrm>
            <a:off x="304800" y="990600"/>
            <a:ext cx="8610600" cy="5257800"/>
            <a:chOff x="192" y="816"/>
            <a:chExt cx="5424" cy="3312"/>
          </a:xfrm>
        </p:grpSpPr>
        <p:sp>
          <p:nvSpPr>
            <p:cNvPr id="20" name="Rectangle 14"/>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21" name="Picture 15" descr="F0615"/>
            <p:cNvPicPr>
              <a:picLocks noChangeAspect="1" noChangeArrowheads="1"/>
            </p:cNvPicPr>
            <p:nvPr/>
          </p:nvPicPr>
          <p:blipFill>
            <a:blip r:embed="rId4">
              <a:extLst>
                <a:ext uri="{28A0092B-C50C-407E-A947-70E740481C1C}">
                  <a14:useLocalDpi xmlns:a14="http://schemas.microsoft.com/office/drawing/2010/main" val="0"/>
                </a:ext>
              </a:extLst>
            </a:blip>
            <a:srcRect l="-902" t="39934" b="20799"/>
            <a:stretch>
              <a:fillRect/>
            </a:stretch>
          </p:blipFill>
          <p:spPr bwMode="auto">
            <a:xfrm>
              <a:off x="192" y="1104"/>
              <a:ext cx="5374"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16"/>
          <p:cNvGrpSpPr>
            <a:grpSpLocks/>
          </p:cNvGrpSpPr>
          <p:nvPr/>
        </p:nvGrpSpPr>
        <p:grpSpPr bwMode="auto">
          <a:xfrm>
            <a:off x="533400" y="990600"/>
            <a:ext cx="8382000" cy="5257800"/>
            <a:chOff x="336" y="816"/>
            <a:chExt cx="5280" cy="3312"/>
          </a:xfrm>
        </p:grpSpPr>
        <p:sp>
          <p:nvSpPr>
            <p:cNvPr id="23" name="Rectangle 17"/>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24" name="Picture 18" descr="F06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 y="1241"/>
              <a:ext cx="4785" cy="26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5" name="Rectangle 19"/>
          <p:cNvSpPr>
            <a:spLocks noChangeArrowheads="1"/>
          </p:cNvSpPr>
          <p:nvPr/>
        </p:nvSpPr>
        <p:spPr bwMode="auto">
          <a:xfrm>
            <a:off x="0" y="6643688"/>
            <a:ext cx="472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rgbClr val="3B812F"/>
              </a:buClr>
              <a:buSzPct val="70000"/>
              <a:buFont typeface="Wingdings" panose="05000000000000000000" pitchFamily="2" charset="2"/>
              <a:buNone/>
            </a:pPr>
            <a:r>
              <a:rPr lang="en-US" sz="800">
                <a:solidFill>
                  <a:srgbClr val="000000"/>
                </a:solidFill>
                <a:latin typeface="Calibri" panose="020F0502020204030204" pitchFamily="34" charset="0"/>
              </a:rPr>
              <a:t>Based on original figure from [P&amp;H CO&amp;D, COPYRIGHT 2004 Elsevier. ALL RIGHTS RESERVED.]</a:t>
            </a:r>
          </a:p>
        </p:txBody>
      </p:sp>
    </p:spTree>
    <p:extLst>
      <p:ext uri="{BB962C8B-B14F-4D97-AF65-F5344CB8AC3E}">
        <p14:creationId xmlns:p14="http://schemas.microsoft.com/office/powerpoint/2010/main" val="276989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16</a:t>
            </a:fld>
            <a:endParaRPr lang="en-US"/>
          </a:p>
        </p:txBody>
      </p:sp>
      <p:sp>
        <p:nvSpPr>
          <p:cNvPr id="6" name="Title 1"/>
          <p:cNvSpPr>
            <a:spLocks noGrp="1"/>
          </p:cNvSpPr>
          <p:nvPr>
            <p:ph type="title"/>
          </p:nvPr>
        </p:nvSpPr>
        <p:spPr>
          <a:xfrm>
            <a:off x="228600" y="152400"/>
            <a:ext cx="8610600" cy="1066800"/>
          </a:xfrm>
        </p:spPr>
        <p:txBody>
          <a:bodyPr/>
          <a:lstStyle/>
          <a:p>
            <a:r>
              <a:rPr lang="en-US" smtClean="0"/>
              <a:t>Pipelined Operation Example</a:t>
            </a:r>
          </a:p>
        </p:txBody>
      </p:sp>
      <p:sp>
        <p:nvSpPr>
          <p:cNvPr id="7" name="Content Placeholder 2"/>
          <p:cNvSpPr>
            <a:spLocks noGrp="1"/>
          </p:cNvSpPr>
          <p:nvPr>
            <p:ph idx="1"/>
          </p:nvPr>
        </p:nvSpPr>
        <p:spPr>
          <a:xfrm>
            <a:off x="228600" y="996950"/>
            <a:ext cx="8610600" cy="5194300"/>
          </a:xfrm>
        </p:spPr>
        <p:txBody>
          <a:bodyPr/>
          <a:lstStyle/>
          <a:p>
            <a:endParaRPr lang="en-US" smtClean="0"/>
          </a:p>
        </p:txBody>
      </p:sp>
      <p:sp>
        <p:nvSpPr>
          <p:cNvPr id="8" name="Slide Number Placeholder 3"/>
          <p:cNvSpPr txBox="1">
            <a:spLocks/>
          </p:cNvSpPr>
          <p:nvPr/>
        </p:nvSpPr>
        <p:spPr>
          <a:xfrm>
            <a:off x="6777038" y="631825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fld id="{EF743F4D-215F-41EE-86A5-6D96BFD54937}" type="slidenum">
              <a:rPr lang="en-US" sz="1600" smtClean="0">
                <a:solidFill>
                  <a:srgbClr val="000000"/>
                </a:solidFill>
                <a:latin typeface="Garamond" panose="02020404030301010803" pitchFamily="18" charset="0"/>
              </a:rPr>
              <a:pPr eaLnBrk="1" hangingPunct="1"/>
              <a:t>16</a:t>
            </a:fld>
            <a:endParaRPr lang="en-US" sz="1600">
              <a:solidFill>
                <a:srgbClr val="000000"/>
              </a:solidFill>
              <a:latin typeface="Garamond" panose="02020404030301010803" pitchFamily="18" charset="0"/>
            </a:endParaRPr>
          </a:p>
        </p:txBody>
      </p:sp>
      <p:pic>
        <p:nvPicPr>
          <p:cNvPr id="9" name="Picture 3" descr="F0622"/>
          <p:cNvPicPr>
            <a:picLocks noChangeAspect="1" noChangeArrowheads="1"/>
          </p:cNvPicPr>
          <p:nvPr/>
        </p:nvPicPr>
        <p:blipFill>
          <a:blip r:embed="rId2">
            <a:extLst>
              <a:ext uri="{28A0092B-C50C-407E-A947-70E740481C1C}">
                <a14:useLocalDpi xmlns:a14="http://schemas.microsoft.com/office/drawing/2010/main" val="0"/>
              </a:ext>
            </a:extLst>
          </a:blip>
          <a:srcRect r="-439" b="48743"/>
          <a:stretch>
            <a:fillRect/>
          </a:stretch>
        </p:blipFill>
        <p:spPr bwMode="auto">
          <a:xfrm>
            <a:off x="838200" y="1524000"/>
            <a:ext cx="7620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4"/>
          <p:cNvGrpSpPr>
            <a:grpSpLocks/>
          </p:cNvGrpSpPr>
          <p:nvPr/>
        </p:nvGrpSpPr>
        <p:grpSpPr bwMode="auto">
          <a:xfrm>
            <a:off x="304800" y="1143000"/>
            <a:ext cx="8534400" cy="5562600"/>
            <a:chOff x="192" y="720"/>
            <a:chExt cx="5376" cy="3504"/>
          </a:xfrm>
        </p:grpSpPr>
        <p:sp>
          <p:nvSpPr>
            <p:cNvPr id="11" name="Rectangle 5"/>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12" name="Picture 6" descr="F0622"/>
            <p:cNvPicPr>
              <a:picLocks noChangeAspect="1" noChangeArrowheads="1"/>
            </p:cNvPicPr>
            <p:nvPr/>
          </p:nvPicPr>
          <p:blipFill>
            <a:blip r:embed="rId2">
              <a:extLst>
                <a:ext uri="{28A0092B-C50C-407E-A947-70E740481C1C}">
                  <a14:useLocalDpi xmlns:a14="http://schemas.microsoft.com/office/drawing/2010/main" val="0"/>
                </a:ext>
              </a:extLst>
            </a:blip>
            <a:srcRect l="-838" t="49876"/>
            <a:stretch>
              <a:fillRect/>
            </a:stretch>
          </p:blipFill>
          <p:spPr bwMode="auto">
            <a:xfrm>
              <a:off x="480" y="864"/>
              <a:ext cx="4819" cy="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7"/>
          <p:cNvGrpSpPr>
            <a:grpSpLocks/>
          </p:cNvGrpSpPr>
          <p:nvPr/>
        </p:nvGrpSpPr>
        <p:grpSpPr bwMode="auto">
          <a:xfrm>
            <a:off x="304800" y="1143000"/>
            <a:ext cx="8534400" cy="5562600"/>
            <a:chOff x="192" y="720"/>
            <a:chExt cx="5376" cy="3504"/>
          </a:xfrm>
        </p:grpSpPr>
        <p:sp>
          <p:nvSpPr>
            <p:cNvPr id="14" name="Rectangle 8"/>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15" name="Picture 9" descr="F0623"/>
            <p:cNvPicPr>
              <a:picLocks noChangeAspect="1" noChangeArrowheads="1"/>
            </p:cNvPicPr>
            <p:nvPr/>
          </p:nvPicPr>
          <p:blipFill>
            <a:blip r:embed="rId3">
              <a:extLst>
                <a:ext uri="{28A0092B-C50C-407E-A947-70E740481C1C}">
                  <a14:useLocalDpi xmlns:a14="http://schemas.microsoft.com/office/drawing/2010/main" val="0"/>
                </a:ext>
              </a:extLst>
            </a:blip>
            <a:srcRect r="-439" b="47298"/>
            <a:stretch>
              <a:fillRect/>
            </a:stretch>
          </p:blipFill>
          <p:spPr bwMode="auto">
            <a:xfrm>
              <a:off x="528" y="967"/>
              <a:ext cx="4800" cy="3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6" name="Group 10"/>
          <p:cNvGrpSpPr>
            <a:grpSpLocks/>
          </p:cNvGrpSpPr>
          <p:nvPr/>
        </p:nvGrpSpPr>
        <p:grpSpPr bwMode="auto">
          <a:xfrm>
            <a:off x="304800" y="1143000"/>
            <a:ext cx="8534400" cy="5562600"/>
            <a:chOff x="192" y="720"/>
            <a:chExt cx="5376" cy="3504"/>
          </a:xfrm>
        </p:grpSpPr>
        <p:sp>
          <p:nvSpPr>
            <p:cNvPr id="17" name="Rectangle 11"/>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18" name="Picture 12" descr="F0623"/>
            <p:cNvPicPr>
              <a:picLocks noChangeAspect="1" noChangeArrowheads="1"/>
            </p:cNvPicPr>
            <p:nvPr/>
          </p:nvPicPr>
          <p:blipFill>
            <a:blip r:embed="rId3">
              <a:extLst>
                <a:ext uri="{28A0092B-C50C-407E-A947-70E740481C1C}">
                  <a14:useLocalDpi xmlns:a14="http://schemas.microsoft.com/office/drawing/2010/main" val="0"/>
                </a:ext>
              </a:extLst>
            </a:blip>
            <a:srcRect l="168" t="51166"/>
            <a:stretch>
              <a:fillRect/>
            </a:stretch>
          </p:blipFill>
          <p:spPr bwMode="auto">
            <a:xfrm>
              <a:off x="529" y="1022"/>
              <a:ext cx="4771" cy="28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9" name="Group 13"/>
          <p:cNvGrpSpPr>
            <a:grpSpLocks/>
          </p:cNvGrpSpPr>
          <p:nvPr/>
        </p:nvGrpSpPr>
        <p:grpSpPr bwMode="auto">
          <a:xfrm>
            <a:off x="304800" y="1143000"/>
            <a:ext cx="8780463" cy="5562600"/>
            <a:chOff x="192" y="720"/>
            <a:chExt cx="5531" cy="3504"/>
          </a:xfrm>
        </p:grpSpPr>
        <p:sp>
          <p:nvSpPr>
            <p:cNvPr id="20" name="Rectangle 14"/>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21" name="Picture 15" descr="F0624"/>
            <p:cNvPicPr>
              <a:picLocks noChangeAspect="1" noChangeArrowheads="1"/>
            </p:cNvPicPr>
            <p:nvPr/>
          </p:nvPicPr>
          <p:blipFill>
            <a:blip r:embed="rId4">
              <a:extLst>
                <a:ext uri="{28A0092B-C50C-407E-A947-70E740481C1C}">
                  <a14:useLocalDpi xmlns:a14="http://schemas.microsoft.com/office/drawing/2010/main" val="0"/>
                </a:ext>
              </a:extLst>
            </a:blip>
            <a:srcRect l="96" b="49628"/>
            <a:stretch>
              <a:fillRect/>
            </a:stretch>
          </p:blipFill>
          <p:spPr bwMode="auto">
            <a:xfrm>
              <a:off x="528" y="1248"/>
              <a:ext cx="5195" cy="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16"/>
          <p:cNvGrpSpPr>
            <a:grpSpLocks/>
          </p:cNvGrpSpPr>
          <p:nvPr/>
        </p:nvGrpSpPr>
        <p:grpSpPr bwMode="auto">
          <a:xfrm>
            <a:off x="304800" y="1143000"/>
            <a:ext cx="8839200" cy="5213350"/>
            <a:chOff x="192" y="720"/>
            <a:chExt cx="5568" cy="3504"/>
          </a:xfrm>
        </p:grpSpPr>
        <p:sp>
          <p:nvSpPr>
            <p:cNvPr id="23" name="Rectangle 17"/>
            <p:cNvSpPr>
              <a:spLocks noChangeArrowheads="1"/>
            </p:cNvSpPr>
            <p:nvPr/>
          </p:nvSpPr>
          <p:spPr bwMode="auto">
            <a:xfrm>
              <a:off x="192" y="720"/>
              <a:ext cx="5568" cy="3504"/>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24" name="Picture 18" descr="F0624"/>
            <p:cNvPicPr>
              <a:picLocks noChangeAspect="1" noChangeArrowheads="1"/>
            </p:cNvPicPr>
            <p:nvPr/>
          </p:nvPicPr>
          <p:blipFill>
            <a:blip r:embed="rId4">
              <a:extLst>
                <a:ext uri="{28A0092B-C50C-407E-A947-70E740481C1C}">
                  <a14:useLocalDpi xmlns:a14="http://schemas.microsoft.com/office/drawing/2010/main" val="0"/>
                </a:ext>
              </a:extLst>
            </a:blip>
            <a:srcRect l="-827" t="50372"/>
            <a:stretch>
              <a:fillRect/>
            </a:stretch>
          </p:blipFill>
          <p:spPr bwMode="auto">
            <a:xfrm>
              <a:off x="490" y="1107"/>
              <a:ext cx="5243" cy="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9"/>
          <p:cNvSpPr>
            <a:spLocks noChangeArrowheads="1"/>
          </p:cNvSpPr>
          <p:nvPr/>
        </p:nvSpPr>
        <p:spPr bwMode="auto">
          <a:xfrm>
            <a:off x="0" y="6643688"/>
            <a:ext cx="472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rgbClr val="3B812F"/>
              </a:buClr>
              <a:buSzPct val="70000"/>
              <a:buFont typeface="Wingdings" panose="05000000000000000000" pitchFamily="2" charset="2"/>
              <a:buNone/>
            </a:pPr>
            <a:r>
              <a:rPr lang="en-US" sz="800">
                <a:solidFill>
                  <a:srgbClr val="000000"/>
                </a:solidFill>
                <a:latin typeface="Calibri" panose="020F0502020204030204" pitchFamily="34" charset="0"/>
              </a:rPr>
              <a:t>Based on original figure from [P&amp;H CO&amp;D, COPYRIGHT 2004 Elsevier. ALL RIGHTS RESERVED.]</a:t>
            </a:r>
          </a:p>
        </p:txBody>
      </p:sp>
    </p:spTree>
    <p:extLst>
      <p:ext uri="{BB962C8B-B14F-4D97-AF65-F5344CB8AC3E}">
        <p14:creationId xmlns:p14="http://schemas.microsoft.com/office/powerpoint/2010/main" val="269389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17</a:t>
            </a:fld>
            <a:endParaRPr lang="en-US"/>
          </a:p>
        </p:txBody>
      </p:sp>
      <p:sp>
        <p:nvSpPr>
          <p:cNvPr id="6" name="Title 1"/>
          <p:cNvSpPr>
            <a:spLocks noGrp="1"/>
          </p:cNvSpPr>
          <p:nvPr>
            <p:ph type="title"/>
          </p:nvPr>
        </p:nvSpPr>
        <p:spPr>
          <a:xfrm>
            <a:off x="228600" y="152400"/>
            <a:ext cx="8915400" cy="1066800"/>
          </a:xfrm>
        </p:spPr>
        <p:txBody>
          <a:bodyPr/>
          <a:lstStyle/>
          <a:p>
            <a:r>
              <a:rPr lang="en-US" sz="3600" smtClean="0"/>
              <a:t>Illustrating Pipeline Operation: Operation View</a:t>
            </a:r>
          </a:p>
        </p:txBody>
      </p:sp>
      <p:sp>
        <p:nvSpPr>
          <p:cNvPr id="7" name="Content Placeholder 2"/>
          <p:cNvSpPr>
            <a:spLocks noGrp="1"/>
          </p:cNvSpPr>
          <p:nvPr>
            <p:ph idx="1"/>
          </p:nvPr>
        </p:nvSpPr>
        <p:spPr>
          <a:xfrm>
            <a:off x="228600" y="996950"/>
            <a:ext cx="8610600" cy="5194300"/>
          </a:xfrm>
        </p:spPr>
        <p:txBody>
          <a:bodyPr/>
          <a:lstStyle/>
          <a:p>
            <a:endParaRPr lang="en-US" smtClean="0"/>
          </a:p>
        </p:txBody>
      </p:sp>
      <p:grpSp>
        <p:nvGrpSpPr>
          <p:cNvPr id="9" name="Group 2"/>
          <p:cNvGrpSpPr>
            <a:grpSpLocks/>
          </p:cNvGrpSpPr>
          <p:nvPr/>
        </p:nvGrpSpPr>
        <p:grpSpPr bwMode="auto">
          <a:xfrm>
            <a:off x="76200" y="1600200"/>
            <a:ext cx="6019800" cy="3352800"/>
            <a:chOff x="48" y="1008"/>
            <a:chExt cx="3792" cy="2112"/>
          </a:xfrm>
        </p:grpSpPr>
        <p:sp>
          <p:nvSpPr>
            <p:cNvPr id="10" name="Rectangle 3"/>
            <p:cNvSpPr>
              <a:spLocks noChangeArrowheads="1"/>
            </p:cNvSpPr>
            <p:nvPr/>
          </p:nvSpPr>
          <p:spPr bwMode="auto">
            <a:xfrm>
              <a:off x="3072" y="1008"/>
              <a:ext cx="768" cy="2112"/>
            </a:xfrm>
            <a:prstGeom prst="rect">
              <a:avLst/>
            </a:prstGeom>
            <a:solidFill>
              <a:srgbClr val="D49FFF"/>
            </a:solidFill>
            <a:ln>
              <a:noFill/>
            </a:ln>
            <a:extLs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grpSp>
          <p:nvGrpSpPr>
            <p:cNvPr id="11" name="Group 4"/>
            <p:cNvGrpSpPr>
              <a:grpSpLocks/>
            </p:cNvGrpSpPr>
            <p:nvPr/>
          </p:nvGrpSpPr>
          <p:grpSpPr bwMode="auto">
            <a:xfrm>
              <a:off x="48" y="1392"/>
              <a:ext cx="3696" cy="1392"/>
              <a:chOff x="48" y="1392"/>
              <a:chExt cx="3696" cy="1392"/>
            </a:xfrm>
          </p:grpSpPr>
          <p:sp>
            <p:nvSpPr>
              <p:cNvPr id="12" name="Rectangle 5"/>
              <p:cNvSpPr>
                <a:spLocks noChangeArrowheads="1"/>
              </p:cNvSpPr>
              <p:nvPr/>
            </p:nvSpPr>
            <p:spPr bwMode="auto">
              <a:xfrm>
                <a:off x="3168" y="1680"/>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MEM</a:t>
                </a:r>
              </a:p>
            </p:txBody>
          </p:sp>
          <p:sp>
            <p:nvSpPr>
              <p:cNvPr id="13" name="Rectangle 6"/>
              <p:cNvSpPr>
                <a:spLocks noChangeArrowheads="1"/>
              </p:cNvSpPr>
              <p:nvPr/>
            </p:nvSpPr>
            <p:spPr bwMode="auto">
              <a:xfrm>
                <a:off x="3168" y="1968"/>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EX</a:t>
                </a:r>
              </a:p>
            </p:txBody>
          </p:sp>
          <p:sp>
            <p:nvSpPr>
              <p:cNvPr id="14" name="Rectangle 7"/>
              <p:cNvSpPr>
                <a:spLocks noChangeArrowheads="1"/>
              </p:cNvSpPr>
              <p:nvPr/>
            </p:nvSpPr>
            <p:spPr bwMode="auto">
              <a:xfrm>
                <a:off x="3168" y="2256"/>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15" name="Rectangle 8"/>
              <p:cNvSpPr>
                <a:spLocks noChangeArrowheads="1"/>
              </p:cNvSpPr>
              <p:nvPr/>
            </p:nvSpPr>
            <p:spPr bwMode="auto">
              <a:xfrm>
                <a:off x="3168" y="2544"/>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16" name="Rectangle 9"/>
              <p:cNvSpPr>
                <a:spLocks noChangeArrowheads="1"/>
              </p:cNvSpPr>
              <p:nvPr/>
            </p:nvSpPr>
            <p:spPr bwMode="auto">
              <a:xfrm>
                <a:off x="48" y="2544"/>
                <a:ext cx="576" cy="240"/>
              </a:xfrm>
              <a:prstGeom prst="rect">
                <a:avLst/>
              </a:prstGeom>
              <a:solidFill>
                <a:srgbClr val="FFFFFF"/>
              </a:solidFill>
              <a:ln>
                <a:noFill/>
              </a:ln>
              <a:extLs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Inst</a:t>
                </a:r>
                <a:r>
                  <a:rPr lang="en-US" sz="2800" kern="0" baseline="-25000">
                    <a:solidFill>
                      <a:srgbClr val="000000"/>
                    </a:solidFill>
                    <a:latin typeface="Calibri" charset="0"/>
                    <a:ea typeface="ＭＳ Ｐゴシック" charset="0"/>
                    <a:cs typeface="ＭＳ Ｐゴシック" charset="0"/>
                  </a:rPr>
                  <a:t>4</a:t>
                </a:r>
                <a:endParaRPr lang="en-US" sz="2800" kern="0">
                  <a:solidFill>
                    <a:srgbClr val="000000"/>
                  </a:solidFill>
                  <a:latin typeface="Calibri" charset="0"/>
                  <a:ea typeface="ＭＳ Ｐゴシック" charset="0"/>
                  <a:cs typeface="ＭＳ Ｐゴシック" charset="0"/>
                </a:endParaRPr>
              </a:p>
            </p:txBody>
          </p:sp>
          <p:sp>
            <p:nvSpPr>
              <p:cNvPr id="17" name="Rectangle 10"/>
              <p:cNvSpPr>
                <a:spLocks noChangeArrowheads="1"/>
              </p:cNvSpPr>
              <p:nvPr/>
            </p:nvSpPr>
            <p:spPr bwMode="auto">
              <a:xfrm>
                <a:off x="3168" y="1392"/>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WB</a:t>
                </a:r>
              </a:p>
            </p:txBody>
          </p:sp>
        </p:grpSp>
      </p:grpSp>
      <p:sp>
        <p:nvSpPr>
          <p:cNvPr id="18" name="Rectangle 11"/>
          <p:cNvSpPr>
            <a:spLocks noChangeArrowheads="1"/>
          </p:cNvSpPr>
          <p:nvPr/>
        </p:nvSpPr>
        <p:spPr bwMode="auto">
          <a:xfrm>
            <a:off x="8001000" y="5410200"/>
            <a:ext cx="914400" cy="381000"/>
          </a:xfrm>
          <a:prstGeom prst="rect">
            <a:avLst/>
          </a:prstGeom>
          <a:solidFill>
            <a:srgbClr val="FFFFFF"/>
          </a:solidFill>
          <a:ln>
            <a:noFill/>
          </a:ln>
          <a:extLs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19" name="Rectangle 12"/>
          <p:cNvSpPr>
            <a:spLocks noChangeArrowheads="1"/>
          </p:cNvSpPr>
          <p:nvPr/>
        </p:nvSpPr>
        <p:spPr bwMode="auto">
          <a:xfrm>
            <a:off x="8001000" y="4038600"/>
            <a:ext cx="914400" cy="381000"/>
          </a:xfrm>
          <a:prstGeom prst="rect">
            <a:avLst/>
          </a:prstGeom>
          <a:solidFill>
            <a:srgbClr val="FFFFFF"/>
          </a:solidFill>
          <a:ln>
            <a:noFill/>
          </a:ln>
          <a:extLs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MEM</a:t>
            </a:r>
          </a:p>
        </p:txBody>
      </p:sp>
      <p:sp>
        <p:nvSpPr>
          <p:cNvPr id="20" name="Rectangle 14"/>
          <p:cNvSpPr>
            <a:spLocks noChangeArrowheads="1"/>
          </p:cNvSpPr>
          <p:nvPr/>
        </p:nvSpPr>
        <p:spPr bwMode="auto">
          <a:xfrm>
            <a:off x="1066800" y="22098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21" name="Rectangle 15"/>
          <p:cNvSpPr>
            <a:spLocks noChangeArrowheads="1"/>
          </p:cNvSpPr>
          <p:nvPr/>
        </p:nvSpPr>
        <p:spPr bwMode="auto">
          <a:xfrm>
            <a:off x="6019800" y="31242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MEM</a:t>
            </a:r>
          </a:p>
        </p:txBody>
      </p:sp>
      <p:sp>
        <p:nvSpPr>
          <p:cNvPr id="22" name="Rectangle 16"/>
          <p:cNvSpPr>
            <a:spLocks noChangeArrowheads="1"/>
          </p:cNvSpPr>
          <p:nvPr/>
        </p:nvSpPr>
        <p:spPr bwMode="auto">
          <a:xfrm>
            <a:off x="6019800" y="35814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EX</a:t>
            </a:r>
          </a:p>
        </p:txBody>
      </p:sp>
      <p:sp>
        <p:nvSpPr>
          <p:cNvPr id="23" name="Rectangle 17"/>
          <p:cNvSpPr>
            <a:spLocks noChangeArrowheads="1"/>
          </p:cNvSpPr>
          <p:nvPr/>
        </p:nvSpPr>
        <p:spPr bwMode="auto">
          <a:xfrm>
            <a:off x="1066800" y="16764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t</a:t>
            </a:r>
            <a:r>
              <a:rPr lang="en-US" sz="2800" kern="0" baseline="-25000">
                <a:solidFill>
                  <a:srgbClr val="000000"/>
                </a:solidFill>
                <a:latin typeface="Calibri" charset="0"/>
                <a:ea typeface="ＭＳ Ｐゴシック" charset="0"/>
                <a:cs typeface="ＭＳ Ｐゴシック" charset="0"/>
              </a:rPr>
              <a:t>0</a:t>
            </a:r>
          </a:p>
        </p:txBody>
      </p:sp>
      <p:sp>
        <p:nvSpPr>
          <p:cNvPr id="24" name="Rectangle 18"/>
          <p:cNvSpPr>
            <a:spLocks noChangeArrowheads="1"/>
          </p:cNvSpPr>
          <p:nvPr/>
        </p:nvSpPr>
        <p:spPr bwMode="auto">
          <a:xfrm>
            <a:off x="2057400" y="16764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t</a:t>
            </a:r>
            <a:r>
              <a:rPr lang="en-US" sz="2800" kern="0" baseline="-25000">
                <a:solidFill>
                  <a:srgbClr val="000000"/>
                </a:solidFill>
                <a:latin typeface="Calibri" charset="0"/>
                <a:ea typeface="ＭＳ Ｐゴシック" charset="0"/>
                <a:cs typeface="ＭＳ Ｐゴシック" charset="0"/>
              </a:rPr>
              <a:t>1</a:t>
            </a:r>
          </a:p>
        </p:txBody>
      </p:sp>
      <p:sp>
        <p:nvSpPr>
          <p:cNvPr id="25" name="Rectangle 19"/>
          <p:cNvSpPr>
            <a:spLocks noChangeArrowheads="1"/>
          </p:cNvSpPr>
          <p:nvPr/>
        </p:nvSpPr>
        <p:spPr bwMode="auto">
          <a:xfrm>
            <a:off x="3048000" y="16764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t</a:t>
            </a:r>
            <a:r>
              <a:rPr lang="en-US" sz="2800" kern="0" baseline="-25000">
                <a:solidFill>
                  <a:srgbClr val="000000"/>
                </a:solidFill>
                <a:latin typeface="Calibri" charset="0"/>
                <a:ea typeface="ＭＳ Ｐゴシック" charset="0"/>
                <a:cs typeface="ＭＳ Ｐゴシック" charset="0"/>
              </a:rPr>
              <a:t>2</a:t>
            </a:r>
          </a:p>
        </p:txBody>
      </p:sp>
      <p:sp>
        <p:nvSpPr>
          <p:cNvPr id="26" name="Rectangle 20"/>
          <p:cNvSpPr>
            <a:spLocks noChangeArrowheads="1"/>
          </p:cNvSpPr>
          <p:nvPr/>
        </p:nvSpPr>
        <p:spPr bwMode="auto">
          <a:xfrm>
            <a:off x="4038600" y="16764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t</a:t>
            </a:r>
            <a:r>
              <a:rPr lang="en-US" sz="2800" kern="0" baseline="-25000">
                <a:solidFill>
                  <a:srgbClr val="000000"/>
                </a:solidFill>
                <a:latin typeface="Calibri" charset="0"/>
                <a:ea typeface="ＭＳ Ｐゴシック" charset="0"/>
                <a:cs typeface="ＭＳ Ｐゴシック" charset="0"/>
              </a:rPr>
              <a:t>3</a:t>
            </a:r>
          </a:p>
        </p:txBody>
      </p:sp>
      <p:sp>
        <p:nvSpPr>
          <p:cNvPr id="27" name="Rectangle 21"/>
          <p:cNvSpPr>
            <a:spLocks noChangeArrowheads="1"/>
          </p:cNvSpPr>
          <p:nvPr/>
        </p:nvSpPr>
        <p:spPr bwMode="auto">
          <a:xfrm>
            <a:off x="5029200" y="16764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t</a:t>
            </a:r>
            <a:r>
              <a:rPr lang="en-US" sz="2800" kern="0" baseline="-25000">
                <a:solidFill>
                  <a:srgbClr val="000000"/>
                </a:solidFill>
                <a:latin typeface="Calibri" charset="0"/>
                <a:ea typeface="ＭＳ Ｐゴシック" charset="0"/>
                <a:cs typeface="ＭＳ Ｐゴシック" charset="0"/>
              </a:rPr>
              <a:t>4</a:t>
            </a:r>
          </a:p>
        </p:txBody>
      </p:sp>
      <p:sp>
        <p:nvSpPr>
          <p:cNvPr id="28" name="Rectangle 22"/>
          <p:cNvSpPr>
            <a:spLocks noChangeArrowheads="1"/>
          </p:cNvSpPr>
          <p:nvPr/>
        </p:nvSpPr>
        <p:spPr bwMode="auto">
          <a:xfrm>
            <a:off x="6019800" y="16764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t</a:t>
            </a:r>
            <a:r>
              <a:rPr lang="en-US" sz="2800" kern="0" baseline="-25000">
                <a:solidFill>
                  <a:srgbClr val="000000"/>
                </a:solidFill>
                <a:latin typeface="Calibri" charset="0"/>
                <a:ea typeface="ＭＳ Ｐゴシック" charset="0"/>
                <a:cs typeface="ＭＳ Ｐゴシック" charset="0"/>
              </a:rPr>
              <a:t>5</a:t>
            </a:r>
          </a:p>
        </p:txBody>
      </p:sp>
      <p:sp>
        <p:nvSpPr>
          <p:cNvPr id="29" name="AutoShape 23"/>
          <p:cNvSpPr>
            <a:spLocks noChangeArrowheads="1"/>
          </p:cNvSpPr>
          <p:nvPr/>
        </p:nvSpPr>
        <p:spPr bwMode="auto">
          <a:xfrm>
            <a:off x="7010400" y="1828800"/>
            <a:ext cx="1676400" cy="228600"/>
          </a:xfrm>
          <a:prstGeom prst="rightArrow">
            <a:avLst>
              <a:gd name="adj1" fmla="val 50000"/>
              <a:gd name="adj2" fmla="val 183333"/>
            </a:avLst>
          </a:prstGeom>
          <a:solidFill>
            <a:srgbClr val="081D58"/>
          </a:solidFill>
          <a:ln w="28575">
            <a:solidFill>
              <a:srgbClr val="000000"/>
            </a:solidFill>
            <a:miter lim="800000"/>
            <a:headEnd/>
            <a:tailEnd/>
          </a:ln>
        </p:spPr>
        <p:txBody>
          <a:bodyPr wrap="none" anchor="ctr"/>
          <a:lstStyle/>
          <a:p>
            <a:pPr fontAlgn="auto">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0" name="Rectangle 24"/>
          <p:cNvSpPr>
            <a:spLocks noChangeArrowheads="1"/>
          </p:cNvSpPr>
          <p:nvPr/>
        </p:nvSpPr>
        <p:spPr bwMode="auto">
          <a:xfrm>
            <a:off x="6019800" y="40386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31" name="Rectangle 25"/>
          <p:cNvSpPr>
            <a:spLocks noChangeArrowheads="1"/>
          </p:cNvSpPr>
          <p:nvPr/>
        </p:nvSpPr>
        <p:spPr bwMode="auto">
          <a:xfrm>
            <a:off x="8001000" y="4495800"/>
            <a:ext cx="914400" cy="381000"/>
          </a:xfrm>
          <a:prstGeom prst="rect">
            <a:avLst/>
          </a:prstGeom>
          <a:solidFill>
            <a:srgbClr val="FFFFFF"/>
          </a:solidFill>
          <a:ln>
            <a:noFill/>
          </a:ln>
          <a:extLs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EX</a:t>
            </a:r>
          </a:p>
        </p:txBody>
      </p:sp>
      <p:sp>
        <p:nvSpPr>
          <p:cNvPr id="32" name="Rectangle 26"/>
          <p:cNvSpPr>
            <a:spLocks noChangeArrowheads="1"/>
          </p:cNvSpPr>
          <p:nvPr/>
        </p:nvSpPr>
        <p:spPr bwMode="auto">
          <a:xfrm>
            <a:off x="6019800" y="44958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33" name="Rectangle 27"/>
          <p:cNvSpPr>
            <a:spLocks noChangeArrowheads="1"/>
          </p:cNvSpPr>
          <p:nvPr/>
        </p:nvSpPr>
        <p:spPr bwMode="auto">
          <a:xfrm>
            <a:off x="7010400" y="44958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34" name="Rectangle 28"/>
          <p:cNvSpPr>
            <a:spLocks noChangeArrowheads="1"/>
          </p:cNvSpPr>
          <p:nvPr/>
        </p:nvSpPr>
        <p:spPr bwMode="auto">
          <a:xfrm>
            <a:off x="7010400" y="49530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35" name="Rectangle 29"/>
          <p:cNvSpPr>
            <a:spLocks noChangeArrowheads="1"/>
          </p:cNvSpPr>
          <p:nvPr/>
        </p:nvSpPr>
        <p:spPr bwMode="auto">
          <a:xfrm>
            <a:off x="8001000" y="4953000"/>
            <a:ext cx="914400" cy="381000"/>
          </a:xfrm>
          <a:prstGeom prst="rect">
            <a:avLst/>
          </a:prstGeom>
          <a:solidFill>
            <a:srgbClr val="FFFFFF"/>
          </a:solidFill>
          <a:ln>
            <a:noFill/>
          </a:ln>
          <a:extLs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36" name="Rectangle 30"/>
          <p:cNvSpPr>
            <a:spLocks noChangeArrowheads="1"/>
          </p:cNvSpPr>
          <p:nvPr/>
        </p:nvSpPr>
        <p:spPr bwMode="auto">
          <a:xfrm>
            <a:off x="76200" y="2209800"/>
            <a:ext cx="914400" cy="381000"/>
          </a:xfrm>
          <a:prstGeom prst="rect">
            <a:avLst/>
          </a:prstGeom>
          <a:solidFill>
            <a:srgbClr val="FFFFFF"/>
          </a:solidFill>
          <a:ln>
            <a:noFill/>
          </a:ln>
          <a:extLs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Inst</a:t>
            </a:r>
            <a:r>
              <a:rPr lang="en-US" sz="2800" kern="0" baseline="-25000">
                <a:solidFill>
                  <a:srgbClr val="000000"/>
                </a:solidFill>
                <a:latin typeface="Calibri" charset="0"/>
                <a:ea typeface="ＭＳ Ｐゴシック" charset="0"/>
                <a:cs typeface="ＭＳ Ｐゴシック" charset="0"/>
              </a:rPr>
              <a:t>0</a:t>
            </a:r>
            <a:endParaRPr lang="en-US" sz="2800" kern="0">
              <a:solidFill>
                <a:srgbClr val="000000"/>
              </a:solidFill>
              <a:latin typeface="Calibri" charset="0"/>
              <a:ea typeface="ＭＳ Ｐゴシック" charset="0"/>
              <a:cs typeface="ＭＳ Ｐゴシック" charset="0"/>
            </a:endParaRPr>
          </a:p>
        </p:txBody>
      </p:sp>
      <p:grpSp>
        <p:nvGrpSpPr>
          <p:cNvPr id="37" name="Group 31"/>
          <p:cNvGrpSpPr>
            <a:grpSpLocks/>
          </p:cNvGrpSpPr>
          <p:nvPr/>
        </p:nvGrpSpPr>
        <p:grpSpPr bwMode="auto">
          <a:xfrm>
            <a:off x="76200" y="2209800"/>
            <a:ext cx="2895600" cy="838200"/>
            <a:chOff x="48" y="1392"/>
            <a:chExt cx="1824" cy="528"/>
          </a:xfrm>
        </p:grpSpPr>
        <p:sp>
          <p:nvSpPr>
            <p:cNvPr id="38" name="Rectangle 32"/>
            <p:cNvSpPr>
              <a:spLocks noChangeArrowheads="1"/>
            </p:cNvSpPr>
            <p:nvPr/>
          </p:nvSpPr>
          <p:spPr bwMode="auto">
            <a:xfrm>
              <a:off x="1296" y="1392"/>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39" name="Rectangle 33"/>
            <p:cNvSpPr>
              <a:spLocks noChangeArrowheads="1"/>
            </p:cNvSpPr>
            <p:nvPr/>
          </p:nvSpPr>
          <p:spPr bwMode="auto">
            <a:xfrm>
              <a:off x="1296" y="1680"/>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40" name="Rectangle 34"/>
            <p:cNvSpPr>
              <a:spLocks noChangeArrowheads="1"/>
            </p:cNvSpPr>
            <p:nvPr/>
          </p:nvSpPr>
          <p:spPr bwMode="auto">
            <a:xfrm>
              <a:off x="48" y="1680"/>
              <a:ext cx="576" cy="240"/>
            </a:xfrm>
            <a:prstGeom prst="rect">
              <a:avLst/>
            </a:prstGeom>
            <a:solidFill>
              <a:srgbClr val="FFFFFF"/>
            </a:solidFill>
            <a:ln>
              <a:noFill/>
            </a:ln>
            <a:extLs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Inst</a:t>
              </a:r>
              <a:r>
                <a:rPr lang="en-US" sz="2800" kern="0" baseline="-25000">
                  <a:solidFill>
                    <a:srgbClr val="000000"/>
                  </a:solidFill>
                  <a:latin typeface="Calibri" charset="0"/>
                  <a:ea typeface="ＭＳ Ｐゴシック" charset="0"/>
                  <a:cs typeface="ＭＳ Ｐゴシック" charset="0"/>
                </a:rPr>
                <a:t>1</a:t>
              </a:r>
              <a:endParaRPr lang="en-US" sz="2800" kern="0">
                <a:solidFill>
                  <a:srgbClr val="000000"/>
                </a:solidFill>
                <a:latin typeface="Calibri" charset="0"/>
                <a:ea typeface="ＭＳ Ｐゴシック" charset="0"/>
                <a:cs typeface="ＭＳ Ｐゴシック" charset="0"/>
              </a:endParaRPr>
            </a:p>
          </p:txBody>
        </p:sp>
      </p:grpSp>
      <p:grpSp>
        <p:nvGrpSpPr>
          <p:cNvPr id="41" name="Group 35"/>
          <p:cNvGrpSpPr>
            <a:grpSpLocks/>
          </p:cNvGrpSpPr>
          <p:nvPr/>
        </p:nvGrpSpPr>
        <p:grpSpPr bwMode="auto">
          <a:xfrm>
            <a:off x="76200" y="2209800"/>
            <a:ext cx="3886200" cy="1295400"/>
            <a:chOff x="48" y="1392"/>
            <a:chExt cx="2448" cy="816"/>
          </a:xfrm>
        </p:grpSpPr>
        <p:sp>
          <p:nvSpPr>
            <p:cNvPr id="42" name="Rectangle 36"/>
            <p:cNvSpPr>
              <a:spLocks noChangeArrowheads="1"/>
            </p:cNvSpPr>
            <p:nvPr/>
          </p:nvSpPr>
          <p:spPr bwMode="auto">
            <a:xfrm>
              <a:off x="1920" y="1392"/>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EX</a:t>
              </a:r>
            </a:p>
          </p:txBody>
        </p:sp>
        <p:sp>
          <p:nvSpPr>
            <p:cNvPr id="43" name="Rectangle 37"/>
            <p:cNvSpPr>
              <a:spLocks noChangeArrowheads="1"/>
            </p:cNvSpPr>
            <p:nvPr/>
          </p:nvSpPr>
          <p:spPr bwMode="auto">
            <a:xfrm>
              <a:off x="1920" y="1680"/>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44" name="Rectangle 38"/>
            <p:cNvSpPr>
              <a:spLocks noChangeArrowheads="1"/>
            </p:cNvSpPr>
            <p:nvPr/>
          </p:nvSpPr>
          <p:spPr bwMode="auto">
            <a:xfrm>
              <a:off x="1920" y="1968"/>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45" name="Rectangle 39"/>
            <p:cNvSpPr>
              <a:spLocks noChangeArrowheads="1"/>
            </p:cNvSpPr>
            <p:nvPr/>
          </p:nvSpPr>
          <p:spPr bwMode="auto">
            <a:xfrm>
              <a:off x="48" y="1968"/>
              <a:ext cx="576" cy="240"/>
            </a:xfrm>
            <a:prstGeom prst="rect">
              <a:avLst/>
            </a:prstGeom>
            <a:solidFill>
              <a:srgbClr val="FFFFFF"/>
            </a:solidFill>
            <a:ln>
              <a:noFill/>
            </a:ln>
            <a:extLs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Inst</a:t>
              </a:r>
              <a:r>
                <a:rPr lang="en-US" sz="2800" kern="0" baseline="-25000">
                  <a:solidFill>
                    <a:srgbClr val="000000"/>
                  </a:solidFill>
                  <a:latin typeface="Calibri" charset="0"/>
                  <a:ea typeface="ＭＳ Ｐゴシック" charset="0"/>
                  <a:cs typeface="ＭＳ Ｐゴシック" charset="0"/>
                </a:rPr>
                <a:t>2</a:t>
              </a:r>
              <a:endParaRPr lang="en-US" sz="2800" kern="0">
                <a:solidFill>
                  <a:srgbClr val="000000"/>
                </a:solidFill>
                <a:latin typeface="Calibri" charset="0"/>
                <a:ea typeface="ＭＳ Ｐゴシック" charset="0"/>
                <a:cs typeface="ＭＳ Ｐゴシック" charset="0"/>
              </a:endParaRPr>
            </a:p>
          </p:txBody>
        </p:sp>
      </p:grpSp>
      <p:grpSp>
        <p:nvGrpSpPr>
          <p:cNvPr id="46" name="Group 40"/>
          <p:cNvGrpSpPr>
            <a:grpSpLocks/>
          </p:cNvGrpSpPr>
          <p:nvPr/>
        </p:nvGrpSpPr>
        <p:grpSpPr bwMode="auto">
          <a:xfrm>
            <a:off x="76200" y="2209800"/>
            <a:ext cx="4876800" cy="1752600"/>
            <a:chOff x="48" y="1392"/>
            <a:chExt cx="3072" cy="1104"/>
          </a:xfrm>
        </p:grpSpPr>
        <p:sp>
          <p:nvSpPr>
            <p:cNvPr id="47" name="Rectangle 41"/>
            <p:cNvSpPr>
              <a:spLocks noChangeArrowheads="1"/>
            </p:cNvSpPr>
            <p:nvPr/>
          </p:nvSpPr>
          <p:spPr bwMode="auto">
            <a:xfrm>
              <a:off x="2544" y="1392"/>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MEM</a:t>
              </a:r>
            </a:p>
          </p:txBody>
        </p:sp>
        <p:sp>
          <p:nvSpPr>
            <p:cNvPr id="48" name="Rectangle 42"/>
            <p:cNvSpPr>
              <a:spLocks noChangeArrowheads="1"/>
            </p:cNvSpPr>
            <p:nvPr/>
          </p:nvSpPr>
          <p:spPr bwMode="auto">
            <a:xfrm>
              <a:off x="2544" y="1680"/>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EX</a:t>
              </a:r>
            </a:p>
          </p:txBody>
        </p:sp>
        <p:sp>
          <p:nvSpPr>
            <p:cNvPr id="49" name="Rectangle 43"/>
            <p:cNvSpPr>
              <a:spLocks noChangeArrowheads="1"/>
            </p:cNvSpPr>
            <p:nvPr/>
          </p:nvSpPr>
          <p:spPr bwMode="auto">
            <a:xfrm>
              <a:off x="2544" y="1968"/>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50" name="Rectangle 44"/>
            <p:cNvSpPr>
              <a:spLocks noChangeArrowheads="1"/>
            </p:cNvSpPr>
            <p:nvPr/>
          </p:nvSpPr>
          <p:spPr bwMode="auto">
            <a:xfrm>
              <a:off x="2544" y="2256"/>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51" name="Rectangle 45"/>
            <p:cNvSpPr>
              <a:spLocks noChangeArrowheads="1"/>
            </p:cNvSpPr>
            <p:nvPr/>
          </p:nvSpPr>
          <p:spPr bwMode="auto">
            <a:xfrm>
              <a:off x="48" y="2256"/>
              <a:ext cx="576" cy="240"/>
            </a:xfrm>
            <a:prstGeom prst="rect">
              <a:avLst/>
            </a:prstGeom>
            <a:solidFill>
              <a:srgbClr val="FFFFFF"/>
            </a:solidFill>
            <a:ln>
              <a:noFill/>
            </a:ln>
            <a:extLs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Inst</a:t>
              </a:r>
              <a:r>
                <a:rPr lang="en-US" sz="2800" kern="0" baseline="-25000">
                  <a:solidFill>
                    <a:srgbClr val="000000"/>
                  </a:solidFill>
                  <a:latin typeface="Calibri" charset="0"/>
                  <a:ea typeface="ＭＳ Ｐゴシック" charset="0"/>
                  <a:cs typeface="ＭＳ Ｐゴシック" charset="0"/>
                </a:rPr>
                <a:t>3</a:t>
              </a:r>
              <a:endParaRPr lang="en-US" sz="2800" kern="0">
                <a:solidFill>
                  <a:srgbClr val="000000"/>
                </a:solidFill>
                <a:latin typeface="Calibri" charset="0"/>
                <a:ea typeface="ＭＳ Ｐゴシック" charset="0"/>
                <a:cs typeface="ＭＳ Ｐゴシック" charset="0"/>
              </a:endParaRPr>
            </a:p>
          </p:txBody>
        </p:sp>
      </p:grpSp>
      <p:sp>
        <p:nvSpPr>
          <p:cNvPr id="52" name="AutoShape 46"/>
          <p:cNvSpPr>
            <a:spLocks noChangeArrowheads="1"/>
          </p:cNvSpPr>
          <p:nvPr/>
        </p:nvSpPr>
        <p:spPr bwMode="auto">
          <a:xfrm rot="5400000">
            <a:off x="-342900" y="5219700"/>
            <a:ext cx="1676400" cy="228600"/>
          </a:xfrm>
          <a:prstGeom prst="rightArrow">
            <a:avLst>
              <a:gd name="adj1" fmla="val 50000"/>
              <a:gd name="adj2" fmla="val 183333"/>
            </a:avLst>
          </a:prstGeom>
          <a:solidFill>
            <a:srgbClr val="081D58"/>
          </a:solidFill>
          <a:ln w="28575">
            <a:solidFill>
              <a:srgbClr val="000000"/>
            </a:solidFill>
            <a:miter lim="800000"/>
            <a:headEnd/>
            <a:tailEnd/>
          </a:ln>
        </p:spPr>
        <p:txBody>
          <a:bodyPr wrap="none" anchor="ctr"/>
          <a:lstStyle/>
          <a:p>
            <a:pPr fontAlgn="auto">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53" name="Freeform 47"/>
          <p:cNvSpPr>
            <a:spLocks/>
          </p:cNvSpPr>
          <p:nvPr/>
        </p:nvSpPr>
        <p:spPr bwMode="auto">
          <a:xfrm>
            <a:off x="8001000" y="4038600"/>
            <a:ext cx="914400" cy="381000"/>
          </a:xfrm>
          <a:custGeom>
            <a:avLst/>
            <a:gdLst>
              <a:gd name="T0" fmla="*/ 2147483647 w 576"/>
              <a:gd name="T1" fmla="*/ 0 h 240"/>
              <a:gd name="T2" fmla="*/ 0 w 576"/>
              <a:gd name="T3" fmla="*/ 0 h 240"/>
              <a:gd name="T4" fmla="*/ 0 w 576"/>
              <a:gd name="T5" fmla="*/ 2147483647 h 240"/>
              <a:gd name="T6" fmla="*/ 2147483647 w 576"/>
              <a:gd name="T7" fmla="*/ 2147483647 h 240"/>
              <a:gd name="T8" fmla="*/ 2147483647 w 576"/>
              <a:gd name="T9" fmla="*/ 2147483647 h 240"/>
              <a:gd name="T10" fmla="*/ 2147483647 w 576"/>
              <a:gd name="T11" fmla="*/ 2147483647 h 240"/>
              <a:gd name="T12" fmla="*/ 2147483647 w 576"/>
              <a:gd name="T13" fmla="*/ 2147483647 h 240"/>
              <a:gd name="T14" fmla="*/ 2147483647 w 576"/>
              <a:gd name="T15" fmla="*/ 2147483647 h 240"/>
              <a:gd name="T16" fmla="*/ 2147483647 w 576"/>
              <a:gd name="T17" fmla="*/ 2147483647 h 240"/>
              <a:gd name="T18" fmla="*/ 2147483647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54" name="Freeform 48"/>
          <p:cNvSpPr>
            <a:spLocks/>
          </p:cNvSpPr>
          <p:nvPr/>
        </p:nvSpPr>
        <p:spPr bwMode="auto">
          <a:xfrm>
            <a:off x="8001000" y="4495800"/>
            <a:ext cx="914400" cy="381000"/>
          </a:xfrm>
          <a:custGeom>
            <a:avLst/>
            <a:gdLst>
              <a:gd name="T0" fmla="*/ 2147483647 w 576"/>
              <a:gd name="T1" fmla="*/ 0 h 240"/>
              <a:gd name="T2" fmla="*/ 0 w 576"/>
              <a:gd name="T3" fmla="*/ 0 h 240"/>
              <a:gd name="T4" fmla="*/ 0 w 576"/>
              <a:gd name="T5" fmla="*/ 2147483647 h 240"/>
              <a:gd name="T6" fmla="*/ 2147483647 w 576"/>
              <a:gd name="T7" fmla="*/ 2147483647 h 240"/>
              <a:gd name="T8" fmla="*/ 2147483647 w 576"/>
              <a:gd name="T9" fmla="*/ 2147483647 h 240"/>
              <a:gd name="T10" fmla="*/ 2147483647 w 576"/>
              <a:gd name="T11" fmla="*/ 2147483647 h 240"/>
              <a:gd name="T12" fmla="*/ 2147483647 w 576"/>
              <a:gd name="T13" fmla="*/ 2147483647 h 240"/>
              <a:gd name="T14" fmla="*/ 2147483647 w 576"/>
              <a:gd name="T15" fmla="*/ 2147483647 h 240"/>
              <a:gd name="T16" fmla="*/ 2147483647 w 576"/>
              <a:gd name="T17" fmla="*/ 2147483647 h 240"/>
              <a:gd name="T18" fmla="*/ 2147483647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55" name="Freeform 49"/>
          <p:cNvSpPr>
            <a:spLocks/>
          </p:cNvSpPr>
          <p:nvPr/>
        </p:nvSpPr>
        <p:spPr bwMode="auto">
          <a:xfrm>
            <a:off x="8001000" y="4953000"/>
            <a:ext cx="914400" cy="381000"/>
          </a:xfrm>
          <a:custGeom>
            <a:avLst/>
            <a:gdLst>
              <a:gd name="T0" fmla="*/ 2147483647 w 576"/>
              <a:gd name="T1" fmla="*/ 0 h 240"/>
              <a:gd name="T2" fmla="*/ 0 w 576"/>
              <a:gd name="T3" fmla="*/ 0 h 240"/>
              <a:gd name="T4" fmla="*/ 0 w 576"/>
              <a:gd name="T5" fmla="*/ 2147483647 h 240"/>
              <a:gd name="T6" fmla="*/ 2147483647 w 576"/>
              <a:gd name="T7" fmla="*/ 2147483647 h 240"/>
              <a:gd name="T8" fmla="*/ 2147483647 w 576"/>
              <a:gd name="T9" fmla="*/ 2147483647 h 240"/>
              <a:gd name="T10" fmla="*/ 2147483647 w 576"/>
              <a:gd name="T11" fmla="*/ 2147483647 h 240"/>
              <a:gd name="T12" fmla="*/ 2147483647 w 576"/>
              <a:gd name="T13" fmla="*/ 2147483647 h 240"/>
              <a:gd name="T14" fmla="*/ 2147483647 w 576"/>
              <a:gd name="T15" fmla="*/ 2147483647 h 240"/>
              <a:gd name="T16" fmla="*/ 2147483647 w 576"/>
              <a:gd name="T17" fmla="*/ 2147483647 h 240"/>
              <a:gd name="T18" fmla="*/ 2147483647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56" name="Freeform 50"/>
          <p:cNvSpPr>
            <a:spLocks/>
          </p:cNvSpPr>
          <p:nvPr/>
        </p:nvSpPr>
        <p:spPr bwMode="auto">
          <a:xfrm>
            <a:off x="8001000" y="5410200"/>
            <a:ext cx="914400" cy="381000"/>
          </a:xfrm>
          <a:custGeom>
            <a:avLst/>
            <a:gdLst>
              <a:gd name="T0" fmla="*/ 2147483647 w 576"/>
              <a:gd name="T1" fmla="*/ 0 h 240"/>
              <a:gd name="T2" fmla="*/ 0 w 576"/>
              <a:gd name="T3" fmla="*/ 0 h 240"/>
              <a:gd name="T4" fmla="*/ 0 w 576"/>
              <a:gd name="T5" fmla="*/ 2147483647 h 240"/>
              <a:gd name="T6" fmla="*/ 2147483647 w 576"/>
              <a:gd name="T7" fmla="*/ 2147483647 h 240"/>
              <a:gd name="T8" fmla="*/ 2147483647 w 576"/>
              <a:gd name="T9" fmla="*/ 2147483647 h 240"/>
              <a:gd name="T10" fmla="*/ 2147483647 w 576"/>
              <a:gd name="T11" fmla="*/ 2147483647 h 240"/>
              <a:gd name="T12" fmla="*/ 2147483647 w 576"/>
              <a:gd name="T13" fmla="*/ 2147483647 h 240"/>
              <a:gd name="T14" fmla="*/ 2147483647 w 576"/>
              <a:gd name="T15" fmla="*/ 2147483647 h 240"/>
              <a:gd name="T16" fmla="*/ 2147483647 w 576"/>
              <a:gd name="T17" fmla="*/ 2147483647 h 240"/>
              <a:gd name="T18" fmla="*/ 2147483647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57" name="Rectangle 51"/>
          <p:cNvSpPr>
            <a:spLocks noChangeArrowheads="1"/>
          </p:cNvSpPr>
          <p:nvPr/>
        </p:nvSpPr>
        <p:spPr bwMode="auto">
          <a:xfrm>
            <a:off x="6019800" y="26670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WB</a:t>
            </a:r>
          </a:p>
        </p:txBody>
      </p:sp>
      <p:sp>
        <p:nvSpPr>
          <p:cNvPr id="58" name="Rectangle 52"/>
          <p:cNvSpPr>
            <a:spLocks noChangeArrowheads="1"/>
          </p:cNvSpPr>
          <p:nvPr/>
        </p:nvSpPr>
        <p:spPr bwMode="auto">
          <a:xfrm>
            <a:off x="8001000" y="3581400"/>
            <a:ext cx="914400" cy="381000"/>
          </a:xfrm>
          <a:prstGeom prst="rect">
            <a:avLst/>
          </a:prstGeom>
          <a:solidFill>
            <a:srgbClr val="FFFFFF"/>
          </a:solidFill>
          <a:ln>
            <a:noFill/>
          </a:ln>
          <a:extLs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WB</a:t>
            </a:r>
          </a:p>
        </p:txBody>
      </p:sp>
      <p:sp>
        <p:nvSpPr>
          <p:cNvPr id="59" name="Freeform 53"/>
          <p:cNvSpPr>
            <a:spLocks/>
          </p:cNvSpPr>
          <p:nvPr/>
        </p:nvSpPr>
        <p:spPr bwMode="auto">
          <a:xfrm>
            <a:off x="8001000" y="3581400"/>
            <a:ext cx="914400" cy="381000"/>
          </a:xfrm>
          <a:custGeom>
            <a:avLst/>
            <a:gdLst>
              <a:gd name="T0" fmla="*/ 2147483647 w 576"/>
              <a:gd name="T1" fmla="*/ 0 h 240"/>
              <a:gd name="T2" fmla="*/ 0 w 576"/>
              <a:gd name="T3" fmla="*/ 0 h 240"/>
              <a:gd name="T4" fmla="*/ 0 w 576"/>
              <a:gd name="T5" fmla="*/ 2147483647 h 240"/>
              <a:gd name="T6" fmla="*/ 2147483647 w 576"/>
              <a:gd name="T7" fmla="*/ 2147483647 h 240"/>
              <a:gd name="T8" fmla="*/ 2147483647 w 576"/>
              <a:gd name="T9" fmla="*/ 2147483647 h 240"/>
              <a:gd name="T10" fmla="*/ 2147483647 w 576"/>
              <a:gd name="T11" fmla="*/ 2147483647 h 240"/>
              <a:gd name="T12" fmla="*/ 2147483647 w 576"/>
              <a:gd name="T13" fmla="*/ 2147483647 h 240"/>
              <a:gd name="T14" fmla="*/ 2147483647 w 576"/>
              <a:gd name="T15" fmla="*/ 2147483647 h 240"/>
              <a:gd name="T16" fmla="*/ 2147483647 w 576"/>
              <a:gd name="T17" fmla="*/ 2147483647 h 240"/>
              <a:gd name="T18" fmla="*/ 2147483647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60" name="Rectangle 54"/>
          <p:cNvSpPr>
            <a:spLocks noChangeArrowheads="1"/>
          </p:cNvSpPr>
          <p:nvPr/>
        </p:nvSpPr>
        <p:spPr bwMode="auto">
          <a:xfrm>
            <a:off x="7010400" y="35814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MEM</a:t>
            </a:r>
          </a:p>
        </p:txBody>
      </p:sp>
      <p:sp>
        <p:nvSpPr>
          <p:cNvPr id="61" name="Rectangle 55"/>
          <p:cNvSpPr>
            <a:spLocks noChangeArrowheads="1"/>
          </p:cNvSpPr>
          <p:nvPr/>
        </p:nvSpPr>
        <p:spPr bwMode="auto">
          <a:xfrm>
            <a:off x="7010400" y="40386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EX</a:t>
            </a:r>
          </a:p>
        </p:txBody>
      </p:sp>
      <p:sp>
        <p:nvSpPr>
          <p:cNvPr id="62" name="Rectangle 56"/>
          <p:cNvSpPr>
            <a:spLocks noChangeArrowheads="1"/>
          </p:cNvSpPr>
          <p:nvPr/>
        </p:nvSpPr>
        <p:spPr bwMode="auto">
          <a:xfrm>
            <a:off x="7010400" y="31242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WB</a:t>
            </a:r>
          </a:p>
        </p:txBody>
      </p:sp>
    </p:spTree>
    <p:extLst>
      <p:ext uri="{BB962C8B-B14F-4D97-AF65-F5344CB8AC3E}">
        <p14:creationId xmlns:p14="http://schemas.microsoft.com/office/powerpoint/2010/main" val="345905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22" grpId="0" animBg="1"/>
      <p:bldP spid="29" grpId="0" animBg="1"/>
      <p:bldP spid="30" grpId="0" animBg="1"/>
      <p:bldP spid="31" grpId="0" animBg="1"/>
      <p:bldP spid="32" grpId="0" animBg="1"/>
      <p:bldP spid="33" grpId="0" animBg="1"/>
      <p:bldP spid="34" grpId="0" animBg="1"/>
      <p:bldP spid="35" grpId="0" animBg="1"/>
      <p:bldP spid="52" grpId="0" animBg="1"/>
      <p:bldP spid="57" grpId="0" animBg="1"/>
      <p:bldP spid="58" grpId="0" animBg="1"/>
      <p:bldP spid="60" grpId="0" animBg="1"/>
      <p:bldP spid="61" grpId="0" animBg="1"/>
      <p:bldP spid="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18</a:t>
            </a:fld>
            <a:endParaRPr lang="en-US"/>
          </a:p>
        </p:txBody>
      </p:sp>
      <p:sp>
        <p:nvSpPr>
          <p:cNvPr id="66" name="Title 1"/>
          <p:cNvSpPr>
            <a:spLocks noGrp="1"/>
          </p:cNvSpPr>
          <p:nvPr>
            <p:ph type="title"/>
          </p:nvPr>
        </p:nvSpPr>
        <p:spPr>
          <a:xfrm>
            <a:off x="228600" y="152400"/>
            <a:ext cx="8610600" cy="1066800"/>
          </a:xfrm>
        </p:spPr>
        <p:txBody>
          <a:bodyPr>
            <a:normAutofit fontScale="90000"/>
          </a:bodyPr>
          <a:lstStyle/>
          <a:p>
            <a:r>
              <a:rPr lang="en-US" sz="3600" smtClean="0">
                <a:solidFill>
                  <a:srgbClr val="006633"/>
                </a:solidFill>
              </a:rPr>
              <a:t>Illustrating Pipeline Operation: Resource View</a:t>
            </a:r>
            <a:endParaRPr lang="en-US" smtClean="0"/>
          </a:p>
        </p:txBody>
      </p:sp>
      <p:sp>
        <p:nvSpPr>
          <p:cNvPr id="69" name="Line 3"/>
          <p:cNvSpPr>
            <a:spLocks noChangeShapeType="1"/>
          </p:cNvSpPr>
          <p:nvPr/>
        </p:nvSpPr>
        <p:spPr bwMode="auto">
          <a:xfrm>
            <a:off x="1219200" y="6172200"/>
            <a:ext cx="1524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wrap="none">
            <a:spAutoFit/>
          </a:bodyPr>
          <a:lstStyle/>
          <a:p>
            <a:endParaRPr lang="en-US"/>
          </a:p>
        </p:txBody>
      </p:sp>
      <p:sp>
        <p:nvSpPr>
          <p:cNvPr id="70" name="Rectangle 4"/>
          <p:cNvSpPr>
            <a:spLocks noChangeArrowheads="1"/>
          </p:cNvSpPr>
          <p:nvPr/>
        </p:nvSpPr>
        <p:spPr bwMode="auto">
          <a:xfrm>
            <a:off x="2209800" y="2362200"/>
            <a:ext cx="533400" cy="7620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FC0128"/>
                </a:solidFill>
                <a:latin typeface="Calibri" panose="020F0502020204030204" pitchFamily="34" charset="0"/>
              </a:rPr>
              <a:t>I</a:t>
            </a:r>
            <a:r>
              <a:rPr lang="en-US" sz="1800" baseline="-25000">
                <a:solidFill>
                  <a:srgbClr val="FC0128"/>
                </a:solidFill>
                <a:latin typeface="Calibri" panose="020F0502020204030204" pitchFamily="34" charset="0"/>
              </a:rPr>
              <a:t>0</a:t>
            </a:r>
            <a:endParaRPr lang="en-US" sz="1800">
              <a:solidFill>
                <a:srgbClr val="FC0128"/>
              </a:solidFill>
              <a:latin typeface="Calibri" panose="020F0502020204030204" pitchFamily="34" charset="0"/>
            </a:endParaRPr>
          </a:p>
        </p:txBody>
      </p:sp>
      <p:grpSp>
        <p:nvGrpSpPr>
          <p:cNvPr id="71" name="Group 5"/>
          <p:cNvGrpSpPr>
            <a:grpSpLocks/>
          </p:cNvGrpSpPr>
          <p:nvPr/>
        </p:nvGrpSpPr>
        <p:grpSpPr bwMode="auto">
          <a:xfrm>
            <a:off x="2743200" y="2362200"/>
            <a:ext cx="533400" cy="1524000"/>
            <a:chOff x="1728" y="1488"/>
            <a:chExt cx="336" cy="960"/>
          </a:xfrm>
        </p:grpSpPr>
        <p:sp>
          <p:nvSpPr>
            <p:cNvPr id="72" name="Rectangle 6"/>
            <p:cNvSpPr>
              <a:spLocks noChangeArrowheads="1"/>
            </p:cNvSpPr>
            <p:nvPr/>
          </p:nvSpPr>
          <p:spPr bwMode="auto">
            <a:xfrm>
              <a:off x="1728"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FC0128"/>
                  </a:solidFill>
                  <a:latin typeface="Calibri" panose="020F0502020204030204" pitchFamily="34" charset="0"/>
                </a:rPr>
                <a:t>I</a:t>
              </a:r>
              <a:r>
                <a:rPr lang="en-US" sz="1800" baseline="-25000">
                  <a:solidFill>
                    <a:srgbClr val="FC0128"/>
                  </a:solidFill>
                  <a:latin typeface="Calibri" panose="020F0502020204030204" pitchFamily="34" charset="0"/>
                </a:rPr>
                <a:t>0</a:t>
              </a:r>
              <a:endParaRPr lang="en-US" sz="1800">
                <a:solidFill>
                  <a:srgbClr val="FC0128"/>
                </a:solidFill>
                <a:latin typeface="Calibri" panose="020F0502020204030204" pitchFamily="34" charset="0"/>
              </a:endParaRPr>
            </a:p>
          </p:txBody>
        </p:sp>
        <p:sp>
          <p:nvSpPr>
            <p:cNvPr id="73" name="Rectangle 7"/>
            <p:cNvSpPr>
              <a:spLocks noChangeArrowheads="1"/>
            </p:cNvSpPr>
            <p:nvPr/>
          </p:nvSpPr>
          <p:spPr bwMode="auto">
            <a:xfrm>
              <a:off x="1728"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3B812F"/>
                  </a:solidFill>
                  <a:latin typeface="Calibri" panose="020F0502020204030204" pitchFamily="34" charset="0"/>
                </a:rPr>
                <a:t>I</a:t>
              </a:r>
              <a:r>
                <a:rPr lang="en-US" sz="1800" baseline="-25000">
                  <a:solidFill>
                    <a:srgbClr val="3B812F"/>
                  </a:solidFill>
                  <a:latin typeface="Calibri" panose="020F0502020204030204" pitchFamily="34" charset="0"/>
                </a:rPr>
                <a:t>1</a:t>
              </a:r>
              <a:endParaRPr lang="en-US" sz="1800">
                <a:solidFill>
                  <a:srgbClr val="3B812F"/>
                </a:solidFill>
                <a:latin typeface="Calibri" panose="020F0502020204030204" pitchFamily="34" charset="0"/>
              </a:endParaRPr>
            </a:p>
          </p:txBody>
        </p:sp>
      </p:grpSp>
      <p:grpSp>
        <p:nvGrpSpPr>
          <p:cNvPr id="74" name="Group 8"/>
          <p:cNvGrpSpPr>
            <a:grpSpLocks/>
          </p:cNvGrpSpPr>
          <p:nvPr/>
        </p:nvGrpSpPr>
        <p:grpSpPr bwMode="auto">
          <a:xfrm>
            <a:off x="3276600" y="2362200"/>
            <a:ext cx="533400" cy="2286000"/>
            <a:chOff x="2064" y="1488"/>
            <a:chExt cx="336" cy="1440"/>
          </a:xfrm>
        </p:grpSpPr>
        <p:sp>
          <p:nvSpPr>
            <p:cNvPr id="75" name="Rectangle 9"/>
            <p:cNvSpPr>
              <a:spLocks noChangeArrowheads="1"/>
            </p:cNvSpPr>
            <p:nvPr/>
          </p:nvSpPr>
          <p:spPr bwMode="auto">
            <a:xfrm>
              <a:off x="2064"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FC0128"/>
                  </a:solidFill>
                  <a:latin typeface="Calibri" panose="020F0502020204030204" pitchFamily="34" charset="0"/>
                </a:rPr>
                <a:t>I</a:t>
              </a:r>
              <a:r>
                <a:rPr lang="en-US" sz="1800" baseline="-25000">
                  <a:solidFill>
                    <a:srgbClr val="FC0128"/>
                  </a:solidFill>
                  <a:latin typeface="Calibri" panose="020F0502020204030204" pitchFamily="34" charset="0"/>
                </a:rPr>
                <a:t>0</a:t>
              </a:r>
              <a:endParaRPr lang="en-US" sz="1800">
                <a:solidFill>
                  <a:srgbClr val="FC0128"/>
                </a:solidFill>
                <a:latin typeface="Calibri" panose="020F0502020204030204" pitchFamily="34" charset="0"/>
              </a:endParaRPr>
            </a:p>
          </p:txBody>
        </p:sp>
        <p:sp>
          <p:nvSpPr>
            <p:cNvPr id="76" name="Rectangle 10"/>
            <p:cNvSpPr>
              <a:spLocks noChangeArrowheads="1"/>
            </p:cNvSpPr>
            <p:nvPr/>
          </p:nvSpPr>
          <p:spPr bwMode="auto">
            <a:xfrm>
              <a:off x="2064"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3B812F"/>
                  </a:solidFill>
                  <a:latin typeface="Calibri" panose="020F0502020204030204" pitchFamily="34" charset="0"/>
                </a:rPr>
                <a:t>I</a:t>
              </a:r>
              <a:r>
                <a:rPr lang="en-US" sz="1800" baseline="-25000">
                  <a:solidFill>
                    <a:srgbClr val="3B812F"/>
                  </a:solidFill>
                  <a:latin typeface="Calibri" panose="020F0502020204030204" pitchFamily="34" charset="0"/>
                </a:rPr>
                <a:t>1</a:t>
              </a:r>
              <a:endParaRPr lang="en-US" sz="1800">
                <a:solidFill>
                  <a:srgbClr val="3B812F"/>
                </a:solidFill>
                <a:latin typeface="Calibri" panose="020F0502020204030204" pitchFamily="34" charset="0"/>
              </a:endParaRPr>
            </a:p>
          </p:txBody>
        </p:sp>
        <p:sp>
          <p:nvSpPr>
            <p:cNvPr id="77" name="Rectangle 11"/>
            <p:cNvSpPr>
              <a:spLocks noChangeArrowheads="1"/>
            </p:cNvSpPr>
            <p:nvPr/>
          </p:nvSpPr>
          <p:spPr bwMode="auto">
            <a:xfrm>
              <a:off x="2064"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996600"/>
                  </a:solidFill>
                  <a:latin typeface="Calibri" panose="020F0502020204030204" pitchFamily="34" charset="0"/>
                </a:rPr>
                <a:t>I</a:t>
              </a:r>
              <a:r>
                <a:rPr lang="en-US" sz="1800" baseline="-25000">
                  <a:solidFill>
                    <a:srgbClr val="996600"/>
                  </a:solidFill>
                  <a:latin typeface="Calibri" panose="020F0502020204030204" pitchFamily="34" charset="0"/>
                </a:rPr>
                <a:t>2</a:t>
              </a:r>
              <a:endParaRPr lang="en-US" sz="1800">
                <a:solidFill>
                  <a:srgbClr val="996600"/>
                </a:solidFill>
                <a:latin typeface="Calibri" panose="020F0502020204030204" pitchFamily="34" charset="0"/>
              </a:endParaRPr>
            </a:p>
          </p:txBody>
        </p:sp>
      </p:grpSp>
      <p:grpSp>
        <p:nvGrpSpPr>
          <p:cNvPr id="78" name="Group 12"/>
          <p:cNvGrpSpPr>
            <a:grpSpLocks/>
          </p:cNvGrpSpPr>
          <p:nvPr/>
        </p:nvGrpSpPr>
        <p:grpSpPr bwMode="auto">
          <a:xfrm>
            <a:off x="3810000" y="2362200"/>
            <a:ext cx="533400" cy="3048000"/>
            <a:chOff x="2400" y="1488"/>
            <a:chExt cx="336" cy="1920"/>
          </a:xfrm>
        </p:grpSpPr>
        <p:sp>
          <p:nvSpPr>
            <p:cNvPr id="79" name="Rectangle 13"/>
            <p:cNvSpPr>
              <a:spLocks noChangeArrowheads="1"/>
            </p:cNvSpPr>
            <p:nvPr/>
          </p:nvSpPr>
          <p:spPr bwMode="auto">
            <a:xfrm>
              <a:off x="2400"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FC0128"/>
                  </a:solidFill>
                  <a:latin typeface="Calibri" panose="020F0502020204030204" pitchFamily="34" charset="0"/>
                </a:rPr>
                <a:t>I</a:t>
              </a:r>
              <a:r>
                <a:rPr lang="en-US" sz="1800" baseline="-25000">
                  <a:solidFill>
                    <a:srgbClr val="FC0128"/>
                  </a:solidFill>
                  <a:latin typeface="Calibri" panose="020F0502020204030204" pitchFamily="34" charset="0"/>
                </a:rPr>
                <a:t>0</a:t>
              </a:r>
              <a:endParaRPr lang="en-US" sz="1800">
                <a:solidFill>
                  <a:srgbClr val="FC0128"/>
                </a:solidFill>
                <a:latin typeface="Calibri" panose="020F0502020204030204" pitchFamily="34" charset="0"/>
              </a:endParaRPr>
            </a:p>
          </p:txBody>
        </p:sp>
        <p:sp>
          <p:nvSpPr>
            <p:cNvPr id="80" name="Rectangle 14"/>
            <p:cNvSpPr>
              <a:spLocks noChangeArrowheads="1"/>
            </p:cNvSpPr>
            <p:nvPr/>
          </p:nvSpPr>
          <p:spPr bwMode="auto">
            <a:xfrm>
              <a:off x="2400"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3B812F"/>
                  </a:solidFill>
                  <a:latin typeface="Calibri" panose="020F0502020204030204" pitchFamily="34" charset="0"/>
                </a:rPr>
                <a:t>I</a:t>
              </a:r>
              <a:r>
                <a:rPr lang="en-US" sz="1800" baseline="-25000">
                  <a:solidFill>
                    <a:srgbClr val="3B812F"/>
                  </a:solidFill>
                  <a:latin typeface="Calibri" panose="020F0502020204030204" pitchFamily="34" charset="0"/>
                </a:rPr>
                <a:t>1</a:t>
              </a:r>
              <a:endParaRPr lang="en-US" sz="1800">
                <a:solidFill>
                  <a:srgbClr val="3B812F"/>
                </a:solidFill>
                <a:latin typeface="Calibri" panose="020F0502020204030204" pitchFamily="34" charset="0"/>
              </a:endParaRPr>
            </a:p>
          </p:txBody>
        </p:sp>
        <p:sp>
          <p:nvSpPr>
            <p:cNvPr id="81" name="Rectangle 15"/>
            <p:cNvSpPr>
              <a:spLocks noChangeArrowheads="1"/>
            </p:cNvSpPr>
            <p:nvPr/>
          </p:nvSpPr>
          <p:spPr bwMode="auto">
            <a:xfrm>
              <a:off x="2400"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996600"/>
                  </a:solidFill>
                  <a:latin typeface="Calibri" panose="020F0502020204030204" pitchFamily="34" charset="0"/>
                </a:rPr>
                <a:t>I</a:t>
              </a:r>
              <a:r>
                <a:rPr lang="en-US" sz="1800" baseline="-25000">
                  <a:solidFill>
                    <a:srgbClr val="996600"/>
                  </a:solidFill>
                  <a:latin typeface="Calibri" panose="020F0502020204030204" pitchFamily="34" charset="0"/>
                </a:rPr>
                <a:t>2</a:t>
              </a:r>
              <a:endParaRPr lang="en-US" sz="1800">
                <a:solidFill>
                  <a:srgbClr val="996600"/>
                </a:solidFill>
                <a:latin typeface="Calibri" panose="020F0502020204030204" pitchFamily="34" charset="0"/>
              </a:endParaRPr>
            </a:p>
          </p:txBody>
        </p:sp>
        <p:sp>
          <p:nvSpPr>
            <p:cNvPr id="82" name="Rectangle 16"/>
            <p:cNvSpPr>
              <a:spLocks noChangeArrowheads="1"/>
            </p:cNvSpPr>
            <p:nvPr/>
          </p:nvSpPr>
          <p:spPr bwMode="auto">
            <a:xfrm>
              <a:off x="2400"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AFBF39"/>
                  </a:solidFill>
                  <a:latin typeface="Calibri" panose="020F0502020204030204" pitchFamily="34" charset="0"/>
                </a:rPr>
                <a:t>I</a:t>
              </a:r>
              <a:r>
                <a:rPr lang="en-US" sz="1800" baseline="-25000">
                  <a:solidFill>
                    <a:srgbClr val="AFBF39"/>
                  </a:solidFill>
                  <a:latin typeface="Calibri" panose="020F0502020204030204" pitchFamily="34" charset="0"/>
                </a:rPr>
                <a:t>3</a:t>
              </a:r>
              <a:endParaRPr lang="en-US" sz="1800">
                <a:solidFill>
                  <a:srgbClr val="AFBF39"/>
                </a:solidFill>
                <a:latin typeface="Calibri" panose="020F0502020204030204" pitchFamily="34" charset="0"/>
              </a:endParaRPr>
            </a:p>
          </p:txBody>
        </p:sp>
      </p:grpSp>
      <p:grpSp>
        <p:nvGrpSpPr>
          <p:cNvPr id="83" name="Group 17"/>
          <p:cNvGrpSpPr>
            <a:grpSpLocks/>
          </p:cNvGrpSpPr>
          <p:nvPr/>
        </p:nvGrpSpPr>
        <p:grpSpPr bwMode="auto">
          <a:xfrm>
            <a:off x="4343400" y="2362200"/>
            <a:ext cx="533400" cy="3810000"/>
            <a:chOff x="2736" y="1488"/>
            <a:chExt cx="336" cy="2400"/>
          </a:xfrm>
        </p:grpSpPr>
        <p:sp>
          <p:nvSpPr>
            <p:cNvPr id="84" name="Rectangle 18"/>
            <p:cNvSpPr>
              <a:spLocks noChangeArrowheads="1"/>
            </p:cNvSpPr>
            <p:nvPr/>
          </p:nvSpPr>
          <p:spPr bwMode="auto">
            <a:xfrm>
              <a:off x="2736"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FC0128"/>
                  </a:solidFill>
                  <a:latin typeface="Calibri" panose="020F0502020204030204" pitchFamily="34" charset="0"/>
                </a:rPr>
                <a:t>I</a:t>
              </a:r>
              <a:r>
                <a:rPr lang="en-US" sz="1800" baseline="-25000">
                  <a:solidFill>
                    <a:srgbClr val="FC0128"/>
                  </a:solidFill>
                  <a:latin typeface="Calibri" panose="020F0502020204030204" pitchFamily="34" charset="0"/>
                </a:rPr>
                <a:t>0</a:t>
              </a:r>
              <a:endParaRPr lang="en-US" sz="1800">
                <a:solidFill>
                  <a:srgbClr val="FC0128"/>
                </a:solidFill>
                <a:latin typeface="Calibri" panose="020F0502020204030204" pitchFamily="34" charset="0"/>
              </a:endParaRPr>
            </a:p>
          </p:txBody>
        </p:sp>
        <p:sp>
          <p:nvSpPr>
            <p:cNvPr id="85" name="Rectangle 19"/>
            <p:cNvSpPr>
              <a:spLocks noChangeArrowheads="1"/>
            </p:cNvSpPr>
            <p:nvPr/>
          </p:nvSpPr>
          <p:spPr bwMode="auto">
            <a:xfrm>
              <a:off x="2736"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3B812F"/>
                  </a:solidFill>
                  <a:latin typeface="Calibri" panose="020F0502020204030204" pitchFamily="34" charset="0"/>
                </a:rPr>
                <a:t>I</a:t>
              </a:r>
              <a:r>
                <a:rPr lang="en-US" sz="1800" baseline="-25000">
                  <a:solidFill>
                    <a:srgbClr val="3B812F"/>
                  </a:solidFill>
                  <a:latin typeface="Calibri" panose="020F0502020204030204" pitchFamily="34" charset="0"/>
                </a:rPr>
                <a:t>1</a:t>
              </a:r>
              <a:endParaRPr lang="en-US" sz="1800">
                <a:solidFill>
                  <a:srgbClr val="3B812F"/>
                </a:solidFill>
                <a:latin typeface="Calibri" panose="020F0502020204030204" pitchFamily="34" charset="0"/>
              </a:endParaRPr>
            </a:p>
          </p:txBody>
        </p:sp>
        <p:sp>
          <p:nvSpPr>
            <p:cNvPr id="86" name="Rectangle 20"/>
            <p:cNvSpPr>
              <a:spLocks noChangeArrowheads="1"/>
            </p:cNvSpPr>
            <p:nvPr/>
          </p:nvSpPr>
          <p:spPr bwMode="auto">
            <a:xfrm>
              <a:off x="2736"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996600"/>
                  </a:solidFill>
                  <a:latin typeface="Calibri" panose="020F0502020204030204" pitchFamily="34" charset="0"/>
                </a:rPr>
                <a:t>I</a:t>
              </a:r>
              <a:r>
                <a:rPr lang="en-US" sz="1800" baseline="-25000">
                  <a:solidFill>
                    <a:srgbClr val="996600"/>
                  </a:solidFill>
                  <a:latin typeface="Calibri" panose="020F0502020204030204" pitchFamily="34" charset="0"/>
                </a:rPr>
                <a:t>2</a:t>
              </a:r>
              <a:endParaRPr lang="en-US" sz="1800">
                <a:solidFill>
                  <a:srgbClr val="996600"/>
                </a:solidFill>
                <a:latin typeface="Calibri" panose="020F0502020204030204" pitchFamily="34" charset="0"/>
              </a:endParaRPr>
            </a:p>
          </p:txBody>
        </p:sp>
        <p:sp>
          <p:nvSpPr>
            <p:cNvPr id="87" name="Rectangle 21"/>
            <p:cNvSpPr>
              <a:spLocks noChangeArrowheads="1"/>
            </p:cNvSpPr>
            <p:nvPr/>
          </p:nvSpPr>
          <p:spPr bwMode="auto">
            <a:xfrm>
              <a:off x="2736"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AFBF39"/>
                  </a:solidFill>
                  <a:latin typeface="Calibri" panose="020F0502020204030204" pitchFamily="34" charset="0"/>
                </a:rPr>
                <a:t>I</a:t>
              </a:r>
              <a:r>
                <a:rPr lang="en-US" sz="1800" baseline="-25000">
                  <a:solidFill>
                    <a:srgbClr val="AFBF39"/>
                  </a:solidFill>
                  <a:latin typeface="Calibri" panose="020F0502020204030204" pitchFamily="34" charset="0"/>
                </a:rPr>
                <a:t>3</a:t>
              </a:r>
              <a:endParaRPr lang="en-US" sz="1800">
                <a:solidFill>
                  <a:srgbClr val="AFBF39"/>
                </a:solidFill>
                <a:latin typeface="Calibri" panose="020F0502020204030204" pitchFamily="34" charset="0"/>
              </a:endParaRPr>
            </a:p>
          </p:txBody>
        </p:sp>
        <p:sp>
          <p:nvSpPr>
            <p:cNvPr id="88" name="Rectangle 22"/>
            <p:cNvSpPr>
              <a:spLocks noChangeArrowheads="1"/>
            </p:cNvSpPr>
            <p:nvPr/>
          </p:nvSpPr>
          <p:spPr bwMode="auto">
            <a:xfrm>
              <a:off x="2736"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B760F9"/>
                  </a:solidFill>
                  <a:latin typeface="Calibri" panose="020F0502020204030204" pitchFamily="34" charset="0"/>
                </a:rPr>
                <a:t>I</a:t>
              </a:r>
              <a:r>
                <a:rPr lang="en-US" sz="1800" baseline="-25000">
                  <a:solidFill>
                    <a:srgbClr val="B760F9"/>
                  </a:solidFill>
                  <a:latin typeface="Calibri" panose="020F0502020204030204" pitchFamily="34" charset="0"/>
                </a:rPr>
                <a:t>4</a:t>
              </a:r>
              <a:endParaRPr lang="en-US" sz="1800">
                <a:solidFill>
                  <a:srgbClr val="B760F9"/>
                </a:solidFill>
                <a:latin typeface="Calibri" panose="020F0502020204030204" pitchFamily="34" charset="0"/>
              </a:endParaRPr>
            </a:p>
          </p:txBody>
        </p:sp>
      </p:grpSp>
      <p:grpSp>
        <p:nvGrpSpPr>
          <p:cNvPr id="89" name="Group 23"/>
          <p:cNvGrpSpPr>
            <a:grpSpLocks/>
          </p:cNvGrpSpPr>
          <p:nvPr/>
        </p:nvGrpSpPr>
        <p:grpSpPr bwMode="auto">
          <a:xfrm>
            <a:off x="4876800" y="2362200"/>
            <a:ext cx="533400" cy="3810000"/>
            <a:chOff x="3072" y="1488"/>
            <a:chExt cx="336" cy="2400"/>
          </a:xfrm>
        </p:grpSpPr>
        <p:sp>
          <p:nvSpPr>
            <p:cNvPr id="90" name="Rectangle 24"/>
            <p:cNvSpPr>
              <a:spLocks noChangeArrowheads="1"/>
            </p:cNvSpPr>
            <p:nvPr/>
          </p:nvSpPr>
          <p:spPr bwMode="auto">
            <a:xfrm>
              <a:off x="3072"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3B812F"/>
                  </a:solidFill>
                  <a:latin typeface="Calibri" panose="020F0502020204030204" pitchFamily="34" charset="0"/>
                </a:rPr>
                <a:t>I</a:t>
              </a:r>
              <a:r>
                <a:rPr lang="en-US" sz="1800" baseline="-25000">
                  <a:solidFill>
                    <a:srgbClr val="3B812F"/>
                  </a:solidFill>
                  <a:latin typeface="Calibri" panose="020F0502020204030204" pitchFamily="34" charset="0"/>
                </a:rPr>
                <a:t>1</a:t>
              </a:r>
              <a:endParaRPr lang="en-US" sz="1800">
                <a:solidFill>
                  <a:srgbClr val="3B812F"/>
                </a:solidFill>
                <a:latin typeface="Calibri" panose="020F0502020204030204" pitchFamily="34" charset="0"/>
              </a:endParaRPr>
            </a:p>
          </p:txBody>
        </p:sp>
        <p:sp>
          <p:nvSpPr>
            <p:cNvPr id="91" name="Rectangle 25"/>
            <p:cNvSpPr>
              <a:spLocks noChangeArrowheads="1"/>
            </p:cNvSpPr>
            <p:nvPr/>
          </p:nvSpPr>
          <p:spPr bwMode="auto">
            <a:xfrm>
              <a:off x="3072"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996600"/>
                  </a:solidFill>
                  <a:latin typeface="Calibri" panose="020F0502020204030204" pitchFamily="34" charset="0"/>
                </a:rPr>
                <a:t>I</a:t>
              </a:r>
              <a:r>
                <a:rPr lang="en-US" sz="1800" baseline="-25000">
                  <a:solidFill>
                    <a:srgbClr val="996600"/>
                  </a:solidFill>
                  <a:latin typeface="Calibri" panose="020F0502020204030204" pitchFamily="34" charset="0"/>
                </a:rPr>
                <a:t>2</a:t>
              </a:r>
              <a:endParaRPr lang="en-US" sz="1800">
                <a:solidFill>
                  <a:srgbClr val="996600"/>
                </a:solidFill>
                <a:latin typeface="Calibri" panose="020F0502020204030204" pitchFamily="34" charset="0"/>
              </a:endParaRPr>
            </a:p>
          </p:txBody>
        </p:sp>
        <p:sp>
          <p:nvSpPr>
            <p:cNvPr id="92" name="Rectangle 26"/>
            <p:cNvSpPr>
              <a:spLocks noChangeArrowheads="1"/>
            </p:cNvSpPr>
            <p:nvPr/>
          </p:nvSpPr>
          <p:spPr bwMode="auto">
            <a:xfrm>
              <a:off x="3072"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AFBF39"/>
                  </a:solidFill>
                  <a:latin typeface="Calibri" panose="020F0502020204030204" pitchFamily="34" charset="0"/>
                </a:rPr>
                <a:t>I</a:t>
              </a:r>
              <a:r>
                <a:rPr lang="en-US" sz="1800" baseline="-25000">
                  <a:solidFill>
                    <a:srgbClr val="AFBF39"/>
                  </a:solidFill>
                  <a:latin typeface="Calibri" panose="020F0502020204030204" pitchFamily="34" charset="0"/>
                </a:rPr>
                <a:t>3</a:t>
              </a:r>
              <a:endParaRPr lang="en-US" sz="1800">
                <a:solidFill>
                  <a:srgbClr val="AFBF39"/>
                </a:solidFill>
                <a:latin typeface="Calibri" panose="020F0502020204030204" pitchFamily="34" charset="0"/>
              </a:endParaRPr>
            </a:p>
          </p:txBody>
        </p:sp>
        <p:sp>
          <p:nvSpPr>
            <p:cNvPr id="93" name="Rectangle 27"/>
            <p:cNvSpPr>
              <a:spLocks noChangeArrowheads="1"/>
            </p:cNvSpPr>
            <p:nvPr/>
          </p:nvSpPr>
          <p:spPr bwMode="auto">
            <a:xfrm>
              <a:off x="3072"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B760F9"/>
                  </a:solidFill>
                  <a:latin typeface="Calibri" panose="020F0502020204030204" pitchFamily="34" charset="0"/>
                </a:rPr>
                <a:t>I</a:t>
              </a:r>
              <a:r>
                <a:rPr lang="en-US" sz="1800" baseline="-25000">
                  <a:solidFill>
                    <a:srgbClr val="B760F9"/>
                  </a:solidFill>
                  <a:latin typeface="Calibri" panose="020F0502020204030204" pitchFamily="34" charset="0"/>
                </a:rPr>
                <a:t>4</a:t>
              </a:r>
              <a:endParaRPr lang="en-US" sz="1800">
                <a:solidFill>
                  <a:srgbClr val="B760F9"/>
                </a:solidFill>
                <a:latin typeface="Calibri" panose="020F0502020204030204" pitchFamily="34" charset="0"/>
              </a:endParaRPr>
            </a:p>
          </p:txBody>
        </p:sp>
        <p:sp>
          <p:nvSpPr>
            <p:cNvPr id="94" name="Rectangle 28"/>
            <p:cNvSpPr>
              <a:spLocks noChangeArrowheads="1"/>
            </p:cNvSpPr>
            <p:nvPr/>
          </p:nvSpPr>
          <p:spPr bwMode="auto">
            <a:xfrm>
              <a:off x="3072"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5</a:t>
              </a:r>
              <a:endParaRPr lang="en-US" sz="1800">
                <a:solidFill>
                  <a:srgbClr val="000000"/>
                </a:solidFill>
                <a:latin typeface="Calibri" panose="020F0502020204030204" pitchFamily="34" charset="0"/>
              </a:endParaRPr>
            </a:p>
          </p:txBody>
        </p:sp>
      </p:grpSp>
      <p:grpSp>
        <p:nvGrpSpPr>
          <p:cNvPr id="95" name="Group 29"/>
          <p:cNvGrpSpPr>
            <a:grpSpLocks/>
          </p:cNvGrpSpPr>
          <p:nvPr/>
        </p:nvGrpSpPr>
        <p:grpSpPr bwMode="auto">
          <a:xfrm>
            <a:off x="5410200" y="2362200"/>
            <a:ext cx="533400" cy="3810000"/>
            <a:chOff x="3408" y="1488"/>
            <a:chExt cx="336" cy="2400"/>
          </a:xfrm>
        </p:grpSpPr>
        <p:sp>
          <p:nvSpPr>
            <p:cNvPr id="96" name="Rectangle 30"/>
            <p:cNvSpPr>
              <a:spLocks noChangeArrowheads="1"/>
            </p:cNvSpPr>
            <p:nvPr/>
          </p:nvSpPr>
          <p:spPr bwMode="auto">
            <a:xfrm>
              <a:off x="3408"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996600"/>
                  </a:solidFill>
                  <a:latin typeface="Calibri" panose="020F0502020204030204" pitchFamily="34" charset="0"/>
                </a:rPr>
                <a:t>I</a:t>
              </a:r>
              <a:r>
                <a:rPr lang="en-US" sz="1800" baseline="-25000">
                  <a:solidFill>
                    <a:srgbClr val="996600"/>
                  </a:solidFill>
                  <a:latin typeface="Calibri" panose="020F0502020204030204" pitchFamily="34" charset="0"/>
                </a:rPr>
                <a:t>2</a:t>
              </a:r>
              <a:endParaRPr lang="en-US" sz="1800">
                <a:solidFill>
                  <a:srgbClr val="996600"/>
                </a:solidFill>
                <a:latin typeface="Calibri" panose="020F0502020204030204" pitchFamily="34" charset="0"/>
              </a:endParaRPr>
            </a:p>
          </p:txBody>
        </p:sp>
        <p:sp>
          <p:nvSpPr>
            <p:cNvPr id="97" name="Rectangle 31"/>
            <p:cNvSpPr>
              <a:spLocks noChangeArrowheads="1"/>
            </p:cNvSpPr>
            <p:nvPr/>
          </p:nvSpPr>
          <p:spPr bwMode="auto">
            <a:xfrm>
              <a:off x="3408"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AFBF39"/>
                  </a:solidFill>
                  <a:latin typeface="Calibri" panose="020F0502020204030204" pitchFamily="34" charset="0"/>
                </a:rPr>
                <a:t>I</a:t>
              </a:r>
              <a:r>
                <a:rPr lang="en-US" sz="1800" baseline="-25000">
                  <a:solidFill>
                    <a:srgbClr val="AFBF39"/>
                  </a:solidFill>
                  <a:latin typeface="Calibri" panose="020F0502020204030204" pitchFamily="34" charset="0"/>
                </a:rPr>
                <a:t>3</a:t>
              </a:r>
              <a:endParaRPr lang="en-US" sz="1800">
                <a:solidFill>
                  <a:srgbClr val="AFBF39"/>
                </a:solidFill>
                <a:latin typeface="Calibri" panose="020F0502020204030204" pitchFamily="34" charset="0"/>
              </a:endParaRPr>
            </a:p>
          </p:txBody>
        </p:sp>
        <p:sp>
          <p:nvSpPr>
            <p:cNvPr id="98" name="Rectangle 32"/>
            <p:cNvSpPr>
              <a:spLocks noChangeArrowheads="1"/>
            </p:cNvSpPr>
            <p:nvPr/>
          </p:nvSpPr>
          <p:spPr bwMode="auto">
            <a:xfrm>
              <a:off x="3408"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B760F9"/>
                  </a:solidFill>
                  <a:latin typeface="Calibri" panose="020F0502020204030204" pitchFamily="34" charset="0"/>
                </a:rPr>
                <a:t>I</a:t>
              </a:r>
              <a:r>
                <a:rPr lang="en-US" sz="1800" baseline="-25000">
                  <a:solidFill>
                    <a:srgbClr val="B760F9"/>
                  </a:solidFill>
                  <a:latin typeface="Calibri" panose="020F0502020204030204" pitchFamily="34" charset="0"/>
                </a:rPr>
                <a:t>4</a:t>
              </a:r>
              <a:endParaRPr lang="en-US" sz="1800">
                <a:solidFill>
                  <a:srgbClr val="B760F9"/>
                </a:solidFill>
                <a:latin typeface="Calibri" panose="020F0502020204030204" pitchFamily="34" charset="0"/>
              </a:endParaRPr>
            </a:p>
          </p:txBody>
        </p:sp>
        <p:sp>
          <p:nvSpPr>
            <p:cNvPr id="99" name="Rectangle 33"/>
            <p:cNvSpPr>
              <a:spLocks noChangeArrowheads="1"/>
            </p:cNvSpPr>
            <p:nvPr/>
          </p:nvSpPr>
          <p:spPr bwMode="auto">
            <a:xfrm>
              <a:off x="3408"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5</a:t>
              </a:r>
              <a:endParaRPr lang="en-US" sz="1800">
                <a:solidFill>
                  <a:srgbClr val="000000"/>
                </a:solidFill>
                <a:latin typeface="Calibri" panose="020F0502020204030204" pitchFamily="34" charset="0"/>
              </a:endParaRPr>
            </a:p>
          </p:txBody>
        </p:sp>
        <p:sp>
          <p:nvSpPr>
            <p:cNvPr id="100" name="Rectangle 34"/>
            <p:cNvSpPr>
              <a:spLocks noChangeArrowheads="1"/>
            </p:cNvSpPr>
            <p:nvPr/>
          </p:nvSpPr>
          <p:spPr bwMode="auto">
            <a:xfrm>
              <a:off x="3408"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6</a:t>
              </a:r>
              <a:endParaRPr lang="en-US" sz="1800">
                <a:solidFill>
                  <a:srgbClr val="000000"/>
                </a:solidFill>
                <a:latin typeface="Calibri" panose="020F0502020204030204" pitchFamily="34" charset="0"/>
              </a:endParaRPr>
            </a:p>
          </p:txBody>
        </p:sp>
      </p:grpSp>
      <p:grpSp>
        <p:nvGrpSpPr>
          <p:cNvPr id="101" name="Group 35"/>
          <p:cNvGrpSpPr>
            <a:grpSpLocks/>
          </p:cNvGrpSpPr>
          <p:nvPr/>
        </p:nvGrpSpPr>
        <p:grpSpPr bwMode="auto">
          <a:xfrm>
            <a:off x="5943600" y="2362200"/>
            <a:ext cx="533400" cy="3810000"/>
            <a:chOff x="3744" y="1488"/>
            <a:chExt cx="336" cy="2400"/>
          </a:xfrm>
        </p:grpSpPr>
        <p:sp>
          <p:nvSpPr>
            <p:cNvPr id="102" name="Rectangle 36"/>
            <p:cNvSpPr>
              <a:spLocks noChangeArrowheads="1"/>
            </p:cNvSpPr>
            <p:nvPr/>
          </p:nvSpPr>
          <p:spPr bwMode="auto">
            <a:xfrm>
              <a:off x="3744"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AFBF39"/>
                  </a:solidFill>
                  <a:latin typeface="Calibri" panose="020F0502020204030204" pitchFamily="34" charset="0"/>
                </a:rPr>
                <a:t>I</a:t>
              </a:r>
              <a:r>
                <a:rPr lang="en-US" sz="1800" baseline="-25000">
                  <a:solidFill>
                    <a:srgbClr val="AFBF39"/>
                  </a:solidFill>
                  <a:latin typeface="Calibri" panose="020F0502020204030204" pitchFamily="34" charset="0"/>
                </a:rPr>
                <a:t>3</a:t>
              </a:r>
              <a:endParaRPr lang="en-US" sz="1800">
                <a:solidFill>
                  <a:srgbClr val="AFBF39"/>
                </a:solidFill>
                <a:latin typeface="Calibri" panose="020F0502020204030204" pitchFamily="34" charset="0"/>
              </a:endParaRPr>
            </a:p>
          </p:txBody>
        </p:sp>
        <p:sp>
          <p:nvSpPr>
            <p:cNvPr id="103" name="Rectangle 37"/>
            <p:cNvSpPr>
              <a:spLocks noChangeArrowheads="1"/>
            </p:cNvSpPr>
            <p:nvPr/>
          </p:nvSpPr>
          <p:spPr bwMode="auto">
            <a:xfrm>
              <a:off x="3744"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B760F9"/>
                  </a:solidFill>
                  <a:latin typeface="Calibri" panose="020F0502020204030204" pitchFamily="34" charset="0"/>
                </a:rPr>
                <a:t>I</a:t>
              </a:r>
              <a:r>
                <a:rPr lang="en-US" sz="1800" baseline="-25000">
                  <a:solidFill>
                    <a:srgbClr val="B760F9"/>
                  </a:solidFill>
                  <a:latin typeface="Calibri" panose="020F0502020204030204" pitchFamily="34" charset="0"/>
                </a:rPr>
                <a:t>4</a:t>
              </a:r>
              <a:endParaRPr lang="en-US" sz="1800">
                <a:solidFill>
                  <a:srgbClr val="B760F9"/>
                </a:solidFill>
                <a:latin typeface="Calibri" panose="020F0502020204030204" pitchFamily="34" charset="0"/>
              </a:endParaRPr>
            </a:p>
          </p:txBody>
        </p:sp>
        <p:sp>
          <p:nvSpPr>
            <p:cNvPr id="104" name="Rectangle 38"/>
            <p:cNvSpPr>
              <a:spLocks noChangeArrowheads="1"/>
            </p:cNvSpPr>
            <p:nvPr/>
          </p:nvSpPr>
          <p:spPr bwMode="auto">
            <a:xfrm>
              <a:off x="3744"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5</a:t>
              </a:r>
              <a:endParaRPr lang="en-US" sz="1800">
                <a:solidFill>
                  <a:srgbClr val="000000"/>
                </a:solidFill>
                <a:latin typeface="Calibri" panose="020F0502020204030204" pitchFamily="34" charset="0"/>
              </a:endParaRPr>
            </a:p>
          </p:txBody>
        </p:sp>
        <p:sp>
          <p:nvSpPr>
            <p:cNvPr id="105" name="Rectangle 39"/>
            <p:cNvSpPr>
              <a:spLocks noChangeArrowheads="1"/>
            </p:cNvSpPr>
            <p:nvPr/>
          </p:nvSpPr>
          <p:spPr bwMode="auto">
            <a:xfrm>
              <a:off x="3744"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6</a:t>
              </a:r>
              <a:endParaRPr lang="en-US" sz="1800">
                <a:solidFill>
                  <a:srgbClr val="000000"/>
                </a:solidFill>
                <a:latin typeface="Calibri" panose="020F0502020204030204" pitchFamily="34" charset="0"/>
              </a:endParaRPr>
            </a:p>
          </p:txBody>
        </p:sp>
        <p:sp>
          <p:nvSpPr>
            <p:cNvPr id="106" name="Rectangle 40"/>
            <p:cNvSpPr>
              <a:spLocks noChangeArrowheads="1"/>
            </p:cNvSpPr>
            <p:nvPr/>
          </p:nvSpPr>
          <p:spPr bwMode="auto">
            <a:xfrm>
              <a:off x="3744"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7</a:t>
              </a:r>
              <a:endParaRPr lang="en-US" sz="1800">
                <a:solidFill>
                  <a:srgbClr val="000000"/>
                </a:solidFill>
                <a:latin typeface="Calibri" panose="020F0502020204030204" pitchFamily="34" charset="0"/>
              </a:endParaRPr>
            </a:p>
          </p:txBody>
        </p:sp>
      </p:grpSp>
      <p:grpSp>
        <p:nvGrpSpPr>
          <p:cNvPr id="107" name="Group 41"/>
          <p:cNvGrpSpPr>
            <a:grpSpLocks/>
          </p:cNvGrpSpPr>
          <p:nvPr/>
        </p:nvGrpSpPr>
        <p:grpSpPr bwMode="auto">
          <a:xfrm>
            <a:off x="6477000" y="2362200"/>
            <a:ext cx="533400" cy="3810000"/>
            <a:chOff x="4080" y="1488"/>
            <a:chExt cx="336" cy="2400"/>
          </a:xfrm>
        </p:grpSpPr>
        <p:sp>
          <p:nvSpPr>
            <p:cNvPr id="108" name="Rectangle 42"/>
            <p:cNvSpPr>
              <a:spLocks noChangeArrowheads="1"/>
            </p:cNvSpPr>
            <p:nvPr/>
          </p:nvSpPr>
          <p:spPr bwMode="auto">
            <a:xfrm>
              <a:off x="4080"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B760F9"/>
                  </a:solidFill>
                  <a:latin typeface="Calibri" panose="020F0502020204030204" pitchFamily="34" charset="0"/>
                </a:rPr>
                <a:t>I</a:t>
              </a:r>
              <a:r>
                <a:rPr lang="en-US" sz="1800" baseline="-25000">
                  <a:solidFill>
                    <a:srgbClr val="B760F9"/>
                  </a:solidFill>
                  <a:latin typeface="Calibri" panose="020F0502020204030204" pitchFamily="34" charset="0"/>
                </a:rPr>
                <a:t>4</a:t>
              </a:r>
              <a:endParaRPr lang="en-US" sz="1800">
                <a:solidFill>
                  <a:srgbClr val="B760F9"/>
                </a:solidFill>
                <a:latin typeface="Calibri" panose="020F0502020204030204" pitchFamily="34" charset="0"/>
              </a:endParaRPr>
            </a:p>
          </p:txBody>
        </p:sp>
        <p:sp>
          <p:nvSpPr>
            <p:cNvPr id="109" name="Rectangle 43"/>
            <p:cNvSpPr>
              <a:spLocks noChangeArrowheads="1"/>
            </p:cNvSpPr>
            <p:nvPr/>
          </p:nvSpPr>
          <p:spPr bwMode="auto">
            <a:xfrm>
              <a:off x="4080"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5</a:t>
              </a:r>
              <a:endParaRPr lang="en-US" sz="1800">
                <a:solidFill>
                  <a:srgbClr val="000000"/>
                </a:solidFill>
                <a:latin typeface="Calibri" panose="020F0502020204030204" pitchFamily="34" charset="0"/>
              </a:endParaRPr>
            </a:p>
          </p:txBody>
        </p:sp>
        <p:sp>
          <p:nvSpPr>
            <p:cNvPr id="110" name="Rectangle 44"/>
            <p:cNvSpPr>
              <a:spLocks noChangeArrowheads="1"/>
            </p:cNvSpPr>
            <p:nvPr/>
          </p:nvSpPr>
          <p:spPr bwMode="auto">
            <a:xfrm>
              <a:off x="4080"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6</a:t>
              </a:r>
              <a:endParaRPr lang="en-US" sz="1800">
                <a:solidFill>
                  <a:srgbClr val="000000"/>
                </a:solidFill>
                <a:latin typeface="Calibri" panose="020F0502020204030204" pitchFamily="34" charset="0"/>
              </a:endParaRPr>
            </a:p>
          </p:txBody>
        </p:sp>
        <p:sp>
          <p:nvSpPr>
            <p:cNvPr id="111" name="Rectangle 45"/>
            <p:cNvSpPr>
              <a:spLocks noChangeArrowheads="1"/>
            </p:cNvSpPr>
            <p:nvPr/>
          </p:nvSpPr>
          <p:spPr bwMode="auto">
            <a:xfrm>
              <a:off x="4080"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7</a:t>
              </a:r>
              <a:endParaRPr lang="en-US" sz="1800">
                <a:solidFill>
                  <a:srgbClr val="000000"/>
                </a:solidFill>
                <a:latin typeface="Calibri" panose="020F0502020204030204" pitchFamily="34" charset="0"/>
              </a:endParaRPr>
            </a:p>
          </p:txBody>
        </p:sp>
        <p:sp>
          <p:nvSpPr>
            <p:cNvPr id="112" name="Rectangle 46"/>
            <p:cNvSpPr>
              <a:spLocks noChangeArrowheads="1"/>
            </p:cNvSpPr>
            <p:nvPr/>
          </p:nvSpPr>
          <p:spPr bwMode="auto">
            <a:xfrm>
              <a:off x="4080"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8</a:t>
              </a:r>
              <a:endParaRPr lang="en-US" sz="1800">
                <a:solidFill>
                  <a:srgbClr val="000000"/>
                </a:solidFill>
                <a:latin typeface="Calibri" panose="020F0502020204030204" pitchFamily="34" charset="0"/>
              </a:endParaRPr>
            </a:p>
          </p:txBody>
        </p:sp>
      </p:grpSp>
      <p:grpSp>
        <p:nvGrpSpPr>
          <p:cNvPr id="113" name="Group 47"/>
          <p:cNvGrpSpPr>
            <a:grpSpLocks/>
          </p:cNvGrpSpPr>
          <p:nvPr/>
        </p:nvGrpSpPr>
        <p:grpSpPr bwMode="auto">
          <a:xfrm>
            <a:off x="7010400" y="2362200"/>
            <a:ext cx="533400" cy="3810000"/>
            <a:chOff x="4416" y="1488"/>
            <a:chExt cx="336" cy="2400"/>
          </a:xfrm>
        </p:grpSpPr>
        <p:sp>
          <p:nvSpPr>
            <p:cNvPr id="114" name="Rectangle 48"/>
            <p:cNvSpPr>
              <a:spLocks noChangeArrowheads="1"/>
            </p:cNvSpPr>
            <p:nvPr/>
          </p:nvSpPr>
          <p:spPr bwMode="auto">
            <a:xfrm>
              <a:off x="4416"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5</a:t>
              </a:r>
              <a:endParaRPr lang="en-US" sz="1800">
                <a:solidFill>
                  <a:srgbClr val="000000"/>
                </a:solidFill>
                <a:latin typeface="Calibri" panose="020F0502020204030204" pitchFamily="34" charset="0"/>
              </a:endParaRPr>
            </a:p>
          </p:txBody>
        </p:sp>
        <p:sp>
          <p:nvSpPr>
            <p:cNvPr id="115" name="Rectangle 49"/>
            <p:cNvSpPr>
              <a:spLocks noChangeArrowheads="1"/>
            </p:cNvSpPr>
            <p:nvPr/>
          </p:nvSpPr>
          <p:spPr bwMode="auto">
            <a:xfrm>
              <a:off x="4416"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6</a:t>
              </a:r>
              <a:endParaRPr lang="en-US" sz="1800">
                <a:solidFill>
                  <a:srgbClr val="000000"/>
                </a:solidFill>
                <a:latin typeface="Calibri" panose="020F0502020204030204" pitchFamily="34" charset="0"/>
              </a:endParaRPr>
            </a:p>
          </p:txBody>
        </p:sp>
        <p:sp>
          <p:nvSpPr>
            <p:cNvPr id="116" name="Rectangle 50"/>
            <p:cNvSpPr>
              <a:spLocks noChangeArrowheads="1"/>
            </p:cNvSpPr>
            <p:nvPr/>
          </p:nvSpPr>
          <p:spPr bwMode="auto">
            <a:xfrm>
              <a:off x="4416"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7</a:t>
              </a:r>
              <a:endParaRPr lang="en-US" sz="1800">
                <a:solidFill>
                  <a:srgbClr val="000000"/>
                </a:solidFill>
                <a:latin typeface="Calibri" panose="020F0502020204030204" pitchFamily="34" charset="0"/>
              </a:endParaRPr>
            </a:p>
          </p:txBody>
        </p:sp>
        <p:sp>
          <p:nvSpPr>
            <p:cNvPr id="117" name="Rectangle 51"/>
            <p:cNvSpPr>
              <a:spLocks noChangeArrowheads="1"/>
            </p:cNvSpPr>
            <p:nvPr/>
          </p:nvSpPr>
          <p:spPr bwMode="auto">
            <a:xfrm>
              <a:off x="4416"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8</a:t>
              </a:r>
              <a:endParaRPr lang="en-US" sz="1800">
                <a:solidFill>
                  <a:srgbClr val="000000"/>
                </a:solidFill>
                <a:latin typeface="Calibri" panose="020F0502020204030204" pitchFamily="34" charset="0"/>
              </a:endParaRPr>
            </a:p>
          </p:txBody>
        </p:sp>
        <p:sp>
          <p:nvSpPr>
            <p:cNvPr id="118" name="Rectangle 52"/>
            <p:cNvSpPr>
              <a:spLocks noChangeArrowheads="1"/>
            </p:cNvSpPr>
            <p:nvPr/>
          </p:nvSpPr>
          <p:spPr bwMode="auto">
            <a:xfrm>
              <a:off x="4416"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9</a:t>
              </a:r>
              <a:endParaRPr lang="en-US" sz="1800">
                <a:solidFill>
                  <a:srgbClr val="000000"/>
                </a:solidFill>
                <a:latin typeface="Calibri" panose="020F0502020204030204" pitchFamily="34" charset="0"/>
              </a:endParaRPr>
            </a:p>
          </p:txBody>
        </p:sp>
      </p:grpSp>
      <p:grpSp>
        <p:nvGrpSpPr>
          <p:cNvPr id="119" name="Group 53"/>
          <p:cNvGrpSpPr>
            <a:grpSpLocks/>
          </p:cNvGrpSpPr>
          <p:nvPr/>
        </p:nvGrpSpPr>
        <p:grpSpPr bwMode="auto">
          <a:xfrm>
            <a:off x="7543800" y="2362200"/>
            <a:ext cx="533400" cy="3810000"/>
            <a:chOff x="4752" y="1488"/>
            <a:chExt cx="336" cy="2400"/>
          </a:xfrm>
        </p:grpSpPr>
        <p:sp>
          <p:nvSpPr>
            <p:cNvPr id="120" name="Rectangle 54"/>
            <p:cNvSpPr>
              <a:spLocks noChangeArrowheads="1"/>
            </p:cNvSpPr>
            <p:nvPr/>
          </p:nvSpPr>
          <p:spPr bwMode="auto">
            <a:xfrm>
              <a:off x="4752"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6</a:t>
              </a:r>
              <a:endParaRPr lang="en-US" sz="1800">
                <a:solidFill>
                  <a:srgbClr val="000000"/>
                </a:solidFill>
                <a:latin typeface="Calibri" panose="020F0502020204030204" pitchFamily="34" charset="0"/>
              </a:endParaRPr>
            </a:p>
          </p:txBody>
        </p:sp>
        <p:sp>
          <p:nvSpPr>
            <p:cNvPr id="121" name="Rectangle 55"/>
            <p:cNvSpPr>
              <a:spLocks noChangeArrowheads="1"/>
            </p:cNvSpPr>
            <p:nvPr/>
          </p:nvSpPr>
          <p:spPr bwMode="auto">
            <a:xfrm>
              <a:off x="4752"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7</a:t>
              </a:r>
              <a:endParaRPr lang="en-US" sz="1800">
                <a:solidFill>
                  <a:srgbClr val="000000"/>
                </a:solidFill>
                <a:latin typeface="Calibri" panose="020F0502020204030204" pitchFamily="34" charset="0"/>
              </a:endParaRPr>
            </a:p>
          </p:txBody>
        </p:sp>
        <p:sp>
          <p:nvSpPr>
            <p:cNvPr id="122" name="Rectangle 56"/>
            <p:cNvSpPr>
              <a:spLocks noChangeArrowheads="1"/>
            </p:cNvSpPr>
            <p:nvPr/>
          </p:nvSpPr>
          <p:spPr bwMode="auto">
            <a:xfrm>
              <a:off x="4752"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8</a:t>
              </a:r>
              <a:endParaRPr lang="en-US" sz="1800">
                <a:solidFill>
                  <a:srgbClr val="000000"/>
                </a:solidFill>
                <a:latin typeface="Calibri" panose="020F0502020204030204" pitchFamily="34" charset="0"/>
              </a:endParaRPr>
            </a:p>
          </p:txBody>
        </p:sp>
        <p:sp>
          <p:nvSpPr>
            <p:cNvPr id="123" name="Rectangle 57"/>
            <p:cNvSpPr>
              <a:spLocks noChangeArrowheads="1"/>
            </p:cNvSpPr>
            <p:nvPr/>
          </p:nvSpPr>
          <p:spPr bwMode="auto">
            <a:xfrm>
              <a:off x="4752"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9</a:t>
              </a:r>
              <a:endParaRPr lang="en-US" sz="1800">
                <a:solidFill>
                  <a:srgbClr val="000000"/>
                </a:solidFill>
                <a:latin typeface="Calibri" panose="020F0502020204030204" pitchFamily="34" charset="0"/>
              </a:endParaRPr>
            </a:p>
          </p:txBody>
        </p:sp>
        <p:sp>
          <p:nvSpPr>
            <p:cNvPr id="124" name="Rectangle 58"/>
            <p:cNvSpPr>
              <a:spLocks noChangeArrowheads="1"/>
            </p:cNvSpPr>
            <p:nvPr/>
          </p:nvSpPr>
          <p:spPr bwMode="auto">
            <a:xfrm>
              <a:off x="4752"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10</a:t>
              </a:r>
              <a:endParaRPr lang="en-US" sz="1800">
                <a:solidFill>
                  <a:srgbClr val="000000"/>
                </a:solidFill>
                <a:latin typeface="Calibri" panose="020F0502020204030204" pitchFamily="34" charset="0"/>
              </a:endParaRPr>
            </a:p>
          </p:txBody>
        </p:sp>
      </p:grpSp>
      <p:graphicFrame>
        <p:nvGraphicFramePr>
          <p:cNvPr id="125" name="Group 59"/>
          <p:cNvGraphicFramePr>
            <a:graphicFrameLocks noGrp="1"/>
          </p:cNvGraphicFramePr>
          <p:nvPr>
            <p:extLst>
              <p:ext uri="{D42A27DB-BD31-4B8C-83A1-F6EECF244321}">
                <p14:modId xmlns:p14="http://schemas.microsoft.com/office/powerpoint/2010/main" val="2601707644"/>
              </p:ext>
            </p:extLst>
          </p:nvPr>
        </p:nvGraphicFramePr>
        <p:xfrm>
          <a:off x="1284288" y="1600200"/>
          <a:ext cx="6781800" cy="4572000"/>
        </p:xfrm>
        <a:graphic>
          <a:graphicData uri="http://schemas.openxmlformats.org/drawingml/2006/table">
            <a:tbl>
              <a:tblPr/>
              <a:tblGrid>
                <a:gridCol w="933450"/>
                <a:gridCol w="531812"/>
                <a:gridCol w="531813"/>
                <a:gridCol w="531812"/>
                <a:gridCol w="530225"/>
                <a:gridCol w="531813"/>
                <a:gridCol w="531812"/>
                <a:gridCol w="531813"/>
                <a:gridCol w="531812"/>
                <a:gridCol w="531813"/>
                <a:gridCol w="531812"/>
                <a:gridCol w="531813"/>
              </a:tblGrid>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0" i="0" u="none" strike="noStrike" cap="none" normalizeH="0" baseline="0" dirty="0" smtClean="0">
                        <a:ln>
                          <a:noFill/>
                        </a:ln>
                        <a:solidFill>
                          <a:schemeClr val="tx1"/>
                        </a:solidFill>
                        <a:effectLst/>
                        <a:latin typeface="Calibri"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0</a:t>
                      </a:r>
                      <a:endParaRPr kumimoji="0" lang="en-US" sz="2000" b="0"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1</a:t>
                      </a:r>
                      <a:endParaRPr kumimoji="0" lang="en-US" sz="2000" b="0"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IF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accent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accent2"/>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accent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accent2"/>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16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EX</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accent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16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MEM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WB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2104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19</a:t>
            </a:fld>
            <a:endParaRPr lang="en-US"/>
          </a:p>
        </p:txBody>
      </p:sp>
      <p:sp>
        <p:nvSpPr>
          <p:cNvPr id="10" name="Title 1"/>
          <p:cNvSpPr>
            <a:spLocks noGrp="1"/>
          </p:cNvSpPr>
          <p:nvPr>
            <p:ph type="title"/>
          </p:nvPr>
        </p:nvSpPr>
        <p:spPr>
          <a:xfrm>
            <a:off x="228600" y="152400"/>
            <a:ext cx="8610600" cy="1066800"/>
          </a:xfrm>
        </p:spPr>
        <p:txBody>
          <a:bodyPr/>
          <a:lstStyle/>
          <a:p>
            <a:r>
              <a:rPr lang="en-US" smtClean="0"/>
              <a:t>Control Signals in a Pipeline</a:t>
            </a:r>
          </a:p>
        </p:txBody>
      </p:sp>
      <p:sp>
        <p:nvSpPr>
          <p:cNvPr id="11" name="Content Placeholder 2"/>
          <p:cNvSpPr>
            <a:spLocks noGrp="1"/>
          </p:cNvSpPr>
          <p:nvPr>
            <p:ph idx="1"/>
          </p:nvPr>
        </p:nvSpPr>
        <p:spPr>
          <a:xfrm>
            <a:off x="228600" y="996950"/>
            <a:ext cx="8610600" cy="5194300"/>
          </a:xfrm>
        </p:spPr>
        <p:txBody>
          <a:bodyPr>
            <a:normAutofit fontScale="77500" lnSpcReduction="20000"/>
          </a:bodyPr>
          <a:lstStyle/>
          <a:p>
            <a:r>
              <a:rPr lang="en-US" dirty="0" smtClean="0">
                <a:latin typeface="Calibri" panose="020F0502020204030204" pitchFamily="34" charset="0"/>
              </a:rPr>
              <a:t>For a given instruction</a:t>
            </a:r>
          </a:p>
          <a:p>
            <a:pPr lvl="1"/>
            <a:r>
              <a:rPr lang="en-US" dirty="0" smtClean="0">
                <a:latin typeface="Calibri" panose="020F0502020204030204" pitchFamily="34" charset="0"/>
              </a:rPr>
              <a:t>same control signals as single-cycle, but</a:t>
            </a:r>
          </a:p>
          <a:p>
            <a:pPr lvl="1"/>
            <a:r>
              <a:rPr lang="en-US" dirty="0" smtClean="0">
                <a:latin typeface="Calibri" panose="020F0502020204030204" pitchFamily="34" charset="0"/>
              </a:rPr>
              <a:t>control signals required at different cycles, depending on stage</a:t>
            </a:r>
          </a:p>
          <a:p>
            <a:pPr lvl="1">
              <a:buFont typeface="Symbol" panose="05050102010706020507" pitchFamily="18" charset="2"/>
              <a:buChar char="Þ"/>
            </a:pPr>
            <a:r>
              <a:rPr lang="en-US" dirty="0" smtClean="0">
                <a:solidFill>
                  <a:srgbClr val="0000FF"/>
                </a:solidFill>
                <a:latin typeface="Calibri" panose="020F0502020204030204" pitchFamily="34" charset="0"/>
                <a:sym typeface="Symbol" panose="05050102010706020507" pitchFamily="18" charset="2"/>
              </a:rPr>
              <a:t>decode once using the same logic as single-cycle and buffer control signals until consumed</a:t>
            </a:r>
          </a:p>
          <a:p>
            <a:pPr lvl="1">
              <a:buFont typeface="Symbol" panose="05050102010706020507" pitchFamily="18" charset="2"/>
              <a:buChar char="Þ"/>
            </a:pPr>
            <a:endParaRPr lang="en-US" dirty="0" smtClean="0">
              <a:solidFill>
                <a:srgbClr val="0000FF"/>
              </a:solidFill>
              <a:latin typeface="Calibri" panose="020F0502020204030204" pitchFamily="34" charset="0"/>
              <a:sym typeface="Symbol" panose="05050102010706020507" pitchFamily="18" charset="2"/>
            </a:endParaRPr>
          </a:p>
          <a:p>
            <a:pPr lvl="1">
              <a:buFont typeface="Symbol" panose="05050102010706020507" pitchFamily="18" charset="2"/>
              <a:buChar char="Þ"/>
            </a:pPr>
            <a:endParaRPr lang="en-US" dirty="0" smtClean="0">
              <a:solidFill>
                <a:schemeClr val="bg2"/>
              </a:solidFill>
              <a:latin typeface="Calibri" panose="020F0502020204030204" pitchFamily="34" charset="0"/>
              <a:sym typeface="Symbol" panose="05050102010706020507" pitchFamily="18" charset="2"/>
            </a:endParaRPr>
          </a:p>
          <a:p>
            <a:pPr lvl="1">
              <a:buFont typeface="Symbol" panose="05050102010706020507" pitchFamily="18" charset="2"/>
              <a:buChar char="Þ"/>
            </a:pPr>
            <a:endParaRPr lang="en-US" dirty="0" smtClean="0">
              <a:solidFill>
                <a:schemeClr val="bg2"/>
              </a:solidFill>
              <a:latin typeface="Calibri" panose="020F0502020204030204" pitchFamily="34" charset="0"/>
              <a:sym typeface="Symbol" panose="05050102010706020507" pitchFamily="18" charset="2"/>
            </a:endParaRPr>
          </a:p>
          <a:p>
            <a:pPr lvl="1">
              <a:buFont typeface="Symbol" panose="05050102010706020507" pitchFamily="18" charset="2"/>
              <a:buChar char="Þ"/>
            </a:pPr>
            <a:endParaRPr lang="en-US" dirty="0" smtClean="0">
              <a:solidFill>
                <a:schemeClr val="bg2"/>
              </a:solidFill>
              <a:latin typeface="Calibri" panose="020F0502020204030204" pitchFamily="34" charset="0"/>
              <a:sym typeface="Symbol" panose="05050102010706020507" pitchFamily="18" charset="2"/>
            </a:endParaRPr>
          </a:p>
          <a:p>
            <a:pPr lvl="1">
              <a:buFont typeface="Symbol" panose="05050102010706020507" pitchFamily="18" charset="2"/>
              <a:buChar char="Þ"/>
            </a:pPr>
            <a:endParaRPr lang="en-US" dirty="0" smtClean="0">
              <a:solidFill>
                <a:schemeClr val="bg2"/>
              </a:solidFill>
              <a:latin typeface="Calibri" panose="020F0502020204030204" pitchFamily="34" charset="0"/>
              <a:sym typeface="Symbol" panose="05050102010706020507" pitchFamily="18" charset="2"/>
            </a:endParaRPr>
          </a:p>
          <a:p>
            <a:pPr lvl="1">
              <a:buFont typeface="Symbol" panose="05050102010706020507" pitchFamily="18" charset="2"/>
              <a:buChar char="Þ"/>
            </a:pPr>
            <a:endParaRPr lang="en-US" dirty="0" smtClean="0">
              <a:solidFill>
                <a:schemeClr val="bg2"/>
              </a:solidFill>
              <a:latin typeface="Calibri" panose="020F0502020204030204" pitchFamily="34" charset="0"/>
              <a:sym typeface="Symbol" panose="05050102010706020507" pitchFamily="18" charset="2"/>
            </a:endParaRPr>
          </a:p>
          <a:p>
            <a:pPr lvl="1">
              <a:buFontTx/>
              <a:buNone/>
            </a:pPr>
            <a:endParaRPr lang="en-US" dirty="0" smtClean="0">
              <a:solidFill>
                <a:schemeClr val="bg2"/>
              </a:solidFill>
              <a:latin typeface="Calibri" panose="020F0502020204030204" pitchFamily="34" charset="0"/>
              <a:sym typeface="Symbol" panose="05050102010706020507" pitchFamily="18" charset="2"/>
            </a:endParaRPr>
          </a:p>
          <a:p>
            <a:pPr lvl="1">
              <a:buFont typeface="Symbol" panose="05050102010706020507" pitchFamily="18" charset="2"/>
              <a:buChar char="Þ"/>
            </a:pPr>
            <a:r>
              <a:rPr lang="en-US" dirty="0" smtClean="0">
                <a:solidFill>
                  <a:srgbClr val="0000FF"/>
                </a:solidFill>
                <a:latin typeface="Calibri" panose="020F0502020204030204" pitchFamily="34" charset="0"/>
                <a:sym typeface="Symbol" panose="05050102010706020507" pitchFamily="18" charset="2"/>
              </a:rPr>
              <a:t>or carry relevant </a:t>
            </a:r>
            <a:r>
              <a:rPr lang="ja-JP" altLang="en-US" dirty="0" smtClean="0">
                <a:solidFill>
                  <a:srgbClr val="0000FF"/>
                </a:solidFill>
                <a:latin typeface="Calibri" panose="020F0502020204030204" pitchFamily="34" charset="0"/>
                <a:sym typeface="Symbol" panose="05050102010706020507" pitchFamily="18" charset="2"/>
              </a:rPr>
              <a:t>“</a:t>
            </a:r>
            <a:r>
              <a:rPr lang="en-US" altLang="ja-JP" dirty="0" smtClean="0">
                <a:solidFill>
                  <a:srgbClr val="0000FF"/>
                </a:solidFill>
                <a:latin typeface="Calibri" panose="020F0502020204030204" pitchFamily="34" charset="0"/>
                <a:sym typeface="Symbol" panose="05050102010706020507" pitchFamily="18" charset="2"/>
              </a:rPr>
              <a:t>instruction word/field</a:t>
            </a:r>
            <a:r>
              <a:rPr lang="ja-JP" altLang="en-US" dirty="0" smtClean="0">
                <a:solidFill>
                  <a:srgbClr val="0000FF"/>
                </a:solidFill>
                <a:latin typeface="Calibri" panose="020F0502020204030204" pitchFamily="34" charset="0"/>
                <a:sym typeface="Symbol" panose="05050102010706020507" pitchFamily="18" charset="2"/>
              </a:rPr>
              <a:t>”</a:t>
            </a:r>
            <a:r>
              <a:rPr lang="en-US" altLang="ja-JP" dirty="0" smtClean="0">
                <a:solidFill>
                  <a:srgbClr val="0000FF"/>
                </a:solidFill>
                <a:latin typeface="Calibri" panose="020F0502020204030204" pitchFamily="34" charset="0"/>
                <a:sym typeface="Symbol" panose="05050102010706020507" pitchFamily="18" charset="2"/>
              </a:rPr>
              <a:t> down the pipeline and decode locally within each stage (still same logic)</a:t>
            </a:r>
          </a:p>
          <a:p>
            <a:pPr lvl="1">
              <a:buFont typeface="Symbol" panose="05050102010706020507" pitchFamily="18" charset="2"/>
              <a:buNone/>
            </a:pPr>
            <a:r>
              <a:rPr lang="en-US" dirty="0" smtClean="0">
                <a:latin typeface="Calibri" panose="020F0502020204030204" pitchFamily="34" charset="0"/>
                <a:sym typeface="Symbol" panose="05050102010706020507" pitchFamily="18" charset="2"/>
              </a:rPr>
              <a:t>						</a:t>
            </a:r>
            <a:endParaRPr lang="en-US" dirty="0" smtClean="0"/>
          </a:p>
        </p:txBody>
      </p:sp>
      <p:pic>
        <p:nvPicPr>
          <p:cNvPr id="13" name="Picture 12" descr="F06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2714625"/>
            <a:ext cx="7010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16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2</a:t>
            </a:fld>
            <a:endParaRPr lang="en-US"/>
          </a:p>
        </p:txBody>
      </p:sp>
      <p:sp>
        <p:nvSpPr>
          <p:cNvPr id="9" name="Title 1"/>
          <p:cNvSpPr>
            <a:spLocks noGrp="1"/>
          </p:cNvSpPr>
          <p:nvPr>
            <p:ph type="title"/>
          </p:nvPr>
        </p:nvSpPr>
        <p:spPr>
          <a:xfrm>
            <a:off x="228600" y="152400"/>
            <a:ext cx="8610600" cy="1066800"/>
          </a:xfrm>
        </p:spPr>
        <p:txBody>
          <a:bodyPr/>
          <a:lstStyle/>
          <a:p>
            <a:r>
              <a:rPr lang="en-US" smtClean="0">
                <a:ea typeface="ＭＳ Ｐゴシック" panose="020B0600070205080204" pitchFamily="34" charset="-128"/>
              </a:rPr>
              <a:t>Multi-Cycle vs. Single-Cycle uArch</a:t>
            </a:r>
          </a:p>
        </p:txBody>
      </p:sp>
      <p:sp>
        <p:nvSpPr>
          <p:cNvPr id="10" name="Content Placeholder 2"/>
          <p:cNvSpPr>
            <a:spLocks noGrp="1"/>
          </p:cNvSpPr>
          <p:nvPr>
            <p:ph idx="1"/>
          </p:nvPr>
        </p:nvSpPr>
        <p:spPr>
          <a:xfrm>
            <a:off x="228600" y="996950"/>
            <a:ext cx="8610600" cy="5194300"/>
          </a:xfrm>
        </p:spPr>
        <p:txBody>
          <a:bodyPr/>
          <a:lstStyle/>
          <a:p>
            <a:r>
              <a:rPr lang="en-US" smtClean="0">
                <a:ea typeface="ＭＳ Ｐゴシック" panose="020B0600070205080204" pitchFamily="34" charset="-128"/>
              </a:rPr>
              <a:t>Advantages</a:t>
            </a:r>
          </a:p>
          <a:p>
            <a:endParaRPr lang="en-US" smtClean="0">
              <a:ea typeface="ＭＳ Ｐゴシック" panose="020B0600070205080204" pitchFamily="34" charset="-128"/>
            </a:endParaRPr>
          </a:p>
          <a:p>
            <a:r>
              <a:rPr lang="en-US" smtClean="0">
                <a:ea typeface="ＭＳ Ｐゴシック" panose="020B0600070205080204" pitchFamily="34" charset="-128"/>
              </a:rPr>
              <a:t>Disadvantages</a:t>
            </a:r>
          </a:p>
          <a:p>
            <a:endParaRPr lang="en-US" smtClean="0">
              <a:ea typeface="ＭＳ Ｐゴシック" panose="020B0600070205080204" pitchFamily="34" charset="-128"/>
            </a:endParaRPr>
          </a:p>
          <a:p>
            <a:r>
              <a:rPr lang="en-US" smtClean="0">
                <a:ea typeface="ＭＳ Ｐゴシック" panose="020B0600070205080204" pitchFamily="34" charset="-128"/>
              </a:rPr>
              <a:t>You should be very familiar with this right now</a:t>
            </a:r>
          </a:p>
        </p:txBody>
      </p:sp>
    </p:spTree>
    <p:extLst>
      <p:ext uri="{BB962C8B-B14F-4D97-AF65-F5344CB8AC3E}">
        <p14:creationId xmlns:p14="http://schemas.microsoft.com/office/powerpoint/2010/main" val="335959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a:xfrm>
            <a:off x="457200" y="274638"/>
            <a:ext cx="8229600" cy="563562"/>
          </a:xfrm>
          <a:noFill/>
          <a:ln/>
        </p:spPr>
        <p:txBody>
          <a:bodyPr lIns="90488" tIns="44450" rIns="90488" bIns="44450" anchor="ctr">
            <a:normAutofit fontScale="90000"/>
          </a:bodyPr>
          <a:lstStyle/>
          <a:p>
            <a:r>
              <a:rPr lang="en-US" dirty="0"/>
              <a:t>Pipelining the MIPS ISA</a:t>
            </a:r>
          </a:p>
        </p:txBody>
      </p:sp>
      <p:sp>
        <p:nvSpPr>
          <p:cNvPr id="1202179" name="Rectangle 3"/>
          <p:cNvSpPr>
            <a:spLocks noGrp="1" noChangeArrowheads="1"/>
          </p:cNvSpPr>
          <p:nvPr>
            <p:ph type="body" idx="1"/>
          </p:nvPr>
        </p:nvSpPr>
        <p:spPr>
          <a:xfrm>
            <a:off x="533400" y="762000"/>
            <a:ext cx="7772400" cy="5867400"/>
          </a:xfrm>
          <a:noFill/>
          <a:ln/>
        </p:spPr>
        <p:txBody>
          <a:bodyPr lIns="90488" tIns="44450" rIns="90488" bIns="44450">
            <a:normAutofit fontScale="85000" lnSpcReduction="20000"/>
          </a:bodyPr>
          <a:lstStyle/>
          <a:p>
            <a:pPr marL="342900" indent="-342900">
              <a:lnSpc>
                <a:spcPct val="100000"/>
              </a:lnSpc>
              <a:spcBef>
                <a:spcPct val="25000"/>
              </a:spcBef>
            </a:pPr>
            <a:r>
              <a:rPr lang="en-US" sz="2800" dirty="0"/>
              <a:t>What makes it easy</a:t>
            </a:r>
          </a:p>
          <a:p>
            <a:pPr marL="742950" lvl="1" indent="-285750">
              <a:lnSpc>
                <a:spcPct val="100000"/>
              </a:lnSpc>
              <a:spcBef>
                <a:spcPct val="25000"/>
              </a:spcBef>
            </a:pPr>
            <a:r>
              <a:rPr lang="en-US" dirty="0"/>
              <a:t>all instructions are the same length (32 bits)</a:t>
            </a:r>
          </a:p>
          <a:p>
            <a:pPr marL="1143000" lvl="2" indent="-228600">
              <a:lnSpc>
                <a:spcPct val="100000"/>
              </a:lnSpc>
              <a:spcBef>
                <a:spcPct val="25000"/>
              </a:spcBef>
            </a:pPr>
            <a:r>
              <a:rPr lang="en-US" dirty="0"/>
              <a:t>can fetch in the 1</a:t>
            </a:r>
            <a:r>
              <a:rPr lang="en-US" baseline="30000" dirty="0"/>
              <a:t>st</a:t>
            </a:r>
            <a:r>
              <a:rPr lang="en-US" dirty="0"/>
              <a:t> stage and decode in the 2</a:t>
            </a:r>
            <a:r>
              <a:rPr lang="en-US" baseline="30000" dirty="0"/>
              <a:t>nd</a:t>
            </a:r>
            <a:r>
              <a:rPr lang="en-US" dirty="0"/>
              <a:t> stage</a:t>
            </a:r>
          </a:p>
          <a:p>
            <a:pPr marL="742950" lvl="1" indent="-285750">
              <a:lnSpc>
                <a:spcPct val="100000"/>
              </a:lnSpc>
              <a:spcBef>
                <a:spcPct val="25000"/>
              </a:spcBef>
            </a:pPr>
            <a:r>
              <a:rPr lang="en-US" dirty="0"/>
              <a:t>few instruction formats (three) with </a:t>
            </a:r>
            <a:r>
              <a:rPr lang="en-US" dirty="0">
                <a:solidFill>
                  <a:schemeClr val="accent1"/>
                </a:solidFill>
              </a:rPr>
              <a:t>symmetry</a:t>
            </a:r>
            <a:r>
              <a:rPr lang="en-US" dirty="0"/>
              <a:t> across formats</a:t>
            </a:r>
          </a:p>
          <a:p>
            <a:pPr marL="1143000" lvl="2" indent="-228600">
              <a:lnSpc>
                <a:spcPct val="100000"/>
              </a:lnSpc>
              <a:spcBef>
                <a:spcPct val="25000"/>
              </a:spcBef>
            </a:pPr>
            <a:r>
              <a:rPr lang="en-US" dirty="0"/>
              <a:t>can begin reading register file in 2</a:t>
            </a:r>
            <a:r>
              <a:rPr lang="en-US" baseline="30000" dirty="0"/>
              <a:t>nd</a:t>
            </a:r>
            <a:r>
              <a:rPr lang="en-US" dirty="0"/>
              <a:t> stage</a:t>
            </a:r>
          </a:p>
          <a:p>
            <a:pPr marL="742950" lvl="1" indent="-285750">
              <a:lnSpc>
                <a:spcPct val="100000"/>
              </a:lnSpc>
              <a:spcBef>
                <a:spcPct val="25000"/>
              </a:spcBef>
            </a:pPr>
            <a:r>
              <a:rPr lang="en-US" dirty="0"/>
              <a:t>memory operations can occur only in loads and stores</a:t>
            </a:r>
          </a:p>
          <a:p>
            <a:pPr marL="1143000" lvl="2" indent="-228600">
              <a:lnSpc>
                <a:spcPct val="100000"/>
              </a:lnSpc>
              <a:spcBef>
                <a:spcPct val="25000"/>
              </a:spcBef>
            </a:pPr>
            <a:r>
              <a:rPr lang="en-US" dirty="0"/>
              <a:t>can use the execute stage to calculate memory addresses</a:t>
            </a:r>
          </a:p>
          <a:p>
            <a:pPr marL="742950" lvl="1" indent="-285750">
              <a:lnSpc>
                <a:spcPct val="100000"/>
              </a:lnSpc>
              <a:spcBef>
                <a:spcPct val="25000"/>
              </a:spcBef>
            </a:pPr>
            <a:r>
              <a:rPr lang="en-US" dirty="0"/>
              <a:t>each MIPS instruction writes at most one result (i.e., changes the machine state) and does so near the end of the pipeline (MEM and WB)</a:t>
            </a:r>
          </a:p>
          <a:p>
            <a:pPr marL="342900" indent="-342900">
              <a:lnSpc>
                <a:spcPct val="100000"/>
              </a:lnSpc>
              <a:spcBef>
                <a:spcPct val="25000"/>
              </a:spcBef>
            </a:pPr>
            <a:r>
              <a:rPr lang="en-US" sz="2800" dirty="0"/>
              <a:t>What makes it hard</a:t>
            </a:r>
          </a:p>
          <a:p>
            <a:pPr marL="742950" lvl="1" indent="-285750">
              <a:lnSpc>
                <a:spcPct val="100000"/>
              </a:lnSpc>
              <a:spcBef>
                <a:spcPct val="25000"/>
              </a:spcBef>
            </a:pPr>
            <a:r>
              <a:rPr lang="en-US" dirty="0">
                <a:solidFill>
                  <a:schemeClr val="accent1"/>
                </a:solidFill>
              </a:rPr>
              <a:t>structural hazards</a:t>
            </a:r>
            <a:r>
              <a:rPr lang="en-US" dirty="0"/>
              <a:t>:   what if we had only one memory?</a:t>
            </a:r>
          </a:p>
          <a:p>
            <a:pPr marL="742950" lvl="1" indent="-285750">
              <a:lnSpc>
                <a:spcPct val="100000"/>
              </a:lnSpc>
              <a:spcBef>
                <a:spcPct val="25000"/>
              </a:spcBef>
            </a:pPr>
            <a:r>
              <a:rPr lang="en-US" dirty="0">
                <a:solidFill>
                  <a:schemeClr val="accent1"/>
                </a:solidFill>
              </a:rPr>
              <a:t>control hazards</a:t>
            </a:r>
            <a:r>
              <a:rPr lang="en-US" dirty="0"/>
              <a:t>:  what about branches?</a:t>
            </a:r>
          </a:p>
          <a:p>
            <a:pPr marL="742950" lvl="1" indent="-285750">
              <a:lnSpc>
                <a:spcPct val="100000"/>
              </a:lnSpc>
              <a:spcBef>
                <a:spcPct val="25000"/>
              </a:spcBef>
            </a:pPr>
            <a:r>
              <a:rPr lang="en-US" dirty="0">
                <a:solidFill>
                  <a:schemeClr val="accent1"/>
                </a:solidFill>
              </a:rPr>
              <a:t>data hazards</a:t>
            </a:r>
            <a:r>
              <a:rPr lang="en-US" dirty="0"/>
              <a:t>:  what if an instruction’s input operands depend on the output of a previous instruction?</a:t>
            </a:r>
          </a:p>
        </p:txBody>
      </p:sp>
      <p:sp>
        <p:nvSpPr>
          <p:cNvPr id="4" name="Slide Number Placeholder 3"/>
          <p:cNvSpPr>
            <a:spLocks noGrp="1"/>
          </p:cNvSpPr>
          <p:nvPr>
            <p:ph type="sldNum" sz="quarter" idx="12"/>
          </p:nvPr>
        </p:nvSpPr>
        <p:spPr/>
        <p:txBody>
          <a:bodyPr/>
          <a:lstStyle/>
          <a:p>
            <a:fld id="{9F75FEA4-BE46-4E23-B960-59FADFBDF281}"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02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21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21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021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21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217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217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0217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0217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0217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02179">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021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9"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Grp="1" noChangeArrowheads="1"/>
          </p:cNvSpPr>
          <p:nvPr>
            <p:ph type="title"/>
          </p:nvPr>
        </p:nvSpPr>
        <p:spPr>
          <a:xfrm>
            <a:off x="652463" y="304800"/>
            <a:ext cx="7135812" cy="422275"/>
          </a:xfrm>
          <a:noFill/>
          <a:ln/>
        </p:spPr>
        <p:txBody>
          <a:bodyPr wrap="none">
            <a:normAutofit fontScale="90000"/>
          </a:bodyPr>
          <a:lstStyle/>
          <a:p>
            <a:r>
              <a:rPr lang="en-US" sz="4000" dirty="0"/>
              <a:t>Graphically</a:t>
            </a:r>
            <a:r>
              <a:rPr lang="en-US" dirty="0"/>
              <a:t> Representing MIPS Pipeline</a:t>
            </a:r>
          </a:p>
        </p:txBody>
      </p:sp>
      <p:sp>
        <p:nvSpPr>
          <p:cNvPr id="1206275" name="Rectangle 3"/>
          <p:cNvSpPr>
            <a:spLocks noGrp="1" noChangeArrowheads="1"/>
          </p:cNvSpPr>
          <p:nvPr>
            <p:ph type="body" idx="1"/>
          </p:nvPr>
        </p:nvSpPr>
        <p:spPr>
          <a:xfrm>
            <a:off x="685800" y="1143000"/>
            <a:ext cx="7848600" cy="4060825"/>
          </a:xfrm>
          <a:noFill/>
          <a:ln/>
        </p:spPr>
        <p:txBody>
          <a:bodyPr>
            <a:normAutofit fontScale="77500" lnSpcReduction="20000"/>
          </a:bodyPr>
          <a:lstStyle/>
          <a:p>
            <a:pPr>
              <a:buFont typeface="Wingdings" pitchFamily="2" charset="2"/>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Can help with answering questions like:</a:t>
            </a:r>
          </a:p>
          <a:p>
            <a:pPr lvl="1"/>
            <a:r>
              <a:rPr lang="en-US" dirty="0"/>
              <a:t>How many cycles does it take to execute this code?</a:t>
            </a:r>
          </a:p>
          <a:p>
            <a:pPr lvl="1"/>
            <a:r>
              <a:rPr lang="en-US" dirty="0"/>
              <a:t>What is the ALU doing during cycle 4?</a:t>
            </a:r>
          </a:p>
          <a:p>
            <a:pPr lvl="1"/>
            <a:r>
              <a:rPr lang="en-US" dirty="0"/>
              <a:t>Is there a hazard, why does it occur, and how can it be fixed?</a:t>
            </a:r>
          </a:p>
        </p:txBody>
      </p:sp>
      <p:grpSp>
        <p:nvGrpSpPr>
          <p:cNvPr id="2" name="Group 4"/>
          <p:cNvGrpSpPr>
            <a:grpSpLocks/>
          </p:cNvGrpSpPr>
          <p:nvPr/>
        </p:nvGrpSpPr>
        <p:grpSpPr bwMode="auto">
          <a:xfrm>
            <a:off x="2479675" y="1828800"/>
            <a:ext cx="3355975" cy="838200"/>
            <a:chOff x="1562" y="1152"/>
            <a:chExt cx="2114" cy="528"/>
          </a:xfrm>
        </p:grpSpPr>
        <p:grpSp>
          <p:nvGrpSpPr>
            <p:cNvPr id="3" name="Group 5"/>
            <p:cNvGrpSpPr>
              <a:grpSpLocks/>
            </p:cNvGrpSpPr>
            <p:nvPr/>
          </p:nvGrpSpPr>
          <p:grpSpPr bwMode="auto">
            <a:xfrm>
              <a:off x="2487" y="1152"/>
              <a:ext cx="223" cy="481"/>
              <a:chOff x="2207" y="1413"/>
              <a:chExt cx="223" cy="481"/>
            </a:xfrm>
          </p:grpSpPr>
          <p:sp>
            <p:nvSpPr>
              <p:cNvPr id="1206278"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79"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8"/>
            <p:cNvGrpSpPr>
              <a:grpSpLocks/>
            </p:cNvGrpSpPr>
            <p:nvPr/>
          </p:nvGrpSpPr>
          <p:grpSpPr bwMode="auto">
            <a:xfrm>
              <a:off x="1562" y="1248"/>
              <a:ext cx="349" cy="289"/>
              <a:chOff x="1282" y="1509"/>
              <a:chExt cx="349" cy="289"/>
            </a:xfrm>
          </p:grpSpPr>
          <p:sp>
            <p:nvSpPr>
              <p:cNvPr id="1206281"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10"/>
              <p:cNvGrpSpPr>
                <a:grpSpLocks/>
              </p:cNvGrpSpPr>
              <p:nvPr/>
            </p:nvGrpSpPr>
            <p:grpSpPr bwMode="auto">
              <a:xfrm>
                <a:off x="1291" y="1509"/>
                <a:ext cx="340" cy="289"/>
                <a:chOff x="1291" y="1509"/>
                <a:chExt cx="340" cy="289"/>
              </a:xfrm>
            </p:grpSpPr>
            <p:sp>
              <p:nvSpPr>
                <p:cNvPr id="1206283"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84"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6285"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14"/>
            <p:cNvGrpSpPr>
              <a:grpSpLocks/>
            </p:cNvGrpSpPr>
            <p:nvPr/>
          </p:nvGrpSpPr>
          <p:grpSpPr bwMode="auto">
            <a:xfrm>
              <a:off x="2031" y="1248"/>
              <a:ext cx="296" cy="289"/>
              <a:chOff x="1751" y="1509"/>
              <a:chExt cx="296" cy="289"/>
            </a:xfrm>
          </p:grpSpPr>
          <p:sp>
            <p:nvSpPr>
              <p:cNvPr id="1206287"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88"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289"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6290"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1"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6292"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21"/>
            <p:cNvGrpSpPr>
              <a:grpSpLocks/>
            </p:cNvGrpSpPr>
            <p:nvPr/>
          </p:nvGrpSpPr>
          <p:grpSpPr bwMode="auto">
            <a:xfrm>
              <a:off x="2880" y="1248"/>
              <a:ext cx="325" cy="289"/>
              <a:chOff x="2600" y="1509"/>
              <a:chExt cx="325" cy="289"/>
            </a:xfrm>
          </p:grpSpPr>
          <p:sp>
            <p:nvSpPr>
              <p:cNvPr id="1206294"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5"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296"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3348" y="1248"/>
              <a:ext cx="284" cy="289"/>
              <a:chOff x="3068" y="1509"/>
              <a:chExt cx="284" cy="289"/>
            </a:xfrm>
          </p:grpSpPr>
          <p:sp>
            <p:nvSpPr>
              <p:cNvPr id="1206298"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9"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300"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6301"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6302"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6303"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6304"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6305"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6306"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6307"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6308"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37" name="Slide Number Placeholder 36"/>
          <p:cNvSpPr>
            <a:spLocks noGrp="1"/>
          </p:cNvSpPr>
          <p:nvPr>
            <p:ph type="sldNum" sz="quarter" idx="12"/>
          </p:nvPr>
        </p:nvSpPr>
        <p:spPr/>
        <p:txBody>
          <a:bodyPr/>
          <a:lstStyle/>
          <a:p>
            <a:fld id="{9F75FEA4-BE46-4E23-B960-59FADFBDF281}" type="slidenum">
              <a:rPr lang="en-US" smtClean="0"/>
              <a:pPr/>
              <a:t>21</a:t>
            </a:fld>
            <a:endParaRPr lang="en-US"/>
          </a:p>
        </p:txBody>
      </p:sp>
      <p:sp>
        <p:nvSpPr>
          <p:cNvPr id="38" name="Footer Placeholder 37"/>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descr="20%"/>
          <p:cNvSpPr>
            <a:spLocks noChangeArrowheads="1"/>
          </p:cNvSpPr>
          <p:nvPr/>
        </p:nvSpPr>
        <p:spPr bwMode="auto">
          <a:xfrm>
            <a:off x="4686300" y="1643063"/>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207299" name="Rectangle 3"/>
          <p:cNvSpPr>
            <a:spLocks noGrp="1" noChangeArrowheads="1"/>
          </p:cNvSpPr>
          <p:nvPr>
            <p:ph type="title"/>
          </p:nvPr>
        </p:nvSpPr>
        <p:spPr>
          <a:xfrm>
            <a:off x="1600200" y="228600"/>
            <a:ext cx="5622925" cy="422275"/>
          </a:xfrm>
          <a:noFill/>
          <a:ln/>
        </p:spPr>
        <p:txBody>
          <a:bodyPr wrap="none">
            <a:noAutofit/>
          </a:bodyPr>
          <a:lstStyle/>
          <a:p>
            <a:r>
              <a:rPr lang="en-US" sz="3600" dirty="0"/>
              <a:t>Why Pipeline? For Performance!</a:t>
            </a:r>
          </a:p>
        </p:txBody>
      </p:sp>
      <p:sp>
        <p:nvSpPr>
          <p:cNvPr id="1207300" name="Rectangle 4"/>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07301" name="Line 5"/>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07302" name="Rectangle 6"/>
          <p:cNvSpPr>
            <a:spLocks noChangeArrowheads="1"/>
          </p:cNvSpPr>
          <p:nvPr/>
        </p:nvSpPr>
        <p:spPr bwMode="auto">
          <a:xfrm>
            <a:off x="3581400"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07303" name="Rectangle 7"/>
          <p:cNvSpPr>
            <a:spLocks noChangeArrowheads="1"/>
          </p:cNvSpPr>
          <p:nvPr/>
        </p:nvSpPr>
        <p:spPr bwMode="auto">
          <a:xfrm>
            <a:off x="762000" y="1752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207304" name="Rectangle 8"/>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07305" name="Rectangle 9"/>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07306" name="Rectangle 10"/>
          <p:cNvSpPr>
            <a:spLocks noChangeArrowheads="1"/>
          </p:cNvSpPr>
          <p:nvPr/>
        </p:nvSpPr>
        <p:spPr bwMode="auto">
          <a:xfrm>
            <a:off x="762000" y="5181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07307" name="Line 11"/>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8" name="Line 12"/>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9" name="Line 13"/>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0" name="Line 14"/>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1" name="Line 15"/>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2" name="Line 16"/>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3" name="Line 17"/>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4" name="Line 18"/>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5" name="Rectangle 19"/>
          <p:cNvSpPr>
            <a:spLocks noChangeArrowheads="1"/>
          </p:cNvSpPr>
          <p:nvPr/>
        </p:nvSpPr>
        <p:spPr bwMode="auto">
          <a:xfrm>
            <a:off x="762000" y="43100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07316" name="Line 20"/>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057400" y="1676400"/>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207319"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0"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207322"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207324"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5"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26"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07328"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9"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0"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31"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2"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33"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207335"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6"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7"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07339"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40"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41"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42"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43"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44"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45"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46"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47"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48"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49"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743200" y="2514600"/>
            <a:ext cx="3355975" cy="838200"/>
            <a:chOff x="1562" y="1152"/>
            <a:chExt cx="2114" cy="528"/>
          </a:xfrm>
        </p:grpSpPr>
        <p:grpSp>
          <p:nvGrpSpPr>
            <p:cNvPr id="10" name="Group 55"/>
            <p:cNvGrpSpPr>
              <a:grpSpLocks/>
            </p:cNvGrpSpPr>
            <p:nvPr/>
          </p:nvGrpSpPr>
          <p:grpSpPr bwMode="auto">
            <a:xfrm>
              <a:off x="2487" y="1152"/>
              <a:ext cx="223" cy="481"/>
              <a:chOff x="2207" y="1413"/>
              <a:chExt cx="223" cy="481"/>
            </a:xfrm>
          </p:grpSpPr>
          <p:sp>
            <p:nvSpPr>
              <p:cNvPr id="1207352"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3"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562" y="1248"/>
              <a:ext cx="349" cy="289"/>
              <a:chOff x="1282" y="1509"/>
              <a:chExt cx="349" cy="289"/>
            </a:xfrm>
          </p:grpSpPr>
          <p:sp>
            <p:nvSpPr>
              <p:cNvPr id="1207355" name="Rectangle 5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0"/>
              <p:cNvGrpSpPr>
                <a:grpSpLocks/>
              </p:cNvGrpSpPr>
              <p:nvPr/>
            </p:nvGrpSpPr>
            <p:grpSpPr bwMode="auto">
              <a:xfrm>
                <a:off x="1291" y="1509"/>
                <a:ext cx="340" cy="289"/>
                <a:chOff x="1291" y="1509"/>
                <a:chExt cx="340" cy="289"/>
              </a:xfrm>
            </p:grpSpPr>
            <p:sp>
              <p:nvSpPr>
                <p:cNvPr id="1207357"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8"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59"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207361"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2"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63"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64"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5"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66" name="Rectangle 7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1"/>
            <p:cNvGrpSpPr>
              <a:grpSpLocks/>
            </p:cNvGrpSpPr>
            <p:nvPr/>
          </p:nvGrpSpPr>
          <p:grpSpPr bwMode="auto">
            <a:xfrm>
              <a:off x="2880" y="1248"/>
              <a:ext cx="325" cy="289"/>
              <a:chOff x="2600" y="1509"/>
              <a:chExt cx="325" cy="289"/>
            </a:xfrm>
          </p:grpSpPr>
          <p:sp>
            <p:nvSpPr>
              <p:cNvPr id="1207368"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9"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0"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207372"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73"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4"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75"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76"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77"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78"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79"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80"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81"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82"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429000" y="3352800"/>
            <a:ext cx="3355975" cy="838200"/>
            <a:chOff x="1562" y="1152"/>
            <a:chExt cx="2114" cy="528"/>
          </a:xfrm>
        </p:grpSpPr>
        <p:grpSp>
          <p:nvGrpSpPr>
            <p:cNvPr id="17" name="Group 88"/>
            <p:cNvGrpSpPr>
              <a:grpSpLocks/>
            </p:cNvGrpSpPr>
            <p:nvPr/>
          </p:nvGrpSpPr>
          <p:grpSpPr bwMode="auto">
            <a:xfrm>
              <a:off x="2487" y="1152"/>
              <a:ext cx="223" cy="481"/>
              <a:chOff x="2207" y="1413"/>
              <a:chExt cx="223" cy="481"/>
            </a:xfrm>
          </p:grpSpPr>
          <p:sp>
            <p:nvSpPr>
              <p:cNvPr id="1207385"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86"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562" y="1248"/>
              <a:ext cx="349" cy="289"/>
              <a:chOff x="1282" y="1509"/>
              <a:chExt cx="349" cy="289"/>
            </a:xfrm>
          </p:grpSpPr>
          <p:sp>
            <p:nvSpPr>
              <p:cNvPr id="1207388" name="Rectangle 9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3"/>
              <p:cNvGrpSpPr>
                <a:grpSpLocks/>
              </p:cNvGrpSpPr>
              <p:nvPr/>
            </p:nvGrpSpPr>
            <p:grpSpPr bwMode="auto">
              <a:xfrm>
                <a:off x="1291" y="1509"/>
                <a:ext cx="340" cy="289"/>
                <a:chOff x="1291" y="1509"/>
                <a:chExt cx="340" cy="289"/>
              </a:xfrm>
            </p:grpSpPr>
            <p:sp>
              <p:nvSpPr>
                <p:cNvPr id="1207390"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1"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92"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207394"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5"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96"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97"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8"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99" name="Rectangle 10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4"/>
            <p:cNvGrpSpPr>
              <a:grpSpLocks/>
            </p:cNvGrpSpPr>
            <p:nvPr/>
          </p:nvGrpSpPr>
          <p:grpSpPr bwMode="auto">
            <a:xfrm>
              <a:off x="2880" y="1248"/>
              <a:ext cx="325" cy="289"/>
              <a:chOff x="2600" y="1509"/>
              <a:chExt cx="325" cy="289"/>
            </a:xfrm>
          </p:grpSpPr>
          <p:sp>
            <p:nvSpPr>
              <p:cNvPr id="1207401"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2"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3"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207405"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6"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7"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08"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09"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10"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11"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12"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13"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14"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15"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4114800" y="4191000"/>
            <a:ext cx="3355975" cy="838200"/>
            <a:chOff x="1562" y="1152"/>
            <a:chExt cx="2114" cy="528"/>
          </a:xfrm>
        </p:grpSpPr>
        <p:grpSp>
          <p:nvGrpSpPr>
            <p:cNvPr id="24" name="Group 121"/>
            <p:cNvGrpSpPr>
              <a:grpSpLocks/>
            </p:cNvGrpSpPr>
            <p:nvPr/>
          </p:nvGrpSpPr>
          <p:grpSpPr bwMode="auto">
            <a:xfrm>
              <a:off x="2487" y="1152"/>
              <a:ext cx="223" cy="481"/>
              <a:chOff x="2207" y="1413"/>
              <a:chExt cx="223" cy="481"/>
            </a:xfrm>
          </p:grpSpPr>
          <p:sp>
            <p:nvSpPr>
              <p:cNvPr id="1207418"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19"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562" y="1248"/>
              <a:ext cx="349" cy="289"/>
              <a:chOff x="1282" y="1509"/>
              <a:chExt cx="349" cy="289"/>
            </a:xfrm>
          </p:grpSpPr>
          <p:sp>
            <p:nvSpPr>
              <p:cNvPr id="1207421" name="Rectangle 1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6"/>
              <p:cNvGrpSpPr>
                <a:grpSpLocks/>
              </p:cNvGrpSpPr>
              <p:nvPr/>
            </p:nvGrpSpPr>
            <p:grpSpPr bwMode="auto">
              <a:xfrm>
                <a:off x="1291" y="1509"/>
                <a:ext cx="340" cy="289"/>
                <a:chOff x="1291" y="1509"/>
                <a:chExt cx="340" cy="289"/>
              </a:xfrm>
            </p:grpSpPr>
            <p:sp>
              <p:nvSpPr>
                <p:cNvPr id="1207423"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4"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25"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207427"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8"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29"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30"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1"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32" name="Rectangle 1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7"/>
            <p:cNvGrpSpPr>
              <a:grpSpLocks/>
            </p:cNvGrpSpPr>
            <p:nvPr/>
          </p:nvGrpSpPr>
          <p:grpSpPr bwMode="auto">
            <a:xfrm>
              <a:off x="2880" y="1248"/>
              <a:ext cx="325" cy="289"/>
              <a:chOff x="2600" y="1509"/>
              <a:chExt cx="325" cy="289"/>
            </a:xfrm>
          </p:grpSpPr>
          <p:sp>
            <p:nvSpPr>
              <p:cNvPr id="1207434"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5"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36"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207438"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9"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40"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41"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42"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43"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44"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45"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46"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47"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48"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800600" y="5029200"/>
            <a:ext cx="3355975" cy="838200"/>
            <a:chOff x="1562" y="1152"/>
            <a:chExt cx="2114" cy="528"/>
          </a:xfrm>
        </p:grpSpPr>
        <p:grpSp>
          <p:nvGrpSpPr>
            <p:cNvPr id="31" name="Group 154"/>
            <p:cNvGrpSpPr>
              <a:grpSpLocks/>
            </p:cNvGrpSpPr>
            <p:nvPr/>
          </p:nvGrpSpPr>
          <p:grpSpPr bwMode="auto">
            <a:xfrm>
              <a:off x="2487" y="1152"/>
              <a:ext cx="223" cy="481"/>
              <a:chOff x="2207" y="1413"/>
              <a:chExt cx="223" cy="481"/>
            </a:xfrm>
          </p:grpSpPr>
          <p:sp>
            <p:nvSpPr>
              <p:cNvPr id="1207451"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2"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07360" name="Group 157"/>
            <p:cNvGrpSpPr>
              <a:grpSpLocks/>
            </p:cNvGrpSpPr>
            <p:nvPr/>
          </p:nvGrpSpPr>
          <p:grpSpPr bwMode="auto">
            <a:xfrm>
              <a:off x="1562" y="1248"/>
              <a:ext cx="349" cy="289"/>
              <a:chOff x="1282" y="1509"/>
              <a:chExt cx="349" cy="289"/>
            </a:xfrm>
          </p:grpSpPr>
          <p:sp>
            <p:nvSpPr>
              <p:cNvPr id="1207454" name="Rectangle 1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07367" name="Group 159"/>
              <p:cNvGrpSpPr>
                <a:grpSpLocks/>
              </p:cNvGrpSpPr>
              <p:nvPr/>
            </p:nvGrpSpPr>
            <p:grpSpPr bwMode="auto">
              <a:xfrm>
                <a:off x="1291" y="1509"/>
                <a:ext cx="340" cy="289"/>
                <a:chOff x="1291" y="1509"/>
                <a:chExt cx="340" cy="289"/>
              </a:xfrm>
            </p:grpSpPr>
            <p:sp>
              <p:nvSpPr>
                <p:cNvPr id="1207456"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7"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58"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71" name="Group 163"/>
            <p:cNvGrpSpPr>
              <a:grpSpLocks/>
            </p:cNvGrpSpPr>
            <p:nvPr/>
          </p:nvGrpSpPr>
          <p:grpSpPr bwMode="auto">
            <a:xfrm>
              <a:off x="2031" y="1248"/>
              <a:ext cx="296" cy="289"/>
              <a:chOff x="1751" y="1509"/>
              <a:chExt cx="296" cy="289"/>
            </a:xfrm>
          </p:grpSpPr>
          <p:sp>
            <p:nvSpPr>
              <p:cNvPr id="1207460"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1"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2"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63"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4"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65" name="Rectangle 1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07383" name="Group 170"/>
            <p:cNvGrpSpPr>
              <a:grpSpLocks/>
            </p:cNvGrpSpPr>
            <p:nvPr/>
          </p:nvGrpSpPr>
          <p:grpSpPr bwMode="auto">
            <a:xfrm>
              <a:off x="2880" y="1248"/>
              <a:ext cx="325" cy="289"/>
              <a:chOff x="2600" y="1509"/>
              <a:chExt cx="325" cy="289"/>
            </a:xfrm>
          </p:grpSpPr>
          <p:sp>
            <p:nvSpPr>
              <p:cNvPr id="1207467"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8"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9"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84" name="Group 174"/>
            <p:cNvGrpSpPr>
              <a:grpSpLocks/>
            </p:cNvGrpSpPr>
            <p:nvPr/>
          </p:nvGrpSpPr>
          <p:grpSpPr bwMode="auto">
            <a:xfrm>
              <a:off x="3348" y="1248"/>
              <a:ext cx="284" cy="289"/>
              <a:chOff x="3068" y="1509"/>
              <a:chExt cx="284" cy="289"/>
            </a:xfrm>
          </p:grpSpPr>
          <p:sp>
            <p:nvSpPr>
              <p:cNvPr id="1207471"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72"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73"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74"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75"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76"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77"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78"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79"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80"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81"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07482" name="Rectangle 186"/>
          <p:cNvSpPr>
            <a:spLocks noChangeArrowheads="1"/>
          </p:cNvSpPr>
          <p:nvPr/>
        </p:nvSpPr>
        <p:spPr bwMode="auto">
          <a:xfrm>
            <a:off x="6629400" y="1524000"/>
            <a:ext cx="2057400" cy="1917700"/>
          </a:xfrm>
          <a:prstGeom prst="rect">
            <a:avLst/>
          </a:prstGeom>
          <a:noFill/>
          <a:ln w="12700">
            <a:noFill/>
            <a:miter lim="800000"/>
            <a:headEnd/>
            <a:tailEnd/>
          </a:ln>
          <a:effectLst/>
        </p:spPr>
        <p:txBody>
          <a:bodyPr lIns="90488" tIns="44450" rIns="90488" bIns="44450">
            <a:spAutoFit/>
          </a:bodyPr>
          <a:lstStyle/>
          <a:p>
            <a:pPr algn="r"/>
            <a:r>
              <a:rPr lang="en-US" sz="2000"/>
              <a:t>Once the pipeline is full, one instruction is completed every cycle, so CPI = 1</a:t>
            </a:r>
          </a:p>
        </p:txBody>
      </p:sp>
      <p:grpSp>
        <p:nvGrpSpPr>
          <p:cNvPr id="1207387" name="Group 187"/>
          <p:cNvGrpSpPr>
            <a:grpSpLocks/>
          </p:cNvGrpSpPr>
          <p:nvPr/>
        </p:nvGrpSpPr>
        <p:grpSpPr bwMode="auto">
          <a:xfrm>
            <a:off x="1981200" y="5486400"/>
            <a:ext cx="2733675" cy="515938"/>
            <a:chOff x="1248" y="3456"/>
            <a:chExt cx="1722" cy="325"/>
          </a:xfrm>
        </p:grpSpPr>
        <p:sp>
          <p:nvSpPr>
            <p:cNvPr id="1207484" name="Line 188"/>
            <p:cNvSpPr>
              <a:spLocks noChangeShapeType="1"/>
            </p:cNvSpPr>
            <p:nvPr/>
          </p:nvSpPr>
          <p:spPr bwMode="auto">
            <a:xfrm>
              <a:off x="1248" y="3456"/>
              <a:ext cx="1680" cy="0"/>
            </a:xfrm>
            <a:prstGeom prst="line">
              <a:avLst/>
            </a:prstGeom>
            <a:noFill/>
            <a:ln w="12700">
              <a:solidFill>
                <a:schemeClr val="accent1"/>
              </a:solidFill>
              <a:round/>
              <a:headEnd type="triangle" w="med" len="med"/>
              <a:tailEnd type="triangle" w="med" len="med"/>
            </a:ln>
            <a:effectLst/>
          </p:spPr>
          <p:txBody>
            <a:bodyPr/>
            <a:lstStyle/>
            <a:p>
              <a:endParaRPr lang="en-US"/>
            </a:p>
          </p:txBody>
        </p:sp>
        <p:sp>
          <p:nvSpPr>
            <p:cNvPr id="1207485" name="Rectangle 189"/>
            <p:cNvSpPr>
              <a:spLocks noChangeArrowheads="1"/>
            </p:cNvSpPr>
            <p:nvPr/>
          </p:nvSpPr>
          <p:spPr bwMode="auto">
            <a:xfrm>
              <a:off x="1296" y="3552"/>
              <a:ext cx="1674" cy="229"/>
            </a:xfrm>
            <a:prstGeom prst="rect">
              <a:avLst/>
            </a:prstGeom>
            <a:noFill/>
            <a:ln w="12700">
              <a:noFill/>
              <a:miter lim="800000"/>
              <a:headEnd/>
              <a:tailEnd/>
            </a:ln>
            <a:effectLst/>
          </p:spPr>
          <p:txBody>
            <a:bodyPr wrap="none" lIns="90488" tIns="44450" rIns="90488" bIns="44450">
              <a:spAutoFit/>
            </a:bodyPr>
            <a:lstStyle/>
            <a:p>
              <a:r>
                <a:rPr lang="en-US" b="1"/>
                <a:t>Time to fill the pipeline</a:t>
              </a:r>
            </a:p>
          </p:txBody>
        </p:sp>
      </p:grpSp>
      <p:sp>
        <p:nvSpPr>
          <p:cNvPr id="190" name="Slide Number Placeholder 189"/>
          <p:cNvSpPr>
            <a:spLocks noGrp="1"/>
          </p:cNvSpPr>
          <p:nvPr>
            <p:ph type="sldNum" sz="quarter" idx="12"/>
          </p:nvPr>
        </p:nvSpPr>
        <p:spPr/>
        <p:txBody>
          <a:bodyPr/>
          <a:lstStyle/>
          <a:p>
            <a:fld id="{9F75FEA4-BE46-4E23-B960-59FADFBDF281}" type="slidenum">
              <a:rPr lang="en-US" smtClean="0"/>
              <a:pPr/>
              <a:t>22</a:t>
            </a:fld>
            <a:endParaRPr lang="en-US"/>
          </a:p>
        </p:txBody>
      </p:sp>
      <p:sp>
        <p:nvSpPr>
          <p:cNvPr id="191" name="Footer Placeholder 190"/>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72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20748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207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298" grpId="0" animBg="1"/>
      <p:bldP spid="120748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a:xfrm>
            <a:off x="1524000" y="304800"/>
            <a:ext cx="6215062" cy="422275"/>
          </a:xfrm>
          <a:noFill/>
          <a:ln/>
        </p:spPr>
        <p:txBody>
          <a:bodyPr wrap="none">
            <a:normAutofit fontScale="90000"/>
          </a:bodyPr>
          <a:lstStyle/>
          <a:p>
            <a:r>
              <a:rPr lang="en-US" sz="4000" dirty="0"/>
              <a:t>Can</a:t>
            </a:r>
            <a:r>
              <a:rPr lang="en-US" dirty="0"/>
              <a:t> Pipelining Get Us Into Trouble?</a:t>
            </a:r>
          </a:p>
        </p:txBody>
      </p:sp>
      <p:sp>
        <p:nvSpPr>
          <p:cNvPr id="1209347" name="Rectangle 3"/>
          <p:cNvSpPr>
            <a:spLocks noGrp="1" noChangeArrowheads="1"/>
          </p:cNvSpPr>
          <p:nvPr>
            <p:ph type="body" idx="1"/>
          </p:nvPr>
        </p:nvSpPr>
        <p:spPr>
          <a:xfrm>
            <a:off x="685800" y="893763"/>
            <a:ext cx="7848600" cy="3509962"/>
          </a:xfrm>
          <a:noFill/>
          <a:ln/>
        </p:spPr>
        <p:txBody>
          <a:bodyPr>
            <a:normAutofit fontScale="85000" lnSpcReduction="20000"/>
          </a:bodyPr>
          <a:lstStyle/>
          <a:p>
            <a:pPr>
              <a:lnSpc>
                <a:spcPct val="100000"/>
              </a:lnSpc>
              <a:spcBef>
                <a:spcPct val="30000"/>
              </a:spcBef>
            </a:pPr>
            <a:r>
              <a:rPr lang="en-US"/>
              <a:t>Yes:</a:t>
            </a:r>
            <a:r>
              <a:rPr lang="en-US">
                <a:solidFill>
                  <a:schemeClr val="hlink"/>
                </a:solidFill>
              </a:rPr>
              <a:t>  </a:t>
            </a:r>
            <a:r>
              <a:rPr lang="en-US">
                <a:solidFill>
                  <a:schemeClr val="accent1"/>
                </a:solidFill>
              </a:rPr>
              <a:t>Pipeline Hazards</a:t>
            </a:r>
          </a:p>
          <a:p>
            <a:pPr lvl="1">
              <a:lnSpc>
                <a:spcPct val="100000"/>
              </a:lnSpc>
              <a:spcBef>
                <a:spcPct val="30000"/>
              </a:spcBef>
            </a:pPr>
            <a:r>
              <a:rPr lang="en-US">
                <a:solidFill>
                  <a:schemeClr val="accent1"/>
                </a:solidFill>
              </a:rPr>
              <a:t>structural hazards</a:t>
            </a:r>
            <a:r>
              <a:rPr lang="en-US"/>
              <a:t>: attempt to use the same resource by two different instructions at the same time</a:t>
            </a:r>
          </a:p>
          <a:p>
            <a:pPr lvl="1">
              <a:lnSpc>
                <a:spcPct val="100000"/>
              </a:lnSpc>
              <a:spcBef>
                <a:spcPct val="30000"/>
              </a:spcBef>
            </a:pPr>
            <a:r>
              <a:rPr lang="en-US">
                <a:solidFill>
                  <a:schemeClr val="accent1"/>
                </a:solidFill>
              </a:rPr>
              <a:t>data hazards</a:t>
            </a:r>
            <a:r>
              <a:rPr lang="en-US"/>
              <a:t>: attempt to use data before it is ready</a:t>
            </a:r>
          </a:p>
          <a:p>
            <a:pPr lvl="2">
              <a:lnSpc>
                <a:spcPct val="100000"/>
              </a:lnSpc>
              <a:spcBef>
                <a:spcPct val="30000"/>
              </a:spcBef>
            </a:pPr>
            <a:r>
              <a:rPr lang="en-US"/>
              <a:t>An instruction’s source operand(s) are produced by a prior instruction still in the pipeline</a:t>
            </a:r>
          </a:p>
          <a:p>
            <a:pPr lvl="1">
              <a:lnSpc>
                <a:spcPct val="100000"/>
              </a:lnSpc>
              <a:spcBef>
                <a:spcPct val="30000"/>
              </a:spcBef>
            </a:pPr>
            <a:r>
              <a:rPr lang="en-US">
                <a:solidFill>
                  <a:schemeClr val="accent1"/>
                </a:solidFill>
              </a:rPr>
              <a:t>control hazards</a:t>
            </a:r>
            <a:r>
              <a:rPr lang="en-US"/>
              <a:t>: attempt to make a decision about program control flow before the condition has been evaluated and the new PC target address calculated</a:t>
            </a:r>
          </a:p>
          <a:p>
            <a:pPr lvl="2">
              <a:lnSpc>
                <a:spcPct val="100000"/>
              </a:lnSpc>
              <a:spcBef>
                <a:spcPct val="30000"/>
              </a:spcBef>
            </a:pPr>
            <a:r>
              <a:rPr lang="en-US"/>
              <a:t>branch instructions</a:t>
            </a:r>
          </a:p>
        </p:txBody>
      </p:sp>
      <p:sp>
        <p:nvSpPr>
          <p:cNvPr id="1209348" name="Rectangle 4"/>
          <p:cNvSpPr>
            <a:spLocks noChangeArrowheads="1"/>
          </p:cNvSpPr>
          <p:nvPr/>
        </p:nvSpPr>
        <p:spPr bwMode="auto">
          <a:xfrm>
            <a:off x="685800" y="5105400"/>
            <a:ext cx="7848600" cy="1141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Can always resolve hazards by </a:t>
            </a:r>
            <a:r>
              <a:rPr lang="en-US" sz="2400">
                <a:solidFill>
                  <a:schemeClr val="accent2"/>
                </a:solidFill>
              </a:rPr>
              <a:t>waiting</a:t>
            </a:r>
            <a:endParaRPr lang="en-US" sz="2400">
              <a:solidFill>
                <a:schemeClr val="bg2"/>
              </a:solidFill>
            </a:endParaRP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pipeline control must detect the hazard</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and take action to resolve hazards</a:t>
            </a:r>
          </a:p>
        </p:txBody>
      </p:sp>
      <p:sp>
        <p:nvSpPr>
          <p:cNvPr id="5" name="Slide Number Placeholder 4"/>
          <p:cNvSpPr>
            <a:spLocks noGrp="1"/>
          </p:cNvSpPr>
          <p:nvPr>
            <p:ph type="sldNum" sz="quarter" idx="12"/>
          </p:nvPr>
        </p:nvSpPr>
        <p:spPr/>
        <p:txBody>
          <a:bodyPr/>
          <a:lstStyle/>
          <a:p>
            <a:fld id="{9F75FEA4-BE46-4E23-B960-59FADFBDF281}"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09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9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93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93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0934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093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0934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0934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093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47" grpId="0" build="p" bldLvl="2"/>
      <p:bldP spid="120934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ChangeArrowheads="1"/>
          </p:cNvSpPr>
          <p:nvPr/>
        </p:nvSpPr>
        <p:spPr bwMode="auto">
          <a:xfrm>
            <a:off x="4114800" y="4343400"/>
            <a:ext cx="533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1395" name="Rectangle 3"/>
          <p:cNvSpPr>
            <a:spLocks noChangeArrowheads="1"/>
          </p:cNvSpPr>
          <p:nvPr/>
        </p:nvSpPr>
        <p:spPr bwMode="auto">
          <a:xfrm>
            <a:off x="4114800" y="1828800"/>
            <a:ext cx="533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1396" name="Rectangle 4"/>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1397" name="Line 5"/>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1398" name="Rectangle 6"/>
          <p:cNvSpPr>
            <a:spLocks noChangeArrowheads="1"/>
          </p:cNvSpPr>
          <p:nvPr/>
        </p:nvSpPr>
        <p:spPr bwMode="auto">
          <a:xfrm>
            <a:off x="3581400"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11399" name="Rectangle 7"/>
          <p:cNvSpPr>
            <a:spLocks noChangeArrowheads="1"/>
          </p:cNvSpPr>
          <p:nvPr/>
        </p:nvSpPr>
        <p:spPr bwMode="auto">
          <a:xfrm>
            <a:off x="762000" y="1752600"/>
            <a:ext cx="5461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sp>
        <p:nvSpPr>
          <p:cNvPr id="1211400" name="Rectangle 8"/>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11401" name="Rectangle 9"/>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11402" name="Rectangle 10"/>
          <p:cNvSpPr>
            <a:spLocks noChangeArrowheads="1"/>
          </p:cNvSpPr>
          <p:nvPr/>
        </p:nvSpPr>
        <p:spPr bwMode="auto">
          <a:xfrm>
            <a:off x="762000" y="5181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11403" name="Line 11"/>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4" name="Line 12"/>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5" name="Line 13"/>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6" name="Line 14"/>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7" name="Line 15"/>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8" name="Line 16"/>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9" name="Line 17"/>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10" name="Line 18"/>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11" name="Rectangle 19"/>
          <p:cNvSpPr>
            <a:spLocks noChangeArrowheads="1"/>
          </p:cNvSpPr>
          <p:nvPr/>
        </p:nvSpPr>
        <p:spPr bwMode="auto">
          <a:xfrm>
            <a:off x="762000" y="43100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11412" name="Line 20"/>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1939925" y="1676400"/>
            <a:ext cx="3473450" cy="838200"/>
            <a:chOff x="1488" y="1152"/>
            <a:chExt cx="2188" cy="528"/>
          </a:xfrm>
        </p:grpSpPr>
        <p:grpSp>
          <p:nvGrpSpPr>
            <p:cNvPr id="3" name="Group 22"/>
            <p:cNvGrpSpPr>
              <a:grpSpLocks/>
            </p:cNvGrpSpPr>
            <p:nvPr/>
          </p:nvGrpSpPr>
          <p:grpSpPr bwMode="auto">
            <a:xfrm>
              <a:off x="2487" y="1152"/>
              <a:ext cx="223" cy="481"/>
              <a:chOff x="2207" y="1413"/>
              <a:chExt cx="223" cy="481"/>
            </a:xfrm>
          </p:grpSpPr>
          <p:sp>
            <p:nvSpPr>
              <p:cNvPr id="121141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16"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488" y="1248"/>
              <a:ext cx="423" cy="289"/>
              <a:chOff x="1208" y="1509"/>
              <a:chExt cx="423" cy="289"/>
            </a:xfrm>
          </p:grpSpPr>
          <p:sp>
            <p:nvSpPr>
              <p:cNvPr id="1211418" name="Rectangle 26"/>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5" name="Group 27"/>
              <p:cNvGrpSpPr>
                <a:grpSpLocks/>
              </p:cNvGrpSpPr>
              <p:nvPr/>
            </p:nvGrpSpPr>
            <p:grpSpPr bwMode="auto">
              <a:xfrm>
                <a:off x="1291" y="1509"/>
                <a:ext cx="340" cy="289"/>
                <a:chOff x="1291" y="1509"/>
                <a:chExt cx="340" cy="289"/>
              </a:xfrm>
            </p:grpSpPr>
            <p:sp>
              <p:nvSpPr>
                <p:cNvPr id="1211420"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1"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22"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1142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26"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27"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8"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29" name="Rectangle 37"/>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7" name="Group 38"/>
            <p:cNvGrpSpPr>
              <a:grpSpLocks/>
            </p:cNvGrpSpPr>
            <p:nvPr/>
          </p:nvGrpSpPr>
          <p:grpSpPr bwMode="auto">
            <a:xfrm>
              <a:off x="2880" y="1248"/>
              <a:ext cx="325" cy="289"/>
              <a:chOff x="2600" y="1509"/>
              <a:chExt cx="325" cy="289"/>
            </a:xfrm>
          </p:grpSpPr>
          <p:sp>
            <p:nvSpPr>
              <p:cNvPr id="1211431"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32"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33"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11435"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36"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37"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438"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439"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440"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441"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442"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443"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444"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445"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625725" y="2514600"/>
            <a:ext cx="3473450" cy="838200"/>
            <a:chOff x="1488" y="1152"/>
            <a:chExt cx="2188" cy="528"/>
          </a:xfrm>
        </p:grpSpPr>
        <p:grpSp>
          <p:nvGrpSpPr>
            <p:cNvPr id="10" name="Group 55"/>
            <p:cNvGrpSpPr>
              <a:grpSpLocks/>
            </p:cNvGrpSpPr>
            <p:nvPr/>
          </p:nvGrpSpPr>
          <p:grpSpPr bwMode="auto">
            <a:xfrm>
              <a:off x="2487" y="1152"/>
              <a:ext cx="223" cy="481"/>
              <a:chOff x="2207" y="1413"/>
              <a:chExt cx="223" cy="481"/>
            </a:xfrm>
          </p:grpSpPr>
          <p:sp>
            <p:nvSpPr>
              <p:cNvPr id="1211448"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49"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488" y="1248"/>
              <a:ext cx="423" cy="289"/>
              <a:chOff x="1208" y="1509"/>
              <a:chExt cx="423" cy="289"/>
            </a:xfrm>
          </p:grpSpPr>
          <p:sp>
            <p:nvSpPr>
              <p:cNvPr id="1211451" name="Rectangle 59"/>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2" name="Group 60"/>
              <p:cNvGrpSpPr>
                <a:grpSpLocks/>
              </p:cNvGrpSpPr>
              <p:nvPr/>
            </p:nvGrpSpPr>
            <p:grpSpPr bwMode="auto">
              <a:xfrm>
                <a:off x="1291" y="1509"/>
                <a:ext cx="340" cy="289"/>
                <a:chOff x="1291" y="1509"/>
                <a:chExt cx="340" cy="289"/>
              </a:xfrm>
            </p:grpSpPr>
            <p:sp>
              <p:nvSpPr>
                <p:cNvPr id="1211453"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54"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55"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211457"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58"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59"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60"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1"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62" name="Rectangle 70"/>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14" name="Group 71"/>
            <p:cNvGrpSpPr>
              <a:grpSpLocks/>
            </p:cNvGrpSpPr>
            <p:nvPr/>
          </p:nvGrpSpPr>
          <p:grpSpPr bwMode="auto">
            <a:xfrm>
              <a:off x="2880" y="1248"/>
              <a:ext cx="325" cy="289"/>
              <a:chOff x="2600" y="1509"/>
              <a:chExt cx="325" cy="289"/>
            </a:xfrm>
          </p:grpSpPr>
          <p:sp>
            <p:nvSpPr>
              <p:cNvPr id="1211464"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5"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66"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211468"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9"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70"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471"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472"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473"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474"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475"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476"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477"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478"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311525" y="3352800"/>
            <a:ext cx="3473450" cy="838200"/>
            <a:chOff x="1488" y="1152"/>
            <a:chExt cx="2188" cy="528"/>
          </a:xfrm>
        </p:grpSpPr>
        <p:grpSp>
          <p:nvGrpSpPr>
            <p:cNvPr id="17" name="Group 88"/>
            <p:cNvGrpSpPr>
              <a:grpSpLocks/>
            </p:cNvGrpSpPr>
            <p:nvPr/>
          </p:nvGrpSpPr>
          <p:grpSpPr bwMode="auto">
            <a:xfrm>
              <a:off x="2487" y="1152"/>
              <a:ext cx="223" cy="481"/>
              <a:chOff x="2207" y="1413"/>
              <a:chExt cx="223" cy="481"/>
            </a:xfrm>
          </p:grpSpPr>
          <p:sp>
            <p:nvSpPr>
              <p:cNvPr id="1211481"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82"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488" y="1248"/>
              <a:ext cx="423" cy="289"/>
              <a:chOff x="1208" y="1509"/>
              <a:chExt cx="423" cy="289"/>
            </a:xfrm>
          </p:grpSpPr>
          <p:sp>
            <p:nvSpPr>
              <p:cNvPr id="1211484" name="Rectangle 92"/>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9" name="Group 93"/>
              <p:cNvGrpSpPr>
                <a:grpSpLocks/>
              </p:cNvGrpSpPr>
              <p:nvPr/>
            </p:nvGrpSpPr>
            <p:grpSpPr bwMode="auto">
              <a:xfrm>
                <a:off x="1291" y="1509"/>
                <a:ext cx="340" cy="289"/>
                <a:chOff x="1291" y="1509"/>
                <a:chExt cx="340" cy="289"/>
              </a:xfrm>
            </p:grpSpPr>
            <p:sp>
              <p:nvSpPr>
                <p:cNvPr id="1211486"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87"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88"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211490"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1"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92"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93"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4"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95" name="Rectangle 103"/>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21" name="Group 104"/>
            <p:cNvGrpSpPr>
              <a:grpSpLocks/>
            </p:cNvGrpSpPr>
            <p:nvPr/>
          </p:nvGrpSpPr>
          <p:grpSpPr bwMode="auto">
            <a:xfrm>
              <a:off x="2880" y="1248"/>
              <a:ext cx="325" cy="289"/>
              <a:chOff x="2600" y="1509"/>
              <a:chExt cx="325" cy="289"/>
            </a:xfrm>
          </p:grpSpPr>
          <p:sp>
            <p:nvSpPr>
              <p:cNvPr id="1211497"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8"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99"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211501"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02"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03"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04"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05"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06"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07"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08"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09"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10"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11"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3997325" y="4191000"/>
            <a:ext cx="3473450" cy="838200"/>
            <a:chOff x="1488" y="1152"/>
            <a:chExt cx="2188" cy="528"/>
          </a:xfrm>
        </p:grpSpPr>
        <p:grpSp>
          <p:nvGrpSpPr>
            <p:cNvPr id="24" name="Group 121"/>
            <p:cNvGrpSpPr>
              <a:grpSpLocks/>
            </p:cNvGrpSpPr>
            <p:nvPr/>
          </p:nvGrpSpPr>
          <p:grpSpPr bwMode="auto">
            <a:xfrm>
              <a:off x="2487" y="1152"/>
              <a:ext cx="223" cy="481"/>
              <a:chOff x="2207" y="1413"/>
              <a:chExt cx="223" cy="481"/>
            </a:xfrm>
          </p:grpSpPr>
          <p:sp>
            <p:nvSpPr>
              <p:cNvPr id="1211514"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15"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488" y="1248"/>
              <a:ext cx="423" cy="289"/>
              <a:chOff x="1208" y="1509"/>
              <a:chExt cx="423" cy="289"/>
            </a:xfrm>
          </p:grpSpPr>
          <p:sp>
            <p:nvSpPr>
              <p:cNvPr id="1211517" name="Rectangle 125"/>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26" name="Group 126"/>
              <p:cNvGrpSpPr>
                <a:grpSpLocks/>
              </p:cNvGrpSpPr>
              <p:nvPr/>
            </p:nvGrpSpPr>
            <p:grpSpPr bwMode="auto">
              <a:xfrm>
                <a:off x="1291" y="1509"/>
                <a:ext cx="340" cy="289"/>
                <a:chOff x="1291" y="1509"/>
                <a:chExt cx="340" cy="289"/>
              </a:xfrm>
            </p:grpSpPr>
            <p:sp>
              <p:nvSpPr>
                <p:cNvPr id="1211519"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0"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521"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211523"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4"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25"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526"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7"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528" name="Rectangle 136"/>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28" name="Group 137"/>
            <p:cNvGrpSpPr>
              <a:grpSpLocks/>
            </p:cNvGrpSpPr>
            <p:nvPr/>
          </p:nvGrpSpPr>
          <p:grpSpPr bwMode="auto">
            <a:xfrm>
              <a:off x="2880" y="1248"/>
              <a:ext cx="325" cy="289"/>
              <a:chOff x="2600" y="1509"/>
              <a:chExt cx="325" cy="289"/>
            </a:xfrm>
          </p:grpSpPr>
          <p:sp>
            <p:nvSpPr>
              <p:cNvPr id="1211530"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31"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32"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211534"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35"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36"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37"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38"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39"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40"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41"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42"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43"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44"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683125" y="5029200"/>
            <a:ext cx="3473450" cy="838200"/>
            <a:chOff x="1488" y="1152"/>
            <a:chExt cx="2188" cy="528"/>
          </a:xfrm>
        </p:grpSpPr>
        <p:grpSp>
          <p:nvGrpSpPr>
            <p:cNvPr id="31" name="Group 154"/>
            <p:cNvGrpSpPr>
              <a:grpSpLocks/>
            </p:cNvGrpSpPr>
            <p:nvPr/>
          </p:nvGrpSpPr>
          <p:grpSpPr bwMode="auto">
            <a:xfrm>
              <a:off x="2487" y="1152"/>
              <a:ext cx="223" cy="481"/>
              <a:chOff x="2207" y="1413"/>
              <a:chExt cx="223" cy="481"/>
            </a:xfrm>
          </p:grpSpPr>
          <p:sp>
            <p:nvSpPr>
              <p:cNvPr id="1211547"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48"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11392" name="Group 157"/>
            <p:cNvGrpSpPr>
              <a:grpSpLocks/>
            </p:cNvGrpSpPr>
            <p:nvPr/>
          </p:nvGrpSpPr>
          <p:grpSpPr bwMode="auto">
            <a:xfrm>
              <a:off x="1488" y="1248"/>
              <a:ext cx="423" cy="289"/>
              <a:chOff x="1208" y="1509"/>
              <a:chExt cx="423" cy="289"/>
            </a:xfrm>
          </p:grpSpPr>
          <p:sp>
            <p:nvSpPr>
              <p:cNvPr id="1211550" name="Rectangle 158"/>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211393" name="Group 159"/>
              <p:cNvGrpSpPr>
                <a:grpSpLocks/>
              </p:cNvGrpSpPr>
              <p:nvPr/>
            </p:nvGrpSpPr>
            <p:grpSpPr bwMode="auto">
              <a:xfrm>
                <a:off x="1291" y="1509"/>
                <a:ext cx="340" cy="289"/>
                <a:chOff x="1291" y="1509"/>
                <a:chExt cx="340" cy="289"/>
              </a:xfrm>
            </p:grpSpPr>
            <p:sp>
              <p:nvSpPr>
                <p:cNvPr id="1211552"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53"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554"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11413" name="Group 163"/>
            <p:cNvGrpSpPr>
              <a:grpSpLocks/>
            </p:cNvGrpSpPr>
            <p:nvPr/>
          </p:nvGrpSpPr>
          <p:grpSpPr bwMode="auto">
            <a:xfrm>
              <a:off x="2031" y="1248"/>
              <a:ext cx="296" cy="289"/>
              <a:chOff x="1751" y="1509"/>
              <a:chExt cx="296" cy="289"/>
            </a:xfrm>
          </p:grpSpPr>
          <p:sp>
            <p:nvSpPr>
              <p:cNvPr id="1211556"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57"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58"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559"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0"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561" name="Rectangle 169"/>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1211414" name="Group 170"/>
            <p:cNvGrpSpPr>
              <a:grpSpLocks/>
            </p:cNvGrpSpPr>
            <p:nvPr/>
          </p:nvGrpSpPr>
          <p:grpSpPr bwMode="auto">
            <a:xfrm>
              <a:off x="2880" y="1248"/>
              <a:ext cx="325" cy="289"/>
              <a:chOff x="2600" y="1509"/>
              <a:chExt cx="325" cy="289"/>
            </a:xfrm>
          </p:grpSpPr>
          <p:sp>
            <p:nvSpPr>
              <p:cNvPr id="1211563"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4"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65"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11417" name="Group 174"/>
            <p:cNvGrpSpPr>
              <a:grpSpLocks/>
            </p:cNvGrpSpPr>
            <p:nvPr/>
          </p:nvGrpSpPr>
          <p:grpSpPr bwMode="auto">
            <a:xfrm>
              <a:off x="3348" y="1248"/>
              <a:ext cx="284" cy="289"/>
              <a:chOff x="3068" y="1509"/>
              <a:chExt cx="284" cy="289"/>
            </a:xfrm>
          </p:grpSpPr>
          <p:sp>
            <p:nvSpPr>
              <p:cNvPr id="1211567"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8"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69"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70"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71"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72"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73"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74"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75"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76"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77"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1578" name="Rectangle 186"/>
          <p:cNvSpPr>
            <a:spLocks noGrp="1" noChangeArrowheads="1"/>
          </p:cNvSpPr>
          <p:nvPr>
            <p:ph type="title"/>
          </p:nvPr>
        </p:nvSpPr>
        <p:spPr>
          <a:xfrm>
            <a:off x="533400" y="152400"/>
            <a:ext cx="8382000" cy="422275"/>
          </a:xfrm>
          <a:noFill/>
          <a:ln/>
        </p:spPr>
        <p:txBody>
          <a:bodyPr>
            <a:noAutofit/>
          </a:bodyPr>
          <a:lstStyle/>
          <a:p>
            <a:r>
              <a:rPr lang="en-US" sz="3200" dirty="0"/>
              <a:t>A Single Memory Would Be a Structural Hazard</a:t>
            </a:r>
          </a:p>
        </p:txBody>
      </p:sp>
      <p:grpSp>
        <p:nvGrpSpPr>
          <p:cNvPr id="1211419" name="Group 187"/>
          <p:cNvGrpSpPr>
            <a:grpSpLocks/>
          </p:cNvGrpSpPr>
          <p:nvPr/>
        </p:nvGrpSpPr>
        <p:grpSpPr bwMode="auto">
          <a:xfrm>
            <a:off x="4381500" y="1600200"/>
            <a:ext cx="4076700" cy="698500"/>
            <a:chOff x="2760" y="1008"/>
            <a:chExt cx="2568" cy="440"/>
          </a:xfrm>
        </p:grpSpPr>
        <p:sp>
          <p:nvSpPr>
            <p:cNvPr id="1211580" name="Rectangle 188"/>
            <p:cNvSpPr>
              <a:spLocks noChangeArrowheads="1"/>
            </p:cNvSpPr>
            <p:nvPr/>
          </p:nvSpPr>
          <p:spPr bwMode="auto">
            <a:xfrm>
              <a:off x="3792" y="1008"/>
              <a:ext cx="1536" cy="440"/>
            </a:xfrm>
            <a:prstGeom prst="rect">
              <a:avLst/>
            </a:prstGeom>
            <a:noFill/>
            <a:ln w="12700">
              <a:noFill/>
              <a:miter lim="800000"/>
              <a:headEnd/>
              <a:tailEnd/>
            </a:ln>
            <a:effectLst/>
          </p:spPr>
          <p:txBody>
            <a:bodyPr lIns="90488" tIns="44450" rIns="90488" bIns="44450">
              <a:spAutoFit/>
            </a:bodyPr>
            <a:lstStyle/>
            <a:p>
              <a:r>
                <a:rPr lang="en-US" sz="2000"/>
                <a:t>Reading data from memory</a:t>
              </a:r>
            </a:p>
          </p:txBody>
        </p:sp>
        <p:cxnSp>
          <p:nvCxnSpPr>
            <p:cNvPr id="1211581" name="AutoShape 189"/>
            <p:cNvCxnSpPr>
              <a:cxnSpLocks noChangeShapeType="1"/>
              <a:stCxn id="1211580" idx="1"/>
              <a:endCxn id="1211395" idx="0"/>
            </p:cNvCxnSpPr>
            <p:nvPr/>
          </p:nvCxnSpPr>
          <p:spPr bwMode="auto">
            <a:xfrm rot="10800000">
              <a:off x="2760" y="1152"/>
              <a:ext cx="1032" cy="76"/>
            </a:xfrm>
            <a:prstGeom prst="curvedConnector4">
              <a:avLst>
                <a:gd name="adj1" fmla="val 41861"/>
                <a:gd name="adj2" fmla="val 289472"/>
              </a:avLst>
            </a:prstGeom>
            <a:noFill/>
            <a:ln w="12700">
              <a:solidFill>
                <a:schemeClr val="accent1"/>
              </a:solidFill>
              <a:round/>
              <a:headEnd/>
              <a:tailEnd type="triangle" w="med" len="med"/>
            </a:ln>
            <a:effectLst/>
          </p:spPr>
        </p:cxnSp>
      </p:grpSp>
      <p:grpSp>
        <p:nvGrpSpPr>
          <p:cNvPr id="1211423" name="Group 190"/>
          <p:cNvGrpSpPr>
            <a:grpSpLocks/>
          </p:cNvGrpSpPr>
          <p:nvPr/>
        </p:nvGrpSpPr>
        <p:grpSpPr bwMode="auto">
          <a:xfrm>
            <a:off x="2057400" y="4813300"/>
            <a:ext cx="2438400" cy="1143000"/>
            <a:chOff x="1296" y="3032"/>
            <a:chExt cx="1536" cy="720"/>
          </a:xfrm>
        </p:grpSpPr>
        <p:sp>
          <p:nvSpPr>
            <p:cNvPr id="1211583" name="Rectangle 191"/>
            <p:cNvSpPr>
              <a:spLocks noChangeArrowheads="1"/>
            </p:cNvSpPr>
            <p:nvPr/>
          </p:nvSpPr>
          <p:spPr bwMode="auto">
            <a:xfrm>
              <a:off x="1296" y="3312"/>
              <a:ext cx="1536" cy="440"/>
            </a:xfrm>
            <a:prstGeom prst="rect">
              <a:avLst/>
            </a:prstGeom>
            <a:noFill/>
            <a:ln w="12700">
              <a:noFill/>
              <a:miter lim="800000"/>
              <a:headEnd/>
              <a:tailEnd/>
            </a:ln>
            <a:effectLst/>
          </p:spPr>
          <p:txBody>
            <a:bodyPr lIns="90488" tIns="44450" rIns="90488" bIns="44450">
              <a:spAutoFit/>
            </a:bodyPr>
            <a:lstStyle/>
            <a:p>
              <a:r>
                <a:rPr lang="en-US" sz="2000"/>
                <a:t>Reading instruction from memory</a:t>
              </a:r>
            </a:p>
          </p:txBody>
        </p:sp>
        <p:cxnSp>
          <p:nvCxnSpPr>
            <p:cNvPr id="1211584" name="AutoShape 192"/>
            <p:cNvCxnSpPr>
              <a:cxnSpLocks noChangeShapeType="1"/>
              <a:stCxn id="1211583" idx="0"/>
              <a:endCxn id="1211519" idx="2"/>
            </p:cNvCxnSpPr>
            <p:nvPr/>
          </p:nvCxnSpPr>
          <p:spPr bwMode="auto">
            <a:xfrm rot="16200000">
              <a:off x="2193" y="2903"/>
              <a:ext cx="280" cy="537"/>
            </a:xfrm>
            <a:prstGeom prst="curvedConnector3">
              <a:avLst>
                <a:gd name="adj1" fmla="val 51069"/>
              </a:avLst>
            </a:prstGeom>
            <a:noFill/>
            <a:ln w="12700">
              <a:solidFill>
                <a:schemeClr val="accent1"/>
              </a:solidFill>
              <a:round/>
              <a:headEnd/>
              <a:tailEnd type="triangle" w="med" len="med"/>
            </a:ln>
            <a:effectLst/>
          </p:spPr>
        </p:cxnSp>
      </p:grpSp>
      <p:sp>
        <p:nvSpPr>
          <p:cNvPr id="1211585" name="Rectangle 193"/>
          <p:cNvSpPr>
            <a:spLocks noChangeArrowheads="1"/>
          </p:cNvSpPr>
          <p:nvPr/>
        </p:nvSpPr>
        <p:spPr bwMode="auto">
          <a:xfrm>
            <a:off x="685800" y="6097588"/>
            <a:ext cx="7848600" cy="37941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Fix with separate instr and data memories (I$ and D$)</a:t>
            </a:r>
          </a:p>
        </p:txBody>
      </p:sp>
      <p:sp>
        <p:nvSpPr>
          <p:cNvPr id="194" name="Slide Number Placeholder 193"/>
          <p:cNvSpPr>
            <a:spLocks noGrp="1"/>
          </p:cNvSpPr>
          <p:nvPr>
            <p:ph type="sldNum" sz="quarter" idx="12"/>
          </p:nvPr>
        </p:nvSpPr>
        <p:spPr/>
        <p:txBody>
          <a:bodyPr/>
          <a:lstStyle/>
          <a:p>
            <a:fld id="{9F75FEA4-BE46-4E23-B960-59FADFBDF281}" type="slidenum">
              <a:rPr lang="en-US" smtClean="0"/>
              <a:pPr/>
              <a:t>24</a:t>
            </a:fld>
            <a:endParaRPr lang="en-US"/>
          </a:p>
        </p:txBody>
      </p:sp>
      <p:sp>
        <p:nvSpPr>
          <p:cNvPr id="195" name="Footer Placeholder 194"/>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13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14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13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14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115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4" grpId="0" animBg="1"/>
      <p:bldP spid="1211395" grpId="0" animBg="1"/>
      <p:bldP spid="121158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3629" name="Rectangle 189"/>
          <p:cNvSpPr>
            <a:spLocks noChangeArrowheads="1"/>
          </p:cNvSpPr>
          <p:nvPr/>
        </p:nvSpPr>
        <p:spPr bwMode="auto">
          <a:xfrm>
            <a:off x="5026025" y="4343400"/>
            <a:ext cx="4572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3628" name="Rectangle 188"/>
          <p:cNvSpPr>
            <a:spLocks noChangeArrowheads="1"/>
          </p:cNvSpPr>
          <p:nvPr/>
        </p:nvSpPr>
        <p:spPr bwMode="auto">
          <a:xfrm>
            <a:off x="5026025" y="1828800"/>
            <a:ext cx="4572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3442" name="Rectangle 2"/>
          <p:cNvSpPr>
            <a:spLocks noGrp="1" noChangeArrowheads="1"/>
          </p:cNvSpPr>
          <p:nvPr>
            <p:ph type="title"/>
          </p:nvPr>
        </p:nvSpPr>
        <p:spPr>
          <a:xfrm>
            <a:off x="1752600" y="304800"/>
            <a:ext cx="6030912" cy="422275"/>
          </a:xfrm>
          <a:noFill/>
          <a:ln/>
        </p:spPr>
        <p:txBody>
          <a:bodyPr wrap="none">
            <a:noAutofit/>
          </a:bodyPr>
          <a:lstStyle/>
          <a:p>
            <a:r>
              <a:rPr lang="en-US" sz="3600" dirty="0"/>
              <a:t>How About Register File Access?</a:t>
            </a:r>
          </a:p>
        </p:txBody>
      </p:sp>
      <p:sp>
        <p:nvSpPr>
          <p:cNvPr id="1213443" name="Rectangle 3"/>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3444" name="Line 4"/>
          <p:cNvSpPr>
            <a:spLocks noChangeShapeType="1"/>
          </p:cNvSpPr>
          <p:nvPr/>
        </p:nvSpPr>
        <p:spPr bwMode="auto">
          <a:xfrm>
            <a:off x="1597025"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3445" name="Rectangle 5"/>
          <p:cNvSpPr>
            <a:spLocks noChangeArrowheads="1"/>
          </p:cNvSpPr>
          <p:nvPr/>
        </p:nvSpPr>
        <p:spPr bwMode="auto">
          <a:xfrm>
            <a:off x="3730625"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13446" name="Rectangle 6"/>
          <p:cNvSpPr>
            <a:spLocks noChangeArrowheads="1"/>
          </p:cNvSpPr>
          <p:nvPr/>
        </p:nvSpPr>
        <p:spPr bwMode="auto">
          <a:xfrm>
            <a:off x="762000" y="17526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13447" name="Rectangle 7"/>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13448" name="Rectangle 8"/>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13450" name="Line 10"/>
          <p:cNvSpPr>
            <a:spLocks noChangeShapeType="1"/>
          </p:cNvSpPr>
          <p:nvPr/>
        </p:nvSpPr>
        <p:spPr bwMode="auto">
          <a:xfrm>
            <a:off x="27781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1" name="Line 11"/>
          <p:cNvSpPr>
            <a:spLocks noChangeShapeType="1"/>
          </p:cNvSpPr>
          <p:nvPr/>
        </p:nvSpPr>
        <p:spPr bwMode="auto">
          <a:xfrm>
            <a:off x="34639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2" name="Line 12"/>
          <p:cNvSpPr>
            <a:spLocks noChangeShapeType="1"/>
          </p:cNvSpPr>
          <p:nvPr/>
        </p:nvSpPr>
        <p:spPr bwMode="auto">
          <a:xfrm>
            <a:off x="41497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3" name="Line 13"/>
          <p:cNvSpPr>
            <a:spLocks noChangeShapeType="1"/>
          </p:cNvSpPr>
          <p:nvPr/>
        </p:nvSpPr>
        <p:spPr bwMode="auto">
          <a:xfrm>
            <a:off x="48355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4" name="Line 14"/>
          <p:cNvSpPr>
            <a:spLocks noChangeShapeType="1"/>
          </p:cNvSpPr>
          <p:nvPr/>
        </p:nvSpPr>
        <p:spPr bwMode="auto">
          <a:xfrm>
            <a:off x="55213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5" name="Line 15"/>
          <p:cNvSpPr>
            <a:spLocks noChangeShapeType="1"/>
          </p:cNvSpPr>
          <p:nvPr/>
        </p:nvSpPr>
        <p:spPr bwMode="auto">
          <a:xfrm>
            <a:off x="62071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6" name="Line 16"/>
          <p:cNvSpPr>
            <a:spLocks noChangeShapeType="1"/>
          </p:cNvSpPr>
          <p:nvPr/>
        </p:nvSpPr>
        <p:spPr bwMode="auto">
          <a:xfrm>
            <a:off x="68929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7" name="Line 17"/>
          <p:cNvSpPr>
            <a:spLocks noChangeShapeType="1"/>
          </p:cNvSpPr>
          <p:nvPr/>
        </p:nvSpPr>
        <p:spPr bwMode="auto">
          <a:xfrm>
            <a:off x="75787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8" name="Rectangle 18"/>
          <p:cNvSpPr>
            <a:spLocks noChangeArrowheads="1"/>
          </p:cNvSpPr>
          <p:nvPr/>
        </p:nvSpPr>
        <p:spPr bwMode="auto">
          <a:xfrm>
            <a:off x="762000" y="4310063"/>
            <a:ext cx="20066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$2,</a:t>
            </a:r>
            <a:r>
              <a:rPr lang="en-US" sz="2400" b="1">
                <a:latin typeface="Courier New" pitchFamily="49" charset="0"/>
              </a:rPr>
              <a:t>$1</a:t>
            </a:r>
            <a:r>
              <a:rPr lang="en-US" sz="2400" b="1">
                <a:solidFill>
                  <a:schemeClr val="tx1"/>
                </a:solidFill>
                <a:latin typeface="Courier New" pitchFamily="49" charset="0"/>
              </a:rPr>
              <a:t>,</a:t>
            </a:r>
          </a:p>
        </p:txBody>
      </p:sp>
      <p:sp>
        <p:nvSpPr>
          <p:cNvPr id="1213459" name="Line 19"/>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0"/>
          <p:cNvGrpSpPr>
            <a:grpSpLocks/>
          </p:cNvGrpSpPr>
          <p:nvPr/>
        </p:nvGrpSpPr>
        <p:grpSpPr bwMode="auto">
          <a:xfrm>
            <a:off x="2206625" y="1676400"/>
            <a:ext cx="3355975" cy="838200"/>
            <a:chOff x="1562" y="1152"/>
            <a:chExt cx="2114" cy="528"/>
          </a:xfrm>
        </p:grpSpPr>
        <p:grpSp>
          <p:nvGrpSpPr>
            <p:cNvPr id="3" name="Group 21"/>
            <p:cNvGrpSpPr>
              <a:grpSpLocks/>
            </p:cNvGrpSpPr>
            <p:nvPr/>
          </p:nvGrpSpPr>
          <p:grpSpPr bwMode="auto">
            <a:xfrm>
              <a:off x="2487" y="1152"/>
              <a:ext cx="223" cy="481"/>
              <a:chOff x="2207" y="1413"/>
              <a:chExt cx="223" cy="481"/>
            </a:xfrm>
          </p:grpSpPr>
          <p:sp>
            <p:nvSpPr>
              <p:cNvPr id="1213462" name="Freeform 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63" name="Rectangle 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4"/>
            <p:cNvGrpSpPr>
              <a:grpSpLocks/>
            </p:cNvGrpSpPr>
            <p:nvPr/>
          </p:nvGrpSpPr>
          <p:grpSpPr bwMode="auto">
            <a:xfrm>
              <a:off x="1562" y="1248"/>
              <a:ext cx="349" cy="289"/>
              <a:chOff x="1282" y="1509"/>
              <a:chExt cx="349" cy="289"/>
            </a:xfrm>
          </p:grpSpPr>
          <p:sp>
            <p:nvSpPr>
              <p:cNvPr id="1213465" name="Rectangle 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6"/>
              <p:cNvGrpSpPr>
                <a:grpSpLocks/>
              </p:cNvGrpSpPr>
              <p:nvPr/>
            </p:nvGrpSpPr>
            <p:grpSpPr bwMode="auto">
              <a:xfrm>
                <a:off x="1291" y="1509"/>
                <a:ext cx="340" cy="289"/>
                <a:chOff x="1291" y="1509"/>
                <a:chExt cx="340" cy="289"/>
              </a:xfrm>
            </p:grpSpPr>
            <p:sp>
              <p:nvSpPr>
                <p:cNvPr id="1213467" name="Freeform 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68" name="Freeform 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3469" name="Rectangle 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0"/>
            <p:cNvGrpSpPr>
              <a:grpSpLocks/>
            </p:cNvGrpSpPr>
            <p:nvPr/>
          </p:nvGrpSpPr>
          <p:grpSpPr bwMode="auto">
            <a:xfrm>
              <a:off x="2031" y="1248"/>
              <a:ext cx="296" cy="289"/>
              <a:chOff x="1751" y="1509"/>
              <a:chExt cx="296" cy="289"/>
            </a:xfrm>
          </p:grpSpPr>
          <p:sp>
            <p:nvSpPr>
              <p:cNvPr id="1213471" name="Freeform 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72" name="Freeform 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473" name="Line 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3474" name="Freeform 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75" name="Line 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3476" name="Rectangle 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7"/>
            <p:cNvGrpSpPr>
              <a:grpSpLocks/>
            </p:cNvGrpSpPr>
            <p:nvPr/>
          </p:nvGrpSpPr>
          <p:grpSpPr bwMode="auto">
            <a:xfrm>
              <a:off x="2880" y="1248"/>
              <a:ext cx="325" cy="289"/>
              <a:chOff x="2600" y="1509"/>
              <a:chExt cx="325" cy="289"/>
            </a:xfrm>
          </p:grpSpPr>
          <p:sp>
            <p:nvSpPr>
              <p:cNvPr id="1213478" name="Freeform 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79" name="Freeform 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480" name="Rectangle 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1"/>
            <p:cNvGrpSpPr>
              <a:grpSpLocks/>
            </p:cNvGrpSpPr>
            <p:nvPr/>
          </p:nvGrpSpPr>
          <p:grpSpPr bwMode="auto">
            <a:xfrm>
              <a:off x="3348" y="1248"/>
              <a:ext cx="284" cy="289"/>
              <a:chOff x="3068" y="1509"/>
              <a:chExt cx="284" cy="289"/>
            </a:xfrm>
          </p:grpSpPr>
          <p:sp>
            <p:nvSpPr>
              <p:cNvPr id="1213482" name="Freeform 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83" name="Freeform 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484" name="Line 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3485" name="Line 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3486" name="Line 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3487" name="Line 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3488" name="Line 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3489" name="Line 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3490" name="Line 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3491" name="Line 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3492" name="Line 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3"/>
          <p:cNvGrpSpPr>
            <a:grpSpLocks/>
          </p:cNvGrpSpPr>
          <p:nvPr/>
        </p:nvGrpSpPr>
        <p:grpSpPr bwMode="auto">
          <a:xfrm>
            <a:off x="2892425" y="2514600"/>
            <a:ext cx="3355975" cy="838200"/>
            <a:chOff x="1562" y="1152"/>
            <a:chExt cx="2114" cy="528"/>
          </a:xfrm>
        </p:grpSpPr>
        <p:grpSp>
          <p:nvGrpSpPr>
            <p:cNvPr id="10" name="Group 54"/>
            <p:cNvGrpSpPr>
              <a:grpSpLocks/>
            </p:cNvGrpSpPr>
            <p:nvPr/>
          </p:nvGrpSpPr>
          <p:grpSpPr bwMode="auto">
            <a:xfrm>
              <a:off x="2487" y="1152"/>
              <a:ext cx="223" cy="481"/>
              <a:chOff x="2207" y="1413"/>
              <a:chExt cx="223" cy="481"/>
            </a:xfrm>
          </p:grpSpPr>
          <p:sp>
            <p:nvSpPr>
              <p:cNvPr id="1213495" name="Freeform 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96" name="Rectangle 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7"/>
            <p:cNvGrpSpPr>
              <a:grpSpLocks/>
            </p:cNvGrpSpPr>
            <p:nvPr/>
          </p:nvGrpSpPr>
          <p:grpSpPr bwMode="auto">
            <a:xfrm>
              <a:off x="1562" y="1248"/>
              <a:ext cx="349" cy="289"/>
              <a:chOff x="1282" y="1509"/>
              <a:chExt cx="349" cy="289"/>
            </a:xfrm>
          </p:grpSpPr>
          <p:sp>
            <p:nvSpPr>
              <p:cNvPr id="1213498" name="Rectangle 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59"/>
              <p:cNvGrpSpPr>
                <a:grpSpLocks/>
              </p:cNvGrpSpPr>
              <p:nvPr/>
            </p:nvGrpSpPr>
            <p:grpSpPr bwMode="auto">
              <a:xfrm>
                <a:off x="1291" y="1509"/>
                <a:ext cx="340" cy="289"/>
                <a:chOff x="1291" y="1509"/>
                <a:chExt cx="340" cy="289"/>
              </a:xfrm>
            </p:grpSpPr>
            <p:sp>
              <p:nvSpPr>
                <p:cNvPr id="1213500" name="Freeform 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01" name="Freeform 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3502" name="Rectangle 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3"/>
            <p:cNvGrpSpPr>
              <a:grpSpLocks/>
            </p:cNvGrpSpPr>
            <p:nvPr/>
          </p:nvGrpSpPr>
          <p:grpSpPr bwMode="auto">
            <a:xfrm>
              <a:off x="2031" y="1248"/>
              <a:ext cx="296" cy="289"/>
              <a:chOff x="1751" y="1509"/>
              <a:chExt cx="296" cy="289"/>
            </a:xfrm>
          </p:grpSpPr>
          <p:sp>
            <p:nvSpPr>
              <p:cNvPr id="1213504" name="Freeform 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05" name="Freeform 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06" name="Line 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3507" name="Freeform 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08" name="Line 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3509" name="Rectangle 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0"/>
            <p:cNvGrpSpPr>
              <a:grpSpLocks/>
            </p:cNvGrpSpPr>
            <p:nvPr/>
          </p:nvGrpSpPr>
          <p:grpSpPr bwMode="auto">
            <a:xfrm>
              <a:off x="2880" y="1248"/>
              <a:ext cx="325" cy="289"/>
              <a:chOff x="2600" y="1509"/>
              <a:chExt cx="325" cy="289"/>
            </a:xfrm>
          </p:grpSpPr>
          <p:sp>
            <p:nvSpPr>
              <p:cNvPr id="1213511" name="Freeform 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12" name="Freeform 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13" name="Rectangle 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4"/>
            <p:cNvGrpSpPr>
              <a:grpSpLocks/>
            </p:cNvGrpSpPr>
            <p:nvPr/>
          </p:nvGrpSpPr>
          <p:grpSpPr bwMode="auto">
            <a:xfrm>
              <a:off x="3348" y="1248"/>
              <a:ext cx="284" cy="289"/>
              <a:chOff x="3068" y="1509"/>
              <a:chExt cx="284" cy="289"/>
            </a:xfrm>
          </p:grpSpPr>
          <p:sp>
            <p:nvSpPr>
              <p:cNvPr id="1213515" name="Freeform 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16" name="Freeform 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17" name="Line 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3518" name="Line 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3519" name="Line 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3520" name="Line 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3521" name="Line 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3522" name="Line 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3523" name="Line 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3524" name="Line 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3525" name="Line 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6"/>
          <p:cNvGrpSpPr>
            <a:grpSpLocks/>
          </p:cNvGrpSpPr>
          <p:nvPr/>
        </p:nvGrpSpPr>
        <p:grpSpPr bwMode="auto">
          <a:xfrm>
            <a:off x="3578225" y="3352800"/>
            <a:ext cx="3355975" cy="838200"/>
            <a:chOff x="1562" y="1152"/>
            <a:chExt cx="2114" cy="528"/>
          </a:xfrm>
        </p:grpSpPr>
        <p:grpSp>
          <p:nvGrpSpPr>
            <p:cNvPr id="17" name="Group 87"/>
            <p:cNvGrpSpPr>
              <a:grpSpLocks/>
            </p:cNvGrpSpPr>
            <p:nvPr/>
          </p:nvGrpSpPr>
          <p:grpSpPr bwMode="auto">
            <a:xfrm>
              <a:off x="2487" y="1152"/>
              <a:ext cx="223" cy="481"/>
              <a:chOff x="2207" y="1413"/>
              <a:chExt cx="223" cy="481"/>
            </a:xfrm>
          </p:grpSpPr>
          <p:sp>
            <p:nvSpPr>
              <p:cNvPr id="1213528" name="Freeform 8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29" name="Rectangle 8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0"/>
            <p:cNvGrpSpPr>
              <a:grpSpLocks/>
            </p:cNvGrpSpPr>
            <p:nvPr/>
          </p:nvGrpSpPr>
          <p:grpSpPr bwMode="auto">
            <a:xfrm>
              <a:off x="1562" y="1248"/>
              <a:ext cx="349" cy="289"/>
              <a:chOff x="1282" y="1509"/>
              <a:chExt cx="349" cy="289"/>
            </a:xfrm>
          </p:grpSpPr>
          <p:sp>
            <p:nvSpPr>
              <p:cNvPr id="1213531" name="Rectangle 9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2"/>
              <p:cNvGrpSpPr>
                <a:grpSpLocks/>
              </p:cNvGrpSpPr>
              <p:nvPr/>
            </p:nvGrpSpPr>
            <p:grpSpPr bwMode="auto">
              <a:xfrm>
                <a:off x="1291" y="1509"/>
                <a:ext cx="340" cy="289"/>
                <a:chOff x="1291" y="1509"/>
                <a:chExt cx="340" cy="289"/>
              </a:xfrm>
            </p:grpSpPr>
            <p:sp>
              <p:nvSpPr>
                <p:cNvPr id="1213533" name="Freeform 9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34" name="Freeform 9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3535" name="Rectangle 9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6"/>
            <p:cNvGrpSpPr>
              <a:grpSpLocks/>
            </p:cNvGrpSpPr>
            <p:nvPr/>
          </p:nvGrpSpPr>
          <p:grpSpPr bwMode="auto">
            <a:xfrm>
              <a:off x="2031" y="1248"/>
              <a:ext cx="296" cy="289"/>
              <a:chOff x="1751" y="1509"/>
              <a:chExt cx="296" cy="289"/>
            </a:xfrm>
          </p:grpSpPr>
          <p:sp>
            <p:nvSpPr>
              <p:cNvPr id="1213537" name="Freeform 9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38" name="Freeform 9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39" name="Line 9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3540" name="Freeform 10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41" name="Line 10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3542" name="Rectangle 10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3"/>
            <p:cNvGrpSpPr>
              <a:grpSpLocks/>
            </p:cNvGrpSpPr>
            <p:nvPr/>
          </p:nvGrpSpPr>
          <p:grpSpPr bwMode="auto">
            <a:xfrm>
              <a:off x="2880" y="1248"/>
              <a:ext cx="325" cy="289"/>
              <a:chOff x="2600" y="1509"/>
              <a:chExt cx="325" cy="289"/>
            </a:xfrm>
          </p:grpSpPr>
          <p:sp>
            <p:nvSpPr>
              <p:cNvPr id="1213544" name="Freeform 10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45" name="Freeform 10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46" name="Rectangle 10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7"/>
            <p:cNvGrpSpPr>
              <a:grpSpLocks/>
            </p:cNvGrpSpPr>
            <p:nvPr/>
          </p:nvGrpSpPr>
          <p:grpSpPr bwMode="auto">
            <a:xfrm>
              <a:off x="3348" y="1248"/>
              <a:ext cx="284" cy="289"/>
              <a:chOff x="3068" y="1509"/>
              <a:chExt cx="284" cy="289"/>
            </a:xfrm>
          </p:grpSpPr>
          <p:sp>
            <p:nvSpPr>
              <p:cNvPr id="1213548" name="Freeform 10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49" name="Freeform 10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50" name="Line 11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3551" name="Line 11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3552" name="Line 11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3553" name="Line 11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3554" name="Line 11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3555" name="Line 11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3556" name="Line 11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3557" name="Line 11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3558" name="Line 11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19"/>
          <p:cNvGrpSpPr>
            <a:grpSpLocks/>
          </p:cNvGrpSpPr>
          <p:nvPr/>
        </p:nvGrpSpPr>
        <p:grpSpPr bwMode="auto">
          <a:xfrm>
            <a:off x="4264025" y="4191000"/>
            <a:ext cx="3355975" cy="838200"/>
            <a:chOff x="1562" y="1152"/>
            <a:chExt cx="2114" cy="528"/>
          </a:xfrm>
        </p:grpSpPr>
        <p:grpSp>
          <p:nvGrpSpPr>
            <p:cNvPr id="24" name="Group 120"/>
            <p:cNvGrpSpPr>
              <a:grpSpLocks/>
            </p:cNvGrpSpPr>
            <p:nvPr/>
          </p:nvGrpSpPr>
          <p:grpSpPr bwMode="auto">
            <a:xfrm>
              <a:off x="2487" y="1152"/>
              <a:ext cx="223" cy="481"/>
              <a:chOff x="2207" y="1413"/>
              <a:chExt cx="223" cy="481"/>
            </a:xfrm>
          </p:grpSpPr>
          <p:sp>
            <p:nvSpPr>
              <p:cNvPr id="1213561" name="Freeform 1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62" name="Rectangle 1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3"/>
            <p:cNvGrpSpPr>
              <a:grpSpLocks/>
            </p:cNvGrpSpPr>
            <p:nvPr/>
          </p:nvGrpSpPr>
          <p:grpSpPr bwMode="auto">
            <a:xfrm>
              <a:off x="1562" y="1248"/>
              <a:ext cx="349" cy="289"/>
              <a:chOff x="1282" y="1509"/>
              <a:chExt cx="349" cy="289"/>
            </a:xfrm>
          </p:grpSpPr>
          <p:sp>
            <p:nvSpPr>
              <p:cNvPr id="1213564" name="Rectangle 1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5"/>
              <p:cNvGrpSpPr>
                <a:grpSpLocks/>
              </p:cNvGrpSpPr>
              <p:nvPr/>
            </p:nvGrpSpPr>
            <p:grpSpPr bwMode="auto">
              <a:xfrm>
                <a:off x="1291" y="1509"/>
                <a:ext cx="340" cy="289"/>
                <a:chOff x="1291" y="1509"/>
                <a:chExt cx="340" cy="289"/>
              </a:xfrm>
            </p:grpSpPr>
            <p:sp>
              <p:nvSpPr>
                <p:cNvPr id="1213566" name="Freeform 1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67" name="Freeform 1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3568" name="Rectangle 1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29"/>
            <p:cNvGrpSpPr>
              <a:grpSpLocks/>
            </p:cNvGrpSpPr>
            <p:nvPr/>
          </p:nvGrpSpPr>
          <p:grpSpPr bwMode="auto">
            <a:xfrm>
              <a:off x="2031" y="1248"/>
              <a:ext cx="296" cy="289"/>
              <a:chOff x="1751" y="1509"/>
              <a:chExt cx="296" cy="289"/>
            </a:xfrm>
          </p:grpSpPr>
          <p:sp>
            <p:nvSpPr>
              <p:cNvPr id="1213570" name="Freeform 1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71" name="Freeform 1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72" name="Line 1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3573" name="Freeform 1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74" name="Line 1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3575" name="Rectangle 1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6"/>
            <p:cNvGrpSpPr>
              <a:grpSpLocks/>
            </p:cNvGrpSpPr>
            <p:nvPr/>
          </p:nvGrpSpPr>
          <p:grpSpPr bwMode="auto">
            <a:xfrm>
              <a:off x="2880" y="1248"/>
              <a:ext cx="325" cy="289"/>
              <a:chOff x="2600" y="1509"/>
              <a:chExt cx="325" cy="289"/>
            </a:xfrm>
          </p:grpSpPr>
          <p:sp>
            <p:nvSpPr>
              <p:cNvPr id="1213577" name="Freeform 1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78" name="Freeform 1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79" name="Rectangle 1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0"/>
            <p:cNvGrpSpPr>
              <a:grpSpLocks/>
            </p:cNvGrpSpPr>
            <p:nvPr/>
          </p:nvGrpSpPr>
          <p:grpSpPr bwMode="auto">
            <a:xfrm>
              <a:off x="3348" y="1248"/>
              <a:ext cx="284" cy="289"/>
              <a:chOff x="3068" y="1509"/>
              <a:chExt cx="284" cy="289"/>
            </a:xfrm>
          </p:grpSpPr>
          <p:sp>
            <p:nvSpPr>
              <p:cNvPr id="1213581" name="Freeform 1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82" name="Freeform 1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83" name="Line 1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3584" name="Line 1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3585" name="Line 1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3586" name="Line 1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3587" name="Line 1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3588" name="Line 1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3589" name="Line 1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3590" name="Line 1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3591" name="Line 1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53" name="Slide Number Placeholder 152"/>
          <p:cNvSpPr>
            <a:spLocks noGrp="1"/>
          </p:cNvSpPr>
          <p:nvPr>
            <p:ph type="sldNum" sz="quarter" idx="12"/>
          </p:nvPr>
        </p:nvSpPr>
        <p:spPr/>
        <p:txBody>
          <a:bodyPr/>
          <a:lstStyle/>
          <a:p>
            <a:fld id="{9F75FEA4-BE46-4E23-B960-59FADFBDF281}" type="slidenum">
              <a:rPr lang="en-US" smtClean="0"/>
              <a:pPr/>
              <a:t>25</a:t>
            </a:fld>
            <a:endParaRPr lang="en-US"/>
          </a:p>
        </p:txBody>
      </p:sp>
      <p:sp>
        <p:nvSpPr>
          <p:cNvPr id="154" name="Footer Placeholder 153"/>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29200" y="1676400"/>
            <a:ext cx="457200" cy="2971800"/>
            <a:chOff x="3072" y="1152"/>
            <a:chExt cx="288" cy="1872"/>
          </a:xfrm>
        </p:grpSpPr>
        <p:sp>
          <p:nvSpPr>
            <p:cNvPr id="1215491" name="Rectangle 3"/>
            <p:cNvSpPr>
              <a:spLocks noChangeArrowheads="1"/>
            </p:cNvSpPr>
            <p:nvPr/>
          </p:nvSpPr>
          <p:spPr bwMode="auto">
            <a:xfrm>
              <a:off x="3216"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15492" name="Rectangle 4"/>
            <p:cNvSpPr>
              <a:spLocks noChangeArrowheads="1"/>
            </p:cNvSpPr>
            <p:nvPr/>
          </p:nvSpPr>
          <p:spPr bwMode="auto">
            <a:xfrm>
              <a:off x="3072"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5493" name="Line 5"/>
            <p:cNvSpPr>
              <a:spLocks noChangeShapeType="1"/>
            </p:cNvSpPr>
            <p:nvPr/>
          </p:nvSpPr>
          <p:spPr bwMode="auto">
            <a:xfrm>
              <a:off x="3216" y="1440"/>
              <a:ext cx="0" cy="1296"/>
            </a:xfrm>
            <a:prstGeom prst="line">
              <a:avLst/>
            </a:prstGeom>
            <a:noFill/>
            <a:ln w="28575">
              <a:solidFill>
                <a:srgbClr val="009900"/>
              </a:solidFill>
              <a:round/>
              <a:headEnd/>
              <a:tailEnd type="triangle" w="med" len="med"/>
            </a:ln>
            <a:effectLst/>
          </p:spPr>
          <p:txBody>
            <a:bodyPr/>
            <a:lstStyle/>
            <a:p>
              <a:endParaRPr lang="en-US"/>
            </a:p>
          </p:txBody>
        </p:sp>
      </p:grpSp>
      <p:sp>
        <p:nvSpPr>
          <p:cNvPr id="1215494" name="Rectangle 6"/>
          <p:cNvSpPr>
            <a:spLocks noGrp="1" noChangeArrowheads="1"/>
          </p:cNvSpPr>
          <p:nvPr>
            <p:ph type="title"/>
          </p:nvPr>
        </p:nvSpPr>
        <p:spPr>
          <a:xfrm>
            <a:off x="1676400" y="304800"/>
            <a:ext cx="6030912" cy="422275"/>
          </a:xfrm>
          <a:noFill/>
          <a:ln/>
        </p:spPr>
        <p:txBody>
          <a:bodyPr wrap="none">
            <a:noAutofit/>
          </a:bodyPr>
          <a:lstStyle/>
          <a:p>
            <a:r>
              <a:rPr lang="en-US" sz="3600" dirty="0"/>
              <a:t>How About Register File Access?</a:t>
            </a:r>
          </a:p>
        </p:txBody>
      </p:sp>
      <p:sp>
        <p:nvSpPr>
          <p:cNvPr id="1215495" name="Rectangle 7"/>
          <p:cNvSpPr>
            <a:spLocks noChangeArrowheads="1"/>
          </p:cNvSpPr>
          <p:nvPr/>
        </p:nvSpPr>
        <p:spPr bwMode="auto">
          <a:xfrm>
            <a:off x="328613" y="17541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5496" name="Line 8"/>
          <p:cNvSpPr>
            <a:spLocks noChangeShapeType="1"/>
          </p:cNvSpPr>
          <p:nvPr/>
        </p:nvSpPr>
        <p:spPr bwMode="auto">
          <a:xfrm>
            <a:off x="1600200" y="11477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5497" name="Rectangle 9"/>
          <p:cNvSpPr>
            <a:spLocks noChangeArrowheads="1"/>
          </p:cNvSpPr>
          <p:nvPr/>
        </p:nvSpPr>
        <p:spPr bwMode="auto">
          <a:xfrm>
            <a:off x="3733800" y="6858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15499" name="Rectangle 11"/>
          <p:cNvSpPr>
            <a:spLocks noChangeArrowheads="1"/>
          </p:cNvSpPr>
          <p:nvPr/>
        </p:nvSpPr>
        <p:spPr bwMode="auto">
          <a:xfrm>
            <a:off x="762000" y="24384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15500" name="Rectangle 12"/>
          <p:cNvSpPr>
            <a:spLocks noChangeArrowheads="1"/>
          </p:cNvSpPr>
          <p:nvPr/>
        </p:nvSpPr>
        <p:spPr bwMode="auto">
          <a:xfrm>
            <a:off x="762000" y="33194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15502" name="Line 14"/>
          <p:cNvSpPr>
            <a:spLocks noChangeShapeType="1"/>
          </p:cNvSpPr>
          <p:nvPr/>
        </p:nvSpPr>
        <p:spPr bwMode="auto">
          <a:xfrm>
            <a:off x="27813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3" name="Line 15"/>
          <p:cNvSpPr>
            <a:spLocks noChangeShapeType="1"/>
          </p:cNvSpPr>
          <p:nvPr/>
        </p:nvSpPr>
        <p:spPr bwMode="auto">
          <a:xfrm>
            <a:off x="34671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4" name="Line 16"/>
          <p:cNvSpPr>
            <a:spLocks noChangeShapeType="1"/>
          </p:cNvSpPr>
          <p:nvPr/>
        </p:nvSpPr>
        <p:spPr bwMode="auto">
          <a:xfrm>
            <a:off x="41529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5" name="Line 17"/>
          <p:cNvSpPr>
            <a:spLocks noChangeShapeType="1"/>
          </p:cNvSpPr>
          <p:nvPr/>
        </p:nvSpPr>
        <p:spPr bwMode="auto">
          <a:xfrm>
            <a:off x="48387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6" name="Line 18"/>
          <p:cNvSpPr>
            <a:spLocks noChangeShapeType="1"/>
          </p:cNvSpPr>
          <p:nvPr/>
        </p:nvSpPr>
        <p:spPr bwMode="auto">
          <a:xfrm>
            <a:off x="55245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7" name="Line 19"/>
          <p:cNvSpPr>
            <a:spLocks noChangeShapeType="1"/>
          </p:cNvSpPr>
          <p:nvPr/>
        </p:nvSpPr>
        <p:spPr bwMode="auto">
          <a:xfrm>
            <a:off x="62103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8" name="Line 20"/>
          <p:cNvSpPr>
            <a:spLocks noChangeShapeType="1"/>
          </p:cNvSpPr>
          <p:nvPr/>
        </p:nvSpPr>
        <p:spPr bwMode="auto">
          <a:xfrm>
            <a:off x="68961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9" name="Line 21"/>
          <p:cNvSpPr>
            <a:spLocks noChangeShapeType="1"/>
          </p:cNvSpPr>
          <p:nvPr/>
        </p:nvSpPr>
        <p:spPr bwMode="auto">
          <a:xfrm>
            <a:off x="75819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11" name="Line 23"/>
          <p:cNvSpPr>
            <a:spLocks noChangeShapeType="1"/>
          </p:cNvSpPr>
          <p:nvPr/>
        </p:nvSpPr>
        <p:spPr bwMode="auto">
          <a:xfrm>
            <a:off x="685800" y="16764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4"/>
          <p:cNvGrpSpPr>
            <a:grpSpLocks/>
          </p:cNvGrpSpPr>
          <p:nvPr/>
        </p:nvGrpSpPr>
        <p:grpSpPr bwMode="auto">
          <a:xfrm>
            <a:off x="2209800" y="1524000"/>
            <a:ext cx="3355975" cy="838200"/>
            <a:chOff x="1562" y="1152"/>
            <a:chExt cx="2114" cy="528"/>
          </a:xfrm>
        </p:grpSpPr>
        <p:grpSp>
          <p:nvGrpSpPr>
            <p:cNvPr id="4" name="Group 25"/>
            <p:cNvGrpSpPr>
              <a:grpSpLocks/>
            </p:cNvGrpSpPr>
            <p:nvPr/>
          </p:nvGrpSpPr>
          <p:grpSpPr bwMode="auto">
            <a:xfrm>
              <a:off x="2487" y="1152"/>
              <a:ext cx="223" cy="481"/>
              <a:chOff x="2207" y="1413"/>
              <a:chExt cx="223" cy="481"/>
            </a:xfrm>
          </p:grpSpPr>
          <p:sp>
            <p:nvSpPr>
              <p:cNvPr id="1215514" name="Freeform 2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15" name="Rectangle 2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28"/>
            <p:cNvGrpSpPr>
              <a:grpSpLocks/>
            </p:cNvGrpSpPr>
            <p:nvPr/>
          </p:nvGrpSpPr>
          <p:grpSpPr bwMode="auto">
            <a:xfrm>
              <a:off x="1562" y="1248"/>
              <a:ext cx="349" cy="289"/>
              <a:chOff x="1282" y="1509"/>
              <a:chExt cx="349" cy="289"/>
            </a:xfrm>
          </p:grpSpPr>
          <p:sp>
            <p:nvSpPr>
              <p:cNvPr id="1215517" name="Rectangle 2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0"/>
              <p:cNvGrpSpPr>
                <a:grpSpLocks/>
              </p:cNvGrpSpPr>
              <p:nvPr/>
            </p:nvGrpSpPr>
            <p:grpSpPr bwMode="auto">
              <a:xfrm>
                <a:off x="1291" y="1509"/>
                <a:ext cx="340" cy="289"/>
                <a:chOff x="1291" y="1509"/>
                <a:chExt cx="340" cy="289"/>
              </a:xfrm>
            </p:grpSpPr>
            <p:sp>
              <p:nvSpPr>
                <p:cNvPr id="1215519" name="Freeform 3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0" name="Freeform 3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21" name="Rectangle 3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4"/>
            <p:cNvGrpSpPr>
              <a:grpSpLocks/>
            </p:cNvGrpSpPr>
            <p:nvPr/>
          </p:nvGrpSpPr>
          <p:grpSpPr bwMode="auto">
            <a:xfrm>
              <a:off x="2031" y="1248"/>
              <a:ext cx="296" cy="289"/>
              <a:chOff x="1751" y="1509"/>
              <a:chExt cx="296" cy="289"/>
            </a:xfrm>
          </p:grpSpPr>
          <p:sp>
            <p:nvSpPr>
              <p:cNvPr id="1215523" name="Freeform 3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4" name="Freeform 3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25" name="Line 3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26" name="Freeform 3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7" name="Line 3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28" name="Rectangle 4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1"/>
            <p:cNvGrpSpPr>
              <a:grpSpLocks/>
            </p:cNvGrpSpPr>
            <p:nvPr/>
          </p:nvGrpSpPr>
          <p:grpSpPr bwMode="auto">
            <a:xfrm>
              <a:off x="2880" y="1248"/>
              <a:ext cx="325" cy="289"/>
              <a:chOff x="2600" y="1509"/>
              <a:chExt cx="325" cy="289"/>
            </a:xfrm>
          </p:grpSpPr>
          <p:sp>
            <p:nvSpPr>
              <p:cNvPr id="1215530" name="Freeform 4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31" name="Freeform 4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32" name="Rectangle 4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5"/>
            <p:cNvGrpSpPr>
              <a:grpSpLocks/>
            </p:cNvGrpSpPr>
            <p:nvPr/>
          </p:nvGrpSpPr>
          <p:grpSpPr bwMode="auto">
            <a:xfrm>
              <a:off x="3348" y="1248"/>
              <a:ext cx="284" cy="289"/>
              <a:chOff x="3068" y="1509"/>
              <a:chExt cx="284" cy="289"/>
            </a:xfrm>
          </p:grpSpPr>
          <p:sp>
            <p:nvSpPr>
              <p:cNvPr id="1215534" name="Freeform 4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35" name="Freeform 4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36" name="Line 4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537" name="Line 4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538" name="Line 5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539" name="Line 5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540" name="Line 5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541" name="Line 5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542" name="Line 5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543" name="Line 5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544" name="Line 5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0" name="Group 57"/>
          <p:cNvGrpSpPr>
            <a:grpSpLocks/>
          </p:cNvGrpSpPr>
          <p:nvPr/>
        </p:nvGrpSpPr>
        <p:grpSpPr bwMode="auto">
          <a:xfrm>
            <a:off x="2895600" y="2362200"/>
            <a:ext cx="3355975" cy="838200"/>
            <a:chOff x="1562" y="1152"/>
            <a:chExt cx="2114" cy="528"/>
          </a:xfrm>
        </p:grpSpPr>
        <p:grpSp>
          <p:nvGrpSpPr>
            <p:cNvPr id="11" name="Group 58"/>
            <p:cNvGrpSpPr>
              <a:grpSpLocks/>
            </p:cNvGrpSpPr>
            <p:nvPr/>
          </p:nvGrpSpPr>
          <p:grpSpPr bwMode="auto">
            <a:xfrm>
              <a:off x="2487" y="1152"/>
              <a:ext cx="223" cy="481"/>
              <a:chOff x="2207" y="1413"/>
              <a:chExt cx="223" cy="481"/>
            </a:xfrm>
          </p:grpSpPr>
          <p:sp>
            <p:nvSpPr>
              <p:cNvPr id="1215547"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48"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1"/>
            <p:cNvGrpSpPr>
              <a:grpSpLocks/>
            </p:cNvGrpSpPr>
            <p:nvPr/>
          </p:nvGrpSpPr>
          <p:grpSpPr bwMode="auto">
            <a:xfrm>
              <a:off x="1562" y="1248"/>
              <a:ext cx="349" cy="289"/>
              <a:chOff x="1282" y="1509"/>
              <a:chExt cx="349" cy="289"/>
            </a:xfrm>
          </p:grpSpPr>
          <p:sp>
            <p:nvSpPr>
              <p:cNvPr id="1215550"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3"/>
              <p:cNvGrpSpPr>
                <a:grpSpLocks/>
              </p:cNvGrpSpPr>
              <p:nvPr/>
            </p:nvGrpSpPr>
            <p:grpSpPr bwMode="auto">
              <a:xfrm>
                <a:off x="1291" y="1509"/>
                <a:ext cx="340" cy="289"/>
                <a:chOff x="1291" y="1509"/>
                <a:chExt cx="340" cy="289"/>
              </a:xfrm>
            </p:grpSpPr>
            <p:sp>
              <p:nvSpPr>
                <p:cNvPr id="1215552"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53"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54"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67"/>
            <p:cNvGrpSpPr>
              <a:grpSpLocks/>
            </p:cNvGrpSpPr>
            <p:nvPr/>
          </p:nvGrpSpPr>
          <p:grpSpPr bwMode="auto">
            <a:xfrm>
              <a:off x="2031" y="1248"/>
              <a:ext cx="296" cy="289"/>
              <a:chOff x="1751" y="1509"/>
              <a:chExt cx="296" cy="289"/>
            </a:xfrm>
          </p:grpSpPr>
          <p:sp>
            <p:nvSpPr>
              <p:cNvPr id="1215556"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57"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58"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59"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0"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61"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74"/>
            <p:cNvGrpSpPr>
              <a:grpSpLocks/>
            </p:cNvGrpSpPr>
            <p:nvPr/>
          </p:nvGrpSpPr>
          <p:grpSpPr bwMode="auto">
            <a:xfrm>
              <a:off x="2880" y="1248"/>
              <a:ext cx="325" cy="289"/>
              <a:chOff x="2600" y="1509"/>
              <a:chExt cx="325" cy="289"/>
            </a:xfrm>
          </p:grpSpPr>
          <p:sp>
            <p:nvSpPr>
              <p:cNvPr id="1215563"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4"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65"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78"/>
            <p:cNvGrpSpPr>
              <a:grpSpLocks/>
            </p:cNvGrpSpPr>
            <p:nvPr/>
          </p:nvGrpSpPr>
          <p:grpSpPr bwMode="auto">
            <a:xfrm>
              <a:off x="3348" y="1248"/>
              <a:ext cx="284" cy="289"/>
              <a:chOff x="3068" y="1509"/>
              <a:chExt cx="284" cy="289"/>
            </a:xfrm>
          </p:grpSpPr>
          <p:sp>
            <p:nvSpPr>
              <p:cNvPr id="1215567"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8"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69"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570"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571"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572"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573"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574"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575"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576"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577"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0"/>
          <p:cNvGrpSpPr>
            <a:grpSpLocks/>
          </p:cNvGrpSpPr>
          <p:nvPr/>
        </p:nvGrpSpPr>
        <p:grpSpPr bwMode="auto">
          <a:xfrm>
            <a:off x="3581400" y="3200400"/>
            <a:ext cx="3355975" cy="838200"/>
            <a:chOff x="1562" y="1152"/>
            <a:chExt cx="2114" cy="528"/>
          </a:xfrm>
        </p:grpSpPr>
        <p:grpSp>
          <p:nvGrpSpPr>
            <p:cNvPr id="18" name="Group 91"/>
            <p:cNvGrpSpPr>
              <a:grpSpLocks/>
            </p:cNvGrpSpPr>
            <p:nvPr/>
          </p:nvGrpSpPr>
          <p:grpSpPr bwMode="auto">
            <a:xfrm>
              <a:off x="2487" y="1152"/>
              <a:ext cx="223" cy="481"/>
              <a:chOff x="2207" y="1413"/>
              <a:chExt cx="223" cy="481"/>
            </a:xfrm>
          </p:grpSpPr>
          <p:sp>
            <p:nvSpPr>
              <p:cNvPr id="1215580"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81"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94"/>
            <p:cNvGrpSpPr>
              <a:grpSpLocks/>
            </p:cNvGrpSpPr>
            <p:nvPr/>
          </p:nvGrpSpPr>
          <p:grpSpPr bwMode="auto">
            <a:xfrm>
              <a:off x="1562" y="1248"/>
              <a:ext cx="349" cy="289"/>
              <a:chOff x="1282" y="1509"/>
              <a:chExt cx="349" cy="289"/>
            </a:xfrm>
          </p:grpSpPr>
          <p:sp>
            <p:nvSpPr>
              <p:cNvPr id="1215583"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96"/>
              <p:cNvGrpSpPr>
                <a:grpSpLocks/>
              </p:cNvGrpSpPr>
              <p:nvPr/>
            </p:nvGrpSpPr>
            <p:grpSpPr bwMode="auto">
              <a:xfrm>
                <a:off x="1291" y="1509"/>
                <a:ext cx="340" cy="289"/>
                <a:chOff x="1291" y="1509"/>
                <a:chExt cx="340" cy="289"/>
              </a:xfrm>
            </p:grpSpPr>
            <p:sp>
              <p:nvSpPr>
                <p:cNvPr id="1215585"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86"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87"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0"/>
            <p:cNvGrpSpPr>
              <a:grpSpLocks/>
            </p:cNvGrpSpPr>
            <p:nvPr/>
          </p:nvGrpSpPr>
          <p:grpSpPr bwMode="auto">
            <a:xfrm>
              <a:off x="2031" y="1248"/>
              <a:ext cx="296" cy="289"/>
              <a:chOff x="1751" y="1509"/>
              <a:chExt cx="296" cy="289"/>
            </a:xfrm>
          </p:grpSpPr>
          <p:sp>
            <p:nvSpPr>
              <p:cNvPr id="1215589"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0"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91"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92"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3"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94"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07"/>
            <p:cNvGrpSpPr>
              <a:grpSpLocks/>
            </p:cNvGrpSpPr>
            <p:nvPr/>
          </p:nvGrpSpPr>
          <p:grpSpPr bwMode="auto">
            <a:xfrm>
              <a:off x="2880" y="1248"/>
              <a:ext cx="325" cy="289"/>
              <a:chOff x="2600" y="1509"/>
              <a:chExt cx="325" cy="289"/>
            </a:xfrm>
          </p:grpSpPr>
          <p:sp>
            <p:nvSpPr>
              <p:cNvPr id="1215596"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7"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98"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1"/>
            <p:cNvGrpSpPr>
              <a:grpSpLocks/>
            </p:cNvGrpSpPr>
            <p:nvPr/>
          </p:nvGrpSpPr>
          <p:grpSpPr bwMode="auto">
            <a:xfrm>
              <a:off x="3348" y="1248"/>
              <a:ext cx="284" cy="289"/>
              <a:chOff x="3068" y="1509"/>
              <a:chExt cx="284" cy="289"/>
            </a:xfrm>
          </p:grpSpPr>
          <p:sp>
            <p:nvSpPr>
              <p:cNvPr id="1215600"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01"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02"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603"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604"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605"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606"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607"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608"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609"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610"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23"/>
          <p:cNvGrpSpPr>
            <a:grpSpLocks/>
          </p:cNvGrpSpPr>
          <p:nvPr/>
        </p:nvGrpSpPr>
        <p:grpSpPr bwMode="auto">
          <a:xfrm>
            <a:off x="4267200" y="4038600"/>
            <a:ext cx="3355975" cy="838200"/>
            <a:chOff x="1562" y="1152"/>
            <a:chExt cx="2114" cy="528"/>
          </a:xfrm>
        </p:grpSpPr>
        <p:grpSp>
          <p:nvGrpSpPr>
            <p:cNvPr id="25" name="Group 124"/>
            <p:cNvGrpSpPr>
              <a:grpSpLocks/>
            </p:cNvGrpSpPr>
            <p:nvPr/>
          </p:nvGrpSpPr>
          <p:grpSpPr bwMode="auto">
            <a:xfrm>
              <a:off x="2487" y="1152"/>
              <a:ext cx="223" cy="481"/>
              <a:chOff x="2207" y="1413"/>
              <a:chExt cx="223" cy="481"/>
            </a:xfrm>
          </p:grpSpPr>
          <p:sp>
            <p:nvSpPr>
              <p:cNvPr id="1215613" name="Freeform 12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14" name="Rectangle 12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27"/>
            <p:cNvGrpSpPr>
              <a:grpSpLocks/>
            </p:cNvGrpSpPr>
            <p:nvPr/>
          </p:nvGrpSpPr>
          <p:grpSpPr bwMode="auto">
            <a:xfrm>
              <a:off x="1562" y="1248"/>
              <a:ext cx="349" cy="289"/>
              <a:chOff x="1282" y="1509"/>
              <a:chExt cx="349" cy="289"/>
            </a:xfrm>
          </p:grpSpPr>
          <p:sp>
            <p:nvSpPr>
              <p:cNvPr id="1215616" name="Rectangle 12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29"/>
              <p:cNvGrpSpPr>
                <a:grpSpLocks/>
              </p:cNvGrpSpPr>
              <p:nvPr/>
            </p:nvGrpSpPr>
            <p:grpSpPr bwMode="auto">
              <a:xfrm>
                <a:off x="1291" y="1509"/>
                <a:ext cx="340" cy="289"/>
                <a:chOff x="1291" y="1509"/>
                <a:chExt cx="340" cy="289"/>
              </a:xfrm>
            </p:grpSpPr>
            <p:sp>
              <p:nvSpPr>
                <p:cNvPr id="1215618" name="Freeform 13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19" name="Freeform 13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620" name="Rectangle 13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33"/>
            <p:cNvGrpSpPr>
              <a:grpSpLocks/>
            </p:cNvGrpSpPr>
            <p:nvPr/>
          </p:nvGrpSpPr>
          <p:grpSpPr bwMode="auto">
            <a:xfrm>
              <a:off x="2031" y="1248"/>
              <a:ext cx="296" cy="289"/>
              <a:chOff x="1751" y="1509"/>
              <a:chExt cx="296" cy="289"/>
            </a:xfrm>
          </p:grpSpPr>
          <p:sp>
            <p:nvSpPr>
              <p:cNvPr id="1215622" name="Freeform 13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23" name="Freeform 13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24" name="Line 13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625" name="Freeform 13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26" name="Line 13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627" name="Rectangle 13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40"/>
            <p:cNvGrpSpPr>
              <a:grpSpLocks/>
            </p:cNvGrpSpPr>
            <p:nvPr/>
          </p:nvGrpSpPr>
          <p:grpSpPr bwMode="auto">
            <a:xfrm>
              <a:off x="2880" y="1248"/>
              <a:ext cx="325" cy="289"/>
              <a:chOff x="2600" y="1509"/>
              <a:chExt cx="325" cy="289"/>
            </a:xfrm>
          </p:grpSpPr>
          <p:sp>
            <p:nvSpPr>
              <p:cNvPr id="1215629" name="Freeform 14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30" name="Freeform 14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31" name="Rectangle 14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44"/>
            <p:cNvGrpSpPr>
              <a:grpSpLocks/>
            </p:cNvGrpSpPr>
            <p:nvPr/>
          </p:nvGrpSpPr>
          <p:grpSpPr bwMode="auto">
            <a:xfrm>
              <a:off x="3348" y="1248"/>
              <a:ext cx="284" cy="289"/>
              <a:chOff x="3068" y="1509"/>
              <a:chExt cx="284" cy="289"/>
            </a:xfrm>
          </p:grpSpPr>
          <p:sp>
            <p:nvSpPr>
              <p:cNvPr id="1215633" name="Freeform 14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34" name="Freeform 14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35" name="Line 14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636" name="Line 14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637" name="Line 14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638" name="Line 15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639" name="Line 15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640" name="Line 15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641" name="Line 15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642" name="Line 15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643" name="Line 15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5677" name="Rectangle 189"/>
          <p:cNvSpPr>
            <a:spLocks noChangeArrowheads="1"/>
          </p:cNvSpPr>
          <p:nvPr/>
        </p:nvSpPr>
        <p:spPr bwMode="auto">
          <a:xfrm>
            <a:off x="6400800" y="1371600"/>
            <a:ext cx="2438400" cy="1917700"/>
          </a:xfrm>
          <a:prstGeom prst="rect">
            <a:avLst/>
          </a:prstGeom>
          <a:noFill/>
          <a:ln w="12700">
            <a:noFill/>
            <a:miter lim="800000"/>
            <a:headEnd/>
            <a:tailEnd/>
          </a:ln>
          <a:effectLst/>
        </p:spPr>
        <p:txBody>
          <a:bodyPr lIns="90488" tIns="44450" rIns="90488" bIns="44450">
            <a:spAutoFit/>
          </a:bodyPr>
          <a:lstStyle/>
          <a:p>
            <a:pPr algn="r"/>
            <a:r>
              <a:rPr lang="en-US" sz="2000"/>
              <a:t>Fix register file access hazard by doing reads in the second half of the cycle and writes in the first half</a:t>
            </a:r>
          </a:p>
        </p:txBody>
      </p:sp>
      <p:sp>
        <p:nvSpPr>
          <p:cNvPr id="1215678" name="Rectangle 190"/>
          <p:cNvSpPr>
            <a:spLocks noChangeArrowheads="1"/>
          </p:cNvSpPr>
          <p:nvPr/>
        </p:nvSpPr>
        <p:spPr bwMode="auto">
          <a:xfrm>
            <a:off x="762000" y="1600200"/>
            <a:ext cx="1473161"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solidFill>
                  <a:schemeClr val="accent1">
                    <a:lumMod val="75000"/>
                  </a:schemeClr>
                </a:solidFill>
                <a:latin typeface="Courier New" pitchFamily="49" charset="0"/>
              </a:rPr>
              <a:t>$1</a:t>
            </a:r>
            <a:r>
              <a:rPr lang="en-US" sz="2400" b="1" dirty="0">
                <a:solidFill>
                  <a:schemeClr val="tx1"/>
                </a:solidFill>
                <a:latin typeface="Courier New" pitchFamily="49" charset="0"/>
              </a:rPr>
              <a:t>,</a:t>
            </a:r>
          </a:p>
        </p:txBody>
      </p:sp>
      <p:sp>
        <p:nvSpPr>
          <p:cNvPr id="1215679" name="Rectangle 191"/>
          <p:cNvSpPr>
            <a:spLocks noChangeArrowheads="1"/>
          </p:cNvSpPr>
          <p:nvPr/>
        </p:nvSpPr>
        <p:spPr bwMode="auto">
          <a:xfrm>
            <a:off x="762000" y="4157663"/>
            <a:ext cx="20066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$2,</a:t>
            </a:r>
            <a:r>
              <a:rPr lang="en-US" sz="2400" b="1">
                <a:solidFill>
                  <a:srgbClr val="009900"/>
                </a:solidFill>
                <a:latin typeface="Courier New" pitchFamily="49" charset="0"/>
              </a:rPr>
              <a:t>$1</a:t>
            </a:r>
            <a:r>
              <a:rPr lang="en-US" sz="2400" b="1">
                <a:solidFill>
                  <a:schemeClr val="tx1"/>
                </a:solidFill>
                <a:latin typeface="Courier New" pitchFamily="49" charset="0"/>
              </a:rPr>
              <a:t>,</a:t>
            </a:r>
          </a:p>
        </p:txBody>
      </p:sp>
      <p:grpSp>
        <p:nvGrpSpPr>
          <p:cNvPr id="31" name="Group 207"/>
          <p:cNvGrpSpPr>
            <a:grpSpLocks/>
          </p:cNvGrpSpPr>
          <p:nvPr/>
        </p:nvGrpSpPr>
        <p:grpSpPr bwMode="auto">
          <a:xfrm>
            <a:off x="4572000" y="5181600"/>
            <a:ext cx="1219200" cy="381000"/>
            <a:chOff x="2880" y="3552"/>
            <a:chExt cx="768" cy="240"/>
          </a:xfrm>
        </p:grpSpPr>
        <p:sp>
          <p:nvSpPr>
            <p:cNvPr id="1215684" name="Line 196"/>
            <p:cNvSpPr>
              <a:spLocks noChangeShapeType="1"/>
            </p:cNvSpPr>
            <p:nvPr/>
          </p:nvSpPr>
          <p:spPr bwMode="auto">
            <a:xfrm>
              <a:off x="3456"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86" name="Line 198"/>
            <p:cNvSpPr>
              <a:spLocks noChangeShapeType="1"/>
            </p:cNvSpPr>
            <p:nvPr/>
          </p:nvSpPr>
          <p:spPr bwMode="auto">
            <a:xfrm flipV="1">
              <a:off x="3264"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88" name="Line 200"/>
            <p:cNvSpPr>
              <a:spLocks noChangeShapeType="1"/>
            </p:cNvSpPr>
            <p:nvPr/>
          </p:nvSpPr>
          <p:spPr bwMode="auto">
            <a:xfrm>
              <a:off x="3456" y="3792"/>
              <a:ext cx="192" cy="0"/>
            </a:xfrm>
            <a:prstGeom prst="line">
              <a:avLst/>
            </a:prstGeom>
            <a:noFill/>
            <a:ln w="12700">
              <a:solidFill>
                <a:schemeClr val="tx1"/>
              </a:solidFill>
              <a:round/>
              <a:headEnd/>
              <a:tailEnd/>
            </a:ln>
            <a:effectLst/>
          </p:spPr>
          <p:txBody>
            <a:bodyPr/>
            <a:lstStyle/>
            <a:p>
              <a:endParaRPr lang="en-US"/>
            </a:p>
          </p:txBody>
        </p:sp>
        <p:sp>
          <p:nvSpPr>
            <p:cNvPr id="1215691" name="Line 203"/>
            <p:cNvSpPr>
              <a:spLocks noChangeShapeType="1"/>
            </p:cNvSpPr>
            <p:nvPr/>
          </p:nvSpPr>
          <p:spPr bwMode="auto">
            <a:xfrm>
              <a:off x="3264" y="3552"/>
              <a:ext cx="192" cy="0"/>
            </a:xfrm>
            <a:prstGeom prst="line">
              <a:avLst/>
            </a:prstGeom>
            <a:noFill/>
            <a:ln w="12700">
              <a:solidFill>
                <a:schemeClr val="tx1"/>
              </a:solidFill>
              <a:round/>
              <a:headEnd/>
              <a:tailEnd/>
            </a:ln>
            <a:effectLst/>
          </p:spPr>
          <p:txBody>
            <a:bodyPr/>
            <a:lstStyle/>
            <a:p>
              <a:endParaRPr lang="en-US"/>
            </a:p>
          </p:txBody>
        </p:sp>
        <p:sp>
          <p:nvSpPr>
            <p:cNvPr id="1215692" name="Line 204"/>
            <p:cNvSpPr>
              <a:spLocks noChangeShapeType="1"/>
            </p:cNvSpPr>
            <p:nvPr/>
          </p:nvSpPr>
          <p:spPr bwMode="auto">
            <a:xfrm>
              <a:off x="3072" y="3792"/>
              <a:ext cx="192" cy="0"/>
            </a:xfrm>
            <a:prstGeom prst="line">
              <a:avLst/>
            </a:prstGeom>
            <a:noFill/>
            <a:ln w="12700">
              <a:solidFill>
                <a:schemeClr val="tx1"/>
              </a:solidFill>
              <a:round/>
              <a:headEnd/>
              <a:tailEnd/>
            </a:ln>
            <a:effectLst/>
          </p:spPr>
          <p:txBody>
            <a:bodyPr/>
            <a:lstStyle/>
            <a:p>
              <a:endParaRPr lang="en-US"/>
            </a:p>
          </p:txBody>
        </p:sp>
        <p:sp>
          <p:nvSpPr>
            <p:cNvPr id="1215693" name="Line 205"/>
            <p:cNvSpPr>
              <a:spLocks noChangeShapeType="1"/>
            </p:cNvSpPr>
            <p:nvPr/>
          </p:nvSpPr>
          <p:spPr bwMode="auto">
            <a:xfrm>
              <a:off x="3072"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94" name="Line 206"/>
            <p:cNvSpPr>
              <a:spLocks noChangeShapeType="1"/>
            </p:cNvSpPr>
            <p:nvPr/>
          </p:nvSpPr>
          <p:spPr bwMode="auto">
            <a:xfrm>
              <a:off x="2880" y="3552"/>
              <a:ext cx="192" cy="0"/>
            </a:xfrm>
            <a:prstGeom prst="line">
              <a:avLst/>
            </a:prstGeom>
            <a:noFill/>
            <a:ln w="12700">
              <a:solidFill>
                <a:schemeClr val="tx1"/>
              </a:solidFill>
              <a:round/>
              <a:headEnd/>
              <a:tailEnd/>
            </a:ln>
            <a:effectLst/>
          </p:spPr>
          <p:txBody>
            <a:bodyPr/>
            <a:lstStyle/>
            <a:p>
              <a:endParaRPr lang="en-US"/>
            </a:p>
          </p:txBody>
        </p:sp>
      </p:grpSp>
      <p:grpSp>
        <p:nvGrpSpPr>
          <p:cNvPr id="1215648" name="Group 214"/>
          <p:cNvGrpSpPr>
            <a:grpSpLocks/>
          </p:cNvGrpSpPr>
          <p:nvPr/>
        </p:nvGrpSpPr>
        <p:grpSpPr bwMode="auto">
          <a:xfrm>
            <a:off x="990600" y="5410200"/>
            <a:ext cx="4191000" cy="1079500"/>
            <a:chOff x="624" y="3408"/>
            <a:chExt cx="2640" cy="680"/>
          </a:xfrm>
        </p:grpSpPr>
        <p:sp>
          <p:nvSpPr>
            <p:cNvPr id="1215697" name="Rectangle 209"/>
            <p:cNvSpPr>
              <a:spLocks noChangeArrowheads="1"/>
            </p:cNvSpPr>
            <p:nvPr/>
          </p:nvSpPr>
          <p:spPr bwMode="auto">
            <a:xfrm>
              <a:off x="624" y="3648"/>
              <a:ext cx="1872" cy="440"/>
            </a:xfrm>
            <a:prstGeom prst="rect">
              <a:avLst/>
            </a:prstGeom>
            <a:noFill/>
            <a:ln w="12700">
              <a:noFill/>
              <a:miter lim="800000"/>
              <a:headEnd/>
              <a:tailEnd/>
            </a:ln>
            <a:effectLst/>
          </p:spPr>
          <p:txBody>
            <a:bodyPr lIns="90488" tIns="44450" rIns="90488" bIns="44450">
              <a:spAutoFit/>
            </a:bodyPr>
            <a:lstStyle/>
            <a:p>
              <a:r>
                <a:rPr lang="en-US" sz="2000"/>
                <a:t>clock edge that controls register writing</a:t>
              </a:r>
            </a:p>
          </p:txBody>
        </p:sp>
        <p:sp>
          <p:nvSpPr>
            <p:cNvPr id="1215698" name="Line 210"/>
            <p:cNvSpPr>
              <a:spLocks noChangeShapeType="1"/>
            </p:cNvSpPr>
            <p:nvPr/>
          </p:nvSpPr>
          <p:spPr bwMode="auto">
            <a:xfrm flipV="1">
              <a:off x="2544" y="3408"/>
              <a:ext cx="720" cy="432"/>
            </a:xfrm>
            <a:prstGeom prst="line">
              <a:avLst/>
            </a:prstGeom>
            <a:noFill/>
            <a:ln w="12700">
              <a:solidFill>
                <a:schemeClr val="accent1"/>
              </a:solidFill>
              <a:round/>
              <a:headEnd/>
              <a:tailEnd type="triangle" w="med" len="med"/>
            </a:ln>
            <a:effectLst/>
          </p:spPr>
          <p:txBody>
            <a:bodyPr/>
            <a:lstStyle/>
            <a:p>
              <a:endParaRPr lang="en-US"/>
            </a:p>
          </p:txBody>
        </p:sp>
      </p:grpSp>
      <p:grpSp>
        <p:nvGrpSpPr>
          <p:cNvPr id="1215649" name="Group 213"/>
          <p:cNvGrpSpPr>
            <a:grpSpLocks/>
          </p:cNvGrpSpPr>
          <p:nvPr/>
        </p:nvGrpSpPr>
        <p:grpSpPr bwMode="auto">
          <a:xfrm>
            <a:off x="4876800" y="5334000"/>
            <a:ext cx="3200400" cy="1384300"/>
            <a:chOff x="3072" y="3360"/>
            <a:chExt cx="2016" cy="872"/>
          </a:xfrm>
        </p:grpSpPr>
        <p:sp>
          <p:nvSpPr>
            <p:cNvPr id="1215696" name="Rectangle 208"/>
            <p:cNvSpPr>
              <a:spLocks noChangeArrowheads="1"/>
            </p:cNvSpPr>
            <p:nvPr/>
          </p:nvSpPr>
          <p:spPr bwMode="auto">
            <a:xfrm>
              <a:off x="3216" y="3600"/>
              <a:ext cx="1872" cy="632"/>
            </a:xfrm>
            <a:prstGeom prst="rect">
              <a:avLst/>
            </a:prstGeom>
            <a:noFill/>
            <a:ln w="12700">
              <a:noFill/>
              <a:miter lim="800000"/>
              <a:headEnd/>
              <a:tailEnd/>
            </a:ln>
            <a:effectLst/>
          </p:spPr>
          <p:txBody>
            <a:bodyPr lIns="90488" tIns="44450" rIns="90488" bIns="44450">
              <a:spAutoFit/>
            </a:bodyPr>
            <a:lstStyle/>
            <a:p>
              <a:r>
                <a:rPr lang="en-US" sz="2000"/>
                <a:t>clock edge that controls loading of pipeline state registers</a:t>
              </a:r>
            </a:p>
          </p:txBody>
        </p:sp>
        <p:sp>
          <p:nvSpPr>
            <p:cNvPr id="1215699" name="Line 211"/>
            <p:cNvSpPr>
              <a:spLocks noChangeShapeType="1"/>
            </p:cNvSpPr>
            <p:nvPr/>
          </p:nvSpPr>
          <p:spPr bwMode="auto">
            <a:xfrm>
              <a:off x="3456" y="3360"/>
              <a:ext cx="192" cy="288"/>
            </a:xfrm>
            <a:prstGeom prst="line">
              <a:avLst/>
            </a:prstGeom>
            <a:noFill/>
            <a:ln w="12700">
              <a:solidFill>
                <a:schemeClr val="accent1"/>
              </a:solidFill>
              <a:round/>
              <a:headEnd type="triangle" w="med" len="med"/>
              <a:tailEnd/>
            </a:ln>
            <a:effectLst/>
          </p:spPr>
          <p:txBody>
            <a:bodyPr/>
            <a:lstStyle/>
            <a:p>
              <a:endParaRPr lang="en-US"/>
            </a:p>
          </p:txBody>
        </p:sp>
        <p:sp>
          <p:nvSpPr>
            <p:cNvPr id="1215700" name="Line 212"/>
            <p:cNvSpPr>
              <a:spLocks noChangeShapeType="1"/>
            </p:cNvSpPr>
            <p:nvPr/>
          </p:nvSpPr>
          <p:spPr bwMode="auto">
            <a:xfrm>
              <a:off x="3072" y="3360"/>
              <a:ext cx="192" cy="288"/>
            </a:xfrm>
            <a:prstGeom prst="line">
              <a:avLst/>
            </a:prstGeom>
            <a:noFill/>
            <a:ln w="12700">
              <a:solidFill>
                <a:schemeClr val="accent1"/>
              </a:solidFill>
              <a:round/>
              <a:headEnd type="triangle" w="med" len="med"/>
              <a:tailEnd/>
            </a:ln>
            <a:effectLst/>
          </p:spPr>
          <p:txBody>
            <a:bodyPr/>
            <a:lstStyle/>
            <a:p>
              <a:endParaRPr lang="en-US"/>
            </a:p>
          </p:txBody>
        </p:sp>
      </p:grpSp>
      <p:sp>
        <p:nvSpPr>
          <p:cNvPr id="171" name="Slide Number Placeholder 170"/>
          <p:cNvSpPr>
            <a:spLocks noGrp="1"/>
          </p:cNvSpPr>
          <p:nvPr>
            <p:ph type="sldNum" sz="quarter" idx="12"/>
          </p:nvPr>
        </p:nvSpPr>
        <p:spPr/>
        <p:txBody>
          <a:bodyPr/>
          <a:lstStyle/>
          <a:p>
            <a:fld id="{9F75FEA4-BE46-4E23-B960-59FADFBDF281}" type="slidenum">
              <a:rPr lang="en-US" smtClean="0"/>
              <a:pPr/>
              <a:t>26</a:t>
            </a:fld>
            <a:endParaRPr lang="en-US"/>
          </a:p>
        </p:txBody>
      </p:sp>
      <p:sp>
        <p:nvSpPr>
          <p:cNvPr id="172" name="Footer Placeholder 171"/>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21567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1000"/>
                                  </p:stCondLst>
                                  <p:childTnLst>
                                    <p:set>
                                      <p:cBhvr>
                                        <p:cTn id="16" dur="1" fill="hold">
                                          <p:stCondLst>
                                            <p:cond delay="0"/>
                                          </p:stCondLst>
                                        </p:cTn>
                                        <p:tgtEl>
                                          <p:spTgt spid="121564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2000"/>
                                  </p:stCondLst>
                                  <p:childTnLst>
                                    <p:set>
                                      <p:cBhvr>
                                        <p:cTn id="19" dur="1" fill="hold">
                                          <p:stCondLst>
                                            <p:cond delay="0"/>
                                          </p:stCondLst>
                                        </p:cTn>
                                        <p:tgtEl>
                                          <p:spTgt spid="1215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677"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5730" name="Rectangle 2"/>
          <p:cNvSpPr>
            <a:spLocks noGrp="1" noChangeArrowheads="1"/>
          </p:cNvSpPr>
          <p:nvPr>
            <p:ph type="title"/>
          </p:nvPr>
        </p:nvSpPr>
        <p:spPr>
          <a:xfrm>
            <a:off x="990600" y="304800"/>
            <a:ext cx="7288212" cy="422275"/>
          </a:xfrm>
          <a:noFill/>
          <a:ln/>
        </p:spPr>
        <p:txBody>
          <a:bodyPr wrap="none">
            <a:noAutofit/>
          </a:bodyPr>
          <a:lstStyle/>
          <a:p>
            <a:r>
              <a:rPr lang="en-US" sz="3600" dirty="0"/>
              <a:t>Register Usage Can Cause Data Hazards</a:t>
            </a:r>
          </a:p>
        </p:txBody>
      </p:sp>
      <p:sp>
        <p:nvSpPr>
          <p:cNvPr id="1225731" name="Rectangle 3"/>
          <p:cNvSpPr>
            <a:spLocks noChangeArrowheads="1"/>
          </p:cNvSpPr>
          <p:nvPr/>
        </p:nvSpPr>
        <p:spPr bwMode="auto">
          <a:xfrm>
            <a:off x="152400"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25732" name="Line 4"/>
          <p:cNvSpPr>
            <a:spLocks noChangeShapeType="1"/>
          </p:cNvSpPr>
          <p:nvPr/>
        </p:nvSpPr>
        <p:spPr bwMode="auto">
          <a:xfrm>
            <a:off x="2282825" y="1295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5733" name="Rectangle 5"/>
          <p:cNvSpPr>
            <a:spLocks noChangeArrowheads="1"/>
          </p:cNvSpPr>
          <p:nvPr/>
        </p:nvSpPr>
        <p:spPr bwMode="auto">
          <a:xfrm>
            <a:off x="585788" y="1752600"/>
            <a:ext cx="1473161"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solidFill>
                  <a:srgbClr val="FF0000"/>
                </a:solidFill>
                <a:latin typeface="Courier New" pitchFamily="49" charset="0"/>
              </a:rPr>
              <a:t>$1</a:t>
            </a:r>
            <a:r>
              <a:rPr lang="en-US" sz="2400" b="1" dirty="0">
                <a:solidFill>
                  <a:schemeClr val="tx1"/>
                </a:solidFill>
                <a:latin typeface="Courier New" pitchFamily="49" charset="0"/>
              </a:rPr>
              <a:t>,</a:t>
            </a:r>
          </a:p>
        </p:txBody>
      </p:sp>
      <p:sp>
        <p:nvSpPr>
          <p:cNvPr id="1225734" name="Rectangle 6"/>
          <p:cNvSpPr>
            <a:spLocks noChangeArrowheads="1"/>
          </p:cNvSpPr>
          <p:nvPr/>
        </p:nvSpPr>
        <p:spPr bwMode="auto">
          <a:xfrm>
            <a:off x="585788" y="2590800"/>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sub $4,</a:t>
            </a:r>
            <a:r>
              <a:rPr lang="en-US" sz="2400" b="1" dirty="0">
                <a:solidFill>
                  <a:srgbClr val="FF0000"/>
                </a:solidFill>
                <a:latin typeface="Courier New" pitchFamily="49" charset="0"/>
              </a:rPr>
              <a:t>$1</a:t>
            </a:r>
            <a:r>
              <a:rPr lang="en-US" sz="2400" b="1" dirty="0">
                <a:solidFill>
                  <a:schemeClr val="tx1"/>
                </a:solidFill>
                <a:latin typeface="Courier New" pitchFamily="49" charset="0"/>
              </a:rPr>
              <a:t>,$5</a:t>
            </a:r>
          </a:p>
        </p:txBody>
      </p:sp>
      <p:sp>
        <p:nvSpPr>
          <p:cNvPr id="1225735" name="Rectangle 7"/>
          <p:cNvSpPr>
            <a:spLocks noChangeArrowheads="1"/>
          </p:cNvSpPr>
          <p:nvPr/>
        </p:nvSpPr>
        <p:spPr bwMode="auto">
          <a:xfrm>
            <a:off x="585788" y="3471863"/>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and $6,</a:t>
            </a:r>
            <a:r>
              <a:rPr lang="en-US" sz="2400" b="1" dirty="0">
                <a:solidFill>
                  <a:srgbClr val="FF0000"/>
                </a:solidFill>
                <a:latin typeface="Courier New" pitchFamily="49" charset="0"/>
              </a:rPr>
              <a:t>$1</a:t>
            </a:r>
            <a:r>
              <a:rPr lang="en-US" sz="2400" b="1" dirty="0">
                <a:solidFill>
                  <a:schemeClr val="tx1"/>
                </a:solidFill>
                <a:latin typeface="Courier New" pitchFamily="49" charset="0"/>
              </a:rPr>
              <a:t>,$7</a:t>
            </a:r>
          </a:p>
        </p:txBody>
      </p:sp>
      <p:sp>
        <p:nvSpPr>
          <p:cNvPr id="1225736" name="Rectangle 8"/>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25737" name="Line 9"/>
          <p:cNvSpPr>
            <a:spLocks noChangeShapeType="1"/>
          </p:cNvSpPr>
          <p:nvPr/>
        </p:nvSpPr>
        <p:spPr bwMode="auto">
          <a:xfrm>
            <a:off x="34639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38" name="Line 10"/>
          <p:cNvSpPr>
            <a:spLocks noChangeShapeType="1"/>
          </p:cNvSpPr>
          <p:nvPr/>
        </p:nvSpPr>
        <p:spPr bwMode="auto">
          <a:xfrm>
            <a:off x="41497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39" name="Line 11"/>
          <p:cNvSpPr>
            <a:spLocks noChangeShapeType="1"/>
          </p:cNvSpPr>
          <p:nvPr/>
        </p:nvSpPr>
        <p:spPr bwMode="auto">
          <a:xfrm>
            <a:off x="48355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0" name="Line 12"/>
          <p:cNvSpPr>
            <a:spLocks noChangeShapeType="1"/>
          </p:cNvSpPr>
          <p:nvPr/>
        </p:nvSpPr>
        <p:spPr bwMode="auto">
          <a:xfrm>
            <a:off x="55213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1" name="Line 13"/>
          <p:cNvSpPr>
            <a:spLocks noChangeShapeType="1"/>
          </p:cNvSpPr>
          <p:nvPr/>
        </p:nvSpPr>
        <p:spPr bwMode="auto">
          <a:xfrm>
            <a:off x="62071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2" name="Line 14"/>
          <p:cNvSpPr>
            <a:spLocks noChangeShapeType="1"/>
          </p:cNvSpPr>
          <p:nvPr/>
        </p:nvSpPr>
        <p:spPr bwMode="auto">
          <a:xfrm>
            <a:off x="68929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3" name="Line 15"/>
          <p:cNvSpPr>
            <a:spLocks noChangeShapeType="1"/>
          </p:cNvSpPr>
          <p:nvPr/>
        </p:nvSpPr>
        <p:spPr bwMode="auto">
          <a:xfrm>
            <a:off x="75787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4" name="Line 16"/>
          <p:cNvSpPr>
            <a:spLocks noChangeShapeType="1"/>
          </p:cNvSpPr>
          <p:nvPr/>
        </p:nvSpPr>
        <p:spPr bwMode="auto">
          <a:xfrm>
            <a:off x="82645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5" name="Rectangle 17"/>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25746" name="Line 18"/>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19"/>
          <p:cNvGrpSpPr>
            <a:grpSpLocks/>
          </p:cNvGrpSpPr>
          <p:nvPr/>
        </p:nvGrpSpPr>
        <p:grpSpPr bwMode="auto">
          <a:xfrm>
            <a:off x="2892425" y="1671638"/>
            <a:ext cx="3355975" cy="838200"/>
            <a:chOff x="1562" y="1152"/>
            <a:chExt cx="2114" cy="528"/>
          </a:xfrm>
        </p:grpSpPr>
        <p:grpSp>
          <p:nvGrpSpPr>
            <p:cNvPr id="3" name="Group 20"/>
            <p:cNvGrpSpPr>
              <a:grpSpLocks/>
            </p:cNvGrpSpPr>
            <p:nvPr/>
          </p:nvGrpSpPr>
          <p:grpSpPr bwMode="auto">
            <a:xfrm>
              <a:off x="2487" y="1152"/>
              <a:ext cx="223" cy="481"/>
              <a:chOff x="2207" y="1413"/>
              <a:chExt cx="223" cy="481"/>
            </a:xfrm>
          </p:grpSpPr>
          <p:sp>
            <p:nvSpPr>
              <p:cNvPr id="1225749" name="Freeform 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0" name="Rectangle 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3"/>
            <p:cNvGrpSpPr>
              <a:grpSpLocks/>
            </p:cNvGrpSpPr>
            <p:nvPr/>
          </p:nvGrpSpPr>
          <p:grpSpPr bwMode="auto">
            <a:xfrm>
              <a:off x="1562" y="1248"/>
              <a:ext cx="349" cy="289"/>
              <a:chOff x="1282" y="1509"/>
              <a:chExt cx="349" cy="289"/>
            </a:xfrm>
          </p:grpSpPr>
          <p:sp>
            <p:nvSpPr>
              <p:cNvPr id="1225752" name="Rectangle 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5"/>
              <p:cNvGrpSpPr>
                <a:grpSpLocks/>
              </p:cNvGrpSpPr>
              <p:nvPr/>
            </p:nvGrpSpPr>
            <p:grpSpPr bwMode="auto">
              <a:xfrm>
                <a:off x="1291" y="1509"/>
                <a:ext cx="340" cy="289"/>
                <a:chOff x="1291" y="1509"/>
                <a:chExt cx="340" cy="289"/>
              </a:xfrm>
            </p:grpSpPr>
            <p:sp>
              <p:nvSpPr>
                <p:cNvPr id="1225754" name="Freeform 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5" name="Freeform 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756" name="Rectangle 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29"/>
            <p:cNvGrpSpPr>
              <a:grpSpLocks/>
            </p:cNvGrpSpPr>
            <p:nvPr/>
          </p:nvGrpSpPr>
          <p:grpSpPr bwMode="auto">
            <a:xfrm>
              <a:off x="2031" y="1248"/>
              <a:ext cx="296" cy="289"/>
              <a:chOff x="1751" y="1509"/>
              <a:chExt cx="296" cy="289"/>
            </a:xfrm>
          </p:grpSpPr>
          <p:sp>
            <p:nvSpPr>
              <p:cNvPr id="1225758" name="Freeform 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9" name="Freeform 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60" name="Line 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761" name="Freeform 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62" name="Line 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763" name="Rectangle 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6"/>
            <p:cNvGrpSpPr>
              <a:grpSpLocks/>
            </p:cNvGrpSpPr>
            <p:nvPr/>
          </p:nvGrpSpPr>
          <p:grpSpPr bwMode="auto">
            <a:xfrm>
              <a:off x="2880" y="1248"/>
              <a:ext cx="325" cy="289"/>
              <a:chOff x="2600" y="1509"/>
              <a:chExt cx="325" cy="289"/>
            </a:xfrm>
          </p:grpSpPr>
          <p:sp>
            <p:nvSpPr>
              <p:cNvPr id="1225765" name="Freeform 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66" name="Freeform 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67" name="Rectangle 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3348" y="1248"/>
              <a:ext cx="284" cy="289"/>
              <a:chOff x="3068" y="1509"/>
              <a:chExt cx="284" cy="289"/>
            </a:xfrm>
          </p:grpSpPr>
          <p:sp>
            <p:nvSpPr>
              <p:cNvPr id="1225769" name="Freeform 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70" name="Freeform 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71" name="Line 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772" name="Line 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773" name="Line 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774" name="Line 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775" name="Line 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776" name="Line 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777" name="Line 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778" name="Line 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779" name="Line 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2"/>
          <p:cNvGrpSpPr>
            <a:grpSpLocks/>
          </p:cNvGrpSpPr>
          <p:nvPr/>
        </p:nvGrpSpPr>
        <p:grpSpPr bwMode="auto">
          <a:xfrm>
            <a:off x="3578225" y="2509838"/>
            <a:ext cx="3355975" cy="838200"/>
            <a:chOff x="1562" y="1152"/>
            <a:chExt cx="2114" cy="528"/>
          </a:xfrm>
        </p:grpSpPr>
        <p:grpSp>
          <p:nvGrpSpPr>
            <p:cNvPr id="10" name="Group 53"/>
            <p:cNvGrpSpPr>
              <a:grpSpLocks/>
            </p:cNvGrpSpPr>
            <p:nvPr/>
          </p:nvGrpSpPr>
          <p:grpSpPr bwMode="auto">
            <a:xfrm>
              <a:off x="2487" y="1152"/>
              <a:ext cx="223" cy="481"/>
              <a:chOff x="2207" y="1413"/>
              <a:chExt cx="223" cy="481"/>
            </a:xfrm>
          </p:grpSpPr>
          <p:sp>
            <p:nvSpPr>
              <p:cNvPr id="1225782" name="Freeform 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83" name="Rectangle 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6"/>
            <p:cNvGrpSpPr>
              <a:grpSpLocks/>
            </p:cNvGrpSpPr>
            <p:nvPr/>
          </p:nvGrpSpPr>
          <p:grpSpPr bwMode="auto">
            <a:xfrm>
              <a:off x="1562" y="1248"/>
              <a:ext cx="349" cy="289"/>
              <a:chOff x="1282" y="1509"/>
              <a:chExt cx="349" cy="289"/>
            </a:xfrm>
          </p:grpSpPr>
          <p:sp>
            <p:nvSpPr>
              <p:cNvPr id="1225785" name="Rectangle 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58"/>
              <p:cNvGrpSpPr>
                <a:grpSpLocks/>
              </p:cNvGrpSpPr>
              <p:nvPr/>
            </p:nvGrpSpPr>
            <p:grpSpPr bwMode="auto">
              <a:xfrm>
                <a:off x="1291" y="1509"/>
                <a:ext cx="340" cy="289"/>
                <a:chOff x="1291" y="1509"/>
                <a:chExt cx="340" cy="289"/>
              </a:xfrm>
            </p:grpSpPr>
            <p:sp>
              <p:nvSpPr>
                <p:cNvPr id="1225787" name="Freeform 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88" name="Freeform 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789" name="Rectangle 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2"/>
            <p:cNvGrpSpPr>
              <a:grpSpLocks/>
            </p:cNvGrpSpPr>
            <p:nvPr/>
          </p:nvGrpSpPr>
          <p:grpSpPr bwMode="auto">
            <a:xfrm>
              <a:off x="2031" y="1248"/>
              <a:ext cx="296" cy="289"/>
              <a:chOff x="1751" y="1509"/>
              <a:chExt cx="296" cy="289"/>
            </a:xfrm>
          </p:grpSpPr>
          <p:sp>
            <p:nvSpPr>
              <p:cNvPr id="1225791" name="Freeform 6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2" name="Freeform 6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93" name="Line 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794" name="Freeform 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5" name="Line 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796" name="Rectangle 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69"/>
            <p:cNvGrpSpPr>
              <a:grpSpLocks/>
            </p:cNvGrpSpPr>
            <p:nvPr/>
          </p:nvGrpSpPr>
          <p:grpSpPr bwMode="auto">
            <a:xfrm>
              <a:off x="2880" y="1248"/>
              <a:ext cx="325" cy="289"/>
              <a:chOff x="2600" y="1509"/>
              <a:chExt cx="325" cy="289"/>
            </a:xfrm>
          </p:grpSpPr>
          <p:sp>
            <p:nvSpPr>
              <p:cNvPr id="1225798" name="Freeform 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9" name="Freeform 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00" name="Rectangle 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3348" y="1248"/>
              <a:ext cx="284" cy="289"/>
              <a:chOff x="3068" y="1509"/>
              <a:chExt cx="284" cy="289"/>
            </a:xfrm>
          </p:grpSpPr>
          <p:sp>
            <p:nvSpPr>
              <p:cNvPr id="1225802" name="Freeform 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03" name="Freeform 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04" name="Line 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05" name="Line 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06" name="Line 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07" name="Line 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08" name="Line 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09" name="Line 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10" name="Line 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11" name="Line 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12" name="Line 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5"/>
          <p:cNvGrpSpPr>
            <a:grpSpLocks/>
          </p:cNvGrpSpPr>
          <p:nvPr/>
        </p:nvGrpSpPr>
        <p:grpSpPr bwMode="auto">
          <a:xfrm>
            <a:off x="4264025" y="3348038"/>
            <a:ext cx="3355975" cy="838200"/>
            <a:chOff x="1562" y="1152"/>
            <a:chExt cx="2114" cy="528"/>
          </a:xfrm>
        </p:grpSpPr>
        <p:grpSp>
          <p:nvGrpSpPr>
            <p:cNvPr id="17" name="Group 86"/>
            <p:cNvGrpSpPr>
              <a:grpSpLocks/>
            </p:cNvGrpSpPr>
            <p:nvPr/>
          </p:nvGrpSpPr>
          <p:grpSpPr bwMode="auto">
            <a:xfrm>
              <a:off x="2487" y="1152"/>
              <a:ext cx="223" cy="481"/>
              <a:chOff x="2207" y="1413"/>
              <a:chExt cx="223" cy="481"/>
            </a:xfrm>
          </p:grpSpPr>
          <p:sp>
            <p:nvSpPr>
              <p:cNvPr id="1225815" name="Freeform 8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16" name="Rectangle 8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89"/>
            <p:cNvGrpSpPr>
              <a:grpSpLocks/>
            </p:cNvGrpSpPr>
            <p:nvPr/>
          </p:nvGrpSpPr>
          <p:grpSpPr bwMode="auto">
            <a:xfrm>
              <a:off x="1562" y="1248"/>
              <a:ext cx="349" cy="289"/>
              <a:chOff x="1282" y="1509"/>
              <a:chExt cx="349" cy="289"/>
            </a:xfrm>
          </p:grpSpPr>
          <p:sp>
            <p:nvSpPr>
              <p:cNvPr id="1225818" name="Rectangle 9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1"/>
              <p:cNvGrpSpPr>
                <a:grpSpLocks/>
              </p:cNvGrpSpPr>
              <p:nvPr/>
            </p:nvGrpSpPr>
            <p:grpSpPr bwMode="auto">
              <a:xfrm>
                <a:off x="1291" y="1509"/>
                <a:ext cx="340" cy="289"/>
                <a:chOff x="1291" y="1509"/>
                <a:chExt cx="340" cy="289"/>
              </a:xfrm>
            </p:grpSpPr>
            <p:sp>
              <p:nvSpPr>
                <p:cNvPr id="1225820" name="Freeform 9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1" name="Freeform 9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22" name="Rectangle 9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5"/>
            <p:cNvGrpSpPr>
              <a:grpSpLocks/>
            </p:cNvGrpSpPr>
            <p:nvPr/>
          </p:nvGrpSpPr>
          <p:grpSpPr bwMode="auto">
            <a:xfrm>
              <a:off x="2031" y="1248"/>
              <a:ext cx="296" cy="289"/>
              <a:chOff x="1751" y="1509"/>
              <a:chExt cx="296" cy="289"/>
            </a:xfrm>
          </p:grpSpPr>
          <p:sp>
            <p:nvSpPr>
              <p:cNvPr id="1225824" name="Freeform 9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5" name="Freeform 9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26" name="Line 9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27" name="Freeform 9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8" name="Line 10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29" name="Rectangle 10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2"/>
            <p:cNvGrpSpPr>
              <a:grpSpLocks/>
            </p:cNvGrpSpPr>
            <p:nvPr/>
          </p:nvGrpSpPr>
          <p:grpSpPr bwMode="auto">
            <a:xfrm>
              <a:off x="2880" y="1248"/>
              <a:ext cx="325" cy="289"/>
              <a:chOff x="2600" y="1509"/>
              <a:chExt cx="325" cy="289"/>
            </a:xfrm>
          </p:grpSpPr>
          <p:sp>
            <p:nvSpPr>
              <p:cNvPr id="1225831" name="Freeform 10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32" name="Freeform 10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33" name="Rectangle 10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3348" y="1248"/>
              <a:ext cx="284" cy="289"/>
              <a:chOff x="3068" y="1509"/>
              <a:chExt cx="284" cy="289"/>
            </a:xfrm>
          </p:grpSpPr>
          <p:sp>
            <p:nvSpPr>
              <p:cNvPr id="1225835" name="Freeform 10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36" name="Freeform 10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37" name="Line 10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38" name="Line 11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39" name="Line 11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40" name="Line 11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41" name="Line 11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42" name="Line 11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43" name="Line 11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44" name="Line 11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45" name="Line 11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18"/>
          <p:cNvGrpSpPr>
            <a:grpSpLocks/>
          </p:cNvGrpSpPr>
          <p:nvPr/>
        </p:nvGrpSpPr>
        <p:grpSpPr bwMode="auto">
          <a:xfrm>
            <a:off x="4949825" y="4186238"/>
            <a:ext cx="3355975" cy="838200"/>
            <a:chOff x="1562" y="1152"/>
            <a:chExt cx="2114" cy="528"/>
          </a:xfrm>
        </p:grpSpPr>
        <p:grpSp>
          <p:nvGrpSpPr>
            <p:cNvPr id="24" name="Group 119"/>
            <p:cNvGrpSpPr>
              <a:grpSpLocks/>
            </p:cNvGrpSpPr>
            <p:nvPr/>
          </p:nvGrpSpPr>
          <p:grpSpPr bwMode="auto">
            <a:xfrm>
              <a:off x="2487" y="1152"/>
              <a:ext cx="223" cy="481"/>
              <a:chOff x="2207" y="1413"/>
              <a:chExt cx="223" cy="481"/>
            </a:xfrm>
          </p:grpSpPr>
          <p:sp>
            <p:nvSpPr>
              <p:cNvPr id="1225848" name="Freeform 12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49" name="Rectangle 12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2"/>
            <p:cNvGrpSpPr>
              <a:grpSpLocks/>
            </p:cNvGrpSpPr>
            <p:nvPr/>
          </p:nvGrpSpPr>
          <p:grpSpPr bwMode="auto">
            <a:xfrm>
              <a:off x="1562" y="1248"/>
              <a:ext cx="349" cy="289"/>
              <a:chOff x="1282" y="1509"/>
              <a:chExt cx="349" cy="289"/>
            </a:xfrm>
          </p:grpSpPr>
          <p:sp>
            <p:nvSpPr>
              <p:cNvPr id="1225851" name="Rectangle 12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4"/>
              <p:cNvGrpSpPr>
                <a:grpSpLocks/>
              </p:cNvGrpSpPr>
              <p:nvPr/>
            </p:nvGrpSpPr>
            <p:grpSpPr bwMode="auto">
              <a:xfrm>
                <a:off x="1291" y="1509"/>
                <a:ext cx="340" cy="289"/>
                <a:chOff x="1291" y="1509"/>
                <a:chExt cx="340" cy="289"/>
              </a:xfrm>
            </p:grpSpPr>
            <p:sp>
              <p:nvSpPr>
                <p:cNvPr id="1225853" name="Freeform 12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54" name="Freeform 12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55" name="Rectangle 12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28"/>
            <p:cNvGrpSpPr>
              <a:grpSpLocks/>
            </p:cNvGrpSpPr>
            <p:nvPr/>
          </p:nvGrpSpPr>
          <p:grpSpPr bwMode="auto">
            <a:xfrm>
              <a:off x="2031" y="1248"/>
              <a:ext cx="296" cy="289"/>
              <a:chOff x="1751" y="1509"/>
              <a:chExt cx="296" cy="289"/>
            </a:xfrm>
          </p:grpSpPr>
          <p:sp>
            <p:nvSpPr>
              <p:cNvPr id="1225857" name="Freeform 12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58" name="Freeform 13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59" name="Line 13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60" name="Freeform 13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1" name="Line 13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62" name="Rectangle 13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5"/>
            <p:cNvGrpSpPr>
              <a:grpSpLocks/>
            </p:cNvGrpSpPr>
            <p:nvPr/>
          </p:nvGrpSpPr>
          <p:grpSpPr bwMode="auto">
            <a:xfrm>
              <a:off x="2880" y="1248"/>
              <a:ext cx="325" cy="289"/>
              <a:chOff x="2600" y="1509"/>
              <a:chExt cx="325" cy="289"/>
            </a:xfrm>
          </p:grpSpPr>
          <p:sp>
            <p:nvSpPr>
              <p:cNvPr id="1225864" name="Freeform 13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5" name="Freeform 13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66" name="Rectangle 13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3348" y="1248"/>
              <a:ext cx="284" cy="289"/>
              <a:chOff x="3068" y="1509"/>
              <a:chExt cx="284" cy="289"/>
            </a:xfrm>
          </p:grpSpPr>
          <p:sp>
            <p:nvSpPr>
              <p:cNvPr id="1225868" name="Freeform 14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9" name="Freeform 14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70" name="Line 14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71" name="Line 14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72" name="Line 14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73" name="Line 14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74" name="Line 14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75" name="Line 14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76" name="Line 14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77" name="Line 14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78" name="Line 15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1"/>
          <p:cNvGrpSpPr>
            <a:grpSpLocks/>
          </p:cNvGrpSpPr>
          <p:nvPr/>
        </p:nvGrpSpPr>
        <p:grpSpPr bwMode="auto">
          <a:xfrm>
            <a:off x="5635625" y="5024438"/>
            <a:ext cx="3355975" cy="838200"/>
            <a:chOff x="1562" y="1152"/>
            <a:chExt cx="2114" cy="528"/>
          </a:xfrm>
        </p:grpSpPr>
        <p:grpSp>
          <p:nvGrpSpPr>
            <p:cNvPr id="31" name="Group 152"/>
            <p:cNvGrpSpPr>
              <a:grpSpLocks/>
            </p:cNvGrpSpPr>
            <p:nvPr/>
          </p:nvGrpSpPr>
          <p:grpSpPr bwMode="auto">
            <a:xfrm>
              <a:off x="2487" y="1152"/>
              <a:ext cx="223" cy="481"/>
              <a:chOff x="2207" y="1413"/>
              <a:chExt cx="223" cy="481"/>
            </a:xfrm>
          </p:grpSpPr>
          <p:sp>
            <p:nvSpPr>
              <p:cNvPr id="1225881" name="Freeform 15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82" name="Rectangle 15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25728" name="Group 155"/>
            <p:cNvGrpSpPr>
              <a:grpSpLocks/>
            </p:cNvGrpSpPr>
            <p:nvPr/>
          </p:nvGrpSpPr>
          <p:grpSpPr bwMode="auto">
            <a:xfrm>
              <a:off x="1562" y="1248"/>
              <a:ext cx="349" cy="289"/>
              <a:chOff x="1282" y="1509"/>
              <a:chExt cx="349" cy="289"/>
            </a:xfrm>
          </p:grpSpPr>
          <p:sp>
            <p:nvSpPr>
              <p:cNvPr id="1225884" name="Rectangle 15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25729" name="Group 157"/>
              <p:cNvGrpSpPr>
                <a:grpSpLocks/>
              </p:cNvGrpSpPr>
              <p:nvPr/>
            </p:nvGrpSpPr>
            <p:grpSpPr bwMode="auto">
              <a:xfrm>
                <a:off x="1291" y="1509"/>
                <a:ext cx="340" cy="289"/>
                <a:chOff x="1291" y="1509"/>
                <a:chExt cx="340" cy="289"/>
              </a:xfrm>
            </p:grpSpPr>
            <p:sp>
              <p:nvSpPr>
                <p:cNvPr id="1225886" name="Freeform 15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87" name="Freeform 15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88" name="Rectangle 16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5747" name="Group 161"/>
            <p:cNvGrpSpPr>
              <a:grpSpLocks/>
            </p:cNvGrpSpPr>
            <p:nvPr/>
          </p:nvGrpSpPr>
          <p:grpSpPr bwMode="auto">
            <a:xfrm>
              <a:off x="2031" y="1248"/>
              <a:ext cx="296" cy="289"/>
              <a:chOff x="1751" y="1509"/>
              <a:chExt cx="296" cy="289"/>
            </a:xfrm>
          </p:grpSpPr>
          <p:sp>
            <p:nvSpPr>
              <p:cNvPr id="1225890" name="Freeform 16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1" name="Freeform 16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92" name="Line 16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93" name="Freeform 16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4" name="Line 16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95" name="Rectangle 16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25748" name="Group 168"/>
            <p:cNvGrpSpPr>
              <a:grpSpLocks/>
            </p:cNvGrpSpPr>
            <p:nvPr/>
          </p:nvGrpSpPr>
          <p:grpSpPr bwMode="auto">
            <a:xfrm>
              <a:off x="2880" y="1248"/>
              <a:ext cx="325" cy="289"/>
              <a:chOff x="2600" y="1509"/>
              <a:chExt cx="325" cy="289"/>
            </a:xfrm>
          </p:grpSpPr>
          <p:sp>
            <p:nvSpPr>
              <p:cNvPr id="1225897" name="Freeform 16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8" name="Freeform 17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99" name="Rectangle 17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5751" name="Group 172"/>
            <p:cNvGrpSpPr>
              <a:grpSpLocks/>
            </p:cNvGrpSpPr>
            <p:nvPr/>
          </p:nvGrpSpPr>
          <p:grpSpPr bwMode="auto">
            <a:xfrm>
              <a:off x="3348" y="1248"/>
              <a:ext cx="284" cy="289"/>
              <a:chOff x="3068" y="1509"/>
              <a:chExt cx="284" cy="289"/>
            </a:xfrm>
          </p:grpSpPr>
          <p:sp>
            <p:nvSpPr>
              <p:cNvPr id="1225901" name="Freeform 17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902" name="Freeform 17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903" name="Line 17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904" name="Line 17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905" name="Line 17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906" name="Line 17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907" name="Line 17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908" name="Line 18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909" name="Line 18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910" name="Line 18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911" name="Line 18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25912" name="Rectangle 184"/>
          <p:cNvSpPr>
            <a:spLocks noGrp="1" noChangeArrowheads="1"/>
          </p:cNvSpPr>
          <p:nvPr>
            <p:ph type="body" idx="1"/>
          </p:nvPr>
        </p:nvSpPr>
        <p:spPr>
          <a:xfrm>
            <a:off x="609600" y="762000"/>
            <a:ext cx="7391400" cy="379413"/>
          </a:xfrm>
          <a:noFill/>
          <a:ln/>
        </p:spPr>
        <p:txBody>
          <a:bodyPr>
            <a:normAutofit fontScale="70000" lnSpcReduction="20000"/>
          </a:bodyPr>
          <a:lstStyle/>
          <a:p>
            <a:r>
              <a:rPr lang="en-US"/>
              <a:t>Dependencies backward in time cause </a:t>
            </a:r>
            <a:r>
              <a:rPr lang="en-US">
                <a:solidFill>
                  <a:schemeClr val="accent1"/>
                </a:solidFill>
              </a:rPr>
              <a:t>hazards</a:t>
            </a:r>
          </a:p>
        </p:txBody>
      </p:sp>
      <p:sp>
        <p:nvSpPr>
          <p:cNvPr id="1225914" name="Rectangle 186"/>
          <p:cNvSpPr>
            <a:spLocks noChangeArrowheads="1"/>
          </p:cNvSpPr>
          <p:nvPr/>
        </p:nvSpPr>
        <p:spPr bwMode="auto">
          <a:xfrm>
            <a:off x="762000" y="6019800"/>
            <a:ext cx="78486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accent2"/>
                </a:solidFill>
              </a:rPr>
              <a:t>Read before write</a:t>
            </a:r>
            <a:r>
              <a:rPr lang="en-US" sz="2400">
                <a:solidFill>
                  <a:schemeClr val="tx1"/>
                </a:solidFill>
              </a:rPr>
              <a:t> </a:t>
            </a:r>
            <a:r>
              <a:rPr lang="en-US" sz="2400"/>
              <a:t>data hazard</a:t>
            </a:r>
          </a:p>
        </p:txBody>
      </p:sp>
      <p:sp>
        <p:nvSpPr>
          <p:cNvPr id="186" name="Slide Number Placeholder 185"/>
          <p:cNvSpPr>
            <a:spLocks noGrp="1"/>
          </p:cNvSpPr>
          <p:nvPr>
            <p:ph type="sldNum" sz="quarter" idx="12"/>
          </p:nvPr>
        </p:nvSpPr>
        <p:spPr/>
        <p:txBody>
          <a:bodyPr/>
          <a:lstStyle/>
          <a:p>
            <a:fld id="{9F75FEA4-BE46-4E23-B960-59FADFBDF281}" type="slidenum">
              <a:rPr lang="en-US" smtClean="0"/>
              <a:pPr/>
              <a:t>27</a:t>
            </a:fld>
            <a:endParaRPr lang="en-US"/>
          </a:p>
        </p:txBody>
      </p:sp>
      <p:sp>
        <p:nvSpPr>
          <p:cNvPr id="187" name="Footer Placeholder 186"/>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3600" y="2255838"/>
            <a:ext cx="914400" cy="3352800"/>
            <a:chOff x="3648" y="1440"/>
            <a:chExt cx="576" cy="2112"/>
          </a:xfrm>
        </p:grpSpPr>
        <p:sp>
          <p:nvSpPr>
            <p:cNvPr id="1227779"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0"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1"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p:spPr>
          <p:txBody>
            <a:bodyPr/>
            <a:lstStyle/>
            <a:p>
              <a:endParaRPr lang="en-US"/>
            </a:p>
          </p:txBody>
        </p:sp>
        <p:sp>
          <p:nvSpPr>
            <p:cNvPr id="1227782"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7"/>
          <p:cNvGrpSpPr>
            <a:grpSpLocks/>
          </p:cNvGrpSpPr>
          <p:nvPr/>
        </p:nvGrpSpPr>
        <p:grpSpPr bwMode="auto">
          <a:xfrm>
            <a:off x="4572000" y="1798638"/>
            <a:ext cx="1371600" cy="2133600"/>
            <a:chOff x="2784" y="1152"/>
            <a:chExt cx="864" cy="1344"/>
          </a:xfrm>
        </p:grpSpPr>
        <p:sp>
          <p:nvSpPr>
            <p:cNvPr id="1227784" name="Rectangle 8"/>
            <p:cNvSpPr>
              <a:spLocks noChangeArrowheads="1"/>
            </p:cNvSpPr>
            <p:nvPr/>
          </p:nvSpPr>
          <p:spPr bwMode="auto">
            <a:xfrm>
              <a:off x="3216" y="2208"/>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5" name="Rectangle 9"/>
            <p:cNvSpPr>
              <a:spLocks noChangeArrowheads="1"/>
            </p:cNvSpPr>
            <p:nvPr/>
          </p:nvSpPr>
          <p:spPr bwMode="auto">
            <a:xfrm>
              <a:off x="2784" y="1680"/>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6" name="Rectangle 10"/>
            <p:cNvSpPr>
              <a:spLocks noChangeArrowheads="1"/>
            </p:cNvSpPr>
            <p:nvPr/>
          </p:nvSpPr>
          <p:spPr bwMode="auto">
            <a:xfrm>
              <a:off x="3504"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7" name="Line 11"/>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p:spPr>
          <p:txBody>
            <a:bodyPr/>
            <a:lstStyle/>
            <a:p>
              <a:endParaRPr lang="en-US"/>
            </a:p>
          </p:txBody>
        </p:sp>
        <p:sp>
          <p:nvSpPr>
            <p:cNvPr id="1227788" name="Line 12"/>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p:spPr>
          <p:txBody>
            <a:bodyPr/>
            <a:lstStyle/>
            <a:p>
              <a:endParaRPr lang="en-US"/>
            </a:p>
          </p:txBody>
        </p:sp>
      </p:grpSp>
      <p:sp>
        <p:nvSpPr>
          <p:cNvPr id="1227789" name="Rectangle 13"/>
          <p:cNvSpPr>
            <a:spLocks noGrp="1" noChangeArrowheads="1"/>
          </p:cNvSpPr>
          <p:nvPr>
            <p:ph type="title"/>
          </p:nvPr>
        </p:nvSpPr>
        <p:spPr>
          <a:xfrm>
            <a:off x="1066800" y="228600"/>
            <a:ext cx="7288212" cy="422275"/>
          </a:xfrm>
          <a:noFill/>
          <a:ln/>
        </p:spPr>
        <p:txBody>
          <a:bodyPr wrap="none">
            <a:noAutofit/>
          </a:bodyPr>
          <a:lstStyle/>
          <a:p>
            <a:r>
              <a:rPr lang="en-US" sz="3600" dirty="0"/>
              <a:t>Register Usage Can Cause Data Hazards</a:t>
            </a:r>
          </a:p>
        </p:txBody>
      </p:sp>
      <p:sp>
        <p:nvSpPr>
          <p:cNvPr id="1227791" name="Line 15"/>
          <p:cNvSpPr>
            <a:spLocks noChangeShapeType="1"/>
          </p:cNvSpPr>
          <p:nvPr/>
        </p:nvSpPr>
        <p:spPr bwMode="auto">
          <a:xfrm>
            <a:off x="2286000" y="12700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7796" name="Line 20"/>
          <p:cNvSpPr>
            <a:spLocks noChangeShapeType="1"/>
          </p:cNvSpPr>
          <p:nvPr/>
        </p:nvSpPr>
        <p:spPr bwMode="auto">
          <a:xfrm>
            <a:off x="34671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7" name="Line 21"/>
          <p:cNvSpPr>
            <a:spLocks noChangeShapeType="1"/>
          </p:cNvSpPr>
          <p:nvPr/>
        </p:nvSpPr>
        <p:spPr bwMode="auto">
          <a:xfrm>
            <a:off x="41529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8" name="Line 22"/>
          <p:cNvSpPr>
            <a:spLocks noChangeShapeType="1"/>
          </p:cNvSpPr>
          <p:nvPr/>
        </p:nvSpPr>
        <p:spPr bwMode="auto">
          <a:xfrm>
            <a:off x="48387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9" name="Line 23"/>
          <p:cNvSpPr>
            <a:spLocks noChangeShapeType="1"/>
          </p:cNvSpPr>
          <p:nvPr/>
        </p:nvSpPr>
        <p:spPr bwMode="auto">
          <a:xfrm>
            <a:off x="55245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0" name="Line 24"/>
          <p:cNvSpPr>
            <a:spLocks noChangeShapeType="1"/>
          </p:cNvSpPr>
          <p:nvPr/>
        </p:nvSpPr>
        <p:spPr bwMode="auto">
          <a:xfrm>
            <a:off x="62103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1" name="Line 25"/>
          <p:cNvSpPr>
            <a:spLocks noChangeShapeType="1"/>
          </p:cNvSpPr>
          <p:nvPr/>
        </p:nvSpPr>
        <p:spPr bwMode="auto">
          <a:xfrm>
            <a:off x="68961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2" name="Line 26"/>
          <p:cNvSpPr>
            <a:spLocks noChangeShapeType="1"/>
          </p:cNvSpPr>
          <p:nvPr/>
        </p:nvSpPr>
        <p:spPr bwMode="auto">
          <a:xfrm>
            <a:off x="75819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3" name="Line 27"/>
          <p:cNvSpPr>
            <a:spLocks noChangeShapeType="1"/>
          </p:cNvSpPr>
          <p:nvPr/>
        </p:nvSpPr>
        <p:spPr bwMode="auto">
          <a:xfrm>
            <a:off x="82677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30"/>
          <p:cNvGrpSpPr>
            <a:grpSpLocks/>
          </p:cNvGrpSpPr>
          <p:nvPr/>
        </p:nvGrpSpPr>
        <p:grpSpPr bwMode="auto">
          <a:xfrm>
            <a:off x="2895600" y="1646238"/>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2780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0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2781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2781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1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2781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1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2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2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2782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2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Reg</a:t>
              </a:r>
              <a:endParaRPr lang="en-US" sz="1600" b="1" dirty="0">
                <a:solidFill>
                  <a:schemeClr val="tx1"/>
                </a:solidFill>
              </a:endParaRPr>
            </a:p>
          </p:txBody>
        </p:sp>
        <p:grpSp>
          <p:nvGrpSpPr>
            <p:cNvPr id="10" name="Group 51"/>
            <p:cNvGrpSpPr>
              <a:grpSpLocks/>
            </p:cNvGrpSpPr>
            <p:nvPr/>
          </p:nvGrpSpPr>
          <p:grpSpPr bwMode="auto">
            <a:xfrm>
              <a:off x="3348" y="1248"/>
              <a:ext cx="284" cy="289"/>
              <a:chOff x="3068" y="1509"/>
              <a:chExt cx="284" cy="289"/>
            </a:xfrm>
          </p:grpSpPr>
          <p:sp>
            <p:nvSpPr>
              <p:cNvPr id="122782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solidFill>
                <a:srgbClr val="FF0000"/>
              </a:solidFill>
              <a:ln w="25400" cap="rnd" cmpd="sng">
                <a:solidFill>
                  <a:schemeClr val="tx1"/>
                </a:solidFill>
                <a:prstDash val="solid"/>
                <a:round/>
                <a:headEnd type="none" w="med" len="med"/>
                <a:tailEnd type="none" w="med" len="med"/>
              </a:ln>
              <a:effectLst/>
            </p:spPr>
            <p:txBody>
              <a:bodyPr/>
              <a:lstStyle/>
              <a:p>
                <a:endParaRPr lang="en-US" dirty="0">
                  <a:solidFill>
                    <a:srgbClr val="FF0000"/>
                  </a:solidFill>
                </a:endParaRPr>
              </a:p>
            </p:txBody>
          </p:sp>
          <p:sp>
            <p:nvSpPr>
              <p:cNvPr id="122782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3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3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3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3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3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3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3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3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3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3"/>
          <p:cNvGrpSpPr>
            <a:grpSpLocks/>
          </p:cNvGrpSpPr>
          <p:nvPr/>
        </p:nvGrpSpPr>
        <p:grpSpPr bwMode="auto">
          <a:xfrm>
            <a:off x="3581400" y="2484438"/>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2784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2784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2784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48"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Reg</a:t>
              </a:r>
              <a:endParaRPr lang="en-US" sz="1600" b="1" dirty="0">
                <a:solidFill>
                  <a:schemeClr val="tx1"/>
                </a:solidFill>
              </a:endParaRPr>
            </a:p>
          </p:txBody>
        </p:sp>
        <p:grpSp>
          <p:nvGrpSpPr>
            <p:cNvPr id="15" name="Group 73"/>
            <p:cNvGrpSpPr>
              <a:grpSpLocks/>
            </p:cNvGrpSpPr>
            <p:nvPr/>
          </p:nvGrpSpPr>
          <p:grpSpPr bwMode="auto">
            <a:xfrm>
              <a:off x="2031" y="1248"/>
              <a:ext cx="296" cy="289"/>
              <a:chOff x="1751" y="1509"/>
              <a:chExt cx="296" cy="289"/>
            </a:xfrm>
          </p:grpSpPr>
          <p:sp>
            <p:nvSpPr>
              <p:cNvPr id="122785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rgbClr val="FF0000"/>
              </a:solidFill>
              <a:ln w="25400" cap="rnd" cmpd="sng">
                <a:solidFill>
                  <a:schemeClr val="tx1"/>
                </a:solidFill>
                <a:prstDash val="solid"/>
                <a:round/>
                <a:headEnd type="none" w="med" len="med"/>
                <a:tailEnd type="none" w="med" len="med"/>
              </a:ln>
              <a:effectLst/>
            </p:spPr>
            <p:txBody>
              <a:bodyPr/>
              <a:lstStyle/>
              <a:p>
                <a:endParaRPr lang="en-US"/>
              </a:p>
            </p:txBody>
          </p:sp>
        </p:grpSp>
        <p:sp>
          <p:nvSpPr>
            <p:cNvPr id="1227852"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53"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4"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55"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2785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9"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27861"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62"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63"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64"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65"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66"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67"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68"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69"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70"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71"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6"/>
          <p:cNvGrpSpPr>
            <a:grpSpLocks/>
          </p:cNvGrpSpPr>
          <p:nvPr/>
        </p:nvGrpSpPr>
        <p:grpSpPr bwMode="auto">
          <a:xfrm>
            <a:off x="4267200" y="3322638"/>
            <a:ext cx="3355975" cy="838200"/>
            <a:chOff x="1562" y="1152"/>
            <a:chExt cx="2114" cy="528"/>
          </a:xfrm>
        </p:grpSpPr>
        <p:grpSp>
          <p:nvGrpSpPr>
            <p:cNvPr id="19" name="Group 97"/>
            <p:cNvGrpSpPr>
              <a:grpSpLocks/>
            </p:cNvGrpSpPr>
            <p:nvPr/>
          </p:nvGrpSpPr>
          <p:grpSpPr bwMode="auto">
            <a:xfrm>
              <a:off x="2487" y="1152"/>
              <a:ext cx="223" cy="481"/>
              <a:chOff x="2207" y="1413"/>
              <a:chExt cx="223" cy="481"/>
            </a:xfrm>
          </p:grpSpPr>
          <p:sp>
            <p:nvSpPr>
              <p:cNvPr id="122787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7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0"/>
            <p:cNvGrpSpPr>
              <a:grpSpLocks/>
            </p:cNvGrpSpPr>
            <p:nvPr/>
          </p:nvGrpSpPr>
          <p:grpSpPr bwMode="auto">
            <a:xfrm>
              <a:off x="1562" y="1248"/>
              <a:ext cx="349" cy="289"/>
              <a:chOff x="1282" y="1509"/>
              <a:chExt cx="349" cy="289"/>
            </a:xfrm>
          </p:grpSpPr>
          <p:sp>
            <p:nvSpPr>
              <p:cNvPr id="122787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2"/>
              <p:cNvGrpSpPr>
                <a:grpSpLocks/>
              </p:cNvGrpSpPr>
              <p:nvPr/>
            </p:nvGrpSpPr>
            <p:grpSpPr bwMode="auto">
              <a:xfrm>
                <a:off x="1291" y="1509"/>
                <a:ext cx="340" cy="289"/>
                <a:chOff x="1291" y="1509"/>
                <a:chExt cx="340" cy="289"/>
              </a:xfrm>
            </p:grpSpPr>
            <p:sp>
              <p:nvSpPr>
                <p:cNvPr id="122787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8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2031" y="1248"/>
              <a:ext cx="296" cy="289"/>
              <a:chOff x="1751" y="1509"/>
              <a:chExt cx="296" cy="289"/>
            </a:xfrm>
          </p:grpSpPr>
          <p:sp>
            <p:nvSpPr>
              <p:cNvPr id="122788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rgbClr val="FF0000"/>
              </a:solidFill>
              <a:ln w="25400" cap="rnd" cmpd="sng">
                <a:solidFill>
                  <a:schemeClr val="tx1"/>
                </a:solidFill>
                <a:prstDash val="solid"/>
                <a:round/>
                <a:headEnd type="none" w="med" len="med"/>
                <a:tailEnd type="none" w="med" len="med"/>
              </a:ln>
              <a:effectLst/>
            </p:spPr>
            <p:txBody>
              <a:bodyPr/>
              <a:lstStyle/>
              <a:p>
                <a:endParaRPr lang="en-US"/>
              </a:p>
            </p:txBody>
          </p:sp>
        </p:grpSp>
        <p:sp>
          <p:nvSpPr>
            <p:cNvPr id="122788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8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8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3"/>
            <p:cNvGrpSpPr>
              <a:grpSpLocks/>
            </p:cNvGrpSpPr>
            <p:nvPr/>
          </p:nvGrpSpPr>
          <p:grpSpPr bwMode="auto">
            <a:xfrm>
              <a:off x="2880" y="1248"/>
              <a:ext cx="325" cy="289"/>
              <a:chOff x="2600" y="1509"/>
              <a:chExt cx="325" cy="289"/>
            </a:xfrm>
          </p:grpSpPr>
          <p:sp>
            <p:nvSpPr>
              <p:cNvPr id="122789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7"/>
            <p:cNvGrpSpPr>
              <a:grpSpLocks/>
            </p:cNvGrpSpPr>
            <p:nvPr/>
          </p:nvGrpSpPr>
          <p:grpSpPr bwMode="auto">
            <a:xfrm>
              <a:off x="3348" y="1248"/>
              <a:ext cx="284" cy="289"/>
              <a:chOff x="3068" y="1509"/>
              <a:chExt cx="284" cy="289"/>
            </a:xfrm>
          </p:grpSpPr>
          <p:sp>
            <p:nvSpPr>
              <p:cNvPr id="122789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9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9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9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0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0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0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0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0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29"/>
          <p:cNvGrpSpPr>
            <a:grpSpLocks/>
          </p:cNvGrpSpPr>
          <p:nvPr/>
        </p:nvGrpSpPr>
        <p:grpSpPr bwMode="auto">
          <a:xfrm>
            <a:off x="4953000" y="4160838"/>
            <a:ext cx="3355975" cy="838200"/>
            <a:chOff x="1562" y="1152"/>
            <a:chExt cx="2114" cy="528"/>
          </a:xfrm>
        </p:grpSpPr>
        <p:grpSp>
          <p:nvGrpSpPr>
            <p:cNvPr id="26" name="Group 130"/>
            <p:cNvGrpSpPr>
              <a:grpSpLocks/>
            </p:cNvGrpSpPr>
            <p:nvPr/>
          </p:nvGrpSpPr>
          <p:grpSpPr bwMode="auto">
            <a:xfrm>
              <a:off x="2487" y="1152"/>
              <a:ext cx="223" cy="481"/>
              <a:chOff x="2207" y="1413"/>
              <a:chExt cx="223" cy="481"/>
            </a:xfrm>
          </p:grpSpPr>
          <p:sp>
            <p:nvSpPr>
              <p:cNvPr id="122790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0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3"/>
            <p:cNvGrpSpPr>
              <a:grpSpLocks/>
            </p:cNvGrpSpPr>
            <p:nvPr/>
          </p:nvGrpSpPr>
          <p:grpSpPr bwMode="auto">
            <a:xfrm>
              <a:off x="1562" y="1248"/>
              <a:ext cx="349" cy="289"/>
              <a:chOff x="1282" y="1509"/>
              <a:chExt cx="349" cy="289"/>
            </a:xfrm>
          </p:grpSpPr>
          <p:sp>
            <p:nvSpPr>
              <p:cNvPr id="122791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5"/>
              <p:cNvGrpSpPr>
                <a:grpSpLocks/>
              </p:cNvGrpSpPr>
              <p:nvPr/>
            </p:nvGrpSpPr>
            <p:grpSpPr bwMode="auto">
              <a:xfrm>
                <a:off x="1291" y="1509"/>
                <a:ext cx="340" cy="289"/>
                <a:chOff x="1291" y="1509"/>
                <a:chExt cx="340" cy="289"/>
              </a:xfrm>
            </p:grpSpPr>
            <p:sp>
              <p:nvSpPr>
                <p:cNvPr id="122791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1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2031" y="1248"/>
              <a:ext cx="296" cy="289"/>
              <a:chOff x="1751" y="1509"/>
              <a:chExt cx="296" cy="289"/>
            </a:xfrm>
          </p:grpSpPr>
          <p:sp>
            <p:nvSpPr>
              <p:cNvPr id="122791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1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1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2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6"/>
            <p:cNvGrpSpPr>
              <a:grpSpLocks/>
            </p:cNvGrpSpPr>
            <p:nvPr/>
          </p:nvGrpSpPr>
          <p:grpSpPr bwMode="auto">
            <a:xfrm>
              <a:off x="2880" y="1248"/>
              <a:ext cx="325" cy="289"/>
              <a:chOff x="2600" y="1509"/>
              <a:chExt cx="325" cy="289"/>
            </a:xfrm>
          </p:grpSpPr>
          <p:sp>
            <p:nvSpPr>
              <p:cNvPr id="122792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0"/>
            <p:cNvGrpSpPr>
              <a:grpSpLocks/>
            </p:cNvGrpSpPr>
            <p:nvPr/>
          </p:nvGrpSpPr>
          <p:grpSpPr bwMode="auto">
            <a:xfrm>
              <a:off x="3348" y="1248"/>
              <a:ext cx="284" cy="289"/>
              <a:chOff x="3068" y="1509"/>
              <a:chExt cx="284" cy="289"/>
            </a:xfrm>
          </p:grpSpPr>
          <p:sp>
            <p:nvSpPr>
              <p:cNvPr id="122792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3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3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3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3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3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3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3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3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27972" name="Group 162"/>
          <p:cNvGrpSpPr>
            <a:grpSpLocks/>
          </p:cNvGrpSpPr>
          <p:nvPr/>
        </p:nvGrpSpPr>
        <p:grpSpPr bwMode="auto">
          <a:xfrm>
            <a:off x="5638800" y="4999038"/>
            <a:ext cx="3355975" cy="838200"/>
            <a:chOff x="1562" y="1152"/>
            <a:chExt cx="2114" cy="528"/>
          </a:xfrm>
        </p:grpSpPr>
        <p:grpSp>
          <p:nvGrpSpPr>
            <p:cNvPr id="1227980" name="Group 163"/>
            <p:cNvGrpSpPr>
              <a:grpSpLocks/>
            </p:cNvGrpSpPr>
            <p:nvPr/>
          </p:nvGrpSpPr>
          <p:grpSpPr bwMode="auto">
            <a:xfrm>
              <a:off x="2487" y="1152"/>
              <a:ext cx="223" cy="481"/>
              <a:chOff x="2207" y="1413"/>
              <a:chExt cx="223" cy="481"/>
            </a:xfrm>
          </p:grpSpPr>
          <p:sp>
            <p:nvSpPr>
              <p:cNvPr id="122794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27981" name="Group 166"/>
            <p:cNvGrpSpPr>
              <a:grpSpLocks/>
            </p:cNvGrpSpPr>
            <p:nvPr/>
          </p:nvGrpSpPr>
          <p:grpSpPr bwMode="auto">
            <a:xfrm>
              <a:off x="1562" y="1248"/>
              <a:ext cx="349" cy="289"/>
              <a:chOff x="1282" y="1509"/>
              <a:chExt cx="349" cy="289"/>
            </a:xfrm>
          </p:grpSpPr>
          <p:sp>
            <p:nvSpPr>
              <p:cNvPr id="122794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27982" name="Group 168"/>
              <p:cNvGrpSpPr>
                <a:grpSpLocks/>
              </p:cNvGrpSpPr>
              <p:nvPr/>
            </p:nvGrpSpPr>
            <p:grpSpPr bwMode="auto">
              <a:xfrm>
                <a:off x="1291" y="1509"/>
                <a:ext cx="340" cy="289"/>
                <a:chOff x="1291" y="1509"/>
                <a:chExt cx="340" cy="289"/>
              </a:xfrm>
            </p:grpSpPr>
            <p:sp>
              <p:nvSpPr>
                <p:cNvPr id="122794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4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3" name="Group 172"/>
            <p:cNvGrpSpPr>
              <a:grpSpLocks/>
            </p:cNvGrpSpPr>
            <p:nvPr/>
          </p:nvGrpSpPr>
          <p:grpSpPr bwMode="auto">
            <a:xfrm>
              <a:off x="2031" y="1248"/>
              <a:ext cx="296" cy="289"/>
              <a:chOff x="1751" y="1509"/>
              <a:chExt cx="296" cy="289"/>
            </a:xfrm>
          </p:grpSpPr>
          <p:sp>
            <p:nvSpPr>
              <p:cNvPr id="122794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5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5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27984" name="Group 179"/>
            <p:cNvGrpSpPr>
              <a:grpSpLocks/>
            </p:cNvGrpSpPr>
            <p:nvPr/>
          </p:nvGrpSpPr>
          <p:grpSpPr bwMode="auto">
            <a:xfrm>
              <a:off x="2880" y="1248"/>
              <a:ext cx="325" cy="289"/>
              <a:chOff x="2600" y="1509"/>
              <a:chExt cx="325" cy="289"/>
            </a:xfrm>
          </p:grpSpPr>
          <p:sp>
            <p:nvSpPr>
              <p:cNvPr id="122795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5" name="Group 183"/>
            <p:cNvGrpSpPr>
              <a:grpSpLocks/>
            </p:cNvGrpSpPr>
            <p:nvPr/>
          </p:nvGrpSpPr>
          <p:grpSpPr bwMode="auto">
            <a:xfrm>
              <a:off x="3348" y="1248"/>
              <a:ext cx="284" cy="289"/>
              <a:chOff x="3068" y="1509"/>
              <a:chExt cx="284" cy="289"/>
            </a:xfrm>
          </p:grpSpPr>
          <p:sp>
            <p:nvSpPr>
              <p:cNvPr id="122796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6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6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6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6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6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6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6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6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6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7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27971" name="Rectangle 195"/>
          <p:cNvSpPr>
            <a:spLocks noGrp="1" noChangeArrowheads="1"/>
          </p:cNvSpPr>
          <p:nvPr>
            <p:ph type="body" idx="1"/>
          </p:nvPr>
        </p:nvSpPr>
        <p:spPr>
          <a:xfrm>
            <a:off x="609600" y="762000"/>
            <a:ext cx="7391400" cy="379413"/>
          </a:xfrm>
          <a:noFill/>
          <a:ln/>
        </p:spPr>
        <p:txBody>
          <a:bodyPr>
            <a:normAutofit fontScale="70000" lnSpcReduction="20000"/>
          </a:bodyPr>
          <a:lstStyle/>
          <a:p>
            <a:r>
              <a:rPr lang="en-US"/>
              <a:t>Dependencies backward in time cause </a:t>
            </a:r>
            <a:r>
              <a:rPr lang="en-US">
                <a:solidFill>
                  <a:schemeClr val="accent1"/>
                </a:solidFill>
              </a:rPr>
              <a:t>hazards</a:t>
            </a:r>
          </a:p>
        </p:txBody>
      </p:sp>
      <p:sp>
        <p:nvSpPr>
          <p:cNvPr id="1227973" name="Rectangle 197"/>
          <p:cNvSpPr>
            <a:spLocks noChangeArrowheads="1"/>
          </p:cNvSpPr>
          <p:nvPr/>
        </p:nvSpPr>
        <p:spPr bwMode="auto">
          <a:xfrm>
            <a:off x="585788" y="1752600"/>
            <a:ext cx="1473161"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solidFill>
                  <a:srgbClr val="FF0000"/>
                </a:solidFill>
                <a:latin typeface="Courier New" pitchFamily="49" charset="0"/>
              </a:rPr>
              <a:t>$1</a:t>
            </a:r>
            <a:r>
              <a:rPr lang="en-US" sz="2400" b="1" dirty="0">
                <a:solidFill>
                  <a:schemeClr val="tx1"/>
                </a:solidFill>
                <a:latin typeface="Courier New" pitchFamily="49" charset="0"/>
              </a:rPr>
              <a:t>,</a:t>
            </a:r>
          </a:p>
        </p:txBody>
      </p:sp>
      <p:sp>
        <p:nvSpPr>
          <p:cNvPr id="1227974" name="Rectangle 198"/>
          <p:cNvSpPr>
            <a:spLocks noChangeArrowheads="1"/>
          </p:cNvSpPr>
          <p:nvPr/>
        </p:nvSpPr>
        <p:spPr bwMode="auto">
          <a:xfrm>
            <a:off x="585788" y="2590800"/>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sub $4,</a:t>
            </a:r>
            <a:r>
              <a:rPr lang="en-US" sz="2400" b="1" dirty="0">
                <a:solidFill>
                  <a:srgbClr val="FF0000"/>
                </a:solidFill>
                <a:latin typeface="Courier New" pitchFamily="49" charset="0"/>
              </a:rPr>
              <a:t>$1</a:t>
            </a:r>
            <a:r>
              <a:rPr lang="en-US" sz="2400" b="1" dirty="0">
                <a:solidFill>
                  <a:schemeClr val="tx1"/>
                </a:solidFill>
                <a:latin typeface="Courier New" pitchFamily="49" charset="0"/>
              </a:rPr>
              <a:t>,$5</a:t>
            </a:r>
          </a:p>
        </p:txBody>
      </p:sp>
      <p:sp>
        <p:nvSpPr>
          <p:cNvPr id="1227975" name="Rectangle 199"/>
          <p:cNvSpPr>
            <a:spLocks noChangeArrowheads="1"/>
          </p:cNvSpPr>
          <p:nvPr/>
        </p:nvSpPr>
        <p:spPr bwMode="auto">
          <a:xfrm>
            <a:off x="585788" y="3471863"/>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and $6,</a:t>
            </a:r>
            <a:r>
              <a:rPr lang="en-US" sz="2400" b="1" dirty="0">
                <a:solidFill>
                  <a:srgbClr val="FF0000"/>
                </a:solidFill>
                <a:latin typeface="Courier New" pitchFamily="49" charset="0"/>
              </a:rPr>
              <a:t>$1</a:t>
            </a:r>
            <a:r>
              <a:rPr lang="en-US" sz="2400" b="1" dirty="0">
                <a:solidFill>
                  <a:schemeClr val="tx1"/>
                </a:solidFill>
                <a:latin typeface="Courier New" pitchFamily="49" charset="0"/>
              </a:rPr>
              <a:t>,$7</a:t>
            </a:r>
          </a:p>
        </p:txBody>
      </p:sp>
      <p:sp>
        <p:nvSpPr>
          <p:cNvPr id="1227976" name="Rectangle 200"/>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27977" name="Rectangle 201"/>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27978" name="Line 202"/>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sp>
        <p:nvSpPr>
          <p:cNvPr id="1227979" name="Rectangle 203"/>
          <p:cNvSpPr>
            <a:spLocks noChangeArrowheads="1"/>
          </p:cNvSpPr>
          <p:nvPr/>
        </p:nvSpPr>
        <p:spPr bwMode="auto">
          <a:xfrm>
            <a:off x="762000" y="6019800"/>
            <a:ext cx="78486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accent2"/>
                </a:solidFill>
              </a:rPr>
              <a:t>Read before write</a:t>
            </a:r>
            <a:r>
              <a:rPr lang="en-US" sz="2400">
                <a:solidFill>
                  <a:schemeClr val="tx1"/>
                </a:solidFill>
              </a:rPr>
              <a:t> </a:t>
            </a:r>
            <a:r>
              <a:rPr lang="en-US" sz="2400"/>
              <a:t>data hazard</a:t>
            </a:r>
          </a:p>
        </p:txBody>
      </p:sp>
      <p:sp>
        <p:nvSpPr>
          <p:cNvPr id="196" name="Slide Number Placeholder 195"/>
          <p:cNvSpPr>
            <a:spLocks noGrp="1"/>
          </p:cNvSpPr>
          <p:nvPr>
            <p:ph type="sldNum" sz="quarter" idx="12"/>
          </p:nvPr>
        </p:nvSpPr>
        <p:spPr/>
        <p:txBody>
          <a:bodyPr/>
          <a:lstStyle/>
          <a:p>
            <a:fld id="{9F75FEA4-BE46-4E23-B960-59FADFBDF281}" type="slidenum">
              <a:rPr lang="en-US" smtClean="0"/>
              <a:pPr/>
              <a:t>28</a:t>
            </a:fld>
            <a:endParaRPr lang="en-US"/>
          </a:p>
        </p:txBody>
      </p:sp>
      <p:sp>
        <p:nvSpPr>
          <p:cNvPr id="197" name="Footer Placeholder 196"/>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0425" y="2255838"/>
            <a:ext cx="914400" cy="3352800"/>
            <a:chOff x="3648" y="1440"/>
            <a:chExt cx="576" cy="2112"/>
          </a:xfrm>
        </p:grpSpPr>
        <p:sp>
          <p:nvSpPr>
            <p:cNvPr id="1233923"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33924"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33925"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p:spPr>
          <p:txBody>
            <a:bodyPr/>
            <a:lstStyle/>
            <a:p>
              <a:endParaRPr lang="en-US"/>
            </a:p>
          </p:txBody>
        </p:sp>
        <p:sp>
          <p:nvSpPr>
            <p:cNvPr id="1233926"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7"/>
          <p:cNvGrpSpPr>
            <a:grpSpLocks/>
          </p:cNvGrpSpPr>
          <p:nvPr/>
        </p:nvGrpSpPr>
        <p:grpSpPr bwMode="auto">
          <a:xfrm>
            <a:off x="4568825" y="1798638"/>
            <a:ext cx="1371600" cy="2133600"/>
            <a:chOff x="2784" y="1152"/>
            <a:chExt cx="864" cy="1344"/>
          </a:xfrm>
        </p:grpSpPr>
        <p:sp>
          <p:nvSpPr>
            <p:cNvPr id="1233928" name="Rectangle 8"/>
            <p:cNvSpPr>
              <a:spLocks noChangeArrowheads="1"/>
            </p:cNvSpPr>
            <p:nvPr/>
          </p:nvSpPr>
          <p:spPr bwMode="auto">
            <a:xfrm>
              <a:off x="3216" y="2208"/>
              <a:ext cx="144"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33929" name="Rectangle 9"/>
            <p:cNvSpPr>
              <a:spLocks noChangeArrowheads="1"/>
            </p:cNvSpPr>
            <p:nvPr/>
          </p:nvSpPr>
          <p:spPr bwMode="auto">
            <a:xfrm>
              <a:off x="2784" y="1680"/>
              <a:ext cx="144"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33930" name="Rectangle 10"/>
            <p:cNvSpPr>
              <a:spLocks noChangeArrowheads="1"/>
            </p:cNvSpPr>
            <p:nvPr/>
          </p:nvSpPr>
          <p:spPr bwMode="auto">
            <a:xfrm>
              <a:off x="3504" y="1152"/>
              <a:ext cx="144"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33931" name="Line 11"/>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p:spPr>
          <p:txBody>
            <a:bodyPr/>
            <a:lstStyle/>
            <a:p>
              <a:endParaRPr lang="en-US"/>
            </a:p>
          </p:txBody>
        </p:sp>
        <p:sp>
          <p:nvSpPr>
            <p:cNvPr id="1233932" name="Line 12"/>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p:spPr>
          <p:txBody>
            <a:bodyPr/>
            <a:lstStyle/>
            <a:p>
              <a:endParaRPr lang="en-US"/>
            </a:p>
          </p:txBody>
        </p:sp>
      </p:grpSp>
      <p:sp>
        <p:nvSpPr>
          <p:cNvPr id="1233933" name="Rectangle 13"/>
          <p:cNvSpPr>
            <a:spLocks noGrp="1" noChangeArrowheads="1"/>
          </p:cNvSpPr>
          <p:nvPr>
            <p:ph type="title"/>
          </p:nvPr>
        </p:nvSpPr>
        <p:spPr>
          <a:xfrm>
            <a:off x="1676400" y="228600"/>
            <a:ext cx="5472112" cy="422275"/>
          </a:xfrm>
          <a:noFill/>
          <a:ln/>
        </p:spPr>
        <p:txBody>
          <a:bodyPr wrap="none">
            <a:noAutofit/>
          </a:bodyPr>
          <a:lstStyle/>
          <a:p>
            <a:r>
              <a:rPr lang="en-US" sz="3600" dirty="0"/>
              <a:t>Loads Can Cause Data Hazards</a:t>
            </a:r>
          </a:p>
        </p:txBody>
      </p:sp>
      <p:sp>
        <p:nvSpPr>
          <p:cNvPr id="1233934" name="Rectangle 14"/>
          <p:cNvSpPr>
            <a:spLocks noChangeArrowheads="1"/>
          </p:cNvSpPr>
          <p:nvPr/>
        </p:nvSpPr>
        <p:spPr bwMode="auto">
          <a:xfrm>
            <a:off x="152400"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33935" name="Line 15"/>
          <p:cNvSpPr>
            <a:spLocks noChangeShapeType="1"/>
          </p:cNvSpPr>
          <p:nvPr/>
        </p:nvSpPr>
        <p:spPr bwMode="auto">
          <a:xfrm>
            <a:off x="2282825" y="12700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33936" name="Rectangle 16"/>
          <p:cNvSpPr>
            <a:spLocks noChangeArrowheads="1"/>
          </p:cNvSpPr>
          <p:nvPr/>
        </p:nvSpPr>
        <p:spPr bwMode="auto">
          <a:xfrm>
            <a:off x="585788" y="1752600"/>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err="1">
                <a:solidFill>
                  <a:schemeClr val="tx1"/>
                </a:solidFill>
                <a:latin typeface="Courier New" pitchFamily="49" charset="0"/>
              </a:rPr>
              <a:t>lw</a:t>
            </a:r>
            <a:r>
              <a:rPr lang="en-US" sz="2400" b="1" dirty="0">
                <a:solidFill>
                  <a:schemeClr val="tx1"/>
                </a:solidFill>
                <a:latin typeface="Courier New" pitchFamily="49" charset="0"/>
              </a:rPr>
              <a:t>  </a:t>
            </a:r>
            <a:r>
              <a:rPr lang="en-US" sz="2400" b="1" dirty="0">
                <a:solidFill>
                  <a:srgbClr val="FF0000"/>
                </a:solidFill>
                <a:latin typeface="Courier New" pitchFamily="49" charset="0"/>
              </a:rPr>
              <a:t>$1</a:t>
            </a:r>
            <a:r>
              <a:rPr lang="en-US" sz="2400" b="1" dirty="0">
                <a:solidFill>
                  <a:schemeClr val="tx1"/>
                </a:solidFill>
                <a:latin typeface="Courier New" pitchFamily="49" charset="0"/>
              </a:rPr>
              <a:t>,4($2)</a:t>
            </a:r>
          </a:p>
        </p:txBody>
      </p:sp>
      <p:sp>
        <p:nvSpPr>
          <p:cNvPr id="1233937" name="Rectangle 17"/>
          <p:cNvSpPr>
            <a:spLocks noChangeArrowheads="1"/>
          </p:cNvSpPr>
          <p:nvPr/>
        </p:nvSpPr>
        <p:spPr bwMode="auto">
          <a:xfrm>
            <a:off x="585788" y="2590800"/>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sub $4</a:t>
            </a:r>
            <a:r>
              <a:rPr lang="en-US" sz="2400" b="1" dirty="0">
                <a:solidFill>
                  <a:srgbClr val="FF0000"/>
                </a:solidFill>
                <a:latin typeface="Courier New" pitchFamily="49" charset="0"/>
              </a:rPr>
              <a:t>,$1</a:t>
            </a:r>
            <a:r>
              <a:rPr lang="en-US" sz="2400" b="1" dirty="0">
                <a:solidFill>
                  <a:schemeClr val="tx1"/>
                </a:solidFill>
                <a:latin typeface="Courier New" pitchFamily="49" charset="0"/>
              </a:rPr>
              <a:t>,$5</a:t>
            </a:r>
          </a:p>
        </p:txBody>
      </p:sp>
      <p:sp>
        <p:nvSpPr>
          <p:cNvPr id="1233938" name="Rectangle 18"/>
          <p:cNvSpPr>
            <a:spLocks noChangeArrowheads="1"/>
          </p:cNvSpPr>
          <p:nvPr/>
        </p:nvSpPr>
        <p:spPr bwMode="auto">
          <a:xfrm>
            <a:off x="585788" y="3471863"/>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and $6,</a:t>
            </a:r>
            <a:r>
              <a:rPr lang="en-US" sz="2400" b="1" dirty="0">
                <a:solidFill>
                  <a:srgbClr val="FF0000"/>
                </a:solidFill>
                <a:latin typeface="Courier New" pitchFamily="49" charset="0"/>
              </a:rPr>
              <a:t>$1</a:t>
            </a:r>
            <a:r>
              <a:rPr lang="en-US" sz="2400" b="1" dirty="0">
                <a:solidFill>
                  <a:schemeClr val="tx1"/>
                </a:solidFill>
                <a:latin typeface="Courier New" pitchFamily="49" charset="0"/>
              </a:rPr>
              <a:t>,$7</a:t>
            </a:r>
          </a:p>
        </p:txBody>
      </p:sp>
      <p:sp>
        <p:nvSpPr>
          <p:cNvPr id="1233939" name="Rectangle 19"/>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33940" name="Line 20"/>
          <p:cNvSpPr>
            <a:spLocks noChangeShapeType="1"/>
          </p:cNvSpPr>
          <p:nvPr/>
        </p:nvSpPr>
        <p:spPr bwMode="auto">
          <a:xfrm>
            <a:off x="34639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1" name="Line 21"/>
          <p:cNvSpPr>
            <a:spLocks noChangeShapeType="1"/>
          </p:cNvSpPr>
          <p:nvPr/>
        </p:nvSpPr>
        <p:spPr bwMode="auto">
          <a:xfrm>
            <a:off x="41497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2" name="Line 22"/>
          <p:cNvSpPr>
            <a:spLocks noChangeShapeType="1"/>
          </p:cNvSpPr>
          <p:nvPr/>
        </p:nvSpPr>
        <p:spPr bwMode="auto">
          <a:xfrm>
            <a:off x="48355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3" name="Line 23"/>
          <p:cNvSpPr>
            <a:spLocks noChangeShapeType="1"/>
          </p:cNvSpPr>
          <p:nvPr/>
        </p:nvSpPr>
        <p:spPr bwMode="auto">
          <a:xfrm>
            <a:off x="55213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4" name="Line 24"/>
          <p:cNvSpPr>
            <a:spLocks noChangeShapeType="1"/>
          </p:cNvSpPr>
          <p:nvPr/>
        </p:nvSpPr>
        <p:spPr bwMode="auto">
          <a:xfrm>
            <a:off x="62071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5" name="Line 25"/>
          <p:cNvSpPr>
            <a:spLocks noChangeShapeType="1"/>
          </p:cNvSpPr>
          <p:nvPr/>
        </p:nvSpPr>
        <p:spPr bwMode="auto">
          <a:xfrm>
            <a:off x="68929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6" name="Line 26"/>
          <p:cNvSpPr>
            <a:spLocks noChangeShapeType="1"/>
          </p:cNvSpPr>
          <p:nvPr/>
        </p:nvSpPr>
        <p:spPr bwMode="auto">
          <a:xfrm>
            <a:off x="75787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7" name="Line 27"/>
          <p:cNvSpPr>
            <a:spLocks noChangeShapeType="1"/>
          </p:cNvSpPr>
          <p:nvPr/>
        </p:nvSpPr>
        <p:spPr bwMode="auto">
          <a:xfrm>
            <a:off x="82645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8" name="Rectangle 28"/>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33949" name="Line 29"/>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4" name="Group 30"/>
          <p:cNvGrpSpPr>
            <a:grpSpLocks/>
          </p:cNvGrpSpPr>
          <p:nvPr/>
        </p:nvGrpSpPr>
        <p:grpSpPr bwMode="auto">
          <a:xfrm>
            <a:off x="2892425" y="1646238"/>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33952"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53"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33955"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33957"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58"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3959"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33961"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2"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63"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3964"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5"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3966"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33968"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9"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70"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33972"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73"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74"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3975"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3976"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3977"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3978"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3979"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3980"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3981"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3982"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3"/>
          <p:cNvGrpSpPr>
            <a:grpSpLocks/>
          </p:cNvGrpSpPr>
          <p:nvPr/>
        </p:nvGrpSpPr>
        <p:grpSpPr bwMode="auto">
          <a:xfrm>
            <a:off x="3578225" y="2484438"/>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33985"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86"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33988"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33990"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1"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3992"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33994"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5"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96"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3997"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8"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3999"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34001"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02"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03"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34005"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06"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07"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08"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09"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10"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11"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12"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13"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14"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15"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6"/>
          <p:cNvGrpSpPr>
            <a:grpSpLocks/>
          </p:cNvGrpSpPr>
          <p:nvPr/>
        </p:nvGrpSpPr>
        <p:grpSpPr bwMode="auto">
          <a:xfrm>
            <a:off x="4264025" y="3322638"/>
            <a:ext cx="3355975" cy="838200"/>
            <a:chOff x="1562" y="1152"/>
            <a:chExt cx="2114" cy="528"/>
          </a:xfrm>
        </p:grpSpPr>
        <p:grpSp>
          <p:nvGrpSpPr>
            <p:cNvPr id="19" name="Group 97"/>
            <p:cNvGrpSpPr>
              <a:grpSpLocks/>
            </p:cNvGrpSpPr>
            <p:nvPr/>
          </p:nvGrpSpPr>
          <p:grpSpPr bwMode="auto">
            <a:xfrm>
              <a:off x="2487" y="1152"/>
              <a:ext cx="223" cy="481"/>
              <a:chOff x="2207" y="1413"/>
              <a:chExt cx="223" cy="481"/>
            </a:xfrm>
          </p:grpSpPr>
          <p:sp>
            <p:nvSpPr>
              <p:cNvPr id="1234018"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19"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0"/>
            <p:cNvGrpSpPr>
              <a:grpSpLocks/>
            </p:cNvGrpSpPr>
            <p:nvPr/>
          </p:nvGrpSpPr>
          <p:grpSpPr bwMode="auto">
            <a:xfrm>
              <a:off x="1562" y="1248"/>
              <a:ext cx="349" cy="289"/>
              <a:chOff x="1282" y="1509"/>
              <a:chExt cx="349" cy="289"/>
            </a:xfrm>
          </p:grpSpPr>
          <p:sp>
            <p:nvSpPr>
              <p:cNvPr id="1234021"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2"/>
              <p:cNvGrpSpPr>
                <a:grpSpLocks/>
              </p:cNvGrpSpPr>
              <p:nvPr/>
            </p:nvGrpSpPr>
            <p:grpSpPr bwMode="auto">
              <a:xfrm>
                <a:off x="1291" y="1509"/>
                <a:ext cx="340" cy="289"/>
                <a:chOff x="1291" y="1509"/>
                <a:chExt cx="340" cy="289"/>
              </a:xfrm>
            </p:grpSpPr>
            <p:sp>
              <p:nvSpPr>
                <p:cNvPr id="1234023"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24"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25"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Reg</a:t>
              </a:r>
              <a:endParaRPr lang="en-US" sz="1600" b="1" dirty="0">
                <a:solidFill>
                  <a:schemeClr val="tx1"/>
                </a:solidFill>
              </a:endParaRPr>
            </a:p>
          </p:txBody>
        </p:sp>
        <p:grpSp>
          <p:nvGrpSpPr>
            <p:cNvPr id="22" name="Group 106"/>
            <p:cNvGrpSpPr>
              <a:grpSpLocks/>
            </p:cNvGrpSpPr>
            <p:nvPr/>
          </p:nvGrpSpPr>
          <p:grpSpPr bwMode="auto">
            <a:xfrm>
              <a:off x="2031" y="1248"/>
              <a:ext cx="296" cy="289"/>
              <a:chOff x="1751" y="1509"/>
              <a:chExt cx="296" cy="289"/>
            </a:xfrm>
          </p:grpSpPr>
          <p:sp>
            <p:nvSpPr>
              <p:cNvPr id="1234027"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28"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29"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30"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1"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32"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3"/>
            <p:cNvGrpSpPr>
              <a:grpSpLocks/>
            </p:cNvGrpSpPr>
            <p:nvPr/>
          </p:nvGrpSpPr>
          <p:grpSpPr bwMode="auto">
            <a:xfrm>
              <a:off x="2880" y="1248"/>
              <a:ext cx="325" cy="289"/>
              <a:chOff x="2600" y="1509"/>
              <a:chExt cx="325" cy="289"/>
            </a:xfrm>
          </p:grpSpPr>
          <p:sp>
            <p:nvSpPr>
              <p:cNvPr id="1234034"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5"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36"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7"/>
            <p:cNvGrpSpPr>
              <a:grpSpLocks/>
            </p:cNvGrpSpPr>
            <p:nvPr/>
          </p:nvGrpSpPr>
          <p:grpSpPr bwMode="auto">
            <a:xfrm>
              <a:off x="3348" y="1248"/>
              <a:ext cx="284" cy="289"/>
              <a:chOff x="3068" y="1509"/>
              <a:chExt cx="284" cy="289"/>
            </a:xfrm>
          </p:grpSpPr>
          <p:sp>
            <p:nvSpPr>
              <p:cNvPr id="1234038"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9"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40"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41"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42"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43"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44"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45"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46"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47"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48"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29"/>
          <p:cNvGrpSpPr>
            <a:grpSpLocks/>
          </p:cNvGrpSpPr>
          <p:nvPr/>
        </p:nvGrpSpPr>
        <p:grpSpPr bwMode="auto">
          <a:xfrm>
            <a:off x="4949825" y="4160838"/>
            <a:ext cx="3355975" cy="838200"/>
            <a:chOff x="1562" y="1152"/>
            <a:chExt cx="2114" cy="528"/>
          </a:xfrm>
        </p:grpSpPr>
        <p:grpSp>
          <p:nvGrpSpPr>
            <p:cNvPr id="26" name="Group 130"/>
            <p:cNvGrpSpPr>
              <a:grpSpLocks/>
            </p:cNvGrpSpPr>
            <p:nvPr/>
          </p:nvGrpSpPr>
          <p:grpSpPr bwMode="auto">
            <a:xfrm>
              <a:off x="2487" y="1152"/>
              <a:ext cx="223" cy="481"/>
              <a:chOff x="2207" y="1413"/>
              <a:chExt cx="223" cy="481"/>
            </a:xfrm>
          </p:grpSpPr>
          <p:sp>
            <p:nvSpPr>
              <p:cNvPr id="1234051"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52"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3"/>
            <p:cNvGrpSpPr>
              <a:grpSpLocks/>
            </p:cNvGrpSpPr>
            <p:nvPr/>
          </p:nvGrpSpPr>
          <p:grpSpPr bwMode="auto">
            <a:xfrm>
              <a:off x="1562" y="1248"/>
              <a:ext cx="349" cy="289"/>
              <a:chOff x="1282" y="1509"/>
              <a:chExt cx="349" cy="289"/>
            </a:xfrm>
          </p:grpSpPr>
          <p:sp>
            <p:nvSpPr>
              <p:cNvPr id="1234054"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5"/>
              <p:cNvGrpSpPr>
                <a:grpSpLocks/>
              </p:cNvGrpSpPr>
              <p:nvPr/>
            </p:nvGrpSpPr>
            <p:grpSpPr bwMode="auto">
              <a:xfrm>
                <a:off x="1291" y="1509"/>
                <a:ext cx="340" cy="289"/>
                <a:chOff x="1291" y="1509"/>
                <a:chExt cx="340" cy="289"/>
              </a:xfrm>
            </p:grpSpPr>
            <p:sp>
              <p:nvSpPr>
                <p:cNvPr id="1234056"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57"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58"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2031" y="1248"/>
              <a:ext cx="296" cy="289"/>
              <a:chOff x="1751" y="1509"/>
              <a:chExt cx="296" cy="289"/>
            </a:xfrm>
          </p:grpSpPr>
          <p:sp>
            <p:nvSpPr>
              <p:cNvPr id="1234060"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1"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62"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63"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4"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65"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6"/>
            <p:cNvGrpSpPr>
              <a:grpSpLocks/>
            </p:cNvGrpSpPr>
            <p:nvPr/>
          </p:nvGrpSpPr>
          <p:grpSpPr bwMode="auto">
            <a:xfrm>
              <a:off x="2880" y="1248"/>
              <a:ext cx="325" cy="289"/>
              <a:chOff x="2600" y="1509"/>
              <a:chExt cx="325" cy="289"/>
            </a:xfrm>
          </p:grpSpPr>
          <p:sp>
            <p:nvSpPr>
              <p:cNvPr id="1234067"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8"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69"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0"/>
            <p:cNvGrpSpPr>
              <a:grpSpLocks/>
            </p:cNvGrpSpPr>
            <p:nvPr/>
          </p:nvGrpSpPr>
          <p:grpSpPr bwMode="auto">
            <a:xfrm>
              <a:off x="3348" y="1248"/>
              <a:ext cx="284" cy="289"/>
              <a:chOff x="3068" y="1509"/>
              <a:chExt cx="284" cy="289"/>
            </a:xfrm>
          </p:grpSpPr>
          <p:sp>
            <p:nvSpPr>
              <p:cNvPr id="1234071"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72"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73"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74"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75"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76"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77"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78"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79"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80"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81"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34016" name="Group 162"/>
          <p:cNvGrpSpPr>
            <a:grpSpLocks/>
          </p:cNvGrpSpPr>
          <p:nvPr/>
        </p:nvGrpSpPr>
        <p:grpSpPr bwMode="auto">
          <a:xfrm>
            <a:off x="5635625" y="4999038"/>
            <a:ext cx="3355975" cy="838200"/>
            <a:chOff x="1562" y="1152"/>
            <a:chExt cx="2114" cy="528"/>
          </a:xfrm>
        </p:grpSpPr>
        <p:grpSp>
          <p:nvGrpSpPr>
            <p:cNvPr id="1234017" name="Group 163"/>
            <p:cNvGrpSpPr>
              <a:grpSpLocks/>
            </p:cNvGrpSpPr>
            <p:nvPr/>
          </p:nvGrpSpPr>
          <p:grpSpPr bwMode="auto">
            <a:xfrm>
              <a:off x="2487" y="1152"/>
              <a:ext cx="223" cy="481"/>
              <a:chOff x="2207" y="1413"/>
              <a:chExt cx="223" cy="481"/>
            </a:xfrm>
          </p:grpSpPr>
          <p:sp>
            <p:nvSpPr>
              <p:cNvPr id="1234084"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85"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34020" name="Group 166"/>
            <p:cNvGrpSpPr>
              <a:grpSpLocks/>
            </p:cNvGrpSpPr>
            <p:nvPr/>
          </p:nvGrpSpPr>
          <p:grpSpPr bwMode="auto">
            <a:xfrm>
              <a:off x="1562" y="1248"/>
              <a:ext cx="349" cy="289"/>
              <a:chOff x="1282" y="1509"/>
              <a:chExt cx="349" cy="289"/>
            </a:xfrm>
          </p:grpSpPr>
          <p:sp>
            <p:nvSpPr>
              <p:cNvPr id="1234087"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34022" name="Group 168"/>
              <p:cNvGrpSpPr>
                <a:grpSpLocks/>
              </p:cNvGrpSpPr>
              <p:nvPr/>
            </p:nvGrpSpPr>
            <p:grpSpPr bwMode="auto">
              <a:xfrm>
                <a:off x="1291" y="1509"/>
                <a:ext cx="340" cy="289"/>
                <a:chOff x="1291" y="1509"/>
                <a:chExt cx="340" cy="289"/>
              </a:xfrm>
            </p:grpSpPr>
            <p:sp>
              <p:nvSpPr>
                <p:cNvPr id="1234089"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0"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91"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34026" name="Group 172"/>
            <p:cNvGrpSpPr>
              <a:grpSpLocks/>
            </p:cNvGrpSpPr>
            <p:nvPr/>
          </p:nvGrpSpPr>
          <p:grpSpPr bwMode="auto">
            <a:xfrm>
              <a:off x="2031" y="1248"/>
              <a:ext cx="296" cy="289"/>
              <a:chOff x="1751" y="1509"/>
              <a:chExt cx="296" cy="289"/>
            </a:xfrm>
          </p:grpSpPr>
          <p:sp>
            <p:nvSpPr>
              <p:cNvPr id="1234093"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4"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95"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96"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7"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98"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34033" name="Group 179"/>
            <p:cNvGrpSpPr>
              <a:grpSpLocks/>
            </p:cNvGrpSpPr>
            <p:nvPr/>
          </p:nvGrpSpPr>
          <p:grpSpPr bwMode="auto">
            <a:xfrm>
              <a:off x="2880" y="1248"/>
              <a:ext cx="325" cy="289"/>
              <a:chOff x="2600" y="1509"/>
              <a:chExt cx="325" cy="289"/>
            </a:xfrm>
          </p:grpSpPr>
          <p:sp>
            <p:nvSpPr>
              <p:cNvPr id="1234100"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101"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102"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34037" name="Group 183"/>
            <p:cNvGrpSpPr>
              <a:grpSpLocks/>
            </p:cNvGrpSpPr>
            <p:nvPr/>
          </p:nvGrpSpPr>
          <p:grpSpPr bwMode="auto">
            <a:xfrm>
              <a:off x="3348" y="1248"/>
              <a:ext cx="284" cy="289"/>
              <a:chOff x="3068" y="1509"/>
              <a:chExt cx="284" cy="289"/>
            </a:xfrm>
          </p:grpSpPr>
          <p:sp>
            <p:nvSpPr>
              <p:cNvPr id="1234104"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105"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106"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107"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108"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109"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110"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111"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112"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113"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114"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34115" name="Rectangle 195"/>
          <p:cNvSpPr>
            <a:spLocks noGrp="1" noChangeArrowheads="1"/>
          </p:cNvSpPr>
          <p:nvPr>
            <p:ph type="body" idx="1"/>
          </p:nvPr>
        </p:nvSpPr>
        <p:spPr>
          <a:xfrm>
            <a:off x="609600" y="762000"/>
            <a:ext cx="7391400" cy="379413"/>
          </a:xfrm>
          <a:noFill/>
          <a:ln/>
        </p:spPr>
        <p:txBody>
          <a:bodyPr>
            <a:normAutofit fontScale="70000" lnSpcReduction="20000"/>
          </a:bodyPr>
          <a:lstStyle/>
          <a:p>
            <a:r>
              <a:rPr lang="en-US"/>
              <a:t>Dependencies backward in time cause </a:t>
            </a:r>
            <a:r>
              <a:rPr lang="en-US">
                <a:solidFill>
                  <a:schemeClr val="accent1"/>
                </a:solidFill>
              </a:rPr>
              <a:t>hazards</a:t>
            </a:r>
          </a:p>
        </p:txBody>
      </p:sp>
      <p:sp>
        <p:nvSpPr>
          <p:cNvPr id="1234117" name="Rectangle 197"/>
          <p:cNvSpPr>
            <a:spLocks noChangeArrowheads="1"/>
          </p:cNvSpPr>
          <p:nvPr/>
        </p:nvSpPr>
        <p:spPr bwMode="auto">
          <a:xfrm>
            <a:off x="762000" y="6019800"/>
            <a:ext cx="78486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accent2"/>
                </a:solidFill>
              </a:rPr>
              <a:t>Load-use</a:t>
            </a:r>
            <a:r>
              <a:rPr lang="en-US" sz="2400">
                <a:solidFill>
                  <a:schemeClr val="tx1"/>
                </a:solidFill>
              </a:rPr>
              <a:t> </a:t>
            </a:r>
            <a:r>
              <a:rPr lang="en-US" sz="2400"/>
              <a:t>data hazard</a:t>
            </a:r>
          </a:p>
        </p:txBody>
      </p:sp>
      <p:sp>
        <p:nvSpPr>
          <p:cNvPr id="197" name="Slide Number Placeholder 196"/>
          <p:cNvSpPr>
            <a:spLocks noGrp="1"/>
          </p:cNvSpPr>
          <p:nvPr>
            <p:ph type="sldNum" sz="quarter" idx="12"/>
          </p:nvPr>
        </p:nvSpPr>
        <p:spPr/>
        <p:txBody>
          <a:bodyPr/>
          <a:lstStyle/>
          <a:p>
            <a:fld id="{9F75FEA4-BE46-4E23-B960-59FADFBDF281}" type="slidenum">
              <a:rPr lang="en-US" smtClean="0"/>
              <a:pPr/>
              <a:t>29</a:t>
            </a:fld>
            <a:endParaRPr lang="en-US"/>
          </a:p>
        </p:txBody>
      </p:sp>
      <p:sp>
        <p:nvSpPr>
          <p:cNvPr id="198" name="Footer Placeholder 197"/>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Rectangle 2"/>
          <p:cNvSpPr>
            <a:spLocks noGrp="1" noChangeArrowheads="1"/>
          </p:cNvSpPr>
          <p:nvPr>
            <p:ph type="title"/>
          </p:nvPr>
        </p:nvSpPr>
        <p:spPr>
          <a:xfrm>
            <a:off x="457200" y="304800"/>
            <a:ext cx="8135938" cy="422275"/>
          </a:xfrm>
          <a:noFill/>
          <a:ln/>
        </p:spPr>
        <p:txBody>
          <a:bodyPr wrap="none">
            <a:noAutofit/>
          </a:bodyPr>
          <a:lstStyle/>
          <a:p>
            <a:r>
              <a:rPr lang="en-US" sz="3600" dirty="0"/>
              <a:t>Review:  Single Cycle vs. Multiple Cycle Timing</a:t>
            </a:r>
          </a:p>
        </p:txBody>
      </p:sp>
      <p:grpSp>
        <p:nvGrpSpPr>
          <p:cNvPr id="2" name="Group 142"/>
          <p:cNvGrpSpPr>
            <a:grpSpLocks/>
          </p:cNvGrpSpPr>
          <p:nvPr/>
        </p:nvGrpSpPr>
        <p:grpSpPr bwMode="auto">
          <a:xfrm>
            <a:off x="207963" y="3482975"/>
            <a:ext cx="8542337" cy="2308225"/>
            <a:chOff x="131" y="2112"/>
            <a:chExt cx="5381" cy="1454"/>
          </a:xfrm>
        </p:grpSpPr>
        <p:sp>
          <p:nvSpPr>
            <p:cNvPr id="1196035" name="Rectangle 3"/>
            <p:cNvSpPr>
              <a:spLocks noChangeArrowheads="1"/>
            </p:cNvSpPr>
            <p:nvPr/>
          </p:nvSpPr>
          <p:spPr bwMode="auto">
            <a:xfrm>
              <a:off x="131" y="257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196036" name="Line 4"/>
            <p:cNvSpPr>
              <a:spLocks noChangeShapeType="1"/>
            </p:cNvSpPr>
            <p:nvPr/>
          </p:nvSpPr>
          <p:spPr bwMode="auto">
            <a:xfrm>
              <a:off x="48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37" name="Line 5"/>
            <p:cNvSpPr>
              <a:spLocks noChangeShapeType="1"/>
            </p:cNvSpPr>
            <p:nvPr/>
          </p:nvSpPr>
          <p:spPr bwMode="auto">
            <a:xfrm>
              <a:off x="48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38" name="Line 6"/>
            <p:cNvSpPr>
              <a:spLocks noChangeShapeType="1"/>
            </p:cNvSpPr>
            <p:nvPr/>
          </p:nvSpPr>
          <p:spPr bwMode="auto">
            <a:xfrm flipV="1">
              <a:off x="72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39" name="Line 7"/>
            <p:cNvSpPr>
              <a:spLocks noChangeShapeType="1"/>
            </p:cNvSpPr>
            <p:nvPr/>
          </p:nvSpPr>
          <p:spPr bwMode="auto">
            <a:xfrm>
              <a:off x="72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40" name="Line 8"/>
            <p:cNvSpPr>
              <a:spLocks noChangeShapeType="1"/>
            </p:cNvSpPr>
            <p:nvPr/>
          </p:nvSpPr>
          <p:spPr bwMode="auto">
            <a:xfrm>
              <a:off x="96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41" name="Line 9"/>
            <p:cNvSpPr>
              <a:spLocks noChangeShapeType="1"/>
            </p:cNvSpPr>
            <p:nvPr/>
          </p:nvSpPr>
          <p:spPr bwMode="auto">
            <a:xfrm>
              <a:off x="24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43" name="Rectangle 11"/>
            <p:cNvSpPr>
              <a:spLocks noChangeArrowheads="1"/>
            </p:cNvSpPr>
            <p:nvPr/>
          </p:nvSpPr>
          <p:spPr bwMode="auto">
            <a:xfrm>
              <a:off x="46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96044" name="Rectangle 12"/>
            <p:cNvSpPr>
              <a:spLocks noChangeArrowheads="1"/>
            </p:cNvSpPr>
            <p:nvPr/>
          </p:nvSpPr>
          <p:spPr bwMode="auto">
            <a:xfrm>
              <a:off x="144" y="2112"/>
              <a:ext cx="200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Multiple Cycle Implementation:</a:t>
              </a:r>
            </a:p>
          </p:txBody>
        </p:sp>
        <p:grpSp>
          <p:nvGrpSpPr>
            <p:cNvPr id="3" name="Group 13"/>
            <p:cNvGrpSpPr>
              <a:grpSpLocks/>
            </p:cNvGrpSpPr>
            <p:nvPr/>
          </p:nvGrpSpPr>
          <p:grpSpPr bwMode="auto">
            <a:xfrm>
              <a:off x="488" y="3356"/>
              <a:ext cx="2384" cy="210"/>
              <a:chOff x="488" y="2540"/>
              <a:chExt cx="2384" cy="210"/>
            </a:xfrm>
          </p:grpSpPr>
          <p:grpSp>
            <p:nvGrpSpPr>
              <p:cNvPr id="4" name="Group 14"/>
              <p:cNvGrpSpPr>
                <a:grpSpLocks/>
              </p:cNvGrpSpPr>
              <p:nvPr/>
            </p:nvGrpSpPr>
            <p:grpSpPr bwMode="auto">
              <a:xfrm>
                <a:off x="488" y="2540"/>
                <a:ext cx="518" cy="210"/>
                <a:chOff x="488" y="2540"/>
                <a:chExt cx="518" cy="210"/>
              </a:xfrm>
            </p:grpSpPr>
            <p:sp>
              <p:nvSpPr>
                <p:cNvPr id="1196047" name="Rectangle 15"/>
                <p:cNvSpPr>
                  <a:spLocks noChangeArrowheads="1"/>
                </p:cNvSpPr>
                <p:nvPr/>
              </p:nvSpPr>
              <p:spPr bwMode="auto">
                <a:xfrm>
                  <a:off x="48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048" name="Rectangle 16"/>
                <p:cNvSpPr>
                  <a:spLocks noChangeArrowheads="1"/>
                </p:cNvSpPr>
                <p:nvPr/>
              </p:nvSpPr>
              <p:spPr bwMode="auto">
                <a:xfrm>
                  <a:off x="51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5" name="Group 17"/>
              <p:cNvGrpSpPr>
                <a:grpSpLocks/>
              </p:cNvGrpSpPr>
              <p:nvPr/>
            </p:nvGrpSpPr>
            <p:grpSpPr bwMode="auto">
              <a:xfrm>
                <a:off x="968" y="2540"/>
                <a:ext cx="464" cy="210"/>
                <a:chOff x="968" y="2540"/>
                <a:chExt cx="464" cy="210"/>
              </a:xfrm>
            </p:grpSpPr>
            <p:sp>
              <p:nvSpPr>
                <p:cNvPr id="1196050" name="Rectangle 18"/>
                <p:cNvSpPr>
                  <a:spLocks noChangeArrowheads="1"/>
                </p:cNvSpPr>
                <p:nvPr/>
              </p:nvSpPr>
              <p:spPr bwMode="auto">
                <a:xfrm>
                  <a:off x="96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051" name="Rectangle 19"/>
                <p:cNvSpPr>
                  <a:spLocks noChangeArrowheads="1"/>
                </p:cNvSpPr>
                <p:nvPr/>
              </p:nvSpPr>
              <p:spPr bwMode="auto">
                <a:xfrm>
                  <a:off x="1043" y="254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6" name="Group 20"/>
              <p:cNvGrpSpPr>
                <a:grpSpLocks/>
              </p:cNvGrpSpPr>
              <p:nvPr/>
            </p:nvGrpSpPr>
            <p:grpSpPr bwMode="auto">
              <a:xfrm>
                <a:off x="1448" y="2540"/>
                <a:ext cx="464" cy="210"/>
                <a:chOff x="1448" y="2540"/>
                <a:chExt cx="464" cy="210"/>
              </a:xfrm>
            </p:grpSpPr>
            <p:sp>
              <p:nvSpPr>
                <p:cNvPr id="1196053" name="Rectangle 21"/>
                <p:cNvSpPr>
                  <a:spLocks noChangeArrowheads="1"/>
                </p:cNvSpPr>
                <p:nvPr/>
              </p:nvSpPr>
              <p:spPr bwMode="auto">
                <a:xfrm>
                  <a:off x="144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054" name="Rectangle 22"/>
                <p:cNvSpPr>
                  <a:spLocks noChangeArrowheads="1"/>
                </p:cNvSpPr>
                <p:nvPr/>
              </p:nvSpPr>
              <p:spPr bwMode="auto">
                <a:xfrm>
                  <a:off x="1475" y="254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7" name="Group 23"/>
              <p:cNvGrpSpPr>
                <a:grpSpLocks/>
              </p:cNvGrpSpPr>
              <p:nvPr/>
            </p:nvGrpSpPr>
            <p:grpSpPr bwMode="auto">
              <a:xfrm>
                <a:off x="1928" y="2540"/>
                <a:ext cx="464" cy="210"/>
                <a:chOff x="1928" y="2540"/>
                <a:chExt cx="464" cy="210"/>
              </a:xfrm>
            </p:grpSpPr>
            <p:sp>
              <p:nvSpPr>
                <p:cNvPr id="1196056" name="Rectangle 24"/>
                <p:cNvSpPr>
                  <a:spLocks noChangeArrowheads="1"/>
                </p:cNvSpPr>
                <p:nvPr/>
              </p:nvSpPr>
              <p:spPr bwMode="auto">
                <a:xfrm>
                  <a:off x="192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057" name="Rectangle 25"/>
                <p:cNvSpPr>
                  <a:spLocks noChangeArrowheads="1"/>
                </p:cNvSpPr>
                <p:nvPr/>
              </p:nvSpPr>
              <p:spPr bwMode="auto">
                <a:xfrm>
                  <a:off x="1955" y="254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8" name="Group 26"/>
              <p:cNvGrpSpPr>
                <a:grpSpLocks/>
              </p:cNvGrpSpPr>
              <p:nvPr/>
            </p:nvGrpSpPr>
            <p:grpSpPr bwMode="auto">
              <a:xfrm>
                <a:off x="2408" y="2540"/>
                <a:ext cx="464" cy="210"/>
                <a:chOff x="2408" y="2540"/>
                <a:chExt cx="464" cy="210"/>
              </a:xfrm>
            </p:grpSpPr>
            <p:sp>
              <p:nvSpPr>
                <p:cNvPr id="1196059" name="Rectangle 27"/>
                <p:cNvSpPr>
                  <a:spLocks noChangeArrowheads="1"/>
                </p:cNvSpPr>
                <p:nvPr/>
              </p:nvSpPr>
              <p:spPr bwMode="auto">
                <a:xfrm>
                  <a:off x="240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060" name="Rectangle 28"/>
                <p:cNvSpPr>
                  <a:spLocks noChangeArrowheads="1"/>
                </p:cNvSpPr>
                <p:nvPr/>
              </p:nvSpPr>
              <p:spPr bwMode="auto">
                <a:xfrm>
                  <a:off x="2483" y="2540"/>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grpSp>
        <p:sp>
          <p:nvSpPr>
            <p:cNvPr id="1196061" name="Line 29"/>
            <p:cNvSpPr>
              <a:spLocks noChangeShapeType="1"/>
            </p:cNvSpPr>
            <p:nvPr/>
          </p:nvSpPr>
          <p:spPr bwMode="auto">
            <a:xfrm>
              <a:off x="96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62" name="Line 30"/>
            <p:cNvSpPr>
              <a:spLocks noChangeShapeType="1"/>
            </p:cNvSpPr>
            <p:nvPr/>
          </p:nvSpPr>
          <p:spPr bwMode="auto">
            <a:xfrm flipV="1">
              <a:off x="120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63" name="Line 31"/>
            <p:cNvSpPr>
              <a:spLocks noChangeShapeType="1"/>
            </p:cNvSpPr>
            <p:nvPr/>
          </p:nvSpPr>
          <p:spPr bwMode="auto">
            <a:xfrm>
              <a:off x="120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64" name="Line 32"/>
            <p:cNvSpPr>
              <a:spLocks noChangeShapeType="1"/>
            </p:cNvSpPr>
            <p:nvPr/>
          </p:nvSpPr>
          <p:spPr bwMode="auto">
            <a:xfrm>
              <a:off x="144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65" name="Line 33"/>
            <p:cNvSpPr>
              <a:spLocks noChangeShapeType="1"/>
            </p:cNvSpPr>
            <p:nvPr/>
          </p:nvSpPr>
          <p:spPr bwMode="auto">
            <a:xfrm flipV="1">
              <a:off x="96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066" name="Rectangle 34"/>
            <p:cNvSpPr>
              <a:spLocks noChangeArrowheads="1"/>
            </p:cNvSpPr>
            <p:nvPr/>
          </p:nvSpPr>
          <p:spPr bwMode="auto">
            <a:xfrm>
              <a:off x="94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96067" name="Line 35"/>
            <p:cNvSpPr>
              <a:spLocks noChangeShapeType="1"/>
            </p:cNvSpPr>
            <p:nvPr/>
          </p:nvSpPr>
          <p:spPr bwMode="auto">
            <a:xfrm>
              <a:off x="144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68" name="Line 36"/>
            <p:cNvSpPr>
              <a:spLocks noChangeShapeType="1"/>
            </p:cNvSpPr>
            <p:nvPr/>
          </p:nvSpPr>
          <p:spPr bwMode="auto">
            <a:xfrm flipV="1">
              <a:off x="168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69" name="Line 37"/>
            <p:cNvSpPr>
              <a:spLocks noChangeShapeType="1"/>
            </p:cNvSpPr>
            <p:nvPr/>
          </p:nvSpPr>
          <p:spPr bwMode="auto">
            <a:xfrm>
              <a:off x="168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70" name="Line 38"/>
            <p:cNvSpPr>
              <a:spLocks noChangeShapeType="1"/>
            </p:cNvSpPr>
            <p:nvPr/>
          </p:nvSpPr>
          <p:spPr bwMode="auto">
            <a:xfrm>
              <a:off x="192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71" name="Line 39"/>
            <p:cNvSpPr>
              <a:spLocks noChangeShapeType="1"/>
            </p:cNvSpPr>
            <p:nvPr/>
          </p:nvSpPr>
          <p:spPr bwMode="auto">
            <a:xfrm flipV="1">
              <a:off x="144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072" name="Rectangle 40"/>
            <p:cNvSpPr>
              <a:spLocks noChangeArrowheads="1"/>
            </p:cNvSpPr>
            <p:nvPr/>
          </p:nvSpPr>
          <p:spPr bwMode="auto">
            <a:xfrm>
              <a:off x="142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3</a:t>
              </a:r>
            </a:p>
          </p:txBody>
        </p:sp>
        <p:sp>
          <p:nvSpPr>
            <p:cNvPr id="1196073" name="Line 41"/>
            <p:cNvSpPr>
              <a:spLocks noChangeShapeType="1"/>
            </p:cNvSpPr>
            <p:nvPr/>
          </p:nvSpPr>
          <p:spPr bwMode="auto">
            <a:xfrm>
              <a:off x="192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74" name="Line 42"/>
            <p:cNvSpPr>
              <a:spLocks noChangeShapeType="1"/>
            </p:cNvSpPr>
            <p:nvPr/>
          </p:nvSpPr>
          <p:spPr bwMode="auto">
            <a:xfrm flipV="1">
              <a:off x="216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75" name="Line 43"/>
            <p:cNvSpPr>
              <a:spLocks noChangeShapeType="1"/>
            </p:cNvSpPr>
            <p:nvPr/>
          </p:nvSpPr>
          <p:spPr bwMode="auto">
            <a:xfrm>
              <a:off x="216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76" name="Line 44"/>
            <p:cNvSpPr>
              <a:spLocks noChangeShapeType="1"/>
            </p:cNvSpPr>
            <p:nvPr/>
          </p:nvSpPr>
          <p:spPr bwMode="auto">
            <a:xfrm>
              <a:off x="240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77" name="Line 45"/>
            <p:cNvSpPr>
              <a:spLocks noChangeShapeType="1"/>
            </p:cNvSpPr>
            <p:nvPr/>
          </p:nvSpPr>
          <p:spPr bwMode="auto">
            <a:xfrm flipV="1">
              <a:off x="192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078" name="Rectangle 46"/>
            <p:cNvSpPr>
              <a:spLocks noChangeArrowheads="1"/>
            </p:cNvSpPr>
            <p:nvPr/>
          </p:nvSpPr>
          <p:spPr bwMode="auto">
            <a:xfrm>
              <a:off x="190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196079" name="Line 47"/>
            <p:cNvSpPr>
              <a:spLocks noChangeShapeType="1"/>
            </p:cNvSpPr>
            <p:nvPr/>
          </p:nvSpPr>
          <p:spPr bwMode="auto">
            <a:xfrm>
              <a:off x="240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80" name="Line 48"/>
            <p:cNvSpPr>
              <a:spLocks noChangeShapeType="1"/>
            </p:cNvSpPr>
            <p:nvPr/>
          </p:nvSpPr>
          <p:spPr bwMode="auto">
            <a:xfrm flipV="1">
              <a:off x="264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81" name="Line 49"/>
            <p:cNvSpPr>
              <a:spLocks noChangeShapeType="1"/>
            </p:cNvSpPr>
            <p:nvPr/>
          </p:nvSpPr>
          <p:spPr bwMode="auto">
            <a:xfrm>
              <a:off x="264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82" name="Line 50"/>
            <p:cNvSpPr>
              <a:spLocks noChangeShapeType="1"/>
            </p:cNvSpPr>
            <p:nvPr/>
          </p:nvSpPr>
          <p:spPr bwMode="auto">
            <a:xfrm>
              <a:off x="288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83" name="Line 51"/>
            <p:cNvSpPr>
              <a:spLocks noChangeShapeType="1"/>
            </p:cNvSpPr>
            <p:nvPr/>
          </p:nvSpPr>
          <p:spPr bwMode="auto">
            <a:xfrm flipV="1">
              <a:off x="240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084" name="Rectangle 52"/>
            <p:cNvSpPr>
              <a:spLocks noChangeArrowheads="1"/>
            </p:cNvSpPr>
            <p:nvPr/>
          </p:nvSpPr>
          <p:spPr bwMode="auto">
            <a:xfrm>
              <a:off x="238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sp>
          <p:nvSpPr>
            <p:cNvPr id="1196085" name="Line 53"/>
            <p:cNvSpPr>
              <a:spLocks noChangeShapeType="1"/>
            </p:cNvSpPr>
            <p:nvPr/>
          </p:nvSpPr>
          <p:spPr bwMode="auto">
            <a:xfrm>
              <a:off x="288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86" name="Line 54"/>
            <p:cNvSpPr>
              <a:spLocks noChangeShapeType="1"/>
            </p:cNvSpPr>
            <p:nvPr/>
          </p:nvSpPr>
          <p:spPr bwMode="auto">
            <a:xfrm flipV="1">
              <a:off x="312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87" name="Line 55"/>
            <p:cNvSpPr>
              <a:spLocks noChangeShapeType="1"/>
            </p:cNvSpPr>
            <p:nvPr/>
          </p:nvSpPr>
          <p:spPr bwMode="auto">
            <a:xfrm>
              <a:off x="312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88" name="Line 56"/>
            <p:cNvSpPr>
              <a:spLocks noChangeShapeType="1"/>
            </p:cNvSpPr>
            <p:nvPr/>
          </p:nvSpPr>
          <p:spPr bwMode="auto">
            <a:xfrm>
              <a:off x="336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89" name="Rectangle 57"/>
            <p:cNvSpPr>
              <a:spLocks noChangeArrowheads="1"/>
            </p:cNvSpPr>
            <p:nvPr/>
          </p:nvSpPr>
          <p:spPr bwMode="auto">
            <a:xfrm>
              <a:off x="286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6</a:t>
              </a:r>
            </a:p>
          </p:txBody>
        </p:sp>
        <p:sp>
          <p:nvSpPr>
            <p:cNvPr id="1196090" name="Line 58"/>
            <p:cNvSpPr>
              <a:spLocks noChangeShapeType="1"/>
            </p:cNvSpPr>
            <p:nvPr/>
          </p:nvSpPr>
          <p:spPr bwMode="auto">
            <a:xfrm>
              <a:off x="336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91" name="Line 59"/>
            <p:cNvSpPr>
              <a:spLocks noChangeShapeType="1"/>
            </p:cNvSpPr>
            <p:nvPr/>
          </p:nvSpPr>
          <p:spPr bwMode="auto">
            <a:xfrm flipV="1">
              <a:off x="360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92" name="Line 60"/>
            <p:cNvSpPr>
              <a:spLocks noChangeShapeType="1"/>
            </p:cNvSpPr>
            <p:nvPr/>
          </p:nvSpPr>
          <p:spPr bwMode="auto">
            <a:xfrm>
              <a:off x="360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93" name="Line 61"/>
            <p:cNvSpPr>
              <a:spLocks noChangeShapeType="1"/>
            </p:cNvSpPr>
            <p:nvPr/>
          </p:nvSpPr>
          <p:spPr bwMode="auto">
            <a:xfrm>
              <a:off x="384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94" name="Line 62"/>
            <p:cNvSpPr>
              <a:spLocks noChangeShapeType="1"/>
            </p:cNvSpPr>
            <p:nvPr/>
          </p:nvSpPr>
          <p:spPr bwMode="auto">
            <a:xfrm flipV="1">
              <a:off x="336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095" name="Rectangle 63"/>
            <p:cNvSpPr>
              <a:spLocks noChangeArrowheads="1"/>
            </p:cNvSpPr>
            <p:nvPr/>
          </p:nvSpPr>
          <p:spPr bwMode="auto">
            <a:xfrm>
              <a:off x="334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7</a:t>
              </a:r>
            </a:p>
          </p:txBody>
        </p:sp>
        <p:sp>
          <p:nvSpPr>
            <p:cNvPr id="1196096" name="Line 64"/>
            <p:cNvSpPr>
              <a:spLocks noChangeShapeType="1"/>
            </p:cNvSpPr>
            <p:nvPr/>
          </p:nvSpPr>
          <p:spPr bwMode="auto">
            <a:xfrm>
              <a:off x="384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97" name="Line 65"/>
            <p:cNvSpPr>
              <a:spLocks noChangeShapeType="1"/>
            </p:cNvSpPr>
            <p:nvPr/>
          </p:nvSpPr>
          <p:spPr bwMode="auto">
            <a:xfrm flipV="1">
              <a:off x="408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98" name="Line 66"/>
            <p:cNvSpPr>
              <a:spLocks noChangeShapeType="1"/>
            </p:cNvSpPr>
            <p:nvPr/>
          </p:nvSpPr>
          <p:spPr bwMode="auto">
            <a:xfrm>
              <a:off x="408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99" name="Line 67"/>
            <p:cNvSpPr>
              <a:spLocks noChangeShapeType="1"/>
            </p:cNvSpPr>
            <p:nvPr/>
          </p:nvSpPr>
          <p:spPr bwMode="auto">
            <a:xfrm>
              <a:off x="4320" y="2832"/>
              <a:ext cx="0" cy="128"/>
            </a:xfrm>
            <a:prstGeom prst="line">
              <a:avLst/>
            </a:prstGeom>
            <a:noFill/>
            <a:ln w="25400">
              <a:solidFill>
                <a:schemeClr val="tx1"/>
              </a:solidFill>
              <a:round/>
              <a:headEnd/>
              <a:tailEnd/>
            </a:ln>
            <a:effectLst/>
          </p:spPr>
          <p:txBody>
            <a:bodyPr wrap="none" anchor="ctr"/>
            <a:lstStyle/>
            <a:p>
              <a:endParaRPr lang="en-US"/>
            </a:p>
          </p:txBody>
        </p:sp>
        <p:sp>
          <p:nvSpPr>
            <p:cNvPr id="1196100" name="Line 68"/>
            <p:cNvSpPr>
              <a:spLocks noChangeShapeType="1"/>
            </p:cNvSpPr>
            <p:nvPr/>
          </p:nvSpPr>
          <p:spPr bwMode="auto">
            <a:xfrm flipV="1">
              <a:off x="384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01" name="Rectangle 69"/>
            <p:cNvSpPr>
              <a:spLocks noChangeArrowheads="1"/>
            </p:cNvSpPr>
            <p:nvPr/>
          </p:nvSpPr>
          <p:spPr bwMode="auto">
            <a:xfrm>
              <a:off x="382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8</a:t>
              </a:r>
            </a:p>
          </p:txBody>
        </p:sp>
        <p:sp>
          <p:nvSpPr>
            <p:cNvPr id="1196102" name="Line 70"/>
            <p:cNvSpPr>
              <a:spLocks noChangeShapeType="1"/>
            </p:cNvSpPr>
            <p:nvPr/>
          </p:nvSpPr>
          <p:spPr bwMode="auto">
            <a:xfrm>
              <a:off x="4328" y="2968"/>
              <a:ext cx="224" cy="0"/>
            </a:xfrm>
            <a:prstGeom prst="line">
              <a:avLst/>
            </a:prstGeom>
            <a:noFill/>
            <a:ln w="25400">
              <a:solidFill>
                <a:schemeClr val="tx1"/>
              </a:solidFill>
              <a:round/>
              <a:headEnd/>
              <a:tailEnd/>
            </a:ln>
            <a:effectLst/>
          </p:spPr>
          <p:txBody>
            <a:bodyPr wrap="none" anchor="ctr"/>
            <a:lstStyle/>
            <a:p>
              <a:endParaRPr lang="en-US"/>
            </a:p>
          </p:txBody>
        </p:sp>
        <p:sp>
          <p:nvSpPr>
            <p:cNvPr id="1196103" name="Line 71"/>
            <p:cNvSpPr>
              <a:spLocks noChangeShapeType="1"/>
            </p:cNvSpPr>
            <p:nvPr/>
          </p:nvSpPr>
          <p:spPr bwMode="auto">
            <a:xfrm flipV="1">
              <a:off x="4560" y="2816"/>
              <a:ext cx="0" cy="160"/>
            </a:xfrm>
            <a:prstGeom prst="line">
              <a:avLst/>
            </a:prstGeom>
            <a:noFill/>
            <a:ln w="25400">
              <a:solidFill>
                <a:schemeClr val="tx1"/>
              </a:solidFill>
              <a:round/>
              <a:headEnd/>
              <a:tailEnd/>
            </a:ln>
            <a:effectLst/>
          </p:spPr>
          <p:txBody>
            <a:bodyPr wrap="none" anchor="ctr"/>
            <a:lstStyle/>
            <a:p>
              <a:endParaRPr lang="en-US"/>
            </a:p>
          </p:txBody>
        </p:sp>
        <p:sp>
          <p:nvSpPr>
            <p:cNvPr id="1196104" name="Line 72"/>
            <p:cNvSpPr>
              <a:spLocks noChangeShapeType="1"/>
            </p:cNvSpPr>
            <p:nvPr/>
          </p:nvSpPr>
          <p:spPr bwMode="auto">
            <a:xfrm>
              <a:off x="4568" y="2824"/>
              <a:ext cx="224" cy="0"/>
            </a:xfrm>
            <a:prstGeom prst="line">
              <a:avLst/>
            </a:prstGeom>
            <a:noFill/>
            <a:ln w="25400">
              <a:solidFill>
                <a:schemeClr val="tx1"/>
              </a:solidFill>
              <a:round/>
              <a:headEnd/>
              <a:tailEnd/>
            </a:ln>
            <a:effectLst/>
          </p:spPr>
          <p:txBody>
            <a:bodyPr wrap="none" anchor="ctr"/>
            <a:lstStyle/>
            <a:p>
              <a:endParaRPr lang="en-US"/>
            </a:p>
          </p:txBody>
        </p:sp>
        <p:sp>
          <p:nvSpPr>
            <p:cNvPr id="1196105" name="Line 73"/>
            <p:cNvSpPr>
              <a:spLocks noChangeShapeType="1"/>
            </p:cNvSpPr>
            <p:nvPr/>
          </p:nvSpPr>
          <p:spPr bwMode="auto">
            <a:xfrm>
              <a:off x="4800" y="2832"/>
              <a:ext cx="0" cy="128"/>
            </a:xfrm>
            <a:prstGeom prst="line">
              <a:avLst/>
            </a:prstGeom>
            <a:noFill/>
            <a:ln w="25400">
              <a:solidFill>
                <a:schemeClr val="tx1"/>
              </a:solidFill>
              <a:round/>
              <a:headEnd/>
              <a:tailEnd/>
            </a:ln>
            <a:effectLst/>
          </p:spPr>
          <p:txBody>
            <a:bodyPr wrap="none" anchor="ctr"/>
            <a:lstStyle/>
            <a:p>
              <a:endParaRPr lang="en-US"/>
            </a:p>
          </p:txBody>
        </p:sp>
        <p:sp>
          <p:nvSpPr>
            <p:cNvPr id="1196106" name="Line 74"/>
            <p:cNvSpPr>
              <a:spLocks noChangeShapeType="1"/>
            </p:cNvSpPr>
            <p:nvPr/>
          </p:nvSpPr>
          <p:spPr bwMode="auto">
            <a:xfrm flipV="1">
              <a:off x="432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07" name="Rectangle 75"/>
            <p:cNvSpPr>
              <a:spLocks noChangeArrowheads="1"/>
            </p:cNvSpPr>
            <p:nvPr/>
          </p:nvSpPr>
          <p:spPr bwMode="auto">
            <a:xfrm>
              <a:off x="430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9</a:t>
              </a:r>
            </a:p>
          </p:txBody>
        </p:sp>
        <p:sp>
          <p:nvSpPr>
            <p:cNvPr id="1196108" name="Line 76"/>
            <p:cNvSpPr>
              <a:spLocks noChangeShapeType="1"/>
            </p:cNvSpPr>
            <p:nvPr/>
          </p:nvSpPr>
          <p:spPr bwMode="auto">
            <a:xfrm>
              <a:off x="4808" y="2968"/>
              <a:ext cx="224" cy="0"/>
            </a:xfrm>
            <a:prstGeom prst="line">
              <a:avLst/>
            </a:prstGeom>
            <a:noFill/>
            <a:ln w="25400">
              <a:solidFill>
                <a:schemeClr val="tx1"/>
              </a:solidFill>
              <a:round/>
              <a:headEnd/>
              <a:tailEnd/>
            </a:ln>
            <a:effectLst/>
          </p:spPr>
          <p:txBody>
            <a:bodyPr wrap="none" anchor="ctr"/>
            <a:lstStyle/>
            <a:p>
              <a:endParaRPr lang="en-US"/>
            </a:p>
          </p:txBody>
        </p:sp>
        <p:sp>
          <p:nvSpPr>
            <p:cNvPr id="1196109" name="Line 77"/>
            <p:cNvSpPr>
              <a:spLocks noChangeShapeType="1"/>
            </p:cNvSpPr>
            <p:nvPr/>
          </p:nvSpPr>
          <p:spPr bwMode="auto">
            <a:xfrm flipV="1">
              <a:off x="5040" y="2816"/>
              <a:ext cx="0" cy="160"/>
            </a:xfrm>
            <a:prstGeom prst="line">
              <a:avLst/>
            </a:prstGeom>
            <a:noFill/>
            <a:ln w="25400">
              <a:solidFill>
                <a:schemeClr val="tx1"/>
              </a:solidFill>
              <a:round/>
              <a:headEnd/>
              <a:tailEnd/>
            </a:ln>
            <a:effectLst/>
          </p:spPr>
          <p:txBody>
            <a:bodyPr wrap="none" anchor="ctr"/>
            <a:lstStyle/>
            <a:p>
              <a:endParaRPr lang="en-US"/>
            </a:p>
          </p:txBody>
        </p:sp>
        <p:sp>
          <p:nvSpPr>
            <p:cNvPr id="1196110" name="Line 78"/>
            <p:cNvSpPr>
              <a:spLocks noChangeShapeType="1"/>
            </p:cNvSpPr>
            <p:nvPr/>
          </p:nvSpPr>
          <p:spPr bwMode="auto">
            <a:xfrm>
              <a:off x="5048" y="2824"/>
              <a:ext cx="224" cy="0"/>
            </a:xfrm>
            <a:prstGeom prst="line">
              <a:avLst/>
            </a:prstGeom>
            <a:noFill/>
            <a:ln w="25400">
              <a:solidFill>
                <a:schemeClr val="tx1"/>
              </a:solidFill>
              <a:round/>
              <a:headEnd/>
              <a:tailEnd/>
            </a:ln>
            <a:effectLst/>
          </p:spPr>
          <p:txBody>
            <a:bodyPr wrap="none" anchor="ctr"/>
            <a:lstStyle/>
            <a:p>
              <a:endParaRPr lang="en-US"/>
            </a:p>
          </p:txBody>
        </p:sp>
        <p:sp>
          <p:nvSpPr>
            <p:cNvPr id="1196111" name="Line 79"/>
            <p:cNvSpPr>
              <a:spLocks noChangeShapeType="1"/>
            </p:cNvSpPr>
            <p:nvPr/>
          </p:nvSpPr>
          <p:spPr bwMode="auto">
            <a:xfrm>
              <a:off x="5280" y="2832"/>
              <a:ext cx="0" cy="128"/>
            </a:xfrm>
            <a:prstGeom prst="line">
              <a:avLst/>
            </a:prstGeom>
            <a:noFill/>
            <a:ln w="25400">
              <a:solidFill>
                <a:schemeClr val="tx1"/>
              </a:solidFill>
              <a:round/>
              <a:headEnd/>
              <a:tailEnd/>
            </a:ln>
            <a:effectLst/>
          </p:spPr>
          <p:txBody>
            <a:bodyPr wrap="none" anchor="ctr"/>
            <a:lstStyle/>
            <a:p>
              <a:endParaRPr lang="en-US"/>
            </a:p>
          </p:txBody>
        </p:sp>
        <p:sp>
          <p:nvSpPr>
            <p:cNvPr id="1196112" name="Line 80"/>
            <p:cNvSpPr>
              <a:spLocks noChangeShapeType="1"/>
            </p:cNvSpPr>
            <p:nvPr/>
          </p:nvSpPr>
          <p:spPr bwMode="auto">
            <a:xfrm flipV="1">
              <a:off x="480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13" name="Rectangle 81"/>
            <p:cNvSpPr>
              <a:spLocks noChangeArrowheads="1"/>
            </p:cNvSpPr>
            <p:nvPr/>
          </p:nvSpPr>
          <p:spPr bwMode="auto">
            <a:xfrm>
              <a:off x="4739" y="2580"/>
              <a:ext cx="63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10</a:t>
              </a:r>
            </a:p>
          </p:txBody>
        </p:sp>
        <p:sp>
          <p:nvSpPr>
            <p:cNvPr id="1196114" name="Line 82"/>
            <p:cNvSpPr>
              <a:spLocks noChangeShapeType="1"/>
            </p:cNvSpPr>
            <p:nvPr/>
          </p:nvSpPr>
          <p:spPr bwMode="auto">
            <a:xfrm>
              <a:off x="5288" y="2968"/>
              <a:ext cx="224" cy="0"/>
            </a:xfrm>
            <a:prstGeom prst="line">
              <a:avLst/>
            </a:prstGeom>
            <a:noFill/>
            <a:ln w="25400">
              <a:solidFill>
                <a:schemeClr val="tx1"/>
              </a:solidFill>
              <a:round/>
              <a:headEnd/>
              <a:tailEnd/>
            </a:ln>
            <a:effectLst/>
          </p:spPr>
          <p:txBody>
            <a:bodyPr wrap="none" anchor="ctr"/>
            <a:lstStyle/>
            <a:p>
              <a:endParaRPr lang="en-US"/>
            </a:p>
          </p:txBody>
        </p:sp>
        <p:grpSp>
          <p:nvGrpSpPr>
            <p:cNvPr id="9" name="Group 83"/>
            <p:cNvGrpSpPr>
              <a:grpSpLocks/>
            </p:cNvGrpSpPr>
            <p:nvPr/>
          </p:nvGrpSpPr>
          <p:grpSpPr bwMode="auto">
            <a:xfrm>
              <a:off x="2888" y="3356"/>
              <a:ext cx="518" cy="210"/>
              <a:chOff x="2888" y="2540"/>
              <a:chExt cx="518" cy="210"/>
            </a:xfrm>
          </p:grpSpPr>
          <p:sp>
            <p:nvSpPr>
              <p:cNvPr id="1196116" name="Rectangle 84"/>
              <p:cNvSpPr>
                <a:spLocks noChangeArrowheads="1"/>
              </p:cNvSpPr>
              <p:nvPr/>
            </p:nvSpPr>
            <p:spPr bwMode="auto">
              <a:xfrm>
                <a:off x="288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117" name="Rectangle 85"/>
              <p:cNvSpPr>
                <a:spLocks noChangeArrowheads="1"/>
              </p:cNvSpPr>
              <p:nvPr/>
            </p:nvSpPr>
            <p:spPr bwMode="auto">
              <a:xfrm>
                <a:off x="291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10" name="Group 86"/>
            <p:cNvGrpSpPr>
              <a:grpSpLocks/>
            </p:cNvGrpSpPr>
            <p:nvPr/>
          </p:nvGrpSpPr>
          <p:grpSpPr bwMode="auto">
            <a:xfrm>
              <a:off x="3368" y="3356"/>
              <a:ext cx="464" cy="210"/>
              <a:chOff x="3368" y="2540"/>
              <a:chExt cx="464" cy="210"/>
            </a:xfrm>
          </p:grpSpPr>
          <p:sp>
            <p:nvSpPr>
              <p:cNvPr id="1196119" name="Rectangle 87"/>
              <p:cNvSpPr>
                <a:spLocks noChangeArrowheads="1"/>
              </p:cNvSpPr>
              <p:nvPr/>
            </p:nvSpPr>
            <p:spPr bwMode="auto">
              <a:xfrm>
                <a:off x="336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120" name="Rectangle 88"/>
              <p:cNvSpPr>
                <a:spLocks noChangeArrowheads="1"/>
              </p:cNvSpPr>
              <p:nvPr/>
            </p:nvSpPr>
            <p:spPr bwMode="auto">
              <a:xfrm>
                <a:off x="3443" y="254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1" name="Group 89"/>
            <p:cNvGrpSpPr>
              <a:grpSpLocks/>
            </p:cNvGrpSpPr>
            <p:nvPr/>
          </p:nvGrpSpPr>
          <p:grpSpPr bwMode="auto">
            <a:xfrm>
              <a:off x="3848" y="3356"/>
              <a:ext cx="464" cy="210"/>
              <a:chOff x="3848" y="2540"/>
              <a:chExt cx="464" cy="210"/>
            </a:xfrm>
          </p:grpSpPr>
          <p:sp>
            <p:nvSpPr>
              <p:cNvPr id="1196122" name="Rectangle 90"/>
              <p:cNvSpPr>
                <a:spLocks noChangeArrowheads="1"/>
              </p:cNvSpPr>
              <p:nvPr/>
            </p:nvSpPr>
            <p:spPr bwMode="auto">
              <a:xfrm>
                <a:off x="384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123" name="Rectangle 91"/>
              <p:cNvSpPr>
                <a:spLocks noChangeArrowheads="1"/>
              </p:cNvSpPr>
              <p:nvPr/>
            </p:nvSpPr>
            <p:spPr bwMode="auto">
              <a:xfrm>
                <a:off x="3875" y="254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2" name="Group 92"/>
            <p:cNvGrpSpPr>
              <a:grpSpLocks/>
            </p:cNvGrpSpPr>
            <p:nvPr/>
          </p:nvGrpSpPr>
          <p:grpSpPr bwMode="auto">
            <a:xfrm>
              <a:off x="4328" y="3356"/>
              <a:ext cx="464" cy="210"/>
              <a:chOff x="4328" y="2540"/>
              <a:chExt cx="464" cy="210"/>
            </a:xfrm>
          </p:grpSpPr>
          <p:sp>
            <p:nvSpPr>
              <p:cNvPr id="1196125" name="Rectangle 93"/>
              <p:cNvSpPr>
                <a:spLocks noChangeArrowheads="1"/>
              </p:cNvSpPr>
              <p:nvPr/>
            </p:nvSpPr>
            <p:spPr bwMode="auto">
              <a:xfrm>
                <a:off x="432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126" name="Rectangle 94"/>
              <p:cNvSpPr>
                <a:spLocks noChangeArrowheads="1"/>
              </p:cNvSpPr>
              <p:nvPr/>
            </p:nvSpPr>
            <p:spPr bwMode="auto">
              <a:xfrm>
                <a:off x="4355" y="254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sp>
          <p:nvSpPr>
            <p:cNvPr id="1196127" name="Rectangle 95"/>
            <p:cNvSpPr>
              <a:spLocks noChangeArrowheads="1"/>
            </p:cNvSpPr>
            <p:nvPr/>
          </p:nvSpPr>
          <p:spPr bwMode="auto">
            <a:xfrm>
              <a:off x="467" y="3164"/>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sp>
          <p:nvSpPr>
            <p:cNvPr id="1196128" name="Rectangle 96"/>
            <p:cNvSpPr>
              <a:spLocks noChangeArrowheads="1"/>
            </p:cNvSpPr>
            <p:nvPr/>
          </p:nvSpPr>
          <p:spPr bwMode="auto">
            <a:xfrm>
              <a:off x="2867" y="3164"/>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grpSp>
          <p:nvGrpSpPr>
            <p:cNvPr id="13" name="Group 122"/>
            <p:cNvGrpSpPr>
              <a:grpSpLocks/>
            </p:cNvGrpSpPr>
            <p:nvPr/>
          </p:nvGrpSpPr>
          <p:grpSpPr bwMode="auto">
            <a:xfrm>
              <a:off x="4808" y="3356"/>
              <a:ext cx="518" cy="210"/>
              <a:chOff x="4808" y="2540"/>
              <a:chExt cx="518" cy="210"/>
            </a:xfrm>
          </p:grpSpPr>
          <p:sp>
            <p:nvSpPr>
              <p:cNvPr id="1196155" name="Rectangle 123"/>
              <p:cNvSpPr>
                <a:spLocks noChangeArrowheads="1"/>
              </p:cNvSpPr>
              <p:nvPr/>
            </p:nvSpPr>
            <p:spPr bwMode="auto">
              <a:xfrm>
                <a:off x="480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156" name="Rectangle 124"/>
              <p:cNvSpPr>
                <a:spLocks noChangeArrowheads="1"/>
              </p:cNvSpPr>
              <p:nvPr/>
            </p:nvSpPr>
            <p:spPr bwMode="auto">
              <a:xfrm>
                <a:off x="483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6157" name="Rectangle 125"/>
            <p:cNvSpPr>
              <a:spLocks noChangeArrowheads="1"/>
            </p:cNvSpPr>
            <p:nvPr/>
          </p:nvSpPr>
          <p:spPr bwMode="auto">
            <a:xfrm>
              <a:off x="4787" y="3164"/>
              <a:ext cx="5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R-type</a:t>
              </a:r>
            </a:p>
          </p:txBody>
        </p:sp>
      </p:grpSp>
      <p:grpSp>
        <p:nvGrpSpPr>
          <p:cNvPr id="14" name="Group 140"/>
          <p:cNvGrpSpPr>
            <a:grpSpLocks/>
          </p:cNvGrpSpPr>
          <p:nvPr/>
        </p:nvGrpSpPr>
        <p:grpSpPr bwMode="auto">
          <a:xfrm>
            <a:off x="228600" y="914400"/>
            <a:ext cx="8204200" cy="1905000"/>
            <a:chOff x="144" y="576"/>
            <a:chExt cx="5168" cy="1200"/>
          </a:xfrm>
        </p:grpSpPr>
        <p:sp>
          <p:nvSpPr>
            <p:cNvPr id="1196133" name="Line 101"/>
            <p:cNvSpPr>
              <a:spLocks noChangeShapeType="1"/>
            </p:cNvSpPr>
            <p:nvPr/>
          </p:nvSpPr>
          <p:spPr bwMode="auto">
            <a:xfrm>
              <a:off x="248" y="1090"/>
              <a:ext cx="224" cy="0"/>
            </a:xfrm>
            <a:prstGeom prst="line">
              <a:avLst/>
            </a:prstGeom>
            <a:noFill/>
            <a:ln w="25400">
              <a:solidFill>
                <a:schemeClr val="tx1"/>
              </a:solidFill>
              <a:round/>
              <a:headEnd/>
              <a:tailEnd/>
            </a:ln>
            <a:effectLst/>
          </p:spPr>
          <p:txBody>
            <a:bodyPr wrap="none" anchor="ctr"/>
            <a:lstStyle/>
            <a:p>
              <a:endParaRPr lang="en-US"/>
            </a:p>
          </p:txBody>
        </p:sp>
        <p:sp>
          <p:nvSpPr>
            <p:cNvPr id="1196134" name="Line 102"/>
            <p:cNvSpPr>
              <a:spLocks noChangeShapeType="1"/>
            </p:cNvSpPr>
            <p:nvPr/>
          </p:nvSpPr>
          <p:spPr bwMode="auto">
            <a:xfrm>
              <a:off x="480" y="1098"/>
              <a:ext cx="0" cy="128"/>
            </a:xfrm>
            <a:prstGeom prst="line">
              <a:avLst/>
            </a:prstGeom>
            <a:noFill/>
            <a:ln w="25400">
              <a:solidFill>
                <a:schemeClr val="tx1"/>
              </a:solidFill>
              <a:round/>
              <a:headEnd/>
              <a:tailEnd/>
            </a:ln>
            <a:effectLst/>
          </p:spPr>
          <p:txBody>
            <a:bodyPr wrap="none" anchor="ctr"/>
            <a:lstStyle/>
            <a:p>
              <a:endParaRPr lang="en-US"/>
            </a:p>
          </p:txBody>
        </p:sp>
        <p:sp>
          <p:nvSpPr>
            <p:cNvPr id="1196136" name="Line 104"/>
            <p:cNvSpPr>
              <a:spLocks noChangeShapeType="1"/>
            </p:cNvSpPr>
            <p:nvPr/>
          </p:nvSpPr>
          <p:spPr bwMode="auto">
            <a:xfrm>
              <a:off x="2736" y="1098"/>
              <a:ext cx="0" cy="128"/>
            </a:xfrm>
            <a:prstGeom prst="line">
              <a:avLst/>
            </a:prstGeom>
            <a:noFill/>
            <a:ln w="25400">
              <a:solidFill>
                <a:schemeClr val="tx1"/>
              </a:solidFill>
              <a:round/>
              <a:headEnd/>
              <a:tailEnd/>
            </a:ln>
            <a:effectLst/>
          </p:spPr>
          <p:txBody>
            <a:bodyPr wrap="none" anchor="ctr"/>
            <a:lstStyle/>
            <a:p>
              <a:endParaRPr lang="en-US"/>
            </a:p>
          </p:txBody>
        </p:sp>
        <p:sp>
          <p:nvSpPr>
            <p:cNvPr id="1196138" name="Line 106"/>
            <p:cNvSpPr>
              <a:spLocks noChangeShapeType="1"/>
            </p:cNvSpPr>
            <p:nvPr/>
          </p:nvSpPr>
          <p:spPr bwMode="auto">
            <a:xfrm>
              <a:off x="5088" y="1098"/>
              <a:ext cx="0" cy="128"/>
            </a:xfrm>
            <a:prstGeom prst="line">
              <a:avLst/>
            </a:prstGeom>
            <a:noFill/>
            <a:ln w="25400">
              <a:solidFill>
                <a:schemeClr val="tx1"/>
              </a:solidFill>
              <a:round/>
              <a:headEnd/>
              <a:tailEnd/>
            </a:ln>
            <a:effectLst/>
          </p:spPr>
          <p:txBody>
            <a:bodyPr wrap="none" anchor="ctr"/>
            <a:lstStyle/>
            <a:p>
              <a:endParaRPr lang="en-US"/>
            </a:p>
          </p:txBody>
        </p:sp>
        <p:sp>
          <p:nvSpPr>
            <p:cNvPr id="1196139" name="Line 107"/>
            <p:cNvSpPr>
              <a:spLocks noChangeShapeType="1"/>
            </p:cNvSpPr>
            <p:nvPr/>
          </p:nvSpPr>
          <p:spPr bwMode="auto">
            <a:xfrm>
              <a:off x="488" y="1234"/>
              <a:ext cx="1184" cy="0"/>
            </a:xfrm>
            <a:prstGeom prst="line">
              <a:avLst/>
            </a:prstGeom>
            <a:noFill/>
            <a:ln w="25400">
              <a:solidFill>
                <a:schemeClr val="tx1"/>
              </a:solidFill>
              <a:round/>
              <a:headEnd/>
              <a:tailEnd/>
            </a:ln>
            <a:effectLst/>
          </p:spPr>
          <p:txBody>
            <a:bodyPr wrap="none" anchor="ctr"/>
            <a:lstStyle/>
            <a:p>
              <a:endParaRPr lang="en-US"/>
            </a:p>
          </p:txBody>
        </p:sp>
        <p:sp>
          <p:nvSpPr>
            <p:cNvPr id="1196140" name="Line 108"/>
            <p:cNvSpPr>
              <a:spLocks noChangeShapeType="1"/>
            </p:cNvSpPr>
            <p:nvPr/>
          </p:nvSpPr>
          <p:spPr bwMode="auto">
            <a:xfrm>
              <a:off x="1688" y="1090"/>
              <a:ext cx="1040" cy="0"/>
            </a:xfrm>
            <a:prstGeom prst="line">
              <a:avLst/>
            </a:prstGeom>
            <a:noFill/>
            <a:ln w="25400">
              <a:solidFill>
                <a:schemeClr val="tx1"/>
              </a:solidFill>
              <a:round/>
              <a:headEnd/>
              <a:tailEnd/>
            </a:ln>
            <a:effectLst/>
          </p:spPr>
          <p:txBody>
            <a:bodyPr wrap="none" anchor="ctr"/>
            <a:lstStyle/>
            <a:p>
              <a:endParaRPr lang="en-US"/>
            </a:p>
          </p:txBody>
        </p:sp>
        <p:sp>
          <p:nvSpPr>
            <p:cNvPr id="1196141" name="Line 109"/>
            <p:cNvSpPr>
              <a:spLocks noChangeShapeType="1"/>
            </p:cNvSpPr>
            <p:nvPr/>
          </p:nvSpPr>
          <p:spPr bwMode="auto">
            <a:xfrm>
              <a:off x="1680" y="1098"/>
              <a:ext cx="0" cy="128"/>
            </a:xfrm>
            <a:prstGeom prst="line">
              <a:avLst/>
            </a:prstGeom>
            <a:noFill/>
            <a:ln w="25400">
              <a:solidFill>
                <a:schemeClr val="tx1"/>
              </a:solidFill>
              <a:round/>
              <a:headEnd/>
              <a:tailEnd/>
            </a:ln>
            <a:effectLst/>
          </p:spPr>
          <p:txBody>
            <a:bodyPr wrap="none" anchor="ctr"/>
            <a:lstStyle/>
            <a:p>
              <a:endParaRPr lang="en-US"/>
            </a:p>
          </p:txBody>
        </p:sp>
        <p:sp>
          <p:nvSpPr>
            <p:cNvPr id="1196142" name="Line 110"/>
            <p:cNvSpPr>
              <a:spLocks noChangeShapeType="1"/>
            </p:cNvSpPr>
            <p:nvPr/>
          </p:nvSpPr>
          <p:spPr bwMode="auto">
            <a:xfrm>
              <a:off x="2744" y="1234"/>
              <a:ext cx="1184" cy="0"/>
            </a:xfrm>
            <a:prstGeom prst="line">
              <a:avLst/>
            </a:prstGeom>
            <a:noFill/>
            <a:ln w="25400">
              <a:solidFill>
                <a:schemeClr val="tx1"/>
              </a:solidFill>
              <a:round/>
              <a:headEnd/>
              <a:tailEnd/>
            </a:ln>
            <a:effectLst/>
          </p:spPr>
          <p:txBody>
            <a:bodyPr wrap="none" anchor="ctr"/>
            <a:lstStyle/>
            <a:p>
              <a:endParaRPr lang="en-US"/>
            </a:p>
          </p:txBody>
        </p:sp>
        <p:sp>
          <p:nvSpPr>
            <p:cNvPr id="1196143" name="Line 111"/>
            <p:cNvSpPr>
              <a:spLocks noChangeShapeType="1"/>
            </p:cNvSpPr>
            <p:nvPr/>
          </p:nvSpPr>
          <p:spPr bwMode="auto">
            <a:xfrm>
              <a:off x="3944" y="1090"/>
              <a:ext cx="1136" cy="0"/>
            </a:xfrm>
            <a:prstGeom prst="line">
              <a:avLst/>
            </a:prstGeom>
            <a:noFill/>
            <a:ln w="25400">
              <a:solidFill>
                <a:schemeClr val="tx1"/>
              </a:solidFill>
              <a:round/>
              <a:headEnd/>
              <a:tailEnd/>
            </a:ln>
            <a:effectLst/>
          </p:spPr>
          <p:txBody>
            <a:bodyPr wrap="none" anchor="ctr"/>
            <a:lstStyle/>
            <a:p>
              <a:endParaRPr lang="en-US"/>
            </a:p>
          </p:txBody>
        </p:sp>
        <p:sp>
          <p:nvSpPr>
            <p:cNvPr id="1196144" name="Line 112"/>
            <p:cNvSpPr>
              <a:spLocks noChangeShapeType="1"/>
            </p:cNvSpPr>
            <p:nvPr/>
          </p:nvSpPr>
          <p:spPr bwMode="auto">
            <a:xfrm>
              <a:off x="3936" y="1098"/>
              <a:ext cx="0" cy="128"/>
            </a:xfrm>
            <a:prstGeom prst="line">
              <a:avLst/>
            </a:prstGeom>
            <a:noFill/>
            <a:ln w="25400">
              <a:solidFill>
                <a:schemeClr val="tx1"/>
              </a:solidFill>
              <a:round/>
              <a:headEnd/>
              <a:tailEnd/>
            </a:ln>
            <a:effectLst/>
          </p:spPr>
          <p:txBody>
            <a:bodyPr wrap="none" anchor="ctr"/>
            <a:lstStyle/>
            <a:p>
              <a:endParaRPr lang="en-US"/>
            </a:p>
          </p:txBody>
        </p:sp>
        <p:sp>
          <p:nvSpPr>
            <p:cNvPr id="1196145" name="Line 113"/>
            <p:cNvSpPr>
              <a:spLocks noChangeShapeType="1"/>
            </p:cNvSpPr>
            <p:nvPr/>
          </p:nvSpPr>
          <p:spPr bwMode="auto">
            <a:xfrm>
              <a:off x="5088" y="1234"/>
              <a:ext cx="224" cy="0"/>
            </a:xfrm>
            <a:prstGeom prst="line">
              <a:avLst/>
            </a:prstGeom>
            <a:noFill/>
            <a:ln w="25400">
              <a:solidFill>
                <a:schemeClr val="tx1"/>
              </a:solidFill>
              <a:round/>
              <a:headEnd/>
              <a:tailEnd/>
            </a:ln>
            <a:effectLst/>
          </p:spPr>
          <p:txBody>
            <a:bodyPr wrap="none" anchor="ctr"/>
            <a:lstStyle/>
            <a:p>
              <a:endParaRPr lang="en-US"/>
            </a:p>
          </p:txBody>
        </p:sp>
        <p:sp>
          <p:nvSpPr>
            <p:cNvPr id="1196146" name="Rectangle 114"/>
            <p:cNvSpPr>
              <a:spLocks noChangeArrowheads="1"/>
            </p:cNvSpPr>
            <p:nvPr/>
          </p:nvSpPr>
          <p:spPr bwMode="auto">
            <a:xfrm>
              <a:off x="179" y="1086"/>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196147" name="Rectangle 115"/>
            <p:cNvSpPr>
              <a:spLocks noChangeArrowheads="1"/>
            </p:cNvSpPr>
            <p:nvPr/>
          </p:nvSpPr>
          <p:spPr bwMode="auto">
            <a:xfrm>
              <a:off x="144" y="576"/>
              <a:ext cx="190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Single Cycle Implementation:</a:t>
              </a:r>
            </a:p>
          </p:txBody>
        </p:sp>
        <p:sp>
          <p:nvSpPr>
            <p:cNvPr id="1196148" name="Rectangle 116"/>
            <p:cNvSpPr>
              <a:spLocks noChangeArrowheads="1"/>
            </p:cNvSpPr>
            <p:nvPr/>
          </p:nvSpPr>
          <p:spPr bwMode="auto">
            <a:xfrm>
              <a:off x="488" y="1578"/>
              <a:ext cx="2240" cy="176"/>
            </a:xfrm>
            <a:prstGeom prst="rect">
              <a:avLst/>
            </a:prstGeom>
            <a:noFill/>
            <a:ln w="25400">
              <a:solidFill>
                <a:schemeClr val="tx1"/>
              </a:solidFill>
              <a:miter lim="800000"/>
              <a:headEnd/>
              <a:tailEnd/>
            </a:ln>
            <a:effectLst/>
          </p:spPr>
          <p:txBody>
            <a:bodyPr wrap="none" anchor="ctr"/>
            <a:lstStyle/>
            <a:p>
              <a:endParaRPr lang="en-US"/>
            </a:p>
          </p:txBody>
        </p:sp>
        <p:sp>
          <p:nvSpPr>
            <p:cNvPr id="1196149" name="Rectangle 117"/>
            <p:cNvSpPr>
              <a:spLocks noChangeArrowheads="1"/>
            </p:cNvSpPr>
            <p:nvPr/>
          </p:nvSpPr>
          <p:spPr bwMode="auto">
            <a:xfrm>
              <a:off x="2744" y="1578"/>
              <a:ext cx="2336" cy="176"/>
            </a:xfrm>
            <a:prstGeom prst="rect">
              <a:avLst/>
            </a:prstGeom>
            <a:noFill/>
            <a:ln w="25400">
              <a:solidFill>
                <a:schemeClr val="tx1"/>
              </a:solidFill>
              <a:miter lim="800000"/>
              <a:headEnd/>
              <a:tailEnd/>
            </a:ln>
            <a:effectLst/>
          </p:spPr>
          <p:txBody>
            <a:bodyPr wrap="none" anchor="ctr"/>
            <a:lstStyle/>
            <a:p>
              <a:endParaRPr lang="en-US"/>
            </a:p>
          </p:txBody>
        </p:sp>
        <p:sp>
          <p:nvSpPr>
            <p:cNvPr id="1196150" name="Rectangle 118"/>
            <p:cNvSpPr>
              <a:spLocks noChangeArrowheads="1"/>
            </p:cNvSpPr>
            <p:nvPr/>
          </p:nvSpPr>
          <p:spPr bwMode="auto">
            <a:xfrm>
              <a:off x="1331" y="1566"/>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sp>
          <p:nvSpPr>
            <p:cNvPr id="1196151" name="Rectangle 119"/>
            <p:cNvSpPr>
              <a:spLocks noChangeArrowheads="1"/>
            </p:cNvSpPr>
            <p:nvPr/>
          </p:nvSpPr>
          <p:spPr bwMode="auto">
            <a:xfrm>
              <a:off x="3731" y="1566"/>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sp>
          <p:nvSpPr>
            <p:cNvPr id="1196152" name="Line 120"/>
            <p:cNvSpPr>
              <a:spLocks noChangeShapeType="1"/>
            </p:cNvSpPr>
            <p:nvPr/>
          </p:nvSpPr>
          <p:spPr bwMode="auto">
            <a:xfrm flipV="1">
              <a:off x="4656"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53" name="Rectangle 121"/>
            <p:cNvSpPr>
              <a:spLocks noChangeArrowheads="1"/>
            </p:cNvSpPr>
            <p:nvPr/>
          </p:nvSpPr>
          <p:spPr bwMode="auto">
            <a:xfrm>
              <a:off x="4643" y="1566"/>
              <a:ext cx="491" cy="210"/>
            </a:xfrm>
            <a:prstGeom prst="rect">
              <a:avLst/>
            </a:prstGeom>
            <a:noFill/>
            <a:ln w="12700">
              <a:noFill/>
              <a:miter lim="800000"/>
              <a:headEnd/>
              <a:tailEnd/>
            </a:ln>
            <a:effectLst/>
          </p:spPr>
          <p:txBody>
            <a:bodyPr wrap="none" lIns="90488" tIns="44450" rIns="90488" bIns="44450">
              <a:spAutoFit/>
            </a:bodyPr>
            <a:lstStyle/>
            <a:p>
              <a:r>
                <a:rPr lang="en-US" sz="1600" b="1"/>
                <a:t>Waste</a:t>
              </a:r>
            </a:p>
          </p:txBody>
        </p:sp>
        <p:sp>
          <p:nvSpPr>
            <p:cNvPr id="1196158" name="Line 126"/>
            <p:cNvSpPr>
              <a:spLocks noChangeShapeType="1"/>
            </p:cNvSpPr>
            <p:nvPr/>
          </p:nvSpPr>
          <p:spPr bwMode="auto">
            <a:xfrm flipV="1">
              <a:off x="480" y="89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59" name="Rectangle 127"/>
            <p:cNvSpPr>
              <a:spLocks noChangeArrowheads="1"/>
            </p:cNvSpPr>
            <p:nvPr/>
          </p:nvSpPr>
          <p:spPr bwMode="auto">
            <a:xfrm>
              <a:off x="1427" y="89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96160" name="Line 128"/>
            <p:cNvSpPr>
              <a:spLocks noChangeShapeType="1"/>
            </p:cNvSpPr>
            <p:nvPr/>
          </p:nvSpPr>
          <p:spPr bwMode="auto">
            <a:xfrm flipV="1">
              <a:off x="2736" y="89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61" name="Line 129"/>
            <p:cNvSpPr>
              <a:spLocks noChangeShapeType="1"/>
            </p:cNvSpPr>
            <p:nvPr/>
          </p:nvSpPr>
          <p:spPr bwMode="auto">
            <a:xfrm flipV="1">
              <a:off x="5088" y="89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62" name="Rectangle 130"/>
            <p:cNvSpPr>
              <a:spLocks noChangeArrowheads="1"/>
            </p:cNvSpPr>
            <p:nvPr/>
          </p:nvSpPr>
          <p:spPr bwMode="auto">
            <a:xfrm>
              <a:off x="3683" y="89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96163" name="Line 131"/>
            <p:cNvSpPr>
              <a:spLocks noChangeShapeType="1"/>
            </p:cNvSpPr>
            <p:nvPr/>
          </p:nvSpPr>
          <p:spPr bwMode="auto">
            <a:xfrm>
              <a:off x="488" y="994"/>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96164" name="Line 132"/>
            <p:cNvSpPr>
              <a:spLocks noChangeShapeType="1"/>
            </p:cNvSpPr>
            <p:nvPr/>
          </p:nvSpPr>
          <p:spPr bwMode="auto">
            <a:xfrm>
              <a:off x="2744" y="994"/>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96165" name="Line 133"/>
            <p:cNvSpPr>
              <a:spLocks noChangeShapeType="1"/>
            </p:cNvSpPr>
            <p:nvPr/>
          </p:nvSpPr>
          <p:spPr bwMode="auto">
            <a:xfrm flipH="1">
              <a:off x="4168" y="994"/>
              <a:ext cx="928"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96166" name="Line 134"/>
            <p:cNvSpPr>
              <a:spLocks noChangeShapeType="1"/>
            </p:cNvSpPr>
            <p:nvPr/>
          </p:nvSpPr>
          <p:spPr bwMode="auto">
            <a:xfrm flipH="1">
              <a:off x="1960" y="994"/>
              <a:ext cx="688" cy="0"/>
            </a:xfrm>
            <a:prstGeom prst="line">
              <a:avLst/>
            </a:prstGeom>
            <a:noFill/>
            <a:ln w="25400">
              <a:solidFill>
                <a:schemeClr val="tx1"/>
              </a:solidFill>
              <a:round/>
              <a:headEnd type="triangle" w="med" len="med"/>
              <a:tailEnd/>
            </a:ln>
            <a:effectLst/>
          </p:spPr>
          <p:txBody>
            <a:bodyPr wrap="none" anchor="ctr"/>
            <a:lstStyle/>
            <a:p>
              <a:endParaRPr lang="en-US"/>
            </a:p>
          </p:txBody>
        </p:sp>
      </p:grpSp>
      <p:grpSp>
        <p:nvGrpSpPr>
          <p:cNvPr id="15" name="Group 147"/>
          <p:cNvGrpSpPr>
            <a:grpSpLocks/>
          </p:cNvGrpSpPr>
          <p:nvPr/>
        </p:nvGrpSpPr>
        <p:grpSpPr bwMode="auto">
          <a:xfrm>
            <a:off x="4343400" y="1346200"/>
            <a:ext cx="228600" cy="4673600"/>
            <a:chOff x="2736" y="848"/>
            <a:chExt cx="144" cy="2944"/>
          </a:xfrm>
        </p:grpSpPr>
        <p:sp>
          <p:nvSpPr>
            <p:cNvPr id="1196129" name="Line 97"/>
            <p:cNvSpPr>
              <a:spLocks noChangeShapeType="1"/>
            </p:cNvSpPr>
            <p:nvPr/>
          </p:nvSpPr>
          <p:spPr bwMode="auto">
            <a:xfrm flipV="1">
              <a:off x="2880" y="1584"/>
              <a:ext cx="0" cy="2208"/>
            </a:xfrm>
            <a:prstGeom prst="line">
              <a:avLst/>
            </a:prstGeom>
            <a:noFill/>
            <a:ln w="25400">
              <a:solidFill>
                <a:schemeClr val="hlink"/>
              </a:solidFill>
              <a:prstDash val="sysDot"/>
              <a:round/>
              <a:headEnd/>
              <a:tailEnd/>
            </a:ln>
            <a:effectLst/>
          </p:spPr>
          <p:txBody>
            <a:bodyPr wrap="none" anchor="ctr"/>
            <a:lstStyle/>
            <a:p>
              <a:endParaRPr lang="en-US"/>
            </a:p>
          </p:txBody>
        </p:sp>
        <p:sp>
          <p:nvSpPr>
            <p:cNvPr id="1196167" name="Line 135"/>
            <p:cNvSpPr>
              <a:spLocks noChangeShapeType="1"/>
            </p:cNvSpPr>
            <p:nvPr/>
          </p:nvSpPr>
          <p:spPr bwMode="auto">
            <a:xfrm flipV="1">
              <a:off x="2736" y="848"/>
              <a:ext cx="0" cy="1600"/>
            </a:xfrm>
            <a:prstGeom prst="line">
              <a:avLst/>
            </a:prstGeom>
            <a:noFill/>
            <a:ln w="25400">
              <a:solidFill>
                <a:schemeClr val="hlink"/>
              </a:solidFill>
              <a:prstDash val="sysDot"/>
              <a:round/>
              <a:headEnd/>
              <a:tailEnd/>
            </a:ln>
            <a:effectLst/>
          </p:spPr>
          <p:txBody>
            <a:bodyPr wrap="none" anchor="ctr"/>
            <a:lstStyle/>
            <a:p>
              <a:endParaRPr lang="en-US"/>
            </a:p>
          </p:txBody>
        </p:sp>
      </p:grpSp>
      <p:grpSp>
        <p:nvGrpSpPr>
          <p:cNvPr id="16" name="Group 148"/>
          <p:cNvGrpSpPr>
            <a:grpSpLocks/>
          </p:cNvGrpSpPr>
          <p:nvPr/>
        </p:nvGrpSpPr>
        <p:grpSpPr bwMode="auto">
          <a:xfrm>
            <a:off x="4495800" y="2743200"/>
            <a:ext cx="3124200" cy="1612900"/>
            <a:chOff x="2832" y="1728"/>
            <a:chExt cx="1968" cy="1016"/>
          </a:xfrm>
        </p:grpSpPr>
        <p:sp>
          <p:nvSpPr>
            <p:cNvPr id="1196169" name="Rectangle 137"/>
            <p:cNvSpPr>
              <a:spLocks noChangeArrowheads="1"/>
            </p:cNvSpPr>
            <p:nvPr/>
          </p:nvSpPr>
          <p:spPr bwMode="auto">
            <a:xfrm>
              <a:off x="3216" y="1728"/>
              <a:ext cx="1584" cy="1016"/>
            </a:xfrm>
            <a:prstGeom prst="rect">
              <a:avLst/>
            </a:prstGeom>
            <a:noFill/>
            <a:ln w="12700">
              <a:noFill/>
              <a:miter lim="800000"/>
              <a:headEnd/>
              <a:tailEnd/>
            </a:ln>
            <a:effectLst/>
          </p:spPr>
          <p:txBody>
            <a:bodyPr lIns="90488" tIns="44450" rIns="90488" bIns="44450">
              <a:spAutoFit/>
            </a:bodyPr>
            <a:lstStyle/>
            <a:p>
              <a:r>
                <a:rPr lang="en-US" sz="2000"/>
                <a:t>multicycle clock slower than 1/5</a:t>
              </a:r>
              <a:r>
                <a:rPr lang="en-US" sz="2000" baseline="30000"/>
                <a:t>th</a:t>
              </a:r>
              <a:r>
                <a:rPr lang="en-US" sz="2000"/>
                <a:t> of single cycle clock due to stage register overhead</a:t>
              </a:r>
            </a:p>
          </p:txBody>
        </p:sp>
        <p:cxnSp>
          <p:nvCxnSpPr>
            <p:cNvPr id="1196170" name="AutoShape 138"/>
            <p:cNvCxnSpPr>
              <a:cxnSpLocks noChangeShapeType="1"/>
              <a:stCxn id="1196169" idx="1"/>
            </p:cNvCxnSpPr>
            <p:nvPr/>
          </p:nvCxnSpPr>
          <p:spPr bwMode="auto">
            <a:xfrm rot="10800000">
              <a:off x="2832" y="2208"/>
              <a:ext cx="384" cy="28"/>
            </a:xfrm>
            <a:prstGeom prst="curvedConnector3">
              <a:avLst>
                <a:gd name="adj1" fmla="val 50000"/>
              </a:avLst>
            </a:prstGeom>
            <a:noFill/>
            <a:ln w="12700">
              <a:solidFill>
                <a:schemeClr val="accent1"/>
              </a:solidFill>
              <a:round/>
              <a:headEnd/>
              <a:tailEnd type="triangle" w="med" len="med"/>
            </a:ln>
            <a:effectLst/>
          </p:spPr>
        </p:cxnSp>
      </p:grpSp>
      <p:grpSp>
        <p:nvGrpSpPr>
          <p:cNvPr id="17" name="Group 146"/>
          <p:cNvGrpSpPr>
            <a:grpSpLocks/>
          </p:cNvGrpSpPr>
          <p:nvPr/>
        </p:nvGrpSpPr>
        <p:grpSpPr bwMode="auto">
          <a:xfrm>
            <a:off x="7620000" y="1651000"/>
            <a:ext cx="457200" cy="4216400"/>
            <a:chOff x="4800" y="1040"/>
            <a:chExt cx="288" cy="2656"/>
          </a:xfrm>
        </p:grpSpPr>
        <p:sp>
          <p:nvSpPr>
            <p:cNvPr id="1196135" name="Line 103"/>
            <p:cNvSpPr>
              <a:spLocks noChangeShapeType="1"/>
            </p:cNvSpPr>
            <p:nvPr/>
          </p:nvSpPr>
          <p:spPr bwMode="auto">
            <a:xfrm flipV="1">
              <a:off x="4800" y="1536"/>
              <a:ext cx="0" cy="2160"/>
            </a:xfrm>
            <a:prstGeom prst="line">
              <a:avLst/>
            </a:prstGeom>
            <a:noFill/>
            <a:ln w="25400">
              <a:solidFill>
                <a:schemeClr val="hlink"/>
              </a:solidFill>
              <a:prstDash val="sysDot"/>
              <a:round/>
              <a:headEnd/>
              <a:tailEnd/>
            </a:ln>
            <a:effectLst/>
          </p:spPr>
          <p:txBody>
            <a:bodyPr wrap="none" anchor="ctr"/>
            <a:lstStyle/>
            <a:p>
              <a:endParaRPr lang="en-US"/>
            </a:p>
          </p:txBody>
        </p:sp>
        <p:sp>
          <p:nvSpPr>
            <p:cNvPr id="1196137" name="Line 105"/>
            <p:cNvSpPr>
              <a:spLocks noChangeShapeType="1"/>
            </p:cNvSpPr>
            <p:nvPr/>
          </p:nvSpPr>
          <p:spPr bwMode="auto">
            <a:xfrm flipV="1">
              <a:off x="5088" y="1040"/>
              <a:ext cx="0" cy="976"/>
            </a:xfrm>
            <a:prstGeom prst="line">
              <a:avLst/>
            </a:prstGeom>
            <a:noFill/>
            <a:ln w="25400">
              <a:solidFill>
                <a:schemeClr val="hlink"/>
              </a:solidFill>
              <a:prstDash val="sysDot"/>
              <a:round/>
              <a:headEnd/>
              <a:tailEnd/>
            </a:ln>
            <a:effectLst/>
          </p:spPr>
          <p:txBody>
            <a:bodyPr wrap="none" anchor="ctr"/>
            <a:lstStyle/>
            <a:p>
              <a:endParaRPr lang="en-US"/>
            </a:p>
          </p:txBody>
        </p:sp>
        <p:sp>
          <p:nvSpPr>
            <p:cNvPr id="1196176" name="Line 144"/>
            <p:cNvSpPr>
              <a:spLocks noChangeShapeType="1"/>
            </p:cNvSpPr>
            <p:nvPr/>
          </p:nvSpPr>
          <p:spPr bwMode="auto">
            <a:xfrm>
              <a:off x="4800" y="1824"/>
              <a:ext cx="288" cy="0"/>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40" name="Slide Number Placeholder 139"/>
          <p:cNvSpPr>
            <a:spLocks noGrp="1"/>
          </p:cNvSpPr>
          <p:nvPr>
            <p:ph type="sldNum" sz="quarter" idx="12"/>
          </p:nvPr>
        </p:nvSpPr>
        <p:spPr/>
        <p:txBody>
          <a:bodyPr/>
          <a:lstStyle/>
          <a:p>
            <a:fld id="{9F75FEA4-BE46-4E23-B960-59FADFBDF281}" type="slidenum">
              <a:rPr lang="en-US" smtClean="0"/>
              <a:pPr/>
              <a:t>3</a:t>
            </a:fld>
            <a:endParaRPr lang="en-US"/>
          </a:p>
        </p:txBody>
      </p:sp>
      <p:sp>
        <p:nvSpPr>
          <p:cNvPr id="141" name="Footer Placeholder 140"/>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3"/>
          <p:cNvGrpSpPr>
            <a:grpSpLocks/>
          </p:cNvGrpSpPr>
          <p:nvPr/>
        </p:nvGrpSpPr>
        <p:grpSpPr bwMode="auto">
          <a:xfrm>
            <a:off x="762000" y="2286000"/>
            <a:ext cx="6019800" cy="685800"/>
            <a:chOff x="480" y="1344"/>
            <a:chExt cx="3792" cy="432"/>
          </a:xfrm>
        </p:grpSpPr>
        <p:sp>
          <p:nvSpPr>
            <p:cNvPr id="1231996" name="Rectangle 124"/>
            <p:cNvSpPr>
              <a:spLocks noChangeArrowheads="1"/>
            </p:cNvSpPr>
            <p:nvPr/>
          </p:nvSpPr>
          <p:spPr bwMode="auto">
            <a:xfrm>
              <a:off x="480" y="1440"/>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31997" name="AutoShape 125" descr="Shingle"/>
            <p:cNvSpPr>
              <a:spLocks noChangeArrowheads="1"/>
            </p:cNvSpPr>
            <p:nvPr/>
          </p:nvSpPr>
          <p:spPr bwMode="auto">
            <a:xfrm>
              <a:off x="2112"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1998" name="AutoShape 126"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1999" name="AutoShape 127"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0" name="AutoShape 128"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1" name="AutoShape 129" descr="Shingle"/>
            <p:cNvSpPr>
              <a:spLocks noChangeArrowheads="1"/>
            </p:cNvSpPr>
            <p:nvPr/>
          </p:nvSpPr>
          <p:spPr bwMode="auto">
            <a:xfrm>
              <a:off x="3840" y="134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130"/>
          <p:cNvGrpSpPr>
            <a:grpSpLocks/>
          </p:cNvGrpSpPr>
          <p:nvPr/>
        </p:nvGrpSpPr>
        <p:grpSpPr bwMode="auto">
          <a:xfrm>
            <a:off x="762000" y="3124200"/>
            <a:ext cx="6705600" cy="609600"/>
            <a:chOff x="480" y="1872"/>
            <a:chExt cx="4224" cy="384"/>
          </a:xfrm>
        </p:grpSpPr>
        <p:sp>
          <p:nvSpPr>
            <p:cNvPr id="1232003" name="Rectangle 131"/>
            <p:cNvSpPr>
              <a:spLocks noChangeArrowheads="1"/>
            </p:cNvSpPr>
            <p:nvPr/>
          </p:nvSpPr>
          <p:spPr bwMode="auto">
            <a:xfrm>
              <a:off x="480" y="1968"/>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32004" name="AutoShape 132" descr="Shingle"/>
            <p:cNvSpPr>
              <a:spLocks noChangeArrowheads="1"/>
            </p:cNvSpPr>
            <p:nvPr/>
          </p:nvSpPr>
          <p:spPr bwMode="auto">
            <a:xfrm>
              <a:off x="2544"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5" name="AutoShape 133" descr="Shingle"/>
            <p:cNvSpPr>
              <a:spLocks noChangeArrowheads="1"/>
            </p:cNvSpPr>
            <p:nvPr/>
          </p:nvSpPr>
          <p:spPr bwMode="auto">
            <a:xfrm>
              <a:off x="2976"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6" name="AutoShape 134" descr="Shingle"/>
            <p:cNvSpPr>
              <a:spLocks noChangeArrowheads="1"/>
            </p:cNvSpPr>
            <p:nvPr/>
          </p:nvSpPr>
          <p:spPr bwMode="auto">
            <a:xfrm>
              <a:off x="3408"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7" name="AutoShape 135" descr="Shingle"/>
            <p:cNvSpPr>
              <a:spLocks noChangeArrowheads="1"/>
            </p:cNvSpPr>
            <p:nvPr/>
          </p:nvSpPr>
          <p:spPr bwMode="auto">
            <a:xfrm>
              <a:off x="3840"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8" name="AutoShape 136" descr="Shingle"/>
            <p:cNvSpPr>
              <a:spLocks noChangeArrowheads="1"/>
            </p:cNvSpPr>
            <p:nvPr/>
          </p:nvSpPr>
          <p:spPr bwMode="auto">
            <a:xfrm>
              <a:off x="4272"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4" name="Group 2"/>
          <p:cNvGrpSpPr>
            <a:grpSpLocks/>
          </p:cNvGrpSpPr>
          <p:nvPr/>
        </p:nvGrpSpPr>
        <p:grpSpPr bwMode="auto">
          <a:xfrm>
            <a:off x="5562600" y="1600200"/>
            <a:ext cx="1143000" cy="3886200"/>
            <a:chOff x="3504" y="912"/>
            <a:chExt cx="720" cy="2448"/>
          </a:xfrm>
        </p:grpSpPr>
        <p:sp>
          <p:nvSpPr>
            <p:cNvPr id="1231875" name="Rectangle 3"/>
            <p:cNvSpPr>
              <a:spLocks noChangeArrowheads="1"/>
            </p:cNvSpPr>
            <p:nvPr/>
          </p:nvSpPr>
          <p:spPr bwMode="auto">
            <a:xfrm>
              <a:off x="4080" y="3072"/>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31876" name="Rectangle 4"/>
            <p:cNvSpPr>
              <a:spLocks noChangeArrowheads="1"/>
            </p:cNvSpPr>
            <p:nvPr/>
          </p:nvSpPr>
          <p:spPr bwMode="auto">
            <a:xfrm>
              <a:off x="3648" y="2544"/>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31877" name="Rectangle 5"/>
            <p:cNvSpPr>
              <a:spLocks noChangeArrowheads="1"/>
            </p:cNvSpPr>
            <p:nvPr/>
          </p:nvSpPr>
          <p:spPr bwMode="auto">
            <a:xfrm>
              <a:off x="3504" y="912"/>
              <a:ext cx="144"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31878" name="Line 6"/>
            <p:cNvSpPr>
              <a:spLocks noChangeShapeType="1"/>
            </p:cNvSpPr>
            <p:nvPr/>
          </p:nvSpPr>
          <p:spPr bwMode="auto">
            <a:xfrm>
              <a:off x="3648" y="1200"/>
              <a:ext cx="0" cy="1344"/>
            </a:xfrm>
            <a:prstGeom prst="line">
              <a:avLst/>
            </a:prstGeom>
            <a:noFill/>
            <a:ln w="28575">
              <a:solidFill>
                <a:srgbClr val="009900"/>
              </a:solidFill>
              <a:round/>
              <a:headEnd/>
              <a:tailEnd type="triangle" w="med" len="med"/>
            </a:ln>
            <a:effectLst/>
          </p:spPr>
          <p:txBody>
            <a:bodyPr/>
            <a:lstStyle/>
            <a:p>
              <a:endParaRPr lang="en-US"/>
            </a:p>
          </p:txBody>
        </p:sp>
        <p:sp>
          <p:nvSpPr>
            <p:cNvPr id="1231879" name="Line 7"/>
            <p:cNvSpPr>
              <a:spLocks noChangeShapeType="1"/>
            </p:cNvSpPr>
            <p:nvPr/>
          </p:nvSpPr>
          <p:spPr bwMode="auto">
            <a:xfrm>
              <a:off x="3648" y="1200"/>
              <a:ext cx="432" cy="1872"/>
            </a:xfrm>
            <a:prstGeom prst="line">
              <a:avLst/>
            </a:prstGeom>
            <a:noFill/>
            <a:ln w="28575">
              <a:solidFill>
                <a:srgbClr val="009900"/>
              </a:solidFill>
              <a:round/>
              <a:headEnd/>
              <a:tailEnd type="triangle" w="med" len="med"/>
            </a:ln>
            <a:effectLst/>
          </p:spPr>
          <p:txBody>
            <a:bodyPr/>
            <a:lstStyle/>
            <a:p>
              <a:endParaRPr lang="en-US"/>
            </a:p>
          </p:txBody>
        </p:sp>
      </p:grpSp>
      <p:sp>
        <p:nvSpPr>
          <p:cNvPr id="1231880" name="Rectangle 8"/>
          <p:cNvSpPr>
            <a:spLocks noGrp="1" noChangeArrowheads="1"/>
          </p:cNvSpPr>
          <p:nvPr>
            <p:ph type="title"/>
          </p:nvPr>
        </p:nvSpPr>
        <p:spPr>
          <a:xfrm>
            <a:off x="1524000" y="304800"/>
            <a:ext cx="5721350" cy="422275"/>
          </a:xfrm>
          <a:noFill/>
          <a:ln/>
        </p:spPr>
        <p:txBody>
          <a:bodyPr wrap="none">
            <a:noAutofit/>
          </a:bodyPr>
          <a:lstStyle/>
          <a:p>
            <a:r>
              <a:rPr lang="en-US" sz="3600" dirty="0"/>
              <a:t>One Way to “Fix” a Data Hazard</a:t>
            </a:r>
          </a:p>
        </p:txBody>
      </p:sp>
      <p:sp>
        <p:nvSpPr>
          <p:cNvPr id="1231881" name="Rectangle 9"/>
          <p:cNvSpPr>
            <a:spLocks noChangeArrowheads="1"/>
          </p:cNvSpPr>
          <p:nvPr/>
        </p:nvSpPr>
        <p:spPr bwMode="auto">
          <a:xfrm>
            <a:off x="328613" y="16779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31882" name="Line 10"/>
          <p:cNvSpPr>
            <a:spLocks noChangeShapeType="1"/>
          </p:cNvSpPr>
          <p:nvPr/>
        </p:nvSpPr>
        <p:spPr bwMode="auto">
          <a:xfrm>
            <a:off x="2133600" y="10715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31883" name="Rectangle 11"/>
          <p:cNvSpPr>
            <a:spLocks noChangeArrowheads="1"/>
          </p:cNvSpPr>
          <p:nvPr/>
        </p:nvSpPr>
        <p:spPr bwMode="auto">
          <a:xfrm>
            <a:off x="762000" y="1524000"/>
            <a:ext cx="1473161"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solidFill>
                  <a:srgbClr val="FF0000"/>
                </a:solidFill>
                <a:latin typeface="Courier New" pitchFamily="49" charset="0"/>
              </a:rPr>
              <a:t>$1</a:t>
            </a:r>
            <a:r>
              <a:rPr lang="en-US" sz="2400" b="1" dirty="0">
                <a:solidFill>
                  <a:schemeClr val="tx1"/>
                </a:solidFill>
                <a:latin typeface="Courier New" pitchFamily="49" charset="0"/>
              </a:rPr>
              <a:t>,</a:t>
            </a:r>
          </a:p>
        </p:txBody>
      </p:sp>
      <p:sp>
        <p:nvSpPr>
          <p:cNvPr id="1231884" name="Line 12"/>
          <p:cNvSpPr>
            <a:spLocks noChangeShapeType="1"/>
          </p:cNvSpPr>
          <p:nvPr/>
        </p:nvSpPr>
        <p:spPr bwMode="auto">
          <a:xfrm>
            <a:off x="33147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5" name="Line 13"/>
          <p:cNvSpPr>
            <a:spLocks noChangeShapeType="1"/>
          </p:cNvSpPr>
          <p:nvPr/>
        </p:nvSpPr>
        <p:spPr bwMode="auto">
          <a:xfrm>
            <a:off x="40005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6" name="Line 14"/>
          <p:cNvSpPr>
            <a:spLocks noChangeShapeType="1"/>
          </p:cNvSpPr>
          <p:nvPr/>
        </p:nvSpPr>
        <p:spPr bwMode="auto">
          <a:xfrm>
            <a:off x="46863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7" name="Line 15"/>
          <p:cNvSpPr>
            <a:spLocks noChangeShapeType="1"/>
          </p:cNvSpPr>
          <p:nvPr/>
        </p:nvSpPr>
        <p:spPr bwMode="auto">
          <a:xfrm>
            <a:off x="53721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8" name="Line 16"/>
          <p:cNvSpPr>
            <a:spLocks noChangeShapeType="1"/>
          </p:cNvSpPr>
          <p:nvPr/>
        </p:nvSpPr>
        <p:spPr bwMode="auto">
          <a:xfrm>
            <a:off x="60579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9" name="Line 17"/>
          <p:cNvSpPr>
            <a:spLocks noChangeShapeType="1"/>
          </p:cNvSpPr>
          <p:nvPr/>
        </p:nvSpPr>
        <p:spPr bwMode="auto">
          <a:xfrm>
            <a:off x="67437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0" name="Line 18"/>
          <p:cNvSpPr>
            <a:spLocks noChangeShapeType="1"/>
          </p:cNvSpPr>
          <p:nvPr/>
        </p:nvSpPr>
        <p:spPr bwMode="auto">
          <a:xfrm>
            <a:off x="74295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1" name="Line 19"/>
          <p:cNvSpPr>
            <a:spLocks noChangeShapeType="1"/>
          </p:cNvSpPr>
          <p:nvPr/>
        </p:nvSpPr>
        <p:spPr bwMode="auto">
          <a:xfrm>
            <a:off x="81153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2" name="Line 20"/>
          <p:cNvSpPr>
            <a:spLocks noChangeShapeType="1"/>
          </p:cNvSpPr>
          <p:nvPr/>
        </p:nvSpPr>
        <p:spPr bwMode="auto">
          <a:xfrm>
            <a:off x="685800" y="1600200"/>
            <a:ext cx="0" cy="4495800"/>
          </a:xfrm>
          <a:prstGeom prst="line">
            <a:avLst/>
          </a:prstGeom>
          <a:noFill/>
          <a:ln w="28575">
            <a:solidFill>
              <a:schemeClr val="tx1"/>
            </a:solidFill>
            <a:round/>
            <a:headEnd/>
            <a:tailEnd type="triangle" w="med" len="med"/>
          </a:ln>
          <a:effectLst/>
        </p:spPr>
        <p:txBody>
          <a:bodyPr/>
          <a:lstStyle/>
          <a:p>
            <a:endParaRPr lang="en-US"/>
          </a:p>
        </p:txBody>
      </p:sp>
      <p:grpSp>
        <p:nvGrpSpPr>
          <p:cNvPr id="5" name="Group 21"/>
          <p:cNvGrpSpPr>
            <a:grpSpLocks/>
          </p:cNvGrpSpPr>
          <p:nvPr/>
        </p:nvGrpSpPr>
        <p:grpSpPr bwMode="auto">
          <a:xfrm>
            <a:off x="2743200" y="1447800"/>
            <a:ext cx="3355975" cy="838200"/>
            <a:chOff x="1562" y="1152"/>
            <a:chExt cx="2114" cy="528"/>
          </a:xfrm>
        </p:grpSpPr>
        <p:grpSp>
          <p:nvGrpSpPr>
            <p:cNvPr id="6" name="Group 22"/>
            <p:cNvGrpSpPr>
              <a:grpSpLocks/>
            </p:cNvGrpSpPr>
            <p:nvPr/>
          </p:nvGrpSpPr>
          <p:grpSpPr bwMode="auto">
            <a:xfrm>
              <a:off x="2487" y="1152"/>
              <a:ext cx="223" cy="481"/>
              <a:chOff x="2207" y="1413"/>
              <a:chExt cx="223" cy="481"/>
            </a:xfrm>
          </p:grpSpPr>
          <p:sp>
            <p:nvSpPr>
              <p:cNvPr id="123189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896"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7" name="Group 25"/>
            <p:cNvGrpSpPr>
              <a:grpSpLocks/>
            </p:cNvGrpSpPr>
            <p:nvPr/>
          </p:nvGrpSpPr>
          <p:grpSpPr bwMode="auto">
            <a:xfrm>
              <a:off x="1562" y="1248"/>
              <a:ext cx="349" cy="289"/>
              <a:chOff x="1282" y="1509"/>
              <a:chExt cx="349" cy="289"/>
            </a:xfrm>
          </p:grpSpPr>
          <p:sp>
            <p:nvSpPr>
              <p:cNvPr id="1231898"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8" name="Group 27"/>
              <p:cNvGrpSpPr>
                <a:grpSpLocks/>
              </p:cNvGrpSpPr>
              <p:nvPr/>
            </p:nvGrpSpPr>
            <p:grpSpPr bwMode="auto">
              <a:xfrm>
                <a:off x="1291" y="1509"/>
                <a:ext cx="340" cy="289"/>
                <a:chOff x="1291" y="1509"/>
                <a:chExt cx="340" cy="289"/>
              </a:xfrm>
            </p:grpSpPr>
            <p:sp>
              <p:nvSpPr>
                <p:cNvPr id="1231900"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1"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02"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31"/>
            <p:cNvGrpSpPr>
              <a:grpSpLocks/>
            </p:cNvGrpSpPr>
            <p:nvPr/>
          </p:nvGrpSpPr>
          <p:grpSpPr bwMode="auto">
            <a:xfrm>
              <a:off x="2031" y="1248"/>
              <a:ext cx="296" cy="289"/>
              <a:chOff x="1751" y="1509"/>
              <a:chExt cx="296" cy="289"/>
            </a:xfrm>
          </p:grpSpPr>
          <p:sp>
            <p:nvSpPr>
              <p:cNvPr id="123190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06"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07"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8"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09"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 name="Group 38"/>
            <p:cNvGrpSpPr>
              <a:grpSpLocks/>
            </p:cNvGrpSpPr>
            <p:nvPr/>
          </p:nvGrpSpPr>
          <p:grpSpPr bwMode="auto">
            <a:xfrm>
              <a:off x="2880" y="1248"/>
              <a:ext cx="325" cy="289"/>
              <a:chOff x="2600" y="1509"/>
              <a:chExt cx="325" cy="289"/>
            </a:xfrm>
          </p:grpSpPr>
          <p:sp>
            <p:nvSpPr>
              <p:cNvPr id="1231911"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12"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13"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42"/>
            <p:cNvGrpSpPr>
              <a:grpSpLocks/>
            </p:cNvGrpSpPr>
            <p:nvPr/>
          </p:nvGrpSpPr>
          <p:grpSpPr bwMode="auto">
            <a:xfrm>
              <a:off x="3348" y="1248"/>
              <a:ext cx="284" cy="289"/>
              <a:chOff x="3068" y="1509"/>
              <a:chExt cx="284" cy="289"/>
            </a:xfrm>
          </p:grpSpPr>
          <p:sp>
            <p:nvSpPr>
              <p:cNvPr id="1231915"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16"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17"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18"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19"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20"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21"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22"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23"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24"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25"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 name="Group 54"/>
          <p:cNvGrpSpPr>
            <a:grpSpLocks/>
          </p:cNvGrpSpPr>
          <p:nvPr/>
        </p:nvGrpSpPr>
        <p:grpSpPr bwMode="auto">
          <a:xfrm>
            <a:off x="762000" y="4038600"/>
            <a:ext cx="8080375" cy="1676400"/>
            <a:chOff x="480" y="2448"/>
            <a:chExt cx="5090" cy="1056"/>
          </a:xfrm>
        </p:grpSpPr>
        <p:sp>
          <p:nvSpPr>
            <p:cNvPr id="1231927" name="Rectangle 55"/>
            <p:cNvSpPr>
              <a:spLocks noChangeArrowheads="1"/>
            </p:cNvSpPr>
            <p:nvPr/>
          </p:nvSpPr>
          <p:spPr bwMode="auto">
            <a:xfrm>
              <a:off x="480" y="249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31928" name="Rectangle 56"/>
            <p:cNvSpPr>
              <a:spLocks noChangeArrowheads="1"/>
            </p:cNvSpPr>
            <p:nvPr/>
          </p:nvSpPr>
          <p:spPr bwMode="auto">
            <a:xfrm>
              <a:off x="504" y="3051"/>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grpSp>
          <p:nvGrpSpPr>
            <p:cNvPr id="13" name="Group 57"/>
            <p:cNvGrpSpPr>
              <a:grpSpLocks/>
            </p:cNvGrpSpPr>
            <p:nvPr/>
          </p:nvGrpSpPr>
          <p:grpSpPr bwMode="auto">
            <a:xfrm>
              <a:off x="3024" y="2448"/>
              <a:ext cx="2114" cy="528"/>
              <a:chOff x="1562" y="1152"/>
              <a:chExt cx="2114" cy="528"/>
            </a:xfrm>
          </p:grpSpPr>
          <p:grpSp>
            <p:nvGrpSpPr>
              <p:cNvPr id="14" name="Group 58"/>
              <p:cNvGrpSpPr>
                <a:grpSpLocks/>
              </p:cNvGrpSpPr>
              <p:nvPr/>
            </p:nvGrpSpPr>
            <p:grpSpPr bwMode="auto">
              <a:xfrm>
                <a:off x="2487" y="1152"/>
                <a:ext cx="223" cy="481"/>
                <a:chOff x="2207" y="1413"/>
                <a:chExt cx="223" cy="481"/>
              </a:xfrm>
            </p:grpSpPr>
            <p:sp>
              <p:nvSpPr>
                <p:cNvPr id="1231931"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32"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5" name="Group 61"/>
              <p:cNvGrpSpPr>
                <a:grpSpLocks/>
              </p:cNvGrpSpPr>
              <p:nvPr/>
            </p:nvGrpSpPr>
            <p:grpSpPr bwMode="auto">
              <a:xfrm>
                <a:off x="1562" y="1248"/>
                <a:ext cx="349" cy="289"/>
                <a:chOff x="1282" y="1509"/>
                <a:chExt cx="349" cy="289"/>
              </a:xfrm>
            </p:grpSpPr>
            <p:sp>
              <p:nvSpPr>
                <p:cNvPr id="1231934"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6" name="Group 63"/>
                <p:cNvGrpSpPr>
                  <a:grpSpLocks/>
                </p:cNvGrpSpPr>
                <p:nvPr/>
              </p:nvGrpSpPr>
              <p:grpSpPr bwMode="auto">
                <a:xfrm>
                  <a:off x="1291" y="1509"/>
                  <a:ext cx="340" cy="289"/>
                  <a:chOff x="1291" y="1509"/>
                  <a:chExt cx="340" cy="289"/>
                </a:xfrm>
              </p:grpSpPr>
              <p:sp>
                <p:nvSpPr>
                  <p:cNvPr id="1231936"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37"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38"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67"/>
              <p:cNvGrpSpPr>
                <a:grpSpLocks/>
              </p:cNvGrpSpPr>
              <p:nvPr/>
            </p:nvGrpSpPr>
            <p:grpSpPr bwMode="auto">
              <a:xfrm>
                <a:off x="2031" y="1248"/>
                <a:ext cx="296" cy="289"/>
                <a:chOff x="1751" y="1509"/>
                <a:chExt cx="296" cy="289"/>
              </a:xfrm>
            </p:grpSpPr>
            <p:sp>
              <p:nvSpPr>
                <p:cNvPr id="1231940"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1"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42"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43"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4"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45"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8" name="Group 74"/>
              <p:cNvGrpSpPr>
                <a:grpSpLocks/>
              </p:cNvGrpSpPr>
              <p:nvPr/>
            </p:nvGrpSpPr>
            <p:grpSpPr bwMode="auto">
              <a:xfrm>
                <a:off x="2880" y="1248"/>
                <a:ext cx="325" cy="289"/>
                <a:chOff x="2600" y="1509"/>
                <a:chExt cx="325" cy="289"/>
              </a:xfrm>
            </p:grpSpPr>
            <p:sp>
              <p:nvSpPr>
                <p:cNvPr id="1231947"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8"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49"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78"/>
              <p:cNvGrpSpPr>
                <a:grpSpLocks/>
              </p:cNvGrpSpPr>
              <p:nvPr/>
            </p:nvGrpSpPr>
            <p:grpSpPr bwMode="auto">
              <a:xfrm>
                <a:off x="3348" y="1248"/>
                <a:ext cx="284" cy="289"/>
                <a:chOff x="3068" y="1509"/>
                <a:chExt cx="284" cy="289"/>
              </a:xfrm>
            </p:grpSpPr>
            <p:sp>
              <p:nvSpPr>
                <p:cNvPr id="1231951"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52"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53"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54"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55"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56"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57"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58"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59"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60"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61"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0" name="Group 90"/>
            <p:cNvGrpSpPr>
              <a:grpSpLocks/>
            </p:cNvGrpSpPr>
            <p:nvPr/>
          </p:nvGrpSpPr>
          <p:grpSpPr bwMode="auto">
            <a:xfrm>
              <a:off x="3456" y="2976"/>
              <a:ext cx="2114" cy="528"/>
              <a:chOff x="1562" y="1152"/>
              <a:chExt cx="2114" cy="528"/>
            </a:xfrm>
          </p:grpSpPr>
          <p:grpSp>
            <p:nvGrpSpPr>
              <p:cNvPr id="21" name="Group 91"/>
              <p:cNvGrpSpPr>
                <a:grpSpLocks/>
              </p:cNvGrpSpPr>
              <p:nvPr/>
            </p:nvGrpSpPr>
            <p:grpSpPr bwMode="auto">
              <a:xfrm>
                <a:off x="2487" y="1152"/>
                <a:ext cx="223" cy="481"/>
                <a:chOff x="2207" y="1413"/>
                <a:chExt cx="223" cy="481"/>
              </a:xfrm>
            </p:grpSpPr>
            <p:sp>
              <p:nvSpPr>
                <p:cNvPr id="1231964"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65"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2" name="Group 94"/>
              <p:cNvGrpSpPr>
                <a:grpSpLocks/>
              </p:cNvGrpSpPr>
              <p:nvPr/>
            </p:nvGrpSpPr>
            <p:grpSpPr bwMode="auto">
              <a:xfrm>
                <a:off x="1562" y="1248"/>
                <a:ext cx="349" cy="289"/>
                <a:chOff x="1282" y="1509"/>
                <a:chExt cx="349" cy="289"/>
              </a:xfrm>
            </p:grpSpPr>
            <p:sp>
              <p:nvSpPr>
                <p:cNvPr id="1231967"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3" name="Group 96"/>
                <p:cNvGrpSpPr>
                  <a:grpSpLocks/>
                </p:cNvGrpSpPr>
                <p:nvPr/>
              </p:nvGrpSpPr>
              <p:grpSpPr bwMode="auto">
                <a:xfrm>
                  <a:off x="1291" y="1509"/>
                  <a:ext cx="340" cy="289"/>
                  <a:chOff x="1291" y="1509"/>
                  <a:chExt cx="340" cy="289"/>
                </a:xfrm>
              </p:grpSpPr>
              <p:sp>
                <p:nvSpPr>
                  <p:cNvPr id="1231969"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0"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71"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00"/>
              <p:cNvGrpSpPr>
                <a:grpSpLocks/>
              </p:cNvGrpSpPr>
              <p:nvPr/>
            </p:nvGrpSpPr>
            <p:grpSpPr bwMode="auto">
              <a:xfrm>
                <a:off x="2031" y="1248"/>
                <a:ext cx="296" cy="289"/>
                <a:chOff x="1751" y="1509"/>
                <a:chExt cx="296" cy="289"/>
              </a:xfrm>
            </p:grpSpPr>
            <p:sp>
              <p:nvSpPr>
                <p:cNvPr id="1231973"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4"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75"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76"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7"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78"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5" name="Group 107"/>
              <p:cNvGrpSpPr>
                <a:grpSpLocks/>
              </p:cNvGrpSpPr>
              <p:nvPr/>
            </p:nvGrpSpPr>
            <p:grpSpPr bwMode="auto">
              <a:xfrm>
                <a:off x="2880" y="1248"/>
                <a:ext cx="325" cy="289"/>
                <a:chOff x="2600" y="1509"/>
                <a:chExt cx="325" cy="289"/>
              </a:xfrm>
            </p:grpSpPr>
            <p:sp>
              <p:nvSpPr>
                <p:cNvPr id="1231980"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81"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82"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11"/>
              <p:cNvGrpSpPr>
                <a:grpSpLocks/>
              </p:cNvGrpSpPr>
              <p:nvPr/>
            </p:nvGrpSpPr>
            <p:grpSpPr bwMode="auto">
              <a:xfrm>
                <a:off x="3348" y="1248"/>
                <a:ext cx="284" cy="289"/>
                <a:chOff x="3068" y="1509"/>
                <a:chExt cx="284" cy="289"/>
              </a:xfrm>
            </p:grpSpPr>
            <p:sp>
              <p:nvSpPr>
                <p:cNvPr id="1231984"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85"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86"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87"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88"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89"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90"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91"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92"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93"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94"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sp>
        <p:nvSpPr>
          <p:cNvPr id="1232009" name="Rectangle 137"/>
          <p:cNvSpPr>
            <a:spLocks noChangeArrowheads="1"/>
          </p:cNvSpPr>
          <p:nvPr/>
        </p:nvSpPr>
        <p:spPr bwMode="auto">
          <a:xfrm>
            <a:off x="6781800" y="1143000"/>
            <a:ext cx="1981200" cy="1308100"/>
          </a:xfrm>
          <a:prstGeom prst="rect">
            <a:avLst/>
          </a:prstGeom>
          <a:noFill/>
          <a:ln w="12700">
            <a:noFill/>
            <a:miter lim="800000"/>
            <a:headEnd/>
            <a:tailEnd/>
          </a:ln>
          <a:effectLst/>
        </p:spPr>
        <p:txBody>
          <a:bodyPr lIns="90488" tIns="44450" rIns="90488" bIns="44450">
            <a:spAutoFit/>
          </a:bodyPr>
          <a:lstStyle/>
          <a:p>
            <a:pPr algn="r"/>
            <a:r>
              <a:rPr lang="en-US" sz="2000"/>
              <a:t>Can fix data hazard by waiting – </a:t>
            </a:r>
            <a:r>
              <a:rPr lang="en-US" sz="2000">
                <a:solidFill>
                  <a:schemeClr val="accent2"/>
                </a:solidFill>
              </a:rPr>
              <a:t>stall</a:t>
            </a:r>
            <a:r>
              <a:rPr lang="en-US" sz="2000"/>
              <a:t> – but impacts CPI</a:t>
            </a:r>
          </a:p>
        </p:txBody>
      </p:sp>
      <p:sp>
        <p:nvSpPr>
          <p:cNvPr id="138" name="Slide Number Placeholder 137"/>
          <p:cNvSpPr>
            <a:spLocks noGrp="1"/>
          </p:cNvSpPr>
          <p:nvPr>
            <p:ph type="sldNum" sz="quarter" idx="12"/>
          </p:nvPr>
        </p:nvSpPr>
        <p:spPr/>
        <p:txBody>
          <a:bodyPr/>
          <a:lstStyle/>
          <a:p>
            <a:fld id="{9F75FEA4-BE46-4E23-B960-59FADFBDF281}" type="slidenum">
              <a:rPr lang="en-US" smtClean="0"/>
              <a:pPr/>
              <a:t>30</a:t>
            </a:fld>
            <a:endParaRPr lang="en-US"/>
          </a:p>
        </p:txBody>
      </p:sp>
      <p:sp>
        <p:nvSpPr>
          <p:cNvPr id="139" name="Footer Placeholder 138"/>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20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4168" name="Rectangle 8"/>
          <p:cNvSpPr>
            <a:spLocks noGrp="1" noChangeArrowheads="1"/>
          </p:cNvSpPr>
          <p:nvPr>
            <p:ph type="title"/>
          </p:nvPr>
        </p:nvSpPr>
        <p:spPr>
          <a:xfrm>
            <a:off x="1752600" y="228600"/>
            <a:ext cx="6180137" cy="422275"/>
          </a:xfrm>
          <a:noFill/>
          <a:ln/>
        </p:spPr>
        <p:txBody>
          <a:bodyPr wrap="none">
            <a:normAutofit fontScale="90000"/>
          </a:bodyPr>
          <a:lstStyle/>
          <a:p>
            <a:r>
              <a:rPr lang="en-US" sz="4000" dirty="0"/>
              <a:t>Another</a:t>
            </a:r>
            <a:r>
              <a:rPr lang="en-US" dirty="0"/>
              <a:t> Way to “Fix” a Data Hazard</a:t>
            </a:r>
          </a:p>
        </p:txBody>
      </p:sp>
      <p:sp>
        <p:nvSpPr>
          <p:cNvPr id="1244169" name="Rectangle 9"/>
          <p:cNvSpPr>
            <a:spLocks noChangeArrowheads="1"/>
          </p:cNvSpPr>
          <p:nvPr/>
        </p:nvSpPr>
        <p:spPr bwMode="auto">
          <a:xfrm>
            <a:off x="304800" y="1525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4170" name="Line 10"/>
          <p:cNvSpPr>
            <a:spLocks noChangeShapeType="1"/>
          </p:cNvSpPr>
          <p:nvPr/>
        </p:nvSpPr>
        <p:spPr bwMode="auto">
          <a:xfrm>
            <a:off x="2133600" y="919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4171" name="Rectangle 11"/>
          <p:cNvSpPr>
            <a:spLocks noChangeArrowheads="1"/>
          </p:cNvSpPr>
          <p:nvPr/>
        </p:nvSpPr>
        <p:spPr bwMode="auto">
          <a:xfrm>
            <a:off x="738188" y="1371600"/>
            <a:ext cx="1473161"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solidFill>
                  <a:srgbClr val="FF0000"/>
                </a:solidFill>
                <a:latin typeface="Courier New" pitchFamily="49" charset="0"/>
              </a:rPr>
              <a:t>$1</a:t>
            </a:r>
            <a:r>
              <a:rPr lang="en-US" sz="2400" b="1" dirty="0">
                <a:solidFill>
                  <a:schemeClr val="tx1"/>
                </a:solidFill>
                <a:latin typeface="Courier New" pitchFamily="49" charset="0"/>
              </a:rPr>
              <a:t>,</a:t>
            </a:r>
          </a:p>
        </p:txBody>
      </p:sp>
      <p:sp>
        <p:nvSpPr>
          <p:cNvPr id="1244172" name="Line 12"/>
          <p:cNvSpPr>
            <a:spLocks noChangeShapeType="1"/>
          </p:cNvSpPr>
          <p:nvPr/>
        </p:nvSpPr>
        <p:spPr bwMode="auto">
          <a:xfrm>
            <a:off x="3290888"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3" name="Line 13"/>
          <p:cNvSpPr>
            <a:spLocks noChangeShapeType="1"/>
          </p:cNvSpPr>
          <p:nvPr/>
        </p:nvSpPr>
        <p:spPr bwMode="auto">
          <a:xfrm>
            <a:off x="4000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4" name="Line 14"/>
          <p:cNvSpPr>
            <a:spLocks noChangeShapeType="1"/>
          </p:cNvSpPr>
          <p:nvPr/>
        </p:nvSpPr>
        <p:spPr bwMode="auto">
          <a:xfrm>
            <a:off x="4686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5" name="Line 15"/>
          <p:cNvSpPr>
            <a:spLocks noChangeShapeType="1"/>
          </p:cNvSpPr>
          <p:nvPr/>
        </p:nvSpPr>
        <p:spPr bwMode="auto">
          <a:xfrm>
            <a:off x="53721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6" name="Line 16"/>
          <p:cNvSpPr>
            <a:spLocks noChangeShapeType="1"/>
          </p:cNvSpPr>
          <p:nvPr/>
        </p:nvSpPr>
        <p:spPr bwMode="auto">
          <a:xfrm>
            <a:off x="60579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7" name="Line 17"/>
          <p:cNvSpPr>
            <a:spLocks noChangeShapeType="1"/>
          </p:cNvSpPr>
          <p:nvPr/>
        </p:nvSpPr>
        <p:spPr bwMode="auto">
          <a:xfrm>
            <a:off x="6743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8" name="Line 18"/>
          <p:cNvSpPr>
            <a:spLocks noChangeShapeType="1"/>
          </p:cNvSpPr>
          <p:nvPr/>
        </p:nvSpPr>
        <p:spPr bwMode="auto">
          <a:xfrm>
            <a:off x="7429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9" name="Line 19"/>
          <p:cNvSpPr>
            <a:spLocks noChangeShapeType="1"/>
          </p:cNvSpPr>
          <p:nvPr/>
        </p:nvSpPr>
        <p:spPr bwMode="auto">
          <a:xfrm>
            <a:off x="8115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80" name="Line 20"/>
          <p:cNvSpPr>
            <a:spLocks noChangeShapeType="1"/>
          </p:cNvSpPr>
          <p:nvPr/>
        </p:nvSpPr>
        <p:spPr bwMode="auto">
          <a:xfrm>
            <a:off x="661988" y="1447800"/>
            <a:ext cx="0" cy="44958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743200" y="1295400"/>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244183"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84"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244186"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244188"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89"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190"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44192"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93"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194"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195"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96"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197"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244199"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00"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01"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44203"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04"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05"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06"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07"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08"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09"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10"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11"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12"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13"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4215" name="Rectangle 55"/>
          <p:cNvSpPr>
            <a:spLocks noChangeArrowheads="1"/>
          </p:cNvSpPr>
          <p:nvPr/>
        </p:nvSpPr>
        <p:spPr bwMode="auto">
          <a:xfrm>
            <a:off x="738188" y="23622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4216" name="Rectangle 56"/>
          <p:cNvSpPr>
            <a:spLocks noChangeArrowheads="1"/>
          </p:cNvSpPr>
          <p:nvPr/>
        </p:nvSpPr>
        <p:spPr bwMode="auto">
          <a:xfrm>
            <a:off x="738188" y="34290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grpSp>
        <p:nvGrpSpPr>
          <p:cNvPr id="9" name="Group 57"/>
          <p:cNvGrpSpPr>
            <a:grpSpLocks/>
          </p:cNvGrpSpPr>
          <p:nvPr/>
        </p:nvGrpSpPr>
        <p:grpSpPr bwMode="auto">
          <a:xfrm>
            <a:off x="3429000" y="2209800"/>
            <a:ext cx="3355975" cy="838200"/>
            <a:chOff x="1562" y="1152"/>
            <a:chExt cx="2114" cy="528"/>
          </a:xfrm>
        </p:grpSpPr>
        <p:grpSp>
          <p:nvGrpSpPr>
            <p:cNvPr id="10" name="Group 58"/>
            <p:cNvGrpSpPr>
              <a:grpSpLocks/>
            </p:cNvGrpSpPr>
            <p:nvPr/>
          </p:nvGrpSpPr>
          <p:grpSpPr bwMode="auto">
            <a:xfrm>
              <a:off x="2487" y="1152"/>
              <a:ext cx="223" cy="481"/>
              <a:chOff x="2207" y="1413"/>
              <a:chExt cx="223" cy="481"/>
            </a:xfrm>
          </p:grpSpPr>
          <p:sp>
            <p:nvSpPr>
              <p:cNvPr id="1244219"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0"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61"/>
            <p:cNvGrpSpPr>
              <a:grpSpLocks/>
            </p:cNvGrpSpPr>
            <p:nvPr/>
          </p:nvGrpSpPr>
          <p:grpSpPr bwMode="auto">
            <a:xfrm>
              <a:off x="1562" y="1248"/>
              <a:ext cx="349" cy="289"/>
              <a:chOff x="1282" y="1509"/>
              <a:chExt cx="349" cy="289"/>
            </a:xfrm>
          </p:grpSpPr>
          <p:sp>
            <p:nvSpPr>
              <p:cNvPr id="1244222"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3"/>
              <p:cNvGrpSpPr>
                <a:grpSpLocks/>
              </p:cNvGrpSpPr>
              <p:nvPr/>
            </p:nvGrpSpPr>
            <p:grpSpPr bwMode="auto">
              <a:xfrm>
                <a:off x="1291" y="1509"/>
                <a:ext cx="340" cy="289"/>
                <a:chOff x="1291" y="1509"/>
                <a:chExt cx="340" cy="289"/>
              </a:xfrm>
            </p:grpSpPr>
            <p:sp>
              <p:nvSpPr>
                <p:cNvPr id="1244224"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5"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226"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7"/>
            <p:cNvGrpSpPr>
              <a:grpSpLocks/>
            </p:cNvGrpSpPr>
            <p:nvPr/>
          </p:nvGrpSpPr>
          <p:grpSpPr bwMode="auto">
            <a:xfrm>
              <a:off x="2031" y="1248"/>
              <a:ext cx="296" cy="289"/>
              <a:chOff x="1751" y="1509"/>
              <a:chExt cx="296" cy="289"/>
            </a:xfrm>
          </p:grpSpPr>
          <p:sp>
            <p:nvSpPr>
              <p:cNvPr id="1244228"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9"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30"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231"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32"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233"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4"/>
            <p:cNvGrpSpPr>
              <a:grpSpLocks/>
            </p:cNvGrpSpPr>
            <p:nvPr/>
          </p:nvGrpSpPr>
          <p:grpSpPr bwMode="auto">
            <a:xfrm>
              <a:off x="2880" y="1248"/>
              <a:ext cx="325" cy="289"/>
              <a:chOff x="2600" y="1509"/>
              <a:chExt cx="325" cy="289"/>
            </a:xfrm>
          </p:grpSpPr>
          <p:sp>
            <p:nvSpPr>
              <p:cNvPr id="1244235"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36"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37"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8"/>
            <p:cNvGrpSpPr>
              <a:grpSpLocks/>
            </p:cNvGrpSpPr>
            <p:nvPr/>
          </p:nvGrpSpPr>
          <p:grpSpPr bwMode="auto">
            <a:xfrm>
              <a:off x="3348" y="1248"/>
              <a:ext cx="284" cy="289"/>
              <a:chOff x="3068" y="1509"/>
              <a:chExt cx="284" cy="289"/>
            </a:xfrm>
          </p:grpSpPr>
          <p:sp>
            <p:nvSpPr>
              <p:cNvPr id="1244239"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40"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41"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42"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43"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44"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45"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46"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47"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48"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49"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90"/>
          <p:cNvGrpSpPr>
            <a:grpSpLocks/>
          </p:cNvGrpSpPr>
          <p:nvPr/>
        </p:nvGrpSpPr>
        <p:grpSpPr bwMode="auto">
          <a:xfrm>
            <a:off x="4114800" y="3200400"/>
            <a:ext cx="3355975" cy="838200"/>
            <a:chOff x="1562" y="1152"/>
            <a:chExt cx="2114" cy="528"/>
          </a:xfrm>
        </p:grpSpPr>
        <p:grpSp>
          <p:nvGrpSpPr>
            <p:cNvPr id="17" name="Group 91"/>
            <p:cNvGrpSpPr>
              <a:grpSpLocks/>
            </p:cNvGrpSpPr>
            <p:nvPr/>
          </p:nvGrpSpPr>
          <p:grpSpPr bwMode="auto">
            <a:xfrm>
              <a:off x="2487" y="1152"/>
              <a:ext cx="223" cy="481"/>
              <a:chOff x="2207" y="1413"/>
              <a:chExt cx="223" cy="481"/>
            </a:xfrm>
          </p:grpSpPr>
          <p:sp>
            <p:nvSpPr>
              <p:cNvPr id="1244252"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53"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4"/>
            <p:cNvGrpSpPr>
              <a:grpSpLocks/>
            </p:cNvGrpSpPr>
            <p:nvPr/>
          </p:nvGrpSpPr>
          <p:grpSpPr bwMode="auto">
            <a:xfrm>
              <a:off x="1562" y="1248"/>
              <a:ext cx="349" cy="289"/>
              <a:chOff x="1282" y="1509"/>
              <a:chExt cx="349" cy="289"/>
            </a:xfrm>
          </p:grpSpPr>
          <p:sp>
            <p:nvSpPr>
              <p:cNvPr id="1244255"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6"/>
              <p:cNvGrpSpPr>
                <a:grpSpLocks/>
              </p:cNvGrpSpPr>
              <p:nvPr/>
            </p:nvGrpSpPr>
            <p:grpSpPr bwMode="auto">
              <a:xfrm>
                <a:off x="1291" y="1509"/>
                <a:ext cx="340" cy="289"/>
                <a:chOff x="1291" y="1509"/>
                <a:chExt cx="340" cy="289"/>
              </a:xfrm>
            </p:grpSpPr>
            <p:sp>
              <p:nvSpPr>
                <p:cNvPr id="1244257"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58"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259"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100"/>
            <p:cNvGrpSpPr>
              <a:grpSpLocks/>
            </p:cNvGrpSpPr>
            <p:nvPr/>
          </p:nvGrpSpPr>
          <p:grpSpPr bwMode="auto">
            <a:xfrm>
              <a:off x="2031" y="1248"/>
              <a:ext cx="296" cy="289"/>
              <a:chOff x="1751" y="1509"/>
              <a:chExt cx="296" cy="289"/>
            </a:xfrm>
          </p:grpSpPr>
          <p:sp>
            <p:nvSpPr>
              <p:cNvPr id="1244261"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2"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63"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264"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5"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266"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7"/>
            <p:cNvGrpSpPr>
              <a:grpSpLocks/>
            </p:cNvGrpSpPr>
            <p:nvPr/>
          </p:nvGrpSpPr>
          <p:grpSpPr bwMode="auto">
            <a:xfrm>
              <a:off x="2880" y="1248"/>
              <a:ext cx="325" cy="289"/>
              <a:chOff x="2600" y="1509"/>
              <a:chExt cx="325" cy="289"/>
            </a:xfrm>
          </p:grpSpPr>
          <p:sp>
            <p:nvSpPr>
              <p:cNvPr id="1244268"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9"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70"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11"/>
            <p:cNvGrpSpPr>
              <a:grpSpLocks/>
            </p:cNvGrpSpPr>
            <p:nvPr/>
          </p:nvGrpSpPr>
          <p:grpSpPr bwMode="auto">
            <a:xfrm>
              <a:off x="3348" y="1248"/>
              <a:ext cx="284" cy="289"/>
              <a:chOff x="3068" y="1509"/>
              <a:chExt cx="284" cy="289"/>
            </a:xfrm>
          </p:grpSpPr>
          <p:sp>
            <p:nvSpPr>
              <p:cNvPr id="1244272"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73"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74"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75"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76"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77"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78"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79"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80"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81"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82"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4297" name="Rectangle 137"/>
          <p:cNvSpPr>
            <a:spLocks noChangeArrowheads="1"/>
          </p:cNvSpPr>
          <p:nvPr/>
        </p:nvSpPr>
        <p:spPr bwMode="auto">
          <a:xfrm>
            <a:off x="6705600" y="990600"/>
            <a:ext cx="2286000" cy="1917700"/>
          </a:xfrm>
          <a:prstGeom prst="rect">
            <a:avLst/>
          </a:prstGeom>
          <a:noFill/>
          <a:ln w="12700">
            <a:noFill/>
            <a:miter lim="800000"/>
            <a:headEnd/>
            <a:tailEnd/>
          </a:ln>
          <a:effectLst/>
        </p:spPr>
        <p:txBody>
          <a:bodyPr lIns="90488" tIns="44450" rIns="90488" bIns="44450">
            <a:spAutoFit/>
          </a:bodyPr>
          <a:lstStyle/>
          <a:p>
            <a:pPr algn="r"/>
            <a:r>
              <a:rPr lang="en-US" sz="2000"/>
              <a:t>Fix data hazards by </a:t>
            </a:r>
            <a:r>
              <a:rPr lang="en-US" sz="2000" b="1"/>
              <a:t>forwarding</a:t>
            </a:r>
            <a:r>
              <a:rPr lang="en-US" sz="2000"/>
              <a:t> results as soon as they are </a:t>
            </a:r>
            <a:r>
              <a:rPr lang="en-US" sz="2000" b="1"/>
              <a:t>available</a:t>
            </a:r>
            <a:r>
              <a:rPr lang="en-US" sz="2000"/>
              <a:t> to where they are </a:t>
            </a:r>
            <a:r>
              <a:rPr lang="en-US" sz="2000" b="1"/>
              <a:t>needed</a:t>
            </a:r>
            <a:endParaRPr lang="en-US" sz="2000"/>
          </a:p>
        </p:txBody>
      </p:sp>
      <p:sp>
        <p:nvSpPr>
          <p:cNvPr id="1244298" name="Rectangle 138"/>
          <p:cNvSpPr>
            <a:spLocks noChangeArrowheads="1"/>
          </p:cNvSpPr>
          <p:nvPr/>
        </p:nvSpPr>
        <p:spPr bwMode="auto">
          <a:xfrm>
            <a:off x="7381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4299" name="Rectangle 139"/>
          <p:cNvSpPr>
            <a:spLocks noChangeArrowheads="1"/>
          </p:cNvSpPr>
          <p:nvPr/>
        </p:nvSpPr>
        <p:spPr bwMode="auto">
          <a:xfrm>
            <a:off x="7381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nvGrpSpPr>
          <p:cNvPr id="23" name="Group 140"/>
          <p:cNvGrpSpPr>
            <a:grpSpLocks/>
          </p:cNvGrpSpPr>
          <p:nvPr/>
        </p:nvGrpSpPr>
        <p:grpSpPr bwMode="auto">
          <a:xfrm>
            <a:off x="4800600" y="4191000"/>
            <a:ext cx="3355975" cy="838200"/>
            <a:chOff x="1562" y="1152"/>
            <a:chExt cx="2114" cy="528"/>
          </a:xfrm>
        </p:grpSpPr>
        <p:grpSp>
          <p:nvGrpSpPr>
            <p:cNvPr id="24" name="Group 141"/>
            <p:cNvGrpSpPr>
              <a:grpSpLocks/>
            </p:cNvGrpSpPr>
            <p:nvPr/>
          </p:nvGrpSpPr>
          <p:grpSpPr bwMode="auto">
            <a:xfrm>
              <a:off x="2487" y="1152"/>
              <a:ext cx="223" cy="481"/>
              <a:chOff x="2207" y="1413"/>
              <a:chExt cx="223" cy="481"/>
            </a:xfrm>
          </p:grpSpPr>
          <p:sp>
            <p:nvSpPr>
              <p:cNvPr id="1244302" name="Freeform 14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03" name="Rectangle 14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44"/>
            <p:cNvGrpSpPr>
              <a:grpSpLocks/>
            </p:cNvGrpSpPr>
            <p:nvPr/>
          </p:nvGrpSpPr>
          <p:grpSpPr bwMode="auto">
            <a:xfrm>
              <a:off x="1562" y="1248"/>
              <a:ext cx="349" cy="289"/>
              <a:chOff x="1282" y="1509"/>
              <a:chExt cx="349" cy="289"/>
            </a:xfrm>
          </p:grpSpPr>
          <p:sp>
            <p:nvSpPr>
              <p:cNvPr id="1244305" name="Rectangle 14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46"/>
              <p:cNvGrpSpPr>
                <a:grpSpLocks/>
              </p:cNvGrpSpPr>
              <p:nvPr/>
            </p:nvGrpSpPr>
            <p:grpSpPr bwMode="auto">
              <a:xfrm>
                <a:off x="1291" y="1509"/>
                <a:ext cx="340" cy="289"/>
                <a:chOff x="1291" y="1509"/>
                <a:chExt cx="340" cy="289"/>
              </a:xfrm>
            </p:grpSpPr>
            <p:sp>
              <p:nvSpPr>
                <p:cNvPr id="1244307" name="Freeform 14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08" name="Freeform 14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309" name="Rectangle 14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50"/>
            <p:cNvGrpSpPr>
              <a:grpSpLocks/>
            </p:cNvGrpSpPr>
            <p:nvPr/>
          </p:nvGrpSpPr>
          <p:grpSpPr bwMode="auto">
            <a:xfrm>
              <a:off x="2031" y="1248"/>
              <a:ext cx="296" cy="289"/>
              <a:chOff x="1751" y="1509"/>
              <a:chExt cx="296" cy="289"/>
            </a:xfrm>
          </p:grpSpPr>
          <p:sp>
            <p:nvSpPr>
              <p:cNvPr id="1244311" name="Freeform 15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2" name="Freeform 15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13" name="Line 15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314" name="Freeform 15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5" name="Line 15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316" name="Rectangle 15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57"/>
            <p:cNvGrpSpPr>
              <a:grpSpLocks/>
            </p:cNvGrpSpPr>
            <p:nvPr/>
          </p:nvGrpSpPr>
          <p:grpSpPr bwMode="auto">
            <a:xfrm>
              <a:off x="2880" y="1248"/>
              <a:ext cx="325" cy="289"/>
              <a:chOff x="2600" y="1509"/>
              <a:chExt cx="325" cy="289"/>
            </a:xfrm>
          </p:grpSpPr>
          <p:sp>
            <p:nvSpPr>
              <p:cNvPr id="1244318" name="Freeform 15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9" name="Freeform 15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20" name="Rectangle 16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61"/>
            <p:cNvGrpSpPr>
              <a:grpSpLocks/>
            </p:cNvGrpSpPr>
            <p:nvPr/>
          </p:nvGrpSpPr>
          <p:grpSpPr bwMode="auto">
            <a:xfrm>
              <a:off x="3348" y="1248"/>
              <a:ext cx="284" cy="289"/>
              <a:chOff x="3068" y="1509"/>
              <a:chExt cx="284" cy="289"/>
            </a:xfrm>
          </p:grpSpPr>
          <p:sp>
            <p:nvSpPr>
              <p:cNvPr id="1244322" name="Freeform 16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23" name="Freeform 16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24" name="Line 16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325" name="Line 16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326" name="Line 16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327" name="Line 16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328" name="Line 16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329" name="Line 16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330" name="Line 17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331" name="Line 17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332" name="Line 17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73"/>
          <p:cNvGrpSpPr>
            <a:grpSpLocks/>
          </p:cNvGrpSpPr>
          <p:nvPr/>
        </p:nvGrpSpPr>
        <p:grpSpPr bwMode="auto">
          <a:xfrm>
            <a:off x="5486400" y="5029200"/>
            <a:ext cx="3355975" cy="838200"/>
            <a:chOff x="1562" y="1152"/>
            <a:chExt cx="2114" cy="528"/>
          </a:xfrm>
        </p:grpSpPr>
        <p:grpSp>
          <p:nvGrpSpPr>
            <p:cNvPr id="31" name="Group 174"/>
            <p:cNvGrpSpPr>
              <a:grpSpLocks/>
            </p:cNvGrpSpPr>
            <p:nvPr/>
          </p:nvGrpSpPr>
          <p:grpSpPr bwMode="auto">
            <a:xfrm>
              <a:off x="2487" y="1152"/>
              <a:ext cx="223" cy="481"/>
              <a:chOff x="2207" y="1413"/>
              <a:chExt cx="223" cy="481"/>
            </a:xfrm>
          </p:grpSpPr>
          <p:sp>
            <p:nvSpPr>
              <p:cNvPr id="1244335" name="Freeform 17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36" name="Rectangle 17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4321" name="Group 177"/>
            <p:cNvGrpSpPr>
              <a:grpSpLocks/>
            </p:cNvGrpSpPr>
            <p:nvPr/>
          </p:nvGrpSpPr>
          <p:grpSpPr bwMode="auto">
            <a:xfrm>
              <a:off x="1562" y="1248"/>
              <a:ext cx="349" cy="289"/>
              <a:chOff x="1282" y="1509"/>
              <a:chExt cx="349" cy="289"/>
            </a:xfrm>
          </p:grpSpPr>
          <p:sp>
            <p:nvSpPr>
              <p:cNvPr id="1244338" name="Rectangle 17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4333" name="Group 179"/>
              <p:cNvGrpSpPr>
                <a:grpSpLocks/>
              </p:cNvGrpSpPr>
              <p:nvPr/>
            </p:nvGrpSpPr>
            <p:grpSpPr bwMode="auto">
              <a:xfrm>
                <a:off x="1291" y="1509"/>
                <a:ext cx="340" cy="289"/>
                <a:chOff x="1291" y="1509"/>
                <a:chExt cx="340" cy="289"/>
              </a:xfrm>
            </p:grpSpPr>
            <p:sp>
              <p:nvSpPr>
                <p:cNvPr id="1244340" name="Freeform 18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1" name="Freeform 18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342" name="Rectangle 18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4334" name="Group 183"/>
            <p:cNvGrpSpPr>
              <a:grpSpLocks/>
            </p:cNvGrpSpPr>
            <p:nvPr/>
          </p:nvGrpSpPr>
          <p:grpSpPr bwMode="auto">
            <a:xfrm>
              <a:off x="2031" y="1248"/>
              <a:ext cx="296" cy="289"/>
              <a:chOff x="1751" y="1509"/>
              <a:chExt cx="296" cy="289"/>
            </a:xfrm>
          </p:grpSpPr>
          <p:sp>
            <p:nvSpPr>
              <p:cNvPr id="1244344" name="Freeform 18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5" name="Freeform 18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46" name="Line 18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347" name="Freeform 18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8" name="Line 18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349" name="Rectangle 18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4337" name="Group 190"/>
            <p:cNvGrpSpPr>
              <a:grpSpLocks/>
            </p:cNvGrpSpPr>
            <p:nvPr/>
          </p:nvGrpSpPr>
          <p:grpSpPr bwMode="auto">
            <a:xfrm>
              <a:off x="2880" y="1248"/>
              <a:ext cx="325" cy="289"/>
              <a:chOff x="2600" y="1509"/>
              <a:chExt cx="325" cy="289"/>
            </a:xfrm>
          </p:grpSpPr>
          <p:sp>
            <p:nvSpPr>
              <p:cNvPr id="1244351" name="Freeform 19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52" name="Freeform 19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53" name="Rectangle 19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4339" name="Group 194"/>
            <p:cNvGrpSpPr>
              <a:grpSpLocks/>
            </p:cNvGrpSpPr>
            <p:nvPr/>
          </p:nvGrpSpPr>
          <p:grpSpPr bwMode="auto">
            <a:xfrm>
              <a:off x="3348" y="1248"/>
              <a:ext cx="284" cy="289"/>
              <a:chOff x="3068" y="1509"/>
              <a:chExt cx="284" cy="289"/>
            </a:xfrm>
          </p:grpSpPr>
          <p:sp>
            <p:nvSpPr>
              <p:cNvPr id="1244355" name="Freeform 19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56" name="Freeform 19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57" name="Line 19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358" name="Line 19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359" name="Line 19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360" name="Line 20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361" name="Line 20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362" name="Line 20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363" name="Line 20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364" name="Line 20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365" name="Line 20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85" name="Slide Number Placeholder 184"/>
          <p:cNvSpPr>
            <a:spLocks noGrp="1"/>
          </p:cNvSpPr>
          <p:nvPr>
            <p:ph type="sldNum" sz="quarter" idx="12"/>
          </p:nvPr>
        </p:nvSpPr>
        <p:spPr/>
        <p:txBody>
          <a:bodyPr/>
          <a:lstStyle/>
          <a:p>
            <a:fld id="{9F75FEA4-BE46-4E23-B960-59FADFBDF281}" type="slidenum">
              <a:rPr lang="en-US" smtClean="0"/>
              <a:pPr/>
              <a:t>31</a:t>
            </a:fld>
            <a:endParaRPr lang="en-US"/>
          </a:p>
        </p:txBody>
      </p:sp>
      <p:sp>
        <p:nvSpPr>
          <p:cNvPr id="186" name="Footer Placeholder 185"/>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5"/>
          <p:cNvGrpSpPr>
            <a:grpSpLocks/>
          </p:cNvGrpSpPr>
          <p:nvPr/>
        </p:nvGrpSpPr>
        <p:grpSpPr bwMode="auto">
          <a:xfrm>
            <a:off x="4495800" y="1447800"/>
            <a:ext cx="1143000" cy="2362200"/>
            <a:chOff x="2832" y="912"/>
            <a:chExt cx="720" cy="1488"/>
          </a:xfrm>
        </p:grpSpPr>
        <p:sp>
          <p:nvSpPr>
            <p:cNvPr id="1246396" name="Rectangle 188"/>
            <p:cNvSpPr>
              <a:spLocks noChangeArrowheads="1"/>
            </p:cNvSpPr>
            <p:nvPr/>
          </p:nvSpPr>
          <p:spPr bwMode="auto">
            <a:xfrm>
              <a:off x="3456" y="2112"/>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7" name="Rectangle 189"/>
            <p:cNvSpPr>
              <a:spLocks noChangeArrowheads="1"/>
            </p:cNvSpPr>
            <p:nvPr/>
          </p:nvSpPr>
          <p:spPr bwMode="auto">
            <a:xfrm>
              <a:off x="3072" y="1488"/>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8" name="Rectangle 190"/>
            <p:cNvSpPr>
              <a:spLocks noChangeArrowheads="1"/>
            </p:cNvSpPr>
            <p:nvPr/>
          </p:nvSpPr>
          <p:spPr bwMode="auto">
            <a:xfrm>
              <a:off x="2832" y="912"/>
              <a:ext cx="96"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46399" name="Line 191"/>
            <p:cNvSpPr>
              <a:spLocks noChangeShapeType="1"/>
            </p:cNvSpPr>
            <p:nvPr/>
          </p:nvSpPr>
          <p:spPr bwMode="auto">
            <a:xfrm>
              <a:off x="2880" y="1152"/>
              <a:ext cx="192" cy="480"/>
            </a:xfrm>
            <a:prstGeom prst="line">
              <a:avLst/>
            </a:prstGeom>
            <a:noFill/>
            <a:ln w="28575">
              <a:solidFill>
                <a:srgbClr val="009900"/>
              </a:solidFill>
              <a:round/>
              <a:headEnd/>
              <a:tailEnd type="triangle" w="med" len="med"/>
            </a:ln>
            <a:effectLst/>
          </p:spPr>
          <p:txBody>
            <a:bodyPr/>
            <a:lstStyle/>
            <a:p>
              <a:endParaRPr lang="en-US"/>
            </a:p>
          </p:txBody>
        </p:sp>
        <p:sp>
          <p:nvSpPr>
            <p:cNvPr id="1246400" name="Line 192"/>
            <p:cNvSpPr>
              <a:spLocks noChangeShapeType="1"/>
            </p:cNvSpPr>
            <p:nvPr/>
          </p:nvSpPr>
          <p:spPr bwMode="auto">
            <a:xfrm>
              <a:off x="2880" y="1152"/>
              <a:ext cx="576" cy="1152"/>
            </a:xfrm>
            <a:prstGeom prst="line">
              <a:avLst/>
            </a:prstGeom>
            <a:noFill/>
            <a:ln w="28575">
              <a:solidFill>
                <a:srgbClr val="009900"/>
              </a:solidFill>
              <a:round/>
              <a:headEnd/>
              <a:tailEnd type="triangle" w="med" len="med"/>
            </a:ln>
            <a:effectLst/>
          </p:spPr>
          <p:txBody>
            <a:bodyPr/>
            <a:lstStyle/>
            <a:p>
              <a:endParaRPr lang="en-US"/>
            </a:p>
          </p:txBody>
        </p:sp>
      </p:grpSp>
      <p:sp>
        <p:nvSpPr>
          <p:cNvPr id="1246210" name="Rectangle 2"/>
          <p:cNvSpPr>
            <a:spLocks noGrp="1" noChangeArrowheads="1"/>
          </p:cNvSpPr>
          <p:nvPr>
            <p:ph type="title"/>
          </p:nvPr>
        </p:nvSpPr>
        <p:spPr>
          <a:xfrm>
            <a:off x="1447800" y="304800"/>
            <a:ext cx="6180137" cy="422275"/>
          </a:xfrm>
          <a:noFill/>
          <a:ln/>
        </p:spPr>
        <p:txBody>
          <a:bodyPr wrap="none">
            <a:noAutofit/>
          </a:bodyPr>
          <a:lstStyle/>
          <a:p>
            <a:r>
              <a:rPr lang="en-US" sz="3600" dirty="0"/>
              <a:t>Another Way to “Fix” a Data Hazard</a:t>
            </a:r>
          </a:p>
        </p:txBody>
      </p:sp>
      <p:sp>
        <p:nvSpPr>
          <p:cNvPr id="1246212" name="Line 4"/>
          <p:cNvSpPr>
            <a:spLocks noChangeShapeType="1"/>
          </p:cNvSpPr>
          <p:nvPr/>
        </p:nvSpPr>
        <p:spPr bwMode="auto">
          <a:xfrm>
            <a:off x="2133600" y="919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6214" name="Line 6"/>
          <p:cNvSpPr>
            <a:spLocks noChangeShapeType="1"/>
          </p:cNvSpPr>
          <p:nvPr/>
        </p:nvSpPr>
        <p:spPr bwMode="auto">
          <a:xfrm>
            <a:off x="3314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5" name="Line 7"/>
          <p:cNvSpPr>
            <a:spLocks noChangeShapeType="1"/>
          </p:cNvSpPr>
          <p:nvPr/>
        </p:nvSpPr>
        <p:spPr bwMode="auto">
          <a:xfrm>
            <a:off x="4000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6" name="Line 8"/>
          <p:cNvSpPr>
            <a:spLocks noChangeShapeType="1"/>
          </p:cNvSpPr>
          <p:nvPr/>
        </p:nvSpPr>
        <p:spPr bwMode="auto">
          <a:xfrm>
            <a:off x="4686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7" name="Line 9"/>
          <p:cNvSpPr>
            <a:spLocks noChangeShapeType="1"/>
          </p:cNvSpPr>
          <p:nvPr/>
        </p:nvSpPr>
        <p:spPr bwMode="auto">
          <a:xfrm>
            <a:off x="53721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3" name="Group 207"/>
          <p:cNvGrpSpPr>
            <a:grpSpLocks/>
          </p:cNvGrpSpPr>
          <p:nvPr/>
        </p:nvGrpSpPr>
        <p:grpSpPr bwMode="auto">
          <a:xfrm>
            <a:off x="5562600" y="1447800"/>
            <a:ext cx="1143000" cy="4191000"/>
            <a:chOff x="3504" y="912"/>
            <a:chExt cx="720" cy="2640"/>
          </a:xfrm>
        </p:grpSpPr>
        <p:sp>
          <p:nvSpPr>
            <p:cNvPr id="1246403" name="Rectangle 195"/>
            <p:cNvSpPr>
              <a:spLocks noChangeArrowheads="1"/>
            </p:cNvSpPr>
            <p:nvPr/>
          </p:nvSpPr>
          <p:spPr bwMode="auto">
            <a:xfrm>
              <a:off x="3504" y="912"/>
              <a:ext cx="144" cy="288"/>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246394" name="Rectangle 186"/>
            <p:cNvSpPr>
              <a:spLocks noChangeArrowheads="1"/>
            </p:cNvSpPr>
            <p:nvPr/>
          </p:nvSpPr>
          <p:spPr bwMode="auto">
            <a:xfrm>
              <a:off x="4080" y="3264"/>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5" name="Rectangle 187"/>
            <p:cNvSpPr>
              <a:spLocks noChangeArrowheads="1"/>
            </p:cNvSpPr>
            <p:nvPr/>
          </p:nvSpPr>
          <p:spPr bwMode="auto">
            <a:xfrm>
              <a:off x="3648" y="2736"/>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401" name="Line 193"/>
            <p:cNvSpPr>
              <a:spLocks noChangeShapeType="1"/>
            </p:cNvSpPr>
            <p:nvPr/>
          </p:nvSpPr>
          <p:spPr bwMode="auto">
            <a:xfrm>
              <a:off x="3600" y="1200"/>
              <a:ext cx="48" cy="1680"/>
            </a:xfrm>
            <a:prstGeom prst="line">
              <a:avLst/>
            </a:prstGeom>
            <a:noFill/>
            <a:ln w="28575">
              <a:solidFill>
                <a:srgbClr val="009900"/>
              </a:solidFill>
              <a:round/>
              <a:headEnd/>
              <a:tailEnd type="triangle" w="med" len="med"/>
            </a:ln>
            <a:effectLst/>
          </p:spPr>
          <p:txBody>
            <a:bodyPr/>
            <a:lstStyle/>
            <a:p>
              <a:endParaRPr lang="en-US"/>
            </a:p>
          </p:txBody>
        </p:sp>
        <p:sp>
          <p:nvSpPr>
            <p:cNvPr id="1246402" name="Line 194"/>
            <p:cNvSpPr>
              <a:spLocks noChangeShapeType="1"/>
            </p:cNvSpPr>
            <p:nvPr/>
          </p:nvSpPr>
          <p:spPr bwMode="auto">
            <a:xfrm>
              <a:off x="3600" y="1152"/>
              <a:ext cx="432" cy="2256"/>
            </a:xfrm>
            <a:prstGeom prst="line">
              <a:avLst/>
            </a:prstGeom>
            <a:noFill/>
            <a:ln w="28575">
              <a:solidFill>
                <a:srgbClr val="009900"/>
              </a:solidFill>
              <a:round/>
              <a:headEnd/>
              <a:tailEnd type="triangle" w="med" len="med"/>
            </a:ln>
            <a:effectLst/>
          </p:spPr>
          <p:txBody>
            <a:bodyPr/>
            <a:lstStyle/>
            <a:p>
              <a:endParaRPr lang="en-US"/>
            </a:p>
          </p:txBody>
        </p:sp>
      </p:grpSp>
      <p:sp>
        <p:nvSpPr>
          <p:cNvPr id="1246218" name="Line 10"/>
          <p:cNvSpPr>
            <a:spLocks noChangeShapeType="1"/>
          </p:cNvSpPr>
          <p:nvPr/>
        </p:nvSpPr>
        <p:spPr bwMode="auto">
          <a:xfrm>
            <a:off x="60579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9" name="Line 11"/>
          <p:cNvSpPr>
            <a:spLocks noChangeShapeType="1"/>
          </p:cNvSpPr>
          <p:nvPr/>
        </p:nvSpPr>
        <p:spPr bwMode="auto">
          <a:xfrm>
            <a:off x="6743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20" name="Line 12"/>
          <p:cNvSpPr>
            <a:spLocks noChangeShapeType="1"/>
          </p:cNvSpPr>
          <p:nvPr/>
        </p:nvSpPr>
        <p:spPr bwMode="auto">
          <a:xfrm>
            <a:off x="7429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21" name="Line 13"/>
          <p:cNvSpPr>
            <a:spLocks noChangeShapeType="1"/>
          </p:cNvSpPr>
          <p:nvPr/>
        </p:nvSpPr>
        <p:spPr bwMode="auto">
          <a:xfrm>
            <a:off x="8115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15"/>
          <p:cNvGrpSpPr>
            <a:grpSpLocks/>
          </p:cNvGrpSpPr>
          <p:nvPr/>
        </p:nvGrpSpPr>
        <p:grpSpPr bwMode="auto">
          <a:xfrm>
            <a:off x="2743200" y="1295400"/>
            <a:ext cx="3355975" cy="838200"/>
            <a:chOff x="1562" y="1152"/>
            <a:chExt cx="2114" cy="528"/>
          </a:xfrm>
        </p:grpSpPr>
        <p:grpSp>
          <p:nvGrpSpPr>
            <p:cNvPr id="5" name="Group 16"/>
            <p:cNvGrpSpPr>
              <a:grpSpLocks/>
            </p:cNvGrpSpPr>
            <p:nvPr/>
          </p:nvGrpSpPr>
          <p:grpSpPr bwMode="auto">
            <a:xfrm>
              <a:off x="2487" y="1152"/>
              <a:ext cx="223" cy="481"/>
              <a:chOff x="2207" y="1413"/>
              <a:chExt cx="223" cy="481"/>
            </a:xfrm>
          </p:grpSpPr>
          <p:sp>
            <p:nvSpPr>
              <p:cNvPr id="1246225" name="Freeform 1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26" name="Rectangle 1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19"/>
            <p:cNvGrpSpPr>
              <a:grpSpLocks/>
            </p:cNvGrpSpPr>
            <p:nvPr/>
          </p:nvGrpSpPr>
          <p:grpSpPr bwMode="auto">
            <a:xfrm>
              <a:off x="1562" y="1248"/>
              <a:ext cx="349" cy="289"/>
              <a:chOff x="1282" y="1509"/>
              <a:chExt cx="349" cy="289"/>
            </a:xfrm>
          </p:grpSpPr>
          <p:sp>
            <p:nvSpPr>
              <p:cNvPr id="1246228" name="Rectangle 2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21"/>
              <p:cNvGrpSpPr>
                <a:grpSpLocks/>
              </p:cNvGrpSpPr>
              <p:nvPr/>
            </p:nvGrpSpPr>
            <p:grpSpPr bwMode="auto">
              <a:xfrm>
                <a:off x="1291" y="1509"/>
                <a:ext cx="340" cy="289"/>
                <a:chOff x="1291" y="1509"/>
                <a:chExt cx="340" cy="289"/>
              </a:xfrm>
            </p:grpSpPr>
            <p:sp>
              <p:nvSpPr>
                <p:cNvPr id="1246230" name="Freeform 2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1" name="Freeform 2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232" name="Rectangle 2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2031" y="1248"/>
              <a:ext cx="296" cy="289"/>
              <a:chOff x="1751" y="1509"/>
              <a:chExt cx="296" cy="289"/>
            </a:xfrm>
          </p:grpSpPr>
          <p:sp>
            <p:nvSpPr>
              <p:cNvPr id="1246234" name="Freeform 2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5" name="Freeform 2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36" name="Line 2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237" name="Freeform 2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8" name="Line 3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239" name="Rectangle 3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32"/>
            <p:cNvGrpSpPr>
              <a:grpSpLocks/>
            </p:cNvGrpSpPr>
            <p:nvPr/>
          </p:nvGrpSpPr>
          <p:grpSpPr bwMode="auto">
            <a:xfrm>
              <a:off x="2880" y="1248"/>
              <a:ext cx="325" cy="289"/>
              <a:chOff x="2600" y="1509"/>
              <a:chExt cx="325" cy="289"/>
            </a:xfrm>
          </p:grpSpPr>
          <p:sp>
            <p:nvSpPr>
              <p:cNvPr id="1246241" name="Freeform 3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42" name="Freeform 3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43" name="Rectangle 3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36"/>
            <p:cNvGrpSpPr>
              <a:grpSpLocks/>
            </p:cNvGrpSpPr>
            <p:nvPr/>
          </p:nvGrpSpPr>
          <p:grpSpPr bwMode="auto">
            <a:xfrm>
              <a:off x="3348" y="1248"/>
              <a:ext cx="284" cy="289"/>
              <a:chOff x="3068" y="1509"/>
              <a:chExt cx="284" cy="289"/>
            </a:xfrm>
          </p:grpSpPr>
          <p:sp>
            <p:nvSpPr>
              <p:cNvPr id="1246245" name="Freeform 3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solidFill>
                <a:srgbClr val="FF0000"/>
              </a:solidFill>
              <a:ln w="25400" cap="rnd" cmpd="sng">
                <a:solidFill>
                  <a:schemeClr val="tx1"/>
                </a:solidFill>
                <a:prstDash val="solid"/>
                <a:round/>
                <a:headEnd type="none" w="med" len="med"/>
                <a:tailEnd type="none" w="med" len="med"/>
              </a:ln>
              <a:effectLst/>
            </p:spPr>
            <p:txBody>
              <a:bodyPr/>
              <a:lstStyle/>
              <a:p>
                <a:endParaRPr lang="en-US"/>
              </a:p>
            </p:txBody>
          </p:sp>
          <p:sp>
            <p:nvSpPr>
              <p:cNvPr id="1246246" name="Freeform 3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47" name="Line 3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248" name="Line 4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249" name="Line 4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250" name="Line 4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251" name="Line 4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252" name="Line 4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253" name="Line 4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254" name="Line 4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255" name="Line 4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50"/>
          <p:cNvGrpSpPr>
            <a:grpSpLocks/>
          </p:cNvGrpSpPr>
          <p:nvPr/>
        </p:nvGrpSpPr>
        <p:grpSpPr bwMode="auto">
          <a:xfrm>
            <a:off x="3429000" y="2209800"/>
            <a:ext cx="3355975" cy="838200"/>
            <a:chOff x="1562" y="1152"/>
            <a:chExt cx="2114" cy="528"/>
          </a:xfrm>
        </p:grpSpPr>
        <p:grpSp>
          <p:nvGrpSpPr>
            <p:cNvPr id="12" name="Group 51"/>
            <p:cNvGrpSpPr>
              <a:grpSpLocks/>
            </p:cNvGrpSpPr>
            <p:nvPr/>
          </p:nvGrpSpPr>
          <p:grpSpPr bwMode="auto">
            <a:xfrm>
              <a:off x="2487" y="1152"/>
              <a:ext cx="223" cy="481"/>
              <a:chOff x="2207" y="1413"/>
              <a:chExt cx="223" cy="481"/>
            </a:xfrm>
          </p:grpSpPr>
          <p:sp>
            <p:nvSpPr>
              <p:cNvPr id="1246260" name="Freeform 5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61" name="Rectangle 5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54"/>
            <p:cNvGrpSpPr>
              <a:grpSpLocks/>
            </p:cNvGrpSpPr>
            <p:nvPr/>
          </p:nvGrpSpPr>
          <p:grpSpPr bwMode="auto">
            <a:xfrm>
              <a:off x="1562" y="1248"/>
              <a:ext cx="349" cy="289"/>
              <a:chOff x="1282" y="1509"/>
              <a:chExt cx="349" cy="289"/>
            </a:xfrm>
          </p:grpSpPr>
          <p:sp>
            <p:nvSpPr>
              <p:cNvPr id="1246263" name="Rectangle 5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56"/>
              <p:cNvGrpSpPr>
                <a:grpSpLocks/>
              </p:cNvGrpSpPr>
              <p:nvPr/>
            </p:nvGrpSpPr>
            <p:grpSpPr bwMode="auto">
              <a:xfrm>
                <a:off x="1291" y="1509"/>
                <a:ext cx="340" cy="289"/>
                <a:chOff x="1291" y="1509"/>
                <a:chExt cx="340" cy="289"/>
              </a:xfrm>
            </p:grpSpPr>
            <p:sp>
              <p:nvSpPr>
                <p:cNvPr id="1246265" name="Freeform 5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66" name="Freeform 5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267" name="Rectangle 5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60"/>
            <p:cNvGrpSpPr>
              <a:grpSpLocks/>
            </p:cNvGrpSpPr>
            <p:nvPr/>
          </p:nvGrpSpPr>
          <p:grpSpPr bwMode="auto">
            <a:xfrm>
              <a:off x="2031" y="1248"/>
              <a:ext cx="296" cy="289"/>
              <a:chOff x="1751" y="1509"/>
              <a:chExt cx="296" cy="289"/>
            </a:xfrm>
          </p:grpSpPr>
          <p:sp>
            <p:nvSpPr>
              <p:cNvPr id="1246269" name="Freeform 6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0" name="Freeform 6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71" name="Line 6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272" name="Freeform 6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3" name="Line 6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274" name="Rectangle 6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67"/>
            <p:cNvGrpSpPr>
              <a:grpSpLocks/>
            </p:cNvGrpSpPr>
            <p:nvPr/>
          </p:nvGrpSpPr>
          <p:grpSpPr bwMode="auto">
            <a:xfrm>
              <a:off x="2880" y="1248"/>
              <a:ext cx="325" cy="289"/>
              <a:chOff x="2600" y="1509"/>
              <a:chExt cx="325" cy="289"/>
            </a:xfrm>
          </p:grpSpPr>
          <p:sp>
            <p:nvSpPr>
              <p:cNvPr id="1246276" name="Freeform 6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7" name="Freeform 6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78" name="Rectangle 7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71"/>
            <p:cNvGrpSpPr>
              <a:grpSpLocks/>
            </p:cNvGrpSpPr>
            <p:nvPr/>
          </p:nvGrpSpPr>
          <p:grpSpPr bwMode="auto">
            <a:xfrm>
              <a:off x="3348" y="1248"/>
              <a:ext cx="284" cy="289"/>
              <a:chOff x="3068" y="1509"/>
              <a:chExt cx="284" cy="289"/>
            </a:xfrm>
          </p:grpSpPr>
          <p:sp>
            <p:nvSpPr>
              <p:cNvPr id="1246280" name="Freeform 7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81" name="Freeform 7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82" name="Line 7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283" name="Line 7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284" name="Line 7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285" name="Line 7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286" name="Line 7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287" name="Line 7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288" name="Line 8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289" name="Line 8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290" name="Line 8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83"/>
          <p:cNvGrpSpPr>
            <a:grpSpLocks/>
          </p:cNvGrpSpPr>
          <p:nvPr/>
        </p:nvGrpSpPr>
        <p:grpSpPr bwMode="auto">
          <a:xfrm>
            <a:off x="4114800" y="3200400"/>
            <a:ext cx="3355975" cy="838200"/>
            <a:chOff x="1562" y="1152"/>
            <a:chExt cx="2114" cy="528"/>
          </a:xfrm>
        </p:grpSpPr>
        <p:grpSp>
          <p:nvGrpSpPr>
            <p:cNvPr id="19" name="Group 84"/>
            <p:cNvGrpSpPr>
              <a:grpSpLocks/>
            </p:cNvGrpSpPr>
            <p:nvPr/>
          </p:nvGrpSpPr>
          <p:grpSpPr bwMode="auto">
            <a:xfrm>
              <a:off x="2487" y="1152"/>
              <a:ext cx="223" cy="481"/>
              <a:chOff x="2207" y="1413"/>
              <a:chExt cx="223" cy="481"/>
            </a:xfrm>
          </p:grpSpPr>
          <p:sp>
            <p:nvSpPr>
              <p:cNvPr id="1246293" name="Freeform 8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94" name="Rectangle 8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87"/>
            <p:cNvGrpSpPr>
              <a:grpSpLocks/>
            </p:cNvGrpSpPr>
            <p:nvPr/>
          </p:nvGrpSpPr>
          <p:grpSpPr bwMode="auto">
            <a:xfrm>
              <a:off x="1562" y="1248"/>
              <a:ext cx="349" cy="289"/>
              <a:chOff x="1282" y="1509"/>
              <a:chExt cx="349" cy="289"/>
            </a:xfrm>
          </p:grpSpPr>
          <p:sp>
            <p:nvSpPr>
              <p:cNvPr id="1246296" name="Rectangle 8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89"/>
              <p:cNvGrpSpPr>
                <a:grpSpLocks/>
              </p:cNvGrpSpPr>
              <p:nvPr/>
            </p:nvGrpSpPr>
            <p:grpSpPr bwMode="auto">
              <a:xfrm>
                <a:off x="1291" y="1509"/>
                <a:ext cx="340" cy="289"/>
                <a:chOff x="1291" y="1509"/>
                <a:chExt cx="340" cy="289"/>
              </a:xfrm>
            </p:grpSpPr>
            <p:sp>
              <p:nvSpPr>
                <p:cNvPr id="1246298" name="Freeform 9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99" name="Freeform 9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00" name="Rectangle 9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93"/>
            <p:cNvGrpSpPr>
              <a:grpSpLocks/>
            </p:cNvGrpSpPr>
            <p:nvPr/>
          </p:nvGrpSpPr>
          <p:grpSpPr bwMode="auto">
            <a:xfrm>
              <a:off x="2031" y="1248"/>
              <a:ext cx="296" cy="289"/>
              <a:chOff x="1751" y="1509"/>
              <a:chExt cx="296" cy="289"/>
            </a:xfrm>
          </p:grpSpPr>
          <p:sp>
            <p:nvSpPr>
              <p:cNvPr id="1246302" name="Freeform 9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03" name="Freeform 9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04" name="Line 9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05" name="Freeform 9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06" name="Line 9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07" name="Rectangle 9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00"/>
            <p:cNvGrpSpPr>
              <a:grpSpLocks/>
            </p:cNvGrpSpPr>
            <p:nvPr/>
          </p:nvGrpSpPr>
          <p:grpSpPr bwMode="auto">
            <a:xfrm>
              <a:off x="2880" y="1248"/>
              <a:ext cx="325" cy="289"/>
              <a:chOff x="2600" y="1509"/>
              <a:chExt cx="325" cy="289"/>
            </a:xfrm>
          </p:grpSpPr>
          <p:sp>
            <p:nvSpPr>
              <p:cNvPr id="1246309" name="Freeform 10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10" name="Freeform 10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11" name="Rectangle 10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04"/>
            <p:cNvGrpSpPr>
              <a:grpSpLocks/>
            </p:cNvGrpSpPr>
            <p:nvPr/>
          </p:nvGrpSpPr>
          <p:grpSpPr bwMode="auto">
            <a:xfrm>
              <a:off x="3348" y="1248"/>
              <a:ext cx="284" cy="289"/>
              <a:chOff x="3068" y="1509"/>
              <a:chExt cx="284" cy="289"/>
            </a:xfrm>
          </p:grpSpPr>
          <p:sp>
            <p:nvSpPr>
              <p:cNvPr id="1246313" name="Freeform 10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14" name="Freeform 10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15" name="Line 10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16" name="Line 10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17" name="Line 10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18" name="Line 11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19" name="Line 11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20" name="Line 11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21" name="Line 11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22" name="Line 11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23" name="Line 11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6324" name="Rectangle 116"/>
          <p:cNvSpPr>
            <a:spLocks noChangeArrowheads="1"/>
          </p:cNvSpPr>
          <p:nvPr/>
        </p:nvSpPr>
        <p:spPr bwMode="auto">
          <a:xfrm>
            <a:off x="6705600" y="990600"/>
            <a:ext cx="2286000" cy="1917700"/>
          </a:xfrm>
          <a:prstGeom prst="rect">
            <a:avLst/>
          </a:prstGeom>
          <a:noFill/>
          <a:ln w="12700">
            <a:noFill/>
            <a:miter lim="800000"/>
            <a:headEnd/>
            <a:tailEnd/>
          </a:ln>
          <a:effectLst/>
        </p:spPr>
        <p:txBody>
          <a:bodyPr lIns="90488" tIns="44450" rIns="90488" bIns="44450">
            <a:spAutoFit/>
          </a:bodyPr>
          <a:lstStyle/>
          <a:p>
            <a:pPr algn="r"/>
            <a:r>
              <a:rPr lang="en-US" sz="2000"/>
              <a:t>Fix data hazards by </a:t>
            </a:r>
            <a:r>
              <a:rPr lang="en-US" sz="2000" b="1"/>
              <a:t>forwarding</a:t>
            </a:r>
            <a:r>
              <a:rPr lang="en-US" sz="2000"/>
              <a:t> results as soon as they are </a:t>
            </a:r>
            <a:r>
              <a:rPr lang="en-US" sz="2000" b="1"/>
              <a:t>available</a:t>
            </a:r>
            <a:r>
              <a:rPr lang="en-US" sz="2000"/>
              <a:t> to where they are </a:t>
            </a:r>
            <a:r>
              <a:rPr lang="en-US" sz="2000" b="1"/>
              <a:t>needed</a:t>
            </a:r>
            <a:endParaRPr lang="en-US" sz="2000"/>
          </a:p>
        </p:txBody>
      </p:sp>
      <p:grpSp>
        <p:nvGrpSpPr>
          <p:cNvPr id="25" name="Group 119"/>
          <p:cNvGrpSpPr>
            <a:grpSpLocks/>
          </p:cNvGrpSpPr>
          <p:nvPr/>
        </p:nvGrpSpPr>
        <p:grpSpPr bwMode="auto">
          <a:xfrm>
            <a:off x="4800600" y="4191000"/>
            <a:ext cx="3355975" cy="838200"/>
            <a:chOff x="1562" y="1152"/>
            <a:chExt cx="2114" cy="528"/>
          </a:xfrm>
        </p:grpSpPr>
        <p:grpSp>
          <p:nvGrpSpPr>
            <p:cNvPr id="26" name="Group 120"/>
            <p:cNvGrpSpPr>
              <a:grpSpLocks/>
            </p:cNvGrpSpPr>
            <p:nvPr/>
          </p:nvGrpSpPr>
          <p:grpSpPr bwMode="auto">
            <a:xfrm>
              <a:off x="2487" y="1152"/>
              <a:ext cx="223" cy="481"/>
              <a:chOff x="2207" y="1413"/>
              <a:chExt cx="223" cy="481"/>
            </a:xfrm>
          </p:grpSpPr>
          <p:sp>
            <p:nvSpPr>
              <p:cNvPr id="1246329" name="Freeform 1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0" name="Rectangle 1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23"/>
            <p:cNvGrpSpPr>
              <a:grpSpLocks/>
            </p:cNvGrpSpPr>
            <p:nvPr/>
          </p:nvGrpSpPr>
          <p:grpSpPr bwMode="auto">
            <a:xfrm>
              <a:off x="1562" y="1248"/>
              <a:ext cx="349" cy="289"/>
              <a:chOff x="1282" y="1509"/>
              <a:chExt cx="349" cy="289"/>
            </a:xfrm>
          </p:grpSpPr>
          <p:sp>
            <p:nvSpPr>
              <p:cNvPr id="1246332" name="Rectangle 1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25"/>
              <p:cNvGrpSpPr>
                <a:grpSpLocks/>
              </p:cNvGrpSpPr>
              <p:nvPr/>
            </p:nvGrpSpPr>
            <p:grpSpPr bwMode="auto">
              <a:xfrm>
                <a:off x="1291" y="1509"/>
                <a:ext cx="340" cy="289"/>
                <a:chOff x="1291" y="1509"/>
                <a:chExt cx="340" cy="289"/>
              </a:xfrm>
            </p:grpSpPr>
            <p:sp>
              <p:nvSpPr>
                <p:cNvPr id="1246334" name="Freeform 1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5" name="Freeform 1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36" name="Rectangle 1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29"/>
            <p:cNvGrpSpPr>
              <a:grpSpLocks/>
            </p:cNvGrpSpPr>
            <p:nvPr/>
          </p:nvGrpSpPr>
          <p:grpSpPr bwMode="auto">
            <a:xfrm>
              <a:off x="2031" y="1248"/>
              <a:ext cx="296" cy="289"/>
              <a:chOff x="1751" y="1509"/>
              <a:chExt cx="296" cy="289"/>
            </a:xfrm>
          </p:grpSpPr>
          <p:sp>
            <p:nvSpPr>
              <p:cNvPr id="1246338" name="Freeform 1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9" name="Freeform 1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40" name="Line 1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41" name="Freeform 1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42" name="Line 1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43" name="Rectangle 1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36"/>
            <p:cNvGrpSpPr>
              <a:grpSpLocks/>
            </p:cNvGrpSpPr>
            <p:nvPr/>
          </p:nvGrpSpPr>
          <p:grpSpPr bwMode="auto">
            <a:xfrm>
              <a:off x="2880" y="1248"/>
              <a:ext cx="325" cy="289"/>
              <a:chOff x="2600" y="1509"/>
              <a:chExt cx="325" cy="289"/>
            </a:xfrm>
          </p:grpSpPr>
          <p:sp>
            <p:nvSpPr>
              <p:cNvPr id="1246345" name="Freeform 1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46" name="Freeform 1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47" name="Rectangle 1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40"/>
            <p:cNvGrpSpPr>
              <a:grpSpLocks/>
            </p:cNvGrpSpPr>
            <p:nvPr/>
          </p:nvGrpSpPr>
          <p:grpSpPr bwMode="auto">
            <a:xfrm>
              <a:off x="3348" y="1248"/>
              <a:ext cx="284" cy="289"/>
              <a:chOff x="3068" y="1509"/>
              <a:chExt cx="284" cy="289"/>
            </a:xfrm>
          </p:grpSpPr>
          <p:sp>
            <p:nvSpPr>
              <p:cNvPr id="1246349" name="Freeform 1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50" name="Freeform 1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51" name="Line 1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52" name="Line 1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53" name="Line 1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54" name="Line 1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55" name="Line 1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56" name="Line 1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57" name="Line 1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58" name="Line 1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59" name="Line 1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46337" name="Group 152"/>
          <p:cNvGrpSpPr>
            <a:grpSpLocks/>
          </p:cNvGrpSpPr>
          <p:nvPr/>
        </p:nvGrpSpPr>
        <p:grpSpPr bwMode="auto">
          <a:xfrm>
            <a:off x="5486400" y="5029200"/>
            <a:ext cx="3355975" cy="838200"/>
            <a:chOff x="1562" y="1152"/>
            <a:chExt cx="2114" cy="528"/>
          </a:xfrm>
        </p:grpSpPr>
        <p:grpSp>
          <p:nvGrpSpPr>
            <p:cNvPr id="1246344" name="Group 153"/>
            <p:cNvGrpSpPr>
              <a:grpSpLocks/>
            </p:cNvGrpSpPr>
            <p:nvPr/>
          </p:nvGrpSpPr>
          <p:grpSpPr bwMode="auto">
            <a:xfrm>
              <a:off x="2487" y="1152"/>
              <a:ext cx="223" cy="481"/>
              <a:chOff x="2207" y="1413"/>
              <a:chExt cx="223" cy="481"/>
            </a:xfrm>
          </p:grpSpPr>
          <p:sp>
            <p:nvSpPr>
              <p:cNvPr id="1246362" name="Freeform 1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63" name="Rectangle 1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6348" name="Group 156"/>
            <p:cNvGrpSpPr>
              <a:grpSpLocks/>
            </p:cNvGrpSpPr>
            <p:nvPr/>
          </p:nvGrpSpPr>
          <p:grpSpPr bwMode="auto">
            <a:xfrm>
              <a:off x="1562" y="1248"/>
              <a:ext cx="349" cy="289"/>
              <a:chOff x="1282" y="1509"/>
              <a:chExt cx="349" cy="289"/>
            </a:xfrm>
          </p:grpSpPr>
          <p:sp>
            <p:nvSpPr>
              <p:cNvPr id="1246365" name="Rectangle 1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6360" name="Group 158"/>
              <p:cNvGrpSpPr>
                <a:grpSpLocks/>
              </p:cNvGrpSpPr>
              <p:nvPr/>
            </p:nvGrpSpPr>
            <p:grpSpPr bwMode="auto">
              <a:xfrm>
                <a:off x="1291" y="1509"/>
                <a:ext cx="340" cy="289"/>
                <a:chOff x="1291" y="1509"/>
                <a:chExt cx="340" cy="289"/>
              </a:xfrm>
            </p:grpSpPr>
            <p:sp>
              <p:nvSpPr>
                <p:cNvPr id="1246367" name="Freeform 1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68" name="Freeform 1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69" name="Rectangle 1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6361" name="Group 162"/>
            <p:cNvGrpSpPr>
              <a:grpSpLocks/>
            </p:cNvGrpSpPr>
            <p:nvPr/>
          </p:nvGrpSpPr>
          <p:grpSpPr bwMode="auto">
            <a:xfrm>
              <a:off x="2031" y="1248"/>
              <a:ext cx="296" cy="289"/>
              <a:chOff x="1751" y="1509"/>
              <a:chExt cx="296" cy="289"/>
            </a:xfrm>
          </p:grpSpPr>
          <p:sp>
            <p:nvSpPr>
              <p:cNvPr id="1246371" name="Freeform 16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2" name="Freeform 16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73" name="Line 1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74" name="Freeform 1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5" name="Line 1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76" name="Rectangle 1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6364" name="Group 169"/>
            <p:cNvGrpSpPr>
              <a:grpSpLocks/>
            </p:cNvGrpSpPr>
            <p:nvPr/>
          </p:nvGrpSpPr>
          <p:grpSpPr bwMode="auto">
            <a:xfrm>
              <a:off x="2880" y="1248"/>
              <a:ext cx="325" cy="289"/>
              <a:chOff x="2600" y="1509"/>
              <a:chExt cx="325" cy="289"/>
            </a:xfrm>
          </p:grpSpPr>
          <p:sp>
            <p:nvSpPr>
              <p:cNvPr id="1246378" name="Freeform 1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9" name="Freeform 1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80" name="Rectangle 1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6366" name="Group 173"/>
            <p:cNvGrpSpPr>
              <a:grpSpLocks/>
            </p:cNvGrpSpPr>
            <p:nvPr/>
          </p:nvGrpSpPr>
          <p:grpSpPr bwMode="auto">
            <a:xfrm>
              <a:off x="3348" y="1248"/>
              <a:ext cx="284" cy="289"/>
              <a:chOff x="3068" y="1509"/>
              <a:chExt cx="284" cy="289"/>
            </a:xfrm>
          </p:grpSpPr>
          <p:sp>
            <p:nvSpPr>
              <p:cNvPr id="1246382" name="Freeform 1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83" name="Freeform 1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84" name="Line 1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85" name="Line 1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86" name="Line 1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87" name="Line 1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88" name="Line 1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89" name="Line 1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90" name="Line 1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91" name="Line 1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92" name="Line 1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6406" name="Rectangle 198"/>
          <p:cNvSpPr>
            <a:spLocks noChangeArrowheads="1"/>
          </p:cNvSpPr>
          <p:nvPr/>
        </p:nvSpPr>
        <p:spPr bwMode="auto">
          <a:xfrm>
            <a:off x="304800" y="16017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6407" name="Rectangle 199"/>
          <p:cNvSpPr>
            <a:spLocks noChangeArrowheads="1"/>
          </p:cNvSpPr>
          <p:nvPr/>
        </p:nvSpPr>
        <p:spPr bwMode="auto">
          <a:xfrm>
            <a:off x="738188" y="1447800"/>
            <a:ext cx="1473161"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solidFill>
                  <a:srgbClr val="FF0000"/>
                </a:solidFill>
                <a:latin typeface="Courier New" pitchFamily="49" charset="0"/>
              </a:rPr>
              <a:t>$1</a:t>
            </a:r>
            <a:r>
              <a:rPr lang="en-US" sz="2400" b="1" dirty="0">
                <a:solidFill>
                  <a:schemeClr val="tx1"/>
                </a:solidFill>
                <a:latin typeface="Courier New" pitchFamily="49" charset="0"/>
              </a:rPr>
              <a:t>,</a:t>
            </a:r>
          </a:p>
        </p:txBody>
      </p:sp>
      <p:sp>
        <p:nvSpPr>
          <p:cNvPr id="1246408" name="Line 200"/>
          <p:cNvSpPr>
            <a:spLocks noChangeShapeType="1"/>
          </p:cNvSpPr>
          <p:nvPr/>
        </p:nvSpPr>
        <p:spPr bwMode="auto">
          <a:xfrm>
            <a:off x="661988" y="1524000"/>
            <a:ext cx="0" cy="4495800"/>
          </a:xfrm>
          <a:prstGeom prst="line">
            <a:avLst/>
          </a:prstGeom>
          <a:noFill/>
          <a:ln w="28575">
            <a:solidFill>
              <a:schemeClr val="tx1"/>
            </a:solidFill>
            <a:round/>
            <a:headEnd/>
            <a:tailEnd type="triangle" w="med" len="med"/>
          </a:ln>
          <a:effectLst/>
        </p:spPr>
        <p:txBody>
          <a:bodyPr/>
          <a:lstStyle/>
          <a:p>
            <a:endParaRPr lang="en-US"/>
          </a:p>
        </p:txBody>
      </p:sp>
      <p:sp>
        <p:nvSpPr>
          <p:cNvPr id="1246409" name="Rectangle 201"/>
          <p:cNvSpPr>
            <a:spLocks noChangeArrowheads="1"/>
          </p:cNvSpPr>
          <p:nvPr/>
        </p:nvSpPr>
        <p:spPr bwMode="auto">
          <a:xfrm>
            <a:off x="738188" y="24384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6410" name="Rectangle 202"/>
          <p:cNvSpPr>
            <a:spLocks noChangeArrowheads="1"/>
          </p:cNvSpPr>
          <p:nvPr/>
        </p:nvSpPr>
        <p:spPr bwMode="auto">
          <a:xfrm>
            <a:off x="738188" y="35052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46411" name="Rectangle 203"/>
          <p:cNvSpPr>
            <a:spLocks noChangeArrowheads="1"/>
          </p:cNvSpPr>
          <p:nvPr/>
        </p:nvSpPr>
        <p:spPr bwMode="auto">
          <a:xfrm>
            <a:off x="738188" y="5257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6412" name="Rectangle 204"/>
          <p:cNvSpPr>
            <a:spLocks noChangeArrowheads="1"/>
          </p:cNvSpPr>
          <p:nvPr/>
        </p:nvSpPr>
        <p:spPr bwMode="auto">
          <a:xfrm>
            <a:off x="738188" y="43862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97" name="Slide Number Placeholder 196"/>
          <p:cNvSpPr>
            <a:spLocks noGrp="1"/>
          </p:cNvSpPr>
          <p:nvPr>
            <p:ph type="sldNum" sz="quarter" idx="12"/>
          </p:nvPr>
        </p:nvSpPr>
        <p:spPr/>
        <p:txBody>
          <a:bodyPr/>
          <a:lstStyle/>
          <a:p>
            <a:fld id="{9F75FEA4-BE46-4E23-B960-59FADFBDF281}" type="slidenum">
              <a:rPr lang="en-US" smtClean="0"/>
              <a:pPr/>
              <a:t>32</a:t>
            </a:fld>
            <a:endParaRPr lang="en-US"/>
          </a:p>
        </p:txBody>
      </p:sp>
      <p:sp>
        <p:nvSpPr>
          <p:cNvPr id="198" name="Footer Placeholder 197"/>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4632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8269" name="Rectangle 13"/>
          <p:cNvSpPr>
            <a:spLocks noGrp="1" noChangeArrowheads="1"/>
          </p:cNvSpPr>
          <p:nvPr>
            <p:ph type="title"/>
          </p:nvPr>
        </p:nvSpPr>
        <p:spPr>
          <a:xfrm>
            <a:off x="1371600" y="304800"/>
            <a:ext cx="6911975" cy="422275"/>
          </a:xfrm>
          <a:noFill/>
          <a:ln/>
        </p:spPr>
        <p:txBody>
          <a:bodyPr wrap="none">
            <a:noAutofit/>
          </a:bodyPr>
          <a:lstStyle/>
          <a:p>
            <a:r>
              <a:rPr lang="en-US" sz="3600" dirty="0"/>
              <a:t>Forwarding with Load-use Data Hazards</a:t>
            </a:r>
          </a:p>
        </p:txBody>
      </p:sp>
      <p:sp>
        <p:nvSpPr>
          <p:cNvPr id="1248270" name="Rectangle 14"/>
          <p:cNvSpPr>
            <a:spLocks noChangeArrowheads="1"/>
          </p:cNvSpPr>
          <p:nvPr/>
        </p:nvSpPr>
        <p:spPr bwMode="auto">
          <a:xfrm>
            <a:off x="228600" y="16478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8271" name="Line 15"/>
          <p:cNvSpPr>
            <a:spLocks noChangeShapeType="1"/>
          </p:cNvSpPr>
          <p:nvPr/>
        </p:nvSpPr>
        <p:spPr bwMode="auto">
          <a:xfrm>
            <a:off x="2282825" y="9652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8272" name="Rectangle 16"/>
          <p:cNvSpPr>
            <a:spLocks noChangeArrowheads="1"/>
          </p:cNvSpPr>
          <p:nvPr/>
        </p:nvSpPr>
        <p:spPr bwMode="auto">
          <a:xfrm>
            <a:off x="661988" y="1493838"/>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err="1">
                <a:solidFill>
                  <a:schemeClr val="tx1"/>
                </a:solidFill>
                <a:latin typeface="Courier New" pitchFamily="49" charset="0"/>
              </a:rPr>
              <a:t>lw</a:t>
            </a:r>
            <a:r>
              <a:rPr lang="en-US" sz="2400" b="1" dirty="0">
                <a:solidFill>
                  <a:schemeClr val="tx1"/>
                </a:solidFill>
                <a:latin typeface="Courier New" pitchFamily="49" charset="0"/>
              </a:rPr>
              <a:t>  </a:t>
            </a:r>
            <a:r>
              <a:rPr lang="en-US" sz="2400" b="1" dirty="0">
                <a:solidFill>
                  <a:srgbClr val="FF0000"/>
                </a:solidFill>
                <a:latin typeface="Courier New" pitchFamily="49" charset="0"/>
              </a:rPr>
              <a:t>$1</a:t>
            </a:r>
            <a:r>
              <a:rPr lang="en-US" sz="2400" b="1" dirty="0">
                <a:solidFill>
                  <a:schemeClr val="tx1"/>
                </a:solidFill>
                <a:latin typeface="Courier New" pitchFamily="49" charset="0"/>
              </a:rPr>
              <a:t>,4($2)</a:t>
            </a:r>
          </a:p>
        </p:txBody>
      </p:sp>
      <p:sp>
        <p:nvSpPr>
          <p:cNvPr id="1248273" name="Rectangle 17"/>
          <p:cNvSpPr>
            <a:spLocks noChangeArrowheads="1"/>
          </p:cNvSpPr>
          <p:nvPr/>
        </p:nvSpPr>
        <p:spPr bwMode="auto">
          <a:xfrm>
            <a:off x="661988" y="2332038"/>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sub $4,</a:t>
            </a:r>
            <a:r>
              <a:rPr lang="en-US" sz="2400" b="1" dirty="0">
                <a:solidFill>
                  <a:srgbClr val="FF0000"/>
                </a:solidFill>
                <a:latin typeface="Courier New" pitchFamily="49" charset="0"/>
              </a:rPr>
              <a:t>$1</a:t>
            </a:r>
            <a:r>
              <a:rPr lang="en-US" sz="2400" b="1" dirty="0">
                <a:solidFill>
                  <a:schemeClr val="tx1"/>
                </a:solidFill>
                <a:latin typeface="Courier New" pitchFamily="49" charset="0"/>
              </a:rPr>
              <a:t>,$5</a:t>
            </a:r>
          </a:p>
        </p:txBody>
      </p:sp>
      <p:sp>
        <p:nvSpPr>
          <p:cNvPr id="1248274" name="Rectangle 18"/>
          <p:cNvSpPr>
            <a:spLocks noChangeArrowheads="1"/>
          </p:cNvSpPr>
          <p:nvPr/>
        </p:nvSpPr>
        <p:spPr bwMode="auto">
          <a:xfrm>
            <a:off x="661988" y="32131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48275" name="Rectangle 19"/>
          <p:cNvSpPr>
            <a:spLocks noChangeArrowheads="1"/>
          </p:cNvSpPr>
          <p:nvPr/>
        </p:nvSpPr>
        <p:spPr bwMode="auto">
          <a:xfrm>
            <a:off x="661988" y="49228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8276" name="Line 20"/>
          <p:cNvSpPr>
            <a:spLocks noChangeShapeType="1"/>
          </p:cNvSpPr>
          <p:nvPr/>
        </p:nvSpPr>
        <p:spPr bwMode="auto">
          <a:xfrm>
            <a:off x="34639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77" name="Line 21"/>
          <p:cNvSpPr>
            <a:spLocks noChangeShapeType="1"/>
          </p:cNvSpPr>
          <p:nvPr/>
        </p:nvSpPr>
        <p:spPr bwMode="auto">
          <a:xfrm>
            <a:off x="41497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78" name="Line 22"/>
          <p:cNvSpPr>
            <a:spLocks noChangeShapeType="1"/>
          </p:cNvSpPr>
          <p:nvPr/>
        </p:nvSpPr>
        <p:spPr bwMode="auto">
          <a:xfrm>
            <a:off x="48355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79" name="Line 23"/>
          <p:cNvSpPr>
            <a:spLocks noChangeShapeType="1"/>
          </p:cNvSpPr>
          <p:nvPr/>
        </p:nvSpPr>
        <p:spPr bwMode="auto">
          <a:xfrm>
            <a:off x="55213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80" name="Line 24"/>
          <p:cNvSpPr>
            <a:spLocks noChangeShapeType="1"/>
          </p:cNvSpPr>
          <p:nvPr/>
        </p:nvSpPr>
        <p:spPr bwMode="auto">
          <a:xfrm>
            <a:off x="62071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81" name="Line 25"/>
          <p:cNvSpPr>
            <a:spLocks noChangeShapeType="1"/>
          </p:cNvSpPr>
          <p:nvPr/>
        </p:nvSpPr>
        <p:spPr bwMode="auto">
          <a:xfrm>
            <a:off x="68929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82" name="Line 26"/>
          <p:cNvSpPr>
            <a:spLocks noChangeShapeType="1"/>
          </p:cNvSpPr>
          <p:nvPr/>
        </p:nvSpPr>
        <p:spPr bwMode="auto">
          <a:xfrm>
            <a:off x="75787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83" name="Line 27"/>
          <p:cNvSpPr>
            <a:spLocks noChangeShapeType="1"/>
          </p:cNvSpPr>
          <p:nvPr/>
        </p:nvSpPr>
        <p:spPr bwMode="auto">
          <a:xfrm>
            <a:off x="82645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84" name="Rectangle 28"/>
          <p:cNvSpPr>
            <a:spLocks noChangeArrowheads="1"/>
          </p:cNvSpPr>
          <p:nvPr/>
        </p:nvSpPr>
        <p:spPr bwMode="auto">
          <a:xfrm>
            <a:off x="661988" y="40513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48285" name="Line 29"/>
          <p:cNvSpPr>
            <a:spLocks noChangeShapeType="1"/>
          </p:cNvSpPr>
          <p:nvPr/>
        </p:nvSpPr>
        <p:spPr bwMode="auto">
          <a:xfrm>
            <a:off x="585788" y="1570038"/>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30"/>
          <p:cNvGrpSpPr>
            <a:grpSpLocks/>
          </p:cNvGrpSpPr>
          <p:nvPr/>
        </p:nvGrpSpPr>
        <p:grpSpPr bwMode="auto">
          <a:xfrm>
            <a:off x="2892425" y="1341438"/>
            <a:ext cx="3355975" cy="838200"/>
            <a:chOff x="1562" y="1152"/>
            <a:chExt cx="2114" cy="528"/>
          </a:xfrm>
        </p:grpSpPr>
        <p:grpSp>
          <p:nvGrpSpPr>
            <p:cNvPr id="3" name="Group 31"/>
            <p:cNvGrpSpPr>
              <a:grpSpLocks/>
            </p:cNvGrpSpPr>
            <p:nvPr/>
          </p:nvGrpSpPr>
          <p:grpSpPr bwMode="auto">
            <a:xfrm>
              <a:off x="2487" y="1152"/>
              <a:ext cx="223" cy="481"/>
              <a:chOff x="2207" y="1413"/>
              <a:chExt cx="223" cy="481"/>
            </a:xfrm>
          </p:grpSpPr>
          <p:sp>
            <p:nvSpPr>
              <p:cNvPr id="124828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8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34"/>
            <p:cNvGrpSpPr>
              <a:grpSpLocks/>
            </p:cNvGrpSpPr>
            <p:nvPr/>
          </p:nvGrpSpPr>
          <p:grpSpPr bwMode="auto">
            <a:xfrm>
              <a:off x="1562" y="1248"/>
              <a:ext cx="349" cy="289"/>
              <a:chOff x="1282" y="1509"/>
              <a:chExt cx="349" cy="289"/>
            </a:xfrm>
          </p:grpSpPr>
          <p:sp>
            <p:nvSpPr>
              <p:cNvPr id="124829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36"/>
              <p:cNvGrpSpPr>
                <a:grpSpLocks/>
              </p:cNvGrpSpPr>
              <p:nvPr/>
            </p:nvGrpSpPr>
            <p:grpSpPr bwMode="auto">
              <a:xfrm>
                <a:off x="1291" y="1509"/>
                <a:ext cx="340" cy="289"/>
                <a:chOff x="1291" y="1509"/>
                <a:chExt cx="340" cy="289"/>
              </a:xfrm>
            </p:grpSpPr>
            <p:sp>
              <p:nvSpPr>
                <p:cNvPr id="124829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9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29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40"/>
            <p:cNvGrpSpPr>
              <a:grpSpLocks/>
            </p:cNvGrpSpPr>
            <p:nvPr/>
          </p:nvGrpSpPr>
          <p:grpSpPr bwMode="auto">
            <a:xfrm>
              <a:off x="2031" y="1248"/>
              <a:ext cx="296" cy="289"/>
              <a:chOff x="1751" y="1509"/>
              <a:chExt cx="296" cy="289"/>
            </a:xfrm>
          </p:grpSpPr>
          <p:sp>
            <p:nvSpPr>
              <p:cNvPr id="124829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9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29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0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0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47"/>
            <p:cNvGrpSpPr>
              <a:grpSpLocks/>
            </p:cNvGrpSpPr>
            <p:nvPr/>
          </p:nvGrpSpPr>
          <p:grpSpPr bwMode="auto">
            <a:xfrm>
              <a:off x="2880" y="1248"/>
              <a:ext cx="325" cy="289"/>
              <a:chOff x="2600" y="1509"/>
              <a:chExt cx="325" cy="289"/>
            </a:xfrm>
          </p:grpSpPr>
          <p:sp>
            <p:nvSpPr>
              <p:cNvPr id="124830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0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51"/>
            <p:cNvGrpSpPr>
              <a:grpSpLocks/>
            </p:cNvGrpSpPr>
            <p:nvPr/>
          </p:nvGrpSpPr>
          <p:grpSpPr bwMode="auto">
            <a:xfrm>
              <a:off x="3348" y="1248"/>
              <a:ext cx="284" cy="289"/>
              <a:chOff x="3068" y="1509"/>
              <a:chExt cx="284" cy="289"/>
            </a:xfrm>
          </p:grpSpPr>
          <p:sp>
            <p:nvSpPr>
              <p:cNvPr id="124830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1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1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1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1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1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1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1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1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1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63"/>
          <p:cNvGrpSpPr>
            <a:grpSpLocks/>
          </p:cNvGrpSpPr>
          <p:nvPr/>
        </p:nvGrpSpPr>
        <p:grpSpPr bwMode="auto">
          <a:xfrm>
            <a:off x="3578225" y="2179638"/>
            <a:ext cx="3355975" cy="838200"/>
            <a:chOff x="1562" y="1152"/>
            <a:chExt cx="2114" cy="528"/>
          </a:xfrm>
        </p:grpSpPr>
        <p:grpSp>
          <p:nvGrpSpPr>
            <p:cNvPr id="10" name="Group 64"/>
            <p:cNvGrpSpPr>
              <a:grpSpLocks/>
            </p:cNvGrpSpPr>
            <p:nvPr/>
          </p:nvGrpSpPr>
          <p:grpSpPr bwMode="auto">
            <a:xfrm>
              <a:off x="2487" y="1152"/>
              <a:ext cx="223" cy="481"/>
              <a:chOff x="2207" y="1413"/>
              <a:chExt cx="223" cy="481"/>
            </a:xfrm>
          </p:grpSpPr>
          <p:sp>
            <p:nvSpPr>
              <p:cNvPr id="124832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2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67"/>
            <p:cNvGrpSpPr>
              <a:grpSpLocks/>
            </p:cNvGrpSpPr>
            <p:nvPr/>
          </p:nvGrpSpPr>
          <p:grpSpPr bwMode="auto">
            <a:xfrm>
              <a:off x="1562" y="1248"/>
              <a:ext cx="349" cy="289"/>
              <a:chOff x="1282" y="1509"/>
              <a:chExt cx="349" cy="289"/>
            </a:xfrm>
          </p:grpSpPr>
          <p:sp>
            <p:nvSpPr>
              <p:cNvPr id="124832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9"/>
              <p:cNvGrpSpPr>
                <a:grpSpLocks/>
              </p:cNvGrpSpPr>
              <p:nvPr/>
            </p:nvGrpSpPr>
            <p:grpSpPr bwMode="auto">
              <a:xfrm>
                <a:off x="1291" y="1509"/>
                <a:ext cx="340" cy="289"/>
                <a:chOff x="1291" y="1509"/>
                <a:chExt cx="340" cy="289"/>
              </a:xfrm>
            </p:grpSpPr>
            <p:sp>
              <p:nvSpPr>
                <p:cNvPr id="124832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2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28"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73"/>
            <p:cNvGrpSpPr>
              <a:grpSpLocks/>
            </p:cNvGrpSpPr>
            <p:nvPr/>
          </p:nvGrpSpPr>
          <p:grpSpPr bwMode="auto">
            <a:xfrm>
              <a:off x="2031" y="1248"/>
              <a:ext cx="296" cy="289"/>
              <a:chOff x="1751" y="1509"/>
              <a:chExt cx="296" cy="289"/>
            </a:xfrm>
          </p:grpSpPr>
          <p:sp>
            <p:nvSpPr>
              <p:cNvPr id="124833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32"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33"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4"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35"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80"/>
            <p:cNvGrpSpPr>
              <a:grpSpLocks/>
            </p:cNvGrpSpPr>
            <p:nvPr/>
          </p:nvGrpSpPr>
          <p:grpSpPr bwMode="auto">
            <a:xfrm>
              <a:off x="2880" y="1248"/>
              <a:ext cx="325" cy="289"/>
              <a:chOff x="2600" y="1509"/>
              <a:chExt cx="325" cy="289"/>
            </a:xfrm>
          </p:grpSpPr>
          <p:sp>
            <p:nvSpPr>
              <p:cNvPr id="124833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39"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84"/>
            <p:cNvGrpSpPr>
              <a:grpSpLocks/>
            </p:cNvGrpSpPr>
            <p:nvPr/>
          </p:nvGrpSpPr>
          <p:grpSpPr bwMode="auto">
            <a:xfrm>
              <a:off x="3348" y="1248"/>
              <a:ext cx="284" cy="289"/>
              <a:chOff x="3068" y="1509"/>
              <a:chExt cx="284" cy="289"/>
            </a:xfrm>
          </p:grpSpPr>
          <p:sp>
            <p:nvSpPr>
              <p:cNvPr id="1248341"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42"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43"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44"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45"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46"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47"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48"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49"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50"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51"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96"/>
          <p:cNvGrpSpPr>
            <a:grpSpLocks/>
          </p:cNvGrpSpPr>
          <p:nvPr/>
        </p:nvGrpSpPr>
        <p:grpSpPr bwMode="auto">
          <a:xfrm>
            <a:off x="4264025" y="3017838"/>
            <a:ext cx="3355975" cy="838200"/>
            <a:chOff x="1562" y="1152"/>
            <a:chExt cx="2114" cy="528"/>
          </a:xfrm>
        </p:grpSpPr>
        <p:grpSp>
          <p:nvGrpSpPr>
            <p:cNvPr id="17" name="Group 97"/>
            <p:cNvGrpSpPr>
              <a:grpSpLocks/>
            </p:cNvGrpSpPr>
            <p:nvPr/>
          </p:nvGrpSpPr>
          <p:grpSpPr bwMode="auto">
            <a:xfrm>
              <a:off x="2487" y="1152"/>
              <a:ext cx="223" cy="481"/>
              <a:chOff x="2207" y="1413"/>
              <a:chExt cx="223" cy="481"/>
            </a:xfrm>
          </p:grpSpPr>
          <p:sp>
            <p:nvSpPr>
              <p:cNvPr id="124835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5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100"/>
            <p:cNvGrpSpPr>
              <a:grpSpLocks/>
            </p:cNvGrpSpPr>
            <p:nvPr/>
          </p:nvGrpSpPr>
          <p:grpSpPr bwMode="auto">
            <a:xfrm>
              <a:off x="1562" y="1248"/>
              <a:ext cx="349" cy="289"/>
              <a:chOff x="1282" y="1509"/>
              <a:chExt cx="349" cy="289"/>
            </a:xfrm>
          </p:grpSpPr>
          <p:sp>
            <p:nvSpPr>
              <p:cNvPr id="124835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102"/>
              <p:cNvGrpSpPr>
                <a:grpSpLocks/>
              </p:cNvGrpSpPr>
              <p:nvPr/>
            </p:nvGrpSpPr>
            <p:grpSpPr bwMode="auto">
              <a:xfrm>
                <a:off x="1291" y="1509"/>
                <a:ext cx="340" cy="289"/>
                <a:chOff x="1291" y="1509"/>
                <a:chExt cx="340" cy="289"/>
              </a:xfrm>
            </p:grpSpPr>
            <p:sp>
              <p:nvSpPr>
                <p:cNvPr id="124835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6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106"/>
            <p:cNvGrpSpPr>
              <a:grpSpLocks/>
            </p:cNvGrpSpPr>
            <p:nvPr/>
          </p:nvGrpSpPr>
          <p:grpSpPr bwMode="auto">
            <a:xfrm>
              <a:off x="2031" y="1248"/>
              <a:ext cx="296" cy="289"/>
              <a:chOff x="1751" y="1509"/>
              <a:chExt cx="296" cy="289"/>
            </a:xfrm>
          </p:grpSpPr>
          <p:sp>
            <p:nvSpPr>
              <p:cNvPr id="124836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6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6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6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13"/>
            <p:cNvGrpSpPr>
              <a:grpSpLocks/>
            </p:cNvGrpSpPr>
            <p:nvPr/>
          </p:nvGrpSpPr>
          <p:grpSpPr bwMode="auto">
            <a:xfrm>
              <a:off x="2880" y="1248"/>
              <a:ext cx="325" cy="289"/>
              <a:chOff x="2600" y="1509"/>
              <a:chExt cx="325" cy="289"/>
            </a:xfrm>
          </p:grpSpPr>
          <p:sp>
            <p:nvSpPr>
              <p:cNvPr id="124837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7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7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17"/>
            <p:cNvGrpSpPr>
              <a:grpSpLocks/>
            </p:cNvGrpSpPr>
            <p:nvPr/>
          </p:nvGrpSpPr>
          <p:grpSpPr bwMode="auto">
            <a:xfrm>
              <a:off x="3348" y="1248"/>
              <a:ext cx="284" cy="289"/>
              <a:chOff x="3068" y="1509"/>
              <a:chExt cx="284" cy="289"/>
            </a:xfrm>
          </p:grpSpPr>
          <p:sp>
            <p:nvSpPr>
              <p:cNvPr id="124837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7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7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7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7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7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8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8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8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8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8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9"/>
          <p:cNvGrpSpPr>
            <a:grpSpLocks/>
          </p:cNvGrpSpPr>
          <p:nvPr/>
        </p:nvGrpSpPr>
        <p:grpSpPr bwMode="auto">
          <a:xfrm>
            <a:off x="4949825" y="3856038"/>
            <a:ext cx="3355975" cy="838200"/>
            <a:chOff x="1562" y="1152"/>
            <a:chExt cx="2114" cy="528"/>
          </a:xfrm>
        </p:grpSpPr>
        <p:grpSp>
          <p:nvGrpSpPr>
            <p:cNvPr id="24" name="Group 130"/>
            <p:cNvGrpSpPr>
              <a:grpSpLocks/>
            </p:cNvGrpSpPr>
            <p:nvPr/>
          </p:nvGrpSpPr>
          <p:grpSpPr bwMode="auto">
            <a:xfrm>
              <a:off x="2487" y="1152"/>
              <a:ext cx="223" cy="481"/>
              <a:chOff x="2207" y="1413"/>
              <a:chExt cx="223" cy="481"/>
            </a:xfrm>
          </p:grpSpPr>
          <p:sp>
            <p:nvSpPr>
              <p:cNvPr id="124838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8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33"/>
            <p:cNvGrpSpPr>
              <a:grpSpLocks/>
            </p:cNvGrpSpPr>
            <p:nvPr/>
          </p:nvGrpSpPr>
          <p:grpSpPr bwMode="auto">
            <a:xfrm>
              <a:off x="1562" y="1248"/>
              <a:ext cx="349" cy="289"/>
              <a:chOff x="1282" y="1509"/>
              <a:chExt cx="349" cy="289"/>
            </a:xfrm>
          </p:grpSpPr>
          <p:sp>
            <p:nvSpPr>
              <p:cNvPr id="124839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35"/>
              <p:cNvGrpSpPr>
                <a:grpSpLocks/>
              </p:cNvGrpSpPr>
              <p:nvPr/>
            </p:nvGrpSpPr>
            <p:grpSpPr bwMode="auto">
              <a:xfrm>
                <a:off x="1291" y="1509"/>
                <a:ext cx="340" cy="289"/>
                <a:chOff x="1291" y="1509"/>
                <a:chExt cx="340" cy="289"/>
              </a:xfrm>
            </p:grpSpPr>
            <p:sp>
              <p:nvSpPr>
                <p:cNvPr id="124839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9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9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9"/>
            <p:cNvGrpSpPr>
              <a:grpSpLocks/>
            </p:cNvGrpSpPr>
            <p:nvPr/>
          </p:nvGrpSpPr>
          <p:grpSpPr bwMode="auto">
            <a:xfrm>
              <a:off x="2031" y="1248"/>
              <a:ext cx="296" cy="289"/>
              <a:chOff x="1751" y="1509"/>
              <a:chExt cx="296" cy="289"/>
            </a:xfrm>
          </p:grpSpPr>
          <p:sp>
            <p:nvSpPr>
              <p:cNvPr id="124839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9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9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9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0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46"/>
            <p:cNvGrpSpPr>
              <a:grpSpLocks/>
            </p:cNvGrpSpPr>
            <p:nvPr/>
          </p:nvGrpSpPr>
          <p:grpSpPr bwMode="auto">
            <a:xfrm>
              <a:off x="2880" y="1248"/>
              <a:ext cx="325" cy="289"/>
              <a:chOff x="2600" y="1509"/>
              <a:chExt cx="325" cy="289"/>
            </a:xfrm>
          </p:grpSpPr>
          <p:sp>
            <p:nvSpPr>
              <p:cNvPr id="124840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0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50"/>
            <p:cNvGrpSpPr>
              <a:grpSpLocks/>
            </p:cNvGrpSpPr>
            <p:nvPr/>
          </p:nvGrpSpPr>
          <p:grpSpPr bwMode="auto">
            <a:xfrm>
              <a:off x="3348" y="1248"/>
              <a:ext cx="284" cy="289"/>
              <a:chOff x="3068" y="1509"/>
              <a:chExt cx="284" cy="289"/>
            </a:xfrm>
          </p:grpSpPr>
          <p:sp>
            <p:nvSpPr>
              <p:cNvPr id="124840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0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1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1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1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1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1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1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41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41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62"/>
          <p:cNvGrpSpPr>
            <a:grpSpLocks/>
          </p:cNvGrpSpPr>
          <p:nvPr/>
        </p:nvGrpSpPr>
        <p:grpSpPr bwMode="auto">
          <a:xfrm>
            <a:off x="5635625" y="4694238"/>
            <a:ext cx="3355975" cy="838200"/>
            <a:chOff x="1562" y="1152"/>
            <a:chExt cx="2114" cy="528"/>
          </a:xfrm>
        </p:grpSpPr>
        <p:grpSp>
          <p:nvGrpSpPr>
            <p:cNvPr id="31" name="Group 163"/>
            <p:cNvGrpSpPr>
              <a:grpSpLocks/>
            </p:cNvGrpSpPr>
            <p:nvPr/>
          </p:nvGrpSpPr>
          <p:grpSpPr bwMode="auto">
            <a:xfrm>
              <a:off x="2487" y="1152"/>
              <a:ext cx="223" cy="481"/>
              <a:chOff x="2207" y="1413"/>
              <a:chExt cx="223" cy="481"/>
            </a:xfrm>
          </p:grpSpPr>
          <p:sp>
            <p:nvSpPr>
              <p:cNvPr id="124842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2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8352" name="Group 166"/>
            <p:cNvGrpSpPr>
              <a:grpSpLocks/>
            </p:cNvGrpSpPr>
            <p:nvPr/>
          </p:nvGrpSpPr>
          <p:grpSpPr bwMode="auto">
            <a:xfrm>
              <a:off x="1562" y="1248"/>
              <a:ext cx="349" cy="289"/>
              <a:chOff x="1282" y="1509"/>
              <a:chExt cx="349" cy="289"/>
            </a:xfrm>
          </p:grpSpPr>
          <p:sp>
            <p:nvSpPr>
              <p:cNvPr id="124842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8353" name="Group 168"/>
              <p:cNvGrpSpPr>
                <a:grpSpLocks/>
              </p:cNvGrpSpPr>
              <p:nvPr/>
            </p:nvGrpSpPr>
            <p:grpSpPr bwMode="auto">
              <a:xfrm>
                <a:off x="1291" y="1509"/>
                <a:ext cx="340" cy="289"/>
                <a:chOff x="1291" y="1509"/>
                <a:chExt cx="340" cy="289"/>
              </a:xfrm>
            </p:grpSpPr>
            <p:sp>
              <p:nvSpPr>
                <p:cNvPr id="124842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2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42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56" name="Group 172"/>
            <p:cNvGrpSpPr>
              <a:grpSpLocks/>
            </p:cNvGrpSpPr>
            <p:nvPr/>
          </p:nvGrpSpPr>
          <p:grpSpPr bwMode="auto">
            <a:xfrm>
              <a:off x="2031" y="1248"/>
              <a:ext cx="296" cy="289"/>
              <a:chOff x="1751" y="1509"/>
              <a:chExt cx="296" cy="289"/>
            </a:xfrm>
          </p:grpSpPr>
          <p:sp>
            <p:nvSpPr>
              <p:cNvPr id="124842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3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43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3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8358" name="Group 179"/>
            <p:cNvGrpSpPr>
              <a:grpSpLocks/>
            </p:cNvGrpSpPr>
            <p:nvPr/>
          </p:nvGrpSpPr>
          <p:grpSpPr bwMode="auto">
            <a:xfrm>
              <a:off x="2880" y="1248"/>
              <a:ext cx="325" cy="289"/>
              <a:chOff x="2600" y="1509"/>
              <a:chExt cx="325" cy="289"/>
            </a:xfrm>
          </p:grpSpPr>
          <p:sp>
            <p:nvSpPr>
              <p:cNvPr id="124843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3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62" name="Group 183"/>
            <p:cNvGrpSpPr>
              <a:grpSpLocks/>
            </p:cNvGrpSpPr>
            <p:nvPr/>
          </p:nvGrpSpPr>
          <p:grpSpPr bwMode="auto">
            <a:xfrm>
              <a:off x="3348" y="1248"/>
              <a:ext cx="284" cy="289"/>
              <a:chOff x="3068" y="1509"/>
              <a:chExt cx="284" cy="289"/>
            </a:xfrm>
          </p:grpSpPr>
          <p:sp>
            <p:nvSpPr>
              <p:cNvPr id="124844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4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4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4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4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4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4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4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4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44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45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84" name="Slide Number Placeholder 183"/>
          <p:cNvSpPr>
            <a:spLocks noGrp="1"/>
          </p:cNvSpPr>
          <p:nvPr>
            <p:ph type="sldNum" sz="quarter" idx="12"/>
          </p:nvPr>
        </p:nvSpPr>
        <p:spPr/>
        <p:txBody>
          <a:bodyPr/>
          <a:lstStyle/>
          <a:p>
            <a:fld id="{9F75FEA4-BE46-4E23-B960-59FADFBDF281}" type="slidenum">
              <a:rPr lang="en-US" smtClean="0"/>
              <a:pPr/>
              <a:t>33</a:t>
            </a:fld>
            <a:endParaRPr lang="en-US"/>
          </a:p>
        </p:txBody>
      </p:sp>
      <p:sp>
        <p:nvSpPr>
          <p:cNvPr id="185" name="Footer Placeholder 184"/>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711825" y="1498600"/>
            <a:ext cx="1143000" cy="3810000"/>
            <a:chOff x="3504" y="912"/>
            <a:chExt cx="720" cy="2400"/>
          </a:xfrm>
        </p:grpSpPr>
        <p:sp>
          <p:nvSpPr>
            <p:cNvPr id="1262595" name="Rectangle 3"/>
            <p:cNvSpPr>
              <a:spLocks noChangeArrowheads="1"/>
            </p:cNvSpPr>
            <p:nvPr/>
          </p:nvSpPr>
          <p:spPr bwMode="auto">
            <a:xfrm>
              <a:off x="3504" y="912"/>
              <a:ext cx="144" cy="288"/>
            </a:xfrm>
            <a:prstGeom prst="rect">
              <a:avLst/>
            </a:prstGeom>
            <a:solidFill>
              <a:srgbClr val="FF0000"/>
            </a:solidFill>
            <a:ln w="12700">
              <a:solidFill>
                <a:schemeClr val="accent1"/>
              </a:solidFill>
              <a:miter lim="800000"/>
              <a:headEnd/>
              <a:tailEnd/>
            </a:ln>
            <a:effectLst/>
          </p:spPr>
          <p:txBody>
            <a:bodyPr wrap="none" anchor="ctr"/>
            <a:lstStyle/>
            <a:p>
              <a:endParaRPr lang="en-US"/>
            </a:p>
          </p:txBody>
        </p:sp>
        <p:sp>
          <p:nvSpPr>
            <p:cNvPr id="1262596" name="Rectangle 4"/>
            <p:cNvSpPr>
              <a:spLocks noChangeArrowheads="1"/>
            </p:cNvSpPr>
            <p:nvPr/>
          </p:nvSpPr>
          <p:spPr bwMode="auto">
            <a:xfrm>
              <a:off x="4080" y="302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62597" name="Rectangle 5"/>
            <p:cNvSpPr>
              <a:spLocks noChangeArrowheads="1"/>
            </p:cNvSpPr>
            <p:nvPr/>
          </p:nvSpPr>
          <p:spPr bwMode="auto">
            <a:xfrm>
              <a:off x="3648" y="249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62598" name="Line 6"/>
            <p:cNvSpPr>
              <a:spLocks noChangeShapeType="1"/>
            </p:cNvSpPr>
            <p:nvPr/>
          </p:nvSpPr>
          <p:spPr bwMode="auto">
            <a:xfrm>
              <a:off x="3648" y="1200"/>
              <a:ext cx="0" cy="1296"/>
            </a:xfrm>
            <a:prstGeom prst="line">
              <a:avLst/>
            </a:prstGeom>
            <a:noFill/>
            <a:ln w="28575">
              <a:solidFill>
                <a:srgbClr val="009900"/>
              </a:solidFill>
              <a:round/>
              <a:headEnd/>
              <a:tailEnd type="triangle" w="med" len="med"/>
            </a:ln>
            <a:effectLst/>
          </p:spPr>
          <p:txBody>
            <a:bodyPr/>
            <a:lstStyle/>
            <a:p>
              <a:endParaRPr lang="en-US"/>
            </a:p>
          </p:txBody>
        </p:sp>
        <p:sp>
          <p:nvSpPr>
            <p:cNvPr id="1262599" name="Line 7"/>
            <p:cNvSpPr>
              <a:spLocks noChangeShapeType="1"/>
            </p:cNvSpPr>
            <p:nvPr/>
          </p:nvSpPr>
          <p:spPr bwMode="auto">
            <a:xfrm>
              <a:off x="3648" y="1152"/>
              <a:ext cx="432" cy="1872"/>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8"/>
          <p:cNvGrpSpPr>
            <a:grpSpLocks/>
          </p:cNvGrpSpPr>
          <p:nvPr/>
        </p:nvGrpSpPr>
        <p:grpSpPr bwMode="auto">
          <a:xfrm>
            <a:off x="4949825" y="1498600"/>
            <a:ext cx="838200" cy="2133600"/>
            <a:chOff x="3024" y="912"/>
            <a:chExt cx="528" cy="1344"/>
          </a:xfrm>
        </p:grpSpPr>
        <p:sp>
          <p:nvSpPr>
            <p:cNvPr id="1262601" name="Rectangle 9"/>
            <p:cNvSpPr>
              <a:spLocks noChangeArrowheads="1"/>
            </p:cNvSpPr>
            <p:nvPr/>
          </p:nvSpPr>
          <p:spPr bwMode="auto">
            <a:xfrm>
              <a:off x="3456" y="1968"/>
              <a:ext cx="9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62602" name="Rectangle 10"/>
            <p:cNvSpPr>
              <a:spLocks noChangeArrowheads="1"/>
            </p:cNvSpPr>
            <p:nvPr/>
          </p:nvSpPr>
          <p:spPr bwMode="auto">
            <a:xfrm>
              <a:off x="3024" y="1440"/>
              <a:ext cx="96"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62603" name="Rectangle 11"/>
            <p:cNvSpPr>
              <a:spLocks noChangeArrowheads="1"/>
            </p:cNvSpPr>
            <p:nvPr/>
          </p:nvSpPr>
          <p:spPr bwMode="auto">
            <a:xfrm>
              <a:off x="3264" y="912"/>
              <a:ext cx="96"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62604" name="Line 12"/>
            <p:cNvSpPr>
              <a:spLocks noChangeShapeType="1"/>
            </p:cNvSpPr>
            <p:nvPr/>
          </p:nvSpPr>
          <p:spPr bwMode="auto">
            <a:xfrm flipH="1">
              <a:off x="3072" y="1200"/>
              <a:ext cx="288" cy="240"/>
            </a:xfrm>
            <a:prstGeom prst="line">
              <a:avLst/>
            </a:prstGeom>
            <a:noFill/>
            <a:ln w="28575">
              <a:solidFill>
                <a:schemeClr val="accent1"/>
              </a:solidFill>
              <a:round/>
              <a:headEnd/>
              <a:tailEnd type="triangle" w="med" len="med"/>
            </a:ln>
            <a:effectLst/>
          </p:spPr>
          <p:txBody>
            <a:bodyPr/>
            <a:lstStyle/>
            <a:p>
              <a:endParaRPr lang="en-US"/>
            </a:p>
          </p:txBody>
        </p:sp>
        <p:sp>
          <p:nvSpPr>
            <p:cNvPr id="1262605" name="Line 13"/>
            <p:cNvSpPr>
              <a:spLocks noChangeShapeType="1"/>
            </p:cNvSpPr>
            <p:nvPr/>
          </p:nvSpPr>
          <p:spPr bwMode="auto">
            <a:xfrm>
              <a:off x="3360" y="1200"/>
              <a:ext cx="144" cy="768"/>
            </a:xfrm>
            <a:prstGeom prst="line">
              <a:avLst/>
            </a:prstGeom>
            <a:noFill/>
            <a:ln w="28575">
              <a:solidFill>
                <a:srgbClr val="009900"/>
              </a:solidFill>
              <a:round/>
              <a:headEnd/>
              <a:tailEnd type="triangle" w="med" len="med"/>
            </a:ln>
            <a:effectLst/>
          </p:spPr>
          <p:txBody>
            <a:bodyPr/>
            <a:lstStyle/>
            <a:p>
              <a:endParaRPr lang="en-US"/>
            </a:p>
          </p:txBody>
        </p:sp>
      </p:grpSp>
      <p:sp>
        <p:nvSpPr>
          <p:cNvPr id="1262606" name="Rectangle 14"/>
          <p:cNvSpPr>
            <a:spLocks noGrp="1" noChangeArrowheads="1"/>
          </p:cNvSpPr>
          <p:nvPr>
            <p:ph type="title"/>
          </p:nvPr>
        </p:nvSpPr>
        <p:spPr>
          <a:xfrm>
            <a:off x="1524000" y="304800"/>
            <a:ext cx="6911975" cy="422275"/>
          </a:xfrm>
          <a:noFill/>
          <a:ln/>
        </p:spPr>
        <p:txBody>
          <a:bodyPr wrap="none">
            <a:noAutofit/>
          </a:bodyPr>
          <a:lstStyle/>
          <a:p>
            <a:r>
              <a:rPr lang="en-US" sz="3600" dirty="0"/>
              <a:t>Forwarding with Load-use Data Hazards</a:t>
            </a:r>
          </a:p>
        </p:txBody>
      </p:sp>
      <p:sp>
        <p:nvSpPr>
          <p:cNvPr id="1262608" name="Line 16"/>
          <p:cNvSpPr>
            <a:spLocks noChangeShapeType="1"/>
          </p:cNvSpPr>
          <p:nvPr/>
        </p:nvSpPr>
        <p:spPr bwMode="auto">
          <a:xfrm>
            <a:off x="2282825" y="9652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62613" name="Line 21"/>
          <p:cNvSpPr>
            <a:spLocks noChangeShapeType="1"/>
          </p:cNvSpPr>
          <p:nvPr/>
        </p:nvSpPr>
        <p:spPr bwMode="auto">
          <a:xfrm>
            <a:off x="34639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14" name="Line 22"/>
          <p:cNvSpPr>
            <a:spLocks noChangeShapeType="1"/>
          </p:cNvSpPr>
          <p:nvPr/>
        </p:nvSpPr>
        <p:spPr bwMode="auto">
          <a:xfrm>
            <a:off x="41497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15" name="Line 23"/>
          <p:cNvSpPr>
            <a:spLocks noChangeShapeType="1"/>
          </p:cNvSpPr>
          <p:nvPr/>
        </p:nvSpPr>
        <p:spPr bwMode="auto">
          <a:xfrm>
            <a:off x="48355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16" name="Line 24"/>
          <p:cNvSpPr>
            <a:spLocks noChangeShapeType="1"/>
          </p:cNvSpPr>
          <p:nvPr/>
        </p:nvSpPr>
        <p:spPr bwMode="auto">
          <a:xfrm>
            <a:off x="55213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17" name="Line 25"/>
          <p:cNvSpPr>
            <a:spLocks noChangeShapeType="1"/>
          </p:cNvSpPr>
          <p:nvPr/>
        </p:nvSpPr>
        <p:spPr bwMode="auto">
          <a:xfrm>
            <a:off x="62071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18" name="Line 26"/>
          <p:cNvSpPr>
            <a:spLocks noChangeShapeType="1"/>
          </p:cNvSpPr>
          <p:nvPr/>
        </p:nvSpPr>
        <p:spPr bwMode="auto">
          <a:xfrm>
            <a:off x="68929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19" name="Line 27"/>
          <p:cNvSpPr>
            <a:spLocks noChangeShapeType="1"/>
          </p:cNvSpPr>
          <p:nvPr/>
        </p:nvSpPr>
        <p:spPr bwMode="auto">
          <a:xfrm>
            <a:off x="75787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20" name="Line 28"/>
          <p:cNvSpPr>
            <a:spLocks noChangeShapeType="1"/>
          </p:cNvSpPr>
          <p:nvPr/>
        </p:nvSpPr>
        <p:spPr bwMode="auto">
          <a:xfrm>
            <a:off x="82645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31"/>
          <p:cNvGrpSpPr>
            <a:grpSpLocks/>
          </p:cNvGrpSpPr>
          <p:nvPr/>
        </p:nvGrpSpPr>
        <p:grpSpPr bwMode="auto">
          <a:xfrm>
            <a:off x="2892425" y="1341438"/>
            <a:ext cx="3355975" cy="838200"/>
            <a:chOff x="1562" y="1152"/>
            <a:chExt cx="2114" cy="528"/>
          </a:xfrm>
        </p:grpSpPr>
        <p:grpSp>
          <p:nvGrpSpPr>
            <p:cNvPr id="5" name="Group 32"/>
            <p:cNvGrpSpPr>
              <a:grpSpLocks/>
            </p:cNvGrpSpPr>
            <p:nvPr/>
          </p:nvGrpSpPr>
          <p:grpSpPr bwMode="auto">
            <a:xfrm>
              <a:off x="2487" y="1152"/>
              <a:ext cx="223" cy="481"/>
              <a:chOff x="2207" y="1413"/>
              <a:chExt cx="223" cy="481"/>
            </a:xfrm>
          </p:grpSpPr>
          <p:sp>
            <p:nvSpPr>
              <p:cNvPr id="1262625" name="Freeform 3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26" name="Rectangle 3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5"/>
            <p:cNvGrpSpPr>
              <a:grpSpLocks/>
            </p:cNvGrpSpPr>
            <p:nvPr/>
          </p:nvGrpSpPr>
          <p:grpSpPr bwMode="auto">
            <a:xfrm>
              <a:off x="1562" y="1248"/>
              <a:ext cx="349" cy="289"/>
              <a:chOff x="1282" y="1509"/>
              <a:chExt cx="349" cy="289"/>
            </a:xfrm>
          </p:grpSpPr>
          <p:sp>
            <p:nvSpPr>
              <p:cNvPr id="1262628" name="Rectangle 3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7"/>
              <p:cNvGrpSpPr>
                <a:grpSpLocks/>
              </p:cNvGrpSpPr>
              <p:nvPr/>
            </p:nvGrpSpPr>
            <p:grpSpPr bwMode="auto">
              <a:xfrm>
                <a:off x="1291" y="1509"/>
                <a:ext cx="340" cy="289"/>
                <a:chOff x="1291" y="1509"/>
                <a:chExt cx="340" cy="289"/>
              </a:xfrm>
            </p:grpSpPr>
            <p:sp>
              <p:nvSpPr>
                <p:cNvPr id="1262630" name="Freeform 3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31" name="Freeform 3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2632" name="Rectangle 4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1"/>
            <p:cNvGrpSpPr>
              <a:grpSpLocks/>
            </p:cNvGrpSpPr>
            <p:nvPr/>
          </p:nvGrpSpPr>
          <p:grpSpPr bwMode="auto">
            <a:xfrm>
              <a:off x="2031" y="1248"/>
              <a:ext cx="296" cy="289"/>
              <a:chOff x="1751" y="1509"/>
              <a:chExt cx="296" cy="289"/>
            </a:xfrm>
          </p:grpSpPr>
          <p:sp>
            <p:nvSpPr>
              <p:cNvPr id="1262634" name="Freeform 4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35" name="Freeform 4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636" name="Line 4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2637" name="Freeform 4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38" name="Line 4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2639" name="Rectangle 4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8"/>
            <p:cNvGrpSpPr>
              <a:grpSpLocks/>
            </p:cNvGrpSpPr>
            <p:nvPr/>
          </p:nvGrpSpPr>
          <p:grpSpPr bwMode="auto">
            <a:xfrm>
              <a:off x="2880" y="1248"/>
              <a:ext cx="325" cy="289"/>
              <a:chOff x="2600" y="1509"/>
              <a:chExt cx="325" cy="289"/>
            </a:xfrm>
          </p:grpSpPr>
          <p:sp>
            <p:nvSpPr>
              <p:cNvPr id="1262641" name="Freeform 4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42" name="Freeform 5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643" name="Rectangle 5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2"/>
            <p:cNvGrpSpPr>
              <a:grpSpLocks/>
            </p:cNvGrpSpPr>
            <p:nvPr/>
          </p:nvGrpSpPr>
          <p:grpSpPr bwMode="auto">
            <a:xfrm>
              <a:off x="3348" y="1248"/>
              <a:ext cx="284" cy="289"/>
              <a:chOff x="3068" y="1509"/>
              <a:chExt cx="284" cy="289"/>
            </a:xfrm>
          </p:grpSpPr>
          <p:sp>
            <p:nvSpPr>
              <p:cNvPr id="1262645" name="Freeform 5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46" name="Freeform 5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647" name="Line 5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2648" name="Line 5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2649" name="Line 5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2650" name="Line 5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2651" name="Line 5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2652" name="Line 6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2653" name="Line 6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2654" name="Line 6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2655" name="Line 6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4"/>
          <p:cNvGrpSpPr>
            <a:grpSpLocks/>
          </p:cNvGrpSpPr>
          <p:nvPr/>
        </p:nvGrpSpPr>
        <p:grpSpPr bwMode="auto">
          <a:xfrm>
            <a:off x="3578225" y="2179638"/>
            <a:ext cx="3355975" cy="838200"/>
            <a:chOff x="1562" y="1152"/>
            <a:chExt cx="2114" cy="528"/>
          </a:xfrm>
        </p:grpSpPr>
        <p:grpSp>
          <p:nvGrpSpPr>
            <p:cNvPr id="12" name="Group 65"/>
            <p:cNvGrpSpPr>
              <a:grpSpLocks/>
            </p:cNvGrpSpPr>
            <p:nvPr/>
          </p:nvGrpSpPr>
          <p:grpSpPr bwMode="auto">
            <a:xfrm>
              <a:off x="2487" y="1152"/>
              <a:ext cx="223" cy="481"/>
              <a:chOff x="2207" y="1413"/>
              <a:chExt cx="223" cy="481"/>
            </a:xfrm>
          </p:grpSpPr>
          <p:sp>
            <p:nvSpPr>
              <p:cNvPr id="1262658" name="Freeform 6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59" name="Rectangle 6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8"/>
            <p:cNvGrpSpPr>
              <a:grpSpLocks/>
            </p:cNvGrpSpPr>
            <p:nvPr/>
          </p:nvGrpSpPr>
          <p:grpSpPr bwMode="auto">
            <a:xfrm>
              <a:off x="1562" y="1248"/>
              <a:ext cx="349" cy="289"/>
              <a:chOff x="1282" y="1509"/>
              <a:chExt cx="349" cy="289"/>
            </a:xfrm>
          </p:grpSpPr>
          <p:sp>
            <p:nvSpPr>
              <p:cNvPr id="1262661" name="Rectangle 6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70"/>
              <p:cNvGrpSpPr>
                <a:grpSpLocks/>
              </p:cNvGrpSpPr>
              <p:nvPr/>
            </p:nvGrpSpPr>
            <p:grpSpPr bwMode="auto">
              <a:xfrm>
                <a:off x="1291" y="1509"/>
                <a:ext cx="340" cy="289"/>
                <a:chOff x="1291" y="1509"/>
                <a:chExt cx="340" cy="289"/>
              </a:xfrm>
            </p:grpSpPr>
            <p:sp>
              <p:nvSpPr>
                <p:cNvPr id="1262663" name="Freeform 7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64" name="Freeform 7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2665" name="Rectangle 7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4"/>
            <p:cNvGrpSpPr>
              <a:grpSpLocks/>
            </p:cNvGrpSpPr>
            <p:nvPr/>
          </p:nvGrpSpPr>
          <p:grpSpPr bwMode="auto">
            <a:xfrm>
              <a:off x="2031" y="1248"/>
              <a:ext cx="296" cy="289"/>
              <a:chOff x="1751" y="1509"/>
              <a:chExt cx="296" cy="289"/>
            </a:xfrm>
          </p:grpSpPr>
          <p:sp>
            <p:nvSpPr>
              <p:cNvPr id="1262667" name="Freeform 7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68" name="Freeform 7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669" name="Line 7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2670" name="Freeform 7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71" name="Line 7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2672" name="Rectangle 8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1"/>
            <p:cNvGrpSpPr>
              <a:grpSpLocks/>
            </p:cNvGrpSpPr>
            <p:nvPr/>
          </p:nvGrpSpPr>
          <p:grpSpPr bwMode="auto">
            <a:xfrm>
              <a:off x="2880" y="1248"/>
              <a:ext cx="325" cy="289"/>
              <a:chOff x="2600" y="1509"/>
              <a:chExt cx="325" cy="289"/>
            </a:xfrm>
          </p:grpSpPr>
          <p:sp>
            <p:nvSpPr>
              <p:cNvPr id="1262674" name="Freeform 8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75" name="Freeform 8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676" name="Rectangle 8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5"/>
            <p:cNvGrpSpPr>
              <a:grpSpLocks/>
            </p:cNvGrpSpPr>
            <p:nvPr/>
          </p:nvGrpSpPr>
          <p:grpSpPr bwMode="auto">
            <a:xfrm>
              <a:off x="3348" y="1248"/>
              <a:ext cx="284" cy="289"/>
              <a:chOff x="3068" y="1509"/>
              <a:chExt cx="284" cy="289"/>
            </a:xfrm>
          </p:grpSpPr>
          <p:sp>
            <p:nvSpPr>
              <p:cNvPr id="1262678" name="Freeform 8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79" name="Freeform 8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680" name="Line 8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2681" name="Line 8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2682" name="Line 9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2683" name="Line 9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2684" name="Line 9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2685" name="Line 9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2686" name="Line 9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2687" name="Line 9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2688" name="Line 9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7"/>
          <p:cNvGrpSpPr>
            <a:grpSpLocks/>
          </p:cNvGrpSpPr>
          <p:nvPr/>
        </p:nvGrpSpPr>
        <p:grpSpPr bwMode="auto">
          <a:xfrm>
            <a:off x="4264025" y="3017838"/>
            <a:ext cx="3355975" cy="838200"/>
            <a:chOff x="1562" y="1152"/>
            <a:chExt cx="2114" cy="528"/>
          </a:xfrm>
        </p:grpSpPr>
        <p:grpSp>
          <p:nvGrpSpPr>
            <p:cNvPr id="19" name="Group 98"/>
            <p:cNvGrpSpPr>
              <a:grpSpLocks/>
            </p:cNvGrpSpPr>
            <p:nvPr/>
          </p:nvGrpSpPr>
          <p:grpSpPr bwMode="auto">
            <a:xfrm>
              <a:off x="2487" y="1152"/>
              <a:ext cx="223" cy="481"/>
              <a:chOff x="2207" y="1413"/>
              <a:chExt cx="223" cy="481"/>
            </a:xfrm>
          </p:grpSpPr>
          <p:sp>
            <p:nvSpPr>
              <p:cNvPr id="1262691" name="Freeform 9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92" name="Rectangle 10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1"/>
            <p:cNvGrpSpPr>
              <a:grpSpLocks/>
            </p:cNvGrpSpPr>
            <p:nvPr/>
          </p:nvGrpSpPr>
          <p:grpSpPr bwMode="auto">
            <a:xfrm>
              <a:off x="1562" y="1248"/>
              <a:ext cx="349" cy="289"/>
              <a:chOff x="1282" y="1509"/>
              <a:chExt cx="349" cy="289"/>
            </a:xfrm>
          </p:grpSpPr>
          <p:sp>
            <p:nvSpPr>
              <p:cNvPr id="1262694" name="Rectangle 10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3"/>
              <p:cNvGrpSpPr>
                <a:grpSpLocks/>
              </p:cNvGrpSpPr>
              <p:nvPr/>
            </p:nvGrpSpPr>
            <p:grpSpPr bwMode="auto">
              <a:xfrm>
                <a:off x="1291" y="1509"/>
                <a:ext cx="340" cy="289"/>
                <a:chOff x="1291" y="1509"/>
                <a:chExt cx="340" cy="289"/>
              </a:xfrm>
            </p:grpSpPr>
            <p:sp>
              <p:nvSpPr>
                <p:cNvPr id="1262696" name="Freeform 10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97" name="Freeform 10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2698" name="Rectangle 10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7"/>
            <p:cNvGrpSpPr>
              <a:grpSpLocks/>
            </p:cNvGrpSpPr>
            <p:nvPr/>
          </p:nvGrpSpPr>
          <p:grpSpPr bwMode="auto">
            <a:xfrm>
              <a:off x="2031" y="1248"/>
              <a:ext cx="296" cy="289"/>
              <a:chOff x="1751" y="1509"/>
              <a:chExt cx="296" cy="289"/>
            </a:xfrm>
          </p:grpSpPr>
          <p:sp>
            <p:nvSpPr>
              <p:cNvPr id="1262700" name="Freeform 10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01" name="Freeform 10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02" name="Line 11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2703" name="Freeform 11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04" name="Line 11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2705" name="Rectangle 11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4"/>
            <p:cNvGrpSpPr>
              <a:grpSpLocks/>
            </p:cNvGrpSpPr>
            <p:nvPr/>
          </p:nvGrpSpPr>
          <p:grpSpPr bwMode="auto">
            <a:xfrm>
              <a:off x="2880" y="1248"/>
              <a:ext cx="325" cy="289"/>
              <a:chOff x="2600" y="1509"/>
              <a:chExt cx="325" cy="289"/>
            </a:xfrm>
          </p:grpSpPr>
          <p:sp>
            <p:nvSpPr>
              <p:cNvPr id="1262707" name="Freeform 11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08" name="Freeform 11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09" name="Rectangle 11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8"/>
            <p:cNvGrpSpPr>
              <a:grpSpLocks/>
            </p:cNvGrpSpPr>
            <p:nvPr/>
          </p:nvGrpSpPr>
          <p:grpSpPr bwMode="auto">
            <a:xfrm>
              <a:off x="3348" y="1248"/>
              <a:ext cx="284" cy="289"/>
              <a:chOff x="3068" y="1509"/>
              <a:chExt cx="284" cy="289"/>
            </a:xfrm>
          </p:grpSpPr>
          <p:sp>
            <p:nvSpPr>
              <p:cNvPr id="1262711" name="Freeform 11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12" name="Freeform 12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13" name="Line 12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2714" name="Line 12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2715" name="Line 12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2716" name="Line 12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2717" name="Line 12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2718" name="Line 12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2719" name="Line 12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2720" name="Line 12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2721" name="Line 12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30"/>
          <p:cNvGrpSpPr>
            <a:grpSpLocks/>
          </p:cNvGrpSpPr>
          <p:nvPr/>
        </p:nvGrpSpPr>
        <p:grpSpPr bwMode="auto">
          <a:xfrm>
            <a:off x="4949825" y="3856038"/>
            <a:ext cx="3355975" cy="838200"/>
            <a:chOff x="1562" y="1152"/>
            <a:chExt cx="2114" cy="528"/>
          </a:xfrm>
        </p:grpSpPr>
        <p:grpSp>
          <p:nvGrpSpPr>
            <p:cNvPr id="26" name="Group 131"/>
            <p:cNvGrpSpPr>
              <a:grpSpLocks/>
            </p:cNvGrpSpPr>
            <p:nvPr/>
          </p:nvGrpSpPr>
          <p:grpSpPr bwMode="auto">
            <a:xfrm>
              <a:off x="2487" y="1152"/>
              <a:ext cx="223" cy="481"/>
              <a:chOff x="2207" y="1413"/>
              <a:chExt cx="223" cy="481"/>
            </a:xfrm>
          </p:grpSpPr>
          <p:sp>
            <p:nvSpPr>
              <p:cNvPr id="1262724" name="Freeform 1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25" name="Rectangle 1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4"/>
            <p:cNvGrpSpPr>
              <a:grpSpLocks/>
            </p:cNvGrpSpPr>
            <p:nvPr/>
          </p:nvGrpSpPr>
          <p:grpSpPr bwMode="auto">
            <a:xfrm>
              <a:off x="1562" y="1248"/>
              <a:ext cx="349" cy="289"/>
              <a:chOff x="1282" y="1509"/>
              <a:chExt cx="349" cy="289"/>
            </a:xfrm>
          </p:grpSpPr>
          <p:sp>
            <p:nvSpPr>
              <p:cNvPr id="1262727" name="Rectangle 1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6"/>
              <p:cNvGrpSpPr>
                <a:grpSpLocks/>
              </p:cNvGrpSpPr>
              <p:nvPr/>
            </p:nvGrpSpPr>
            <p:grpSpPr bwMode="auto">
              <a:xfrm>
                <a:off x="1291" y="1509"/>
                <a:ext cx="340" cy="289"/>
                <a:chOff x="1291" y="1509"/>
                <a:chExt cx="340" cy="289"/>
              </a:xfrm>
            </p:grpSpPr>
            <p:sp>
              <p:nvSpPr>
                <p:cNvPr id="1262729" name="Freeform 1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30" name="Freeform 1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2731" name="Rectangle 1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0"/>
            <p:cNvGrpSpPr>
              <a:grpSpLocks/>
            </p:cNvGrpSpPr>
            <p:nvPr/>
          </p:nvGrpSpPr>
          <p:grpSpPr bwMode="auto">
            <a:xfrm>
              <a:off x="2031" y="1248"/>
              <a:ext cx="296" cy="289"/>
              <a:chOff x="1751" y="1509"/>
              <a:chExt cx="296" cy="289"/>
            </a:xfrm>
          </p:grpSpPr>
          <p:sp>
            <p:nvSpPr>
              <p:cNvPr id="1262733" name="Freeform 1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34" name="Freeform 1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35" name="Line 1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2736" name="Freeform 1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37" name="Line 1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2738" name="Rectangle 1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7"/>
            <p:cNvGrpSpPr>
              <a:grpSpLocks/>
            </p:cNvGrpSpPr>
            <p:nvPr/>
          </p:nvGrpSpPr>
          <p:grpSpPr bwMode="auto">
            <a:xfrm>
              <a:off x="2880" y="1248"/>
              <a:ext cx="325" cy="289"/>
              <a:chOff x="2600" y="1509"/>
              <a:chExt cx="325" cy="289"/>
            </a:xfrm>
          </p:grpSpPr>
          <p:sp>
            <p:nvSpPr>
              <p:cNvPr id="1262740" name="Freeform 1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41" name="Freeform 1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42" name="Rectangle 1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1"/>
            <p:cNvGrpSpPr>
              <a:grpSpLocks/>
            </p:cNvGrpSpPr>
            <p:nvPr/>
          </p:nvGrpSpPr>
          <p:grpSpPr bwMode="auto">
            <a:xfrm>
              <a:off x="3348" y="1248"/>
              <a:ext cx="284" cy="289"/>
              <a:chOff x="3068" y="1509"/>
              <a:chExt cx="284" cy="289"/>
            </a:xfrm>
          </p:grpSpPr>
          <p:sp>
            <p:nvSpPr>
              <p:cNvPr id="1262744" name="Freeform 1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45" name="Freeform 1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46" name="Line 1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2747" name="Line 1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2748" name="Line 1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2749" name="Line 1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2750" name="Line 1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2751" name="Line 1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2752" name="Line 1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2753" name="Line 1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2754" name="Line 1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62689" name="Group 163"/>
          <p:cNvGrpSpPr>
            <a:grpSpLocks/>
          </p:cNvGrpSpPr>
          <p:nvPr/>
        </p:nvGrpSpPr>
        <p:grpSpPr bwMode="auto">
          <a:xfrm>
            <a:off x="5635625" y="4694238"/>
            <a:ext cx="3355975" cy="838200"/>
            <a:chOff x="1562" y="1152"/>
            <a:chExt cx="2114" cy="528"/>
          </a:xfrm>
        </p:grpSpPr>
        <p:grpSp>
          <p:nvGrpSpPr>
            <p:cNvPr id="1262690" name="Group 164"/>
            <p:cNvGrpSpPr>
              <a:grpSpLocks/>
            </p:cNvGrpSpPr>
            <p:nvPr/>
          </p:nvGrpSpPr>
          <p:grpSpPr bwMode="auto">
            <a:xfrm>
              <a:off x="2487" y="1152"/>
              <a:ext cx="223" cy="481"/>
              <a:chOff x="2207" y="1413"/>
              <a:chExt cx="223" cy="481"/>
            </a:xfrm>
          </p:grpSpPr>
          <p:sp>
            <p:nvSpPr>
              <p:cNvPr id="1262757" name="Freeform 1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58" name="Rectangle 1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62693" name="Group 167"/>
            <p:cNvGrpSpPr>
              <a:grpSpLocks/>
            </p:cNvGrpSpPr>
            <p:nvPr/>
          </p:nvGrpSpPr>
          <p:grpSpPr bwMode="auto">
            <a:xfrm>
              <a:off x="1562" y="1248"/>
              <a:ext cx="349" cy="289"/>
              <a:chOff x="1282" y="1509"/>
              <a:chExt cx="349" cy="289"/>
            </a:xfrm>
          </p:grpSpPr>
          <p:sp>
            <p:nvSpPr>
              <p:cNvPr id="1262760" name="Rectangle 1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62695" name="Group 169"/>
              <p:cNvGrpSpPr>
                <a:grpSpLocks/>
              </p:cNvGrpSpPr>
              <p:nvPr/>
            </p:nvGrpSpPr>
            <p:grpSpPr bwMode="auto">
              <a:xfrm>
                <a:off x="1291" y="1509"/>
                <a:ext cx="340" cy="289"/>
                <a:chOff x="1291" y="1509"/>
                <a:chExt cx="340" cy="289"/>
              </a:xfrm>
            </p:grpSpPr>
            <p:sp>
              <p:nvSpPr>
                <p:cNvPr id="1262762" name="Freeform 1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63" name="Freeform 1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2764" name="Rectangle 1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62699" name="Group 173"/>
            <p:cNvGrpSpPr>
              <a:grpSpLocks/>
            </p:cNvGrpSpPr>
            <p:nvPr/>
          </p:nvGrpSpPr>
          <p:grpSpPr bwMode="auto">
            <a:xfrm>
              <a:off x="2031" y="1248"/>
              <a:ext cx="296" cy="289"/>
              <a:chOff x="1751" y="1509"/>
              <a:chExt cx="296" cy="289"/>
            </a:xfrm>
          </p:grpSpPr>
          <p:sp>
            <p:nvSpPr>
              <p:cNvPr id="1262766" name="Freeform 1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67" name="Freeform 1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68" name="Line 1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2769" name="Freeform 1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70" name="Line 1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2771" name="Rectangle 1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62706" name="Group 180"/>
            <p:cNvGrpSpPr>
              <a:grpSpLocks/>
            </p:cNvGrpSpPr>
            <p:nvPr/>
          </p:nvGrpSpPr>
          <p:grpSpPr bwMode="auto">
            <a:xfrm>
              <a:off x="2880" y="1248"/>
              <a:ext cx="325" cy="289"/>
              <a:chOff x="2600" y="1509"/>
              <a:chExt cx="325" cy="289"/>
            </a:xfrm>
          </p:grpSpPr>
          <p:sp>
            <p:nvSpPr>
              <p:cNvPr id="1262773" name="Freeform 1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74" name="Freeform 1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75" name="Rectangle 1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62710" name="Group 184"/>
            <p:cNvGrpSpPr>
              <a:grpSpLocks/>
            </p:cNvGrpSpPr>
            <p:nvPr/>
          </p:nvGrpSpPr>
          <p:grpSpPr bwMode="auto">
            <a:xfrm>
              <a:off x="3348" y="1248"/>
              <a:ext cx="284" cy="289"/>
              <a:chOff x="3068" y="1509"/>
              <a:chExt cx="284" cy="289"/>
            </a:xfrm>
          </p:grpSpPr>
          <p:sp>
            <p:nvSpPr>
              <p:cNvPr id="1262777" name="Freeform 1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78" name="Freeform 1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79" name="Line 1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2780" name="Line 1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2781" name="Line 1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2782" name="Line 1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2783" name="Line 1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2784" name="Line 1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2785" name="Line 1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2786" name="Line 1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2787" name="Line 1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62788" name="Rectangle 196"/>
          <p:cNvSpPr>
            <a:spLocks noGrp="1" noChangeArrowheads="1"/>
          </p:cNvSpPr>
          <p:nvPr>
            <p:ph type="body" idx="1"/>
          </p:nvPr>
        </p:nvSpPr>
        <p:spPr>
          <a:xfrm>
            <a:off x="685800" y="5791200"/>
            <a:ext cx="7391400" cy="379413"/>
          </a:xfrm>
          <a:noFill/>
          <a:ln/>
        </p:spPr>
        <p:txBody>
          <a:bodyPr>
            <a:normAutofit fontScale="70000" lnSpcReduction="20000"/>
          </a:bodyPr>
          <a:lstStyle/>
          <a:p>
            <a:pPr marL="342900" indent="-342900"/>
            <a:r>
              <a:rPr lang="en-US"/>
              <a:t>Will still need </a:t>
            </a:r>
            <a:r>
              <a:rPr lang="en-US">
                <a:solidFill>
                  <a:schemeClr val="accent1"/>
                </a:solidFill>
              </a:rPr>
              <a:t>one stall cycle</a:t>
            </a:r>
            <a:r>
              <a:rPr lang="en-US"/>
              <a:t> even with forwarding</a:t>
            </a:r>
          </a:p>
        </p:txBody>
      </p:sp>
      <p:sp>
        <p:nvSpPr>
          <p:cNvPr id="1262789" name="Rectangle 197"/>
          <p:cNvSpPr>
            <a:spLocks noChangeArrowheads="1"/>
          </p:cNvSpPr>
          <p:nvPr/>
        </p:nvSpPr>
        <p:spPr bwMode="auto">
          <a:xfrm>
            <a:off x="228600" y="16478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62790" name="Rectangle 198"/>
          <p:cNvSpPr>
            <a:spLocks noChangeArrowheads="1"/>
          </p:cNvSpPr>
          <p:nvPr/>
        </p:nvSpPr>
        <p:spPr bwMode="auto">
          <a:xfrm>
            <a:off x="661988" y="14938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sp>
        <p:nvSpPr>
          <p:cNvPr id="1262791" name="Rectangle 199"/>
          <p:cNvSpPr>
            <a:spLocks noChangeArrowheads="1"/>
          </p:cNvSpPr>
          <p:nvPr/>
        </p:nvSpPr>
        <p:spPr bwMode="auto">
          <a:xfrm>
            <a:off x="661988" y="23320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1262792" name="Rectangle 200"/>
          <p:cNvSpPr>
            <a:spLocks noChangeArrowheads="1"/>
          </p:cNvSpPr>
          <p:nvPr/>
        </p:nvSpPr>
        <p:spPr bwMode="auto">
          <a:xfrm>
            <a:off x="661988" y="32131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62793" name="Rectangle 201"/>
          <p:cNvSpPr>
            <a:spLocks noChangeArrowheads="1"/>
          </p:cNvSpPr>
          <p:nvPr/>
        </p:nvSpPr>
        <p:spPr bwMode="auto">
          <a:xfrm>
            <a:off x="661988" y="49228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62794" name="Rectangle 202"/>
          <p:cNvSpPr>
            <a:spLocks noChangeArrowheads="1"/>
          </p:cNvSpPr>
          <p:nvPr/>
        </p:nvSpPr>
        <p:spPr bwMode="auto">
          <a:xfrm>
            <a:off x="661988" y="40513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62795" name="Line 203"/>
          <p:cNvSpPr>
            <a:spLocks noChangeShapeType="1"/>
          </p:cNvSpPr>
          <p:nvPr/>
        </p:nvSpPr>
        <p:spPr bwMode="auto">
          <a:xfrm>
            <a:off x="585788" y="1570038"/>
            <a:ext cx="0" cy="3886200"/>
          </a:xfrm>
          <a:prstGeom prst="line">
            <a:avLst/>
          </a:prstGeom>
          <a:noFill/>
          <a:ln w="28575">
            <a:solidFill>
              <a:schemeClr val="tx1"/>
            </a:solidFill>
            <a:round/>
            <a:headEnd/>
            <a:tailEnd type="triangle" w="med" len="med"/>
          </a:ln>
          <a:effectLst/>
        </p:spPr>
        <p:txBody>
          <a:bodyPr/>
          <a:lstStyle/>
          <a:p>
            <a:endParaRPr lang="en-US"/>
          </a:p>
        </p:txBody>
      </p:sp>
      <p:sp>
        <p:nvSpPr>
          <p:cNvPr id="197" name="Slide Number Placeholder 196"/>
          <p:cNvSpPr>
            <a:spLocks noGrp="1"/>
          </p:cNvSpPr>
          <p:nvPr>
            <p:ph type="sldNum" sz="quarter" idx="12"/>
          </p:nvPr>
        </p:nvSpPr>
        <p:spPr/>
        <p:txBody>
          <a:bodyPr/>
          <a:lstStyle/>
          <a:p>
            <a:fld id="{9F75FEA4-BE46-4E23-B960-59FADFBDF281}" type="slidenum">
              <a:rPr lang="en-US" smtClean="0"/>
              <a:pPr/>
              <a:t>34</a:t>
            </a:fld>
            <a:endParaRPr lang="en-US"/>
          </a:p>
        </p:txBody>
      </p:sp>
      <p:sp>
        <p:nvSpPr>
          <p:cNvPr id="198" name="Footer Placeholder 197"/>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12627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78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0"/>
          <p:cNvGrpSpPr>
            <a:grpSpLocks/>
          </p:cNvGrpSpPr>
          <p:nvPr/>
        </p:nvGrpSpPr>
        <p:grpSpPr bwMode="auto">
          <a:xfrm>
            <a:off x="3429000" y="1828800"/>
            <a:ext cx="1524000" cy="1295400"/>
            <a:chOff x="2160" y="1680"/>
            <a:chExt cx="960" cy="816"/>
          </a:xfrm>
        </p:grpSpPr>
        <p:sp>
          <p:nvSpPr>
            <p:cNvPr id="1219587" name="Rectangle 3"/>
            <p:cNvSpPr>
              <a:spLocks noChangeArrowheads="1"/>
            </p:cNvSpPr>
            <p:nvPr/>
          </p:nvSpPr>
          <p:spPr bwMode="auto">
            <a:xfrm>
              <a:off x="2160" y="2208"/>
              <a:ext cx="33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8" name="Rectangle 4"/>
            <p:cNvSpPr>
              <a:spLocks noChangeArrowheads="1"/>
            </p:cNvSpPr>
            <p:nvPr/>
          </p:nvSpPr>
          <p:spPr bwMode="auto">
            <a:xfrm>
              <a:off x="3024" y="1680"/>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9" name="Line 5"/>
            <p:cNvSpPr>
              <a:spLocks noChangeShapeType="1"/>
            </p:cNvSpPr>
            <p:nvPr/>
          </p:nvSpPr>
          <p:spPr bwMode="auto">
            <a:xfrm flipH="1">
              <a:off x="2160" y="1968"/>
              <a:ext cx="864" cy="240"/>
            </a:xfrm>
            <a:prstGeom prst="line">
              <a:avLst/>
            </a:prstGeom>
            <a:noFill/>
            <a:ln w="28575">
              <a:solidFill>
                <a:schemeClr val="accent1"/>
              </a:solidFill>
              <a:round/>
              <a:headEnd/>
              <a:tailEnd type="triangle" w="med" len="med"/>
            </a:ln>
            <a:effectLst/>
          </p:spPr>
          <p:txBody>
            <a:bodyPr/>
            <a:lstStyle/>
            <a:p>
              <a:endParaRPr lang="en-US"/>
            </a:p>
          </p:txBody>
        </p:sp>
      </p:grpSp>
      <p:sp>
        <p:nvSpPr>
          <p:cNvPr id="1219590" name="Rectangle 6"/>
          <p:cNvSpPr>
            <a:spLocks noGrp="1" noChangeArrowheads="1"/>
          </p:cNvSpPr>
          <p:nvPr>
            <p:ph type="title"/>
          </p:nvPr>
        </p:nvSpPr>
        <p:spPr>
          <a:xfrm>
            <a:off x="685800" y="304800"/>
            <a:ext cx="7797800" cy="422275"/>
          </a:xfrm>
          <a:noFill/>
          <a:ln/>
        </p:spPr>
        <p:txBody>
          <a:bodyPr wrap="none">
            <a:noAutofit/>
          </a:bodyPr>
          <a:lstStyle/>
          <a:p>
            <a:r>
              <a:rPr lang="en-US" sz="3600" dirty="0"/>
              <a:t>Branch Instructions Cause Control Hazards</a:t>
            </a:r>
          </a:p>
        </p:txBody>
      </p:sp>
      <p:sp>
        <p:nvSpPr>
          <p:cNvPr id="1219591" name="Rectangle 7"/>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9592" name="Line 8"/>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9595" name="Rectangle 11"/>
          <p:cNvSpPr>
            <a:spLocks noChangeArrowheads="1"/>
          </p:cNvSpPr>
          <p:nvPr/>
        </p:nvSpPr>
        <p:spPr bwMode="auto">
          <a:xfrm>
            <a:off x="762000" y="2633663"/>
            <a:ext cx="5461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sp>
        <p:nvSpPr>
          <p:cNvPr id="1219596" name="Rectangle 12"/>
          <p:cNvSpPr>
            <a:spLocks noChangeArrowheads="1"/>
          </p:cNvSpPr>
          <p:nvPr/>
        </p:nvSpPr>
        <p:spPr bwMode="auto">
          <a:xfrm>
            <a:off x="762000" y="43434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19597" name="Line 13"/>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8" name="Line 14"/>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9" name="Line 15"/>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0" name="Line 16"/>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1" name="Line 17"/>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2" name="Line 18"/>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3" name="Line 19"/>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4" name="Line 20"/>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5" name="Rectangle 21"/>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19606" name="Line 22"/>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3" name="Group 189"/>
          <p:cNvGrpSpPr>
            <a:grpSpLocks/>
          </p:cNvGrpSpPr>
          <p:nvPr/>
        </p:nvGrpSpPr>
        <p:grpSpPr bwMode="auto">
          <a:xfrm>
            <a:off x="762000" y="1676400"/>
            <a:ext cx="5337175" cy="838200"/>
            <a:chOff x="480" y="1584"/>
            <a:chExt cx="3362" cy="528"/>
          </a:xfrm>
        </p:grpSpPr>
        <p:sp>
          <p:nvSpPr>
            <p:cNvPr id="1219594" name="Rectangle 10"/>
            <p:cNvSpPr>
              <a:spLocks noChangeArrowheads="1"/>
            </p:cNvSpPr>
            <p:nvPr/>
          </p:nvSpPr>
          <p:spPr bwMode="auto">
            <a:xfrm>
              <a:off x="480" y="1632"/>
              <a:ext cx="459" cy="286"/>
            </a:xfrm>
            <a:prstGeom prst="rect">
              <a:avLst/>
            </a:prstGeom>
            <a:noFill/>
            <a:ln w="12700">
              <a:noFill/>
              <a:miter lim="800000"/>
              <a:headEnd/>
              <a:tailEnd/>
            </a:ln>
            <a:effectLst/>
          </p:spPr>
          <p:txBody>
            <a:bodyPr wrap="none" lIns="90488" tIns="44450" rIns="90488" bIns="44450">
              <a:spAutoFit/>
            </a:bodyPr>
            <a:lstStyle/>
            <a:p>
              <a:r>
                <a:rPr lang="en-US" sz="2400" b="1">
                  <a:latin typeface="Courier New" pitchFamily="49" charset="0"/>
                </a:rPr>
                <a:t>beq</a:t>
              </a:r>
            </a:p>
          </p:txBody>
        </p:sp>
        <p:grpSp>
          <p:nvGrpSpPr>
            <p:cNvPr id="4" name="Group 57"/>
            <p:cNvGrpSpPr>
              <a:grpSpLocks/>
            </p:cNvGrpSpPr>
            <p:nvPr/>
          </p:nvGrpSpPr>
          <p:grpSpPr bwMode="auto">
            <a:xfrm>
              <a:off x="2640" y="1584"/>
              <a:ext cx="223" cy="481"/>
              <a:chOff x="2207" y="1413"/>
              <a:chExt cx="223" cy="481"/>
            </a:xfrm>
          </p:grpSpPr>
          <p:sp>
            <p:nvSpPr>
              <p:cNvPr id="1219642" name="Freeform 5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3" name="Rectangle 5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60"/>
            <p:cNvGrpSpPr>
              <a:grpSpLocks/>
            </p:cNvGrpSpPr>
            <p:nvPr/>
          </p:nvGrpSpPr>
          <p:grpSpPr bwMode="auto">
            <a:xfrm>
              <a:off x="1728" y="1680"/>
              <a:ext cx="349" cy="289"/>
              <a:chOff x="1282" y="1509"/>
              <a:chExt cx="349" cy="289"/>
            </a:xfrm>
          </p:grpSpPr>
          <p:sp>
            <p:nvSpPr>
              <p:cNvPr id="1219645" name="Rectangle 6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62"/>
              <p:cNvGrpSpPr>
                <a:grpSpLocks/>
              </p:cNvGrpSpPr>
              <p:nvPr/>
            </p:nvGrpSpPr>
            <p:grpSpPr bwMode="auto">
              <a:xfrm>
                <a:off x="1291" y="1509"/>
                <a:ext cx="340" cy="289"/>
                <a:chOff x="1291" y="1509"/>
                <a:chExt cx="340" cy="289"/>
              </a:xfrm>
            </p:grpSpPr>
            <p:sp>
              <p:nvSpPr>
                <p:cNvPr id="1219647" name="Freeform 6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8" name="Freeform 6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49" name="Rectangle 65"/>
            <p:cNvSpPr>
              <a:spLocks noChangeArrowheads="1"/>
            </p:cNvSpPr>
            <p:nvPr/>
          </p:nvSpPr>
          <p:spPr bwMode="auto">
            <a:xfrm>
              <a:off x="2178" y="168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66"/>
            <p:cNvGrpSpPr>
              <a:grpSpLocks/>
            </p:cNvGrpSpPr>
            <p:nvPr/>
          </p:nvGrpSpPr>
          <p:grpSpPr bwMode="auto">
            <a:xfrm>
              <a:off x="2197" y="1680"/>
              <a:ext cx="296" cy="289"/>
              <a:chOff x="1751" y="1509"/>
              <a:chExt cx="296" cy="289"/>
            </a:xfrm>
          </p:grpSpPr>
          <p:sp>
            <p:nvSpPr>
              <p:cNvPr id="1219651" name="Freeform 6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2" name="Freeform 6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53" name="Line 69"/>
            <p:cNvSpPr>
              <a:spLocks noChangeShapeType="1"/>
            </p:cNvSpPr>
            <p:nvPr/>
          </p:nvSpPr>
          <p:spPr bwMode="auto">
            <a:xfrm>
              <a:off x="2082" y="1824"/>
              <a:ext cx="116" cy="0"/>
            </a:xfrm>
            <a:prstGeom prst="line">
              <a:avLst/>
            </a:prstGeom>
            <a:noFill/>
            <a:ln w="25400">
              <a:solidFill>
                <a:schemeClr val="tx1"/>
              </a:solidFill>
              <a:round/>
              <a:headEnd/>
              <a:tailEnd/>
            </a:ln>
            <a:effectLst/>
          </p:spPr>
          <p:txBody>
            <a:bodyPr wrap="none" anchor="ctr"/>
            <a:lstStyle/>
            <a:p>
              <a:endParaRPr lang="en-US"/>
            </a:p>
          </p:txBody>
        </p:sp>
        <p:sp>
          <p:nvSpPr>
            <p:cNvPr id="1219654" name="Freeform 70"/>
            <p:cNvSpPr>
              <a:spLocks/>
            </p:cNvSpPr>
            <p:nvPr/>
          </p:nvSpPr>
          <p:spPr bwMode="auto">
            <a:xfrm>
              <a:off x="2150" y="172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5" name="Line 71"/>
            <p:cNvSpPr>
              <a:spLocks noChangeShapeType="1"/>
            </p:cNvSpPr>
            <p:nvPr/>
          </p:nvSpPr>
          <p:spPr bwMode="auto">
            <a:xfrm>
              <a:off x="2498" y="1728"/>
              <a:ext cx="157" cy="0"/>
            </a:xfrm>
            <a:prstGeom prst="line">
              <a:avLst/>
            </a:prstGeom>
            <a:noFill/>
            <a:ln w="25400">
              <a:solidFill>
                <a:schemeClr val="tx1"/>
              </a:solidFill>
              <a:round/>
              <a:headEnd/>
              <a:tailEnd/>
            </a:ln>
            <a:effectLst/>
          </p:spPr>
          <p:txBody>
            <a:bodyPr wrap="none" anchor="ctr"/>
            <a:lstStyle/>
            <a:p>
              <a:endParaRPr lang="en-US"/>
            </a:p>
          </p:txBody>
        </p:sp>
        <p:sp>
          <p:nvSpPr>
            <p:cNvPr id="1219656" name="Rectangle 72"/>
            <p:cNvSpPr>
              <a:spLocks noChangeArrowheads="1"/>
            </p:cNvSpPr>
            <p:nvPr/>
          </p:nvSpPr>
          <p:spPr bwMode="auto">
            <a:xfrm>
              <a:off x="2995" y="168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73"/>
            <p:cNvGrpSpPr>
              <a:grpSpLocks/>
            </p:cNvGrpSpPr>
            <p:nvPr/>
          </p:nvGrpSpPr>
          <p:grpSpPr bwMode="auto">
            <a:xfrm>
              <a:off x="3046" y="1680"/>
              <a:ext cx="325" cy="289"/>
              <a:chOff x="2600" y="1509"/>
              <a:chExt cx="325" cy="289"/>
            </a:xfrm>
          </p:grpSpPr>
          <p:sp>
            <p:nvSpPr>
              <p:cNvPr id="1219658" name="Freeform 7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9" name="Freeform 7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0" name="Rectangle 76"/>
            <p:cNvSpPr>
              <a:spLocks noChangeArrowheads="1"/>
            </p:cNvSpPr>
            <p:nvPr/>
          </p:nvSpPr>
          <p:spPr bwMode="auto">
            <a:xfrm>
              <a:off x="3487" y="1682"/>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77"/>
            <p:cNvGrpSpPr>
              <a:grpSpLocks/>
            </p:cNvGrpSpPr>
            <p:nvPr/>
          </p:nvGrpSpPr>
          <p:grpSpPr bwMode="auto">
            <a:xfrm>
              <a:off x="3514" y="1680"/>
              <a:ext cx="284" cy="289"/>
              <a:chOff x="3068" y="1509"/>
              <a:chExt cx="284" cy="289"/>
            </a:xfrm>
          </p:grpSpPr>
          <p:sp>
            <p:nvSpPr>
              <p:cNvPr id="1219662" name="Freeform 7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63" name="Freeform 7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4" name="Line 80"/>
            <p:cNvSpPr>
              <a:spLocks noChangeShapeType="1"/>
            </p:cNvSpPr>
            <p:nvPr/>
          </p:nvSpPr>
          <p:spPr bwMode="auto">
            <a:xfrm>
              <a:off x="3367" y="1824"/>
              <a:ext cx="139" cy="0"/>
            </a:xfrm>
            <a:prstGeom prst="line">
              <a:avLst/>
            </a:prstGeom>
            <a:noFill/>
            <a:ln w="25400">
              <a:solidFill>
                <a:schemeClr val="tx1"/>
              </a:solidFill>
              <a:round/>
              <a:headEnd/>
              <a:tailEnd/>
            </a:ln>
            <a:effectLst/>
          </p:spPr>
          <p:txBody>
            <a:bodyPr wrap="none" anchor="ctr"/>
            <a:lstStyle/>
            <a:p>
              <a:endParaRPr lang="en-US"/>
            </a:p>
          </p:txBody>
        </p:sp>
        <p:sp>
          <p:nvSpPr>
            <p:cNvPr id="1219665" name="Line 81"/>
            <p:cNvSpPr>
              <a:spLocks noChangeShapeType="1"/>
            </p:cNvSpPr>
            <p:nvPr/>
          </p:nvSpPr>
          <p:spPr bwMode="auto">
            <a:xfrm>
              <a:off x="2883" y="1824"/>
              <a:ext cx="155" cy="0"/>
            </a:xfrm>
            <a:prstGeom prst="line">
              <a:avLst/>
            </a:prstGeom>
            <a:noFill/>
            <a:ln w="25400">
              <a:solidFill>
                <a:schemeClr val="tx1"/>
              </a:solidFill>
              <a:round/>
              <a:headEnd/>
              <a:tailEnd/>
            </a:ln>
            <a:effectLst/>
          </p:spPr>
          <p:txBody>
            <a:bodyPr wrap="none" anchor="ctr"/>
            <a:lstStyle/>
            <a:p>
              <a:endParaRPr lang="en-US"/>
            </a:p>
          </p:txBody>
        </p:sp>
        <p:sp>
          <p:nvSpPr>
            <p:cNvPr id="1219666" name="Line 82"/>
            <p:cNvSpPr>
              <a:spLocks noChangeShapeType="1"/>
            </p:cNvSpPr>
            <p:nvPr/>
          </p:nvSpPr>
          <p:spPr bwMode="auto">
            <a:xfrm>
              <a:off x="2498" y="1920"/>
              <a:ext cx="157" cy="0"/>
            </a:xfrm>
            <a:prstGeom prst="line">
              <a:avLst/>
            </a:prstGeom>
            <a:noFill/>
            <a:ln w="25400">
              <a:solidFill>
                <a:schemeClr val="tx1"/>
              </a:solidFill>
              <a:round/>
              <a:headEnd/>
              <a:tailEnd/>
            </a:ln>
            <a:effectLst/>
          </p:spPr>
          <p:txBody>
            <a:bodyPr wrap="none" anchor="ctr"/>
            <a:lstStyle/>
            <a:p>
              <a:endParaRPr lang="en-US"/>
            </a:p>
          </p:txBody>
        </p:sp>
        <p:sp>
          <p:nvSpPr>
            <p:cNvPr id="1219667" name="Line 83"/>
            <p:cNvSpPr>
              <a:spLocks noChangeShapeType="1"/>
            </p:cNvSpPr>
            <p:nvPr/>
          </p:nvSpPr>
          <p:spPr bwMode="auto">
            <a:xfrm>
              <a:off x="2582" y="1920"/>
              <a:ext cx="0" cy="192"/>
            </a:xfrm>
            <a:prstGeom prst="line">
              <a:avLst/>
            </a:prstGeom>
            <a:noFill/>
            <a:ln w="28575">
              <a:solidFill>
                <a:schemeClr val="tx1"/>
              </a:solidFill>
              <a:round/>
              <a:headEnd/>
              <a:tailEnd/>
            </a:ln>
            <a:effectLst/>
          </p:spPr>
          <p:txBody>
            <a:bodyPr/>
            <a:lstStyle/>
            <a:p>
              <a:endParaRPr lang="en-US"/>
            </a:p>
          </p:txBody>
        </p:sp>
        <p:sp>
          <p:nvSpPr>
            <p:cNvPr id="1219668" name="Line 84"/>
            <p:cNvSpPr>
              <a:spLocks noChangeShapeType="1"/>
            </p:cNvSpPr>
            <p:nvPr/>
          </p:nvSpPr>
          <p:spPr bwMode="auto">
            <a:xfrm>
              <a:off x="2582" y="2112"/>
              <a:ext cx="336" cy="0"/>
            </a:xfrm>
            <a:prstGeom prst="line">
              <a:avLst/>
            </a:prstGeom>
            <a:noFill/>
            <a:ln w="28575">
              <a:solidFill>
                <a:schemeClr val="tx1"/>
              </a:solidFill>
              <a:round/>
              <a:headEnd/>
              <a:tailEnd/>
            </a:ln>
            <a:effectLst/>
          </p:spPr>
          <p:txBody>
            <a:bodyPr/>
            <a:lstStyle/>
            <a:p>
              <a:endParaRPr lang="en-US"/>
            </a:p>
          </p:txBody>
        </p:sp>
        <p:sp>
          <p:nvSpPr>
            <p:cNvPr id="1219669" name="Line 85"/>
            <p:cNvSpPr>
              <a:spLocks noChangeShapeType="1"/>
            </p:cNvSpPr>
            <p:nvPr/>
          </p:nvSpPr>
          <p:spPr bwMode="auto">
            <a:xfrm>
              <a:off x="2918" y="1824"/>
              <a:ext cx="0" cy="288"/>
            </a:xfrm>
            <a:prstGeom prst="line">
              <a:avLst/>
            </a:prstGeom>
            <a:noFill/>
            <a:ln w="28575">
              <a:solidFill>
                <a:schemeClr val="tx1"/>
              </a:solidFill>
              <a:round/>
              <a:headEnd/>
              <a:tailEnd/>
            </a:ln>
            <a:effectLst/>
          </p:spPr>
          <p:txBody>
            <a:bodyPr/>
            <a:lstStyle/>
            <a:p>
              <a:endParaRPr lang="en-US"/>
            </a:p>
          </p:txBody>
        </p:sp>
        <p:sp>
          <p:nvSpPr>
            <p:cNvPr id="1219670" name="Line 86"/>
            <p:cNvSpPr>
              <a:spLocks noChangeShapeType="1"/>
            </p:cNvSpPr>
            <p:nvPr/>
          </p:nvSpPr>
          <p:spPr bwMode="auto">
            <a:xfrm flipH="1">
              <a:off x="2998" y="1824"/>
              <a:ext cx="0" cy="240"/>
            </a:xfrm>
            <a:prstGeom prst="line">
              <a:avLst/>
            </a:prstGeom>
            <a:noFill/>
            <a:ln w="28575">
              <a:solidFill>
                <a:schemeClr val="tx1"/>
              </a:solidFill>
              <a:round/>
              <a:headEnd/>
              <a:tailEnd/>
            </a:ln>
            <a:effectLst/>
          </p:spPr>
          <p:txBody>
            <a:bodyPr/>
            <a:lstStyle/>
            <a:p>
              <a:endParaRPr lang="en-US"/>
            </a:p>
          </p:txBody>
        </p:sp>
        <p:sp>
          <p:nvSpPr>
            <p:cNvPr id="1219671" name="Line 87"/>
            <p:cNvSpPr>
              <a:spLocks noChangeShapeType="1"/>
            </p:cNvSpPr>
            <p:nvPr/>
          </p:nvSpPr>
          <p:spPr bwMode="auto">
            <a:xfrm>
              <a:off x="2998" y="2064"/>
              <a:ext cx="432" cy="0"/>
            </a:xfrm>
            <a:prstGeom prst="line">
              <a:avLst/>
            </a:prstGeom>
            <a:noFill/>
            <a:ln w="28575">
              <a:solidFill>
                <a:schemeClr val="tx1"/>
              </a:solidFill>
              <a:round/>
              <a:headEnd/>
              <a:tailEnd/>
            </a:ln>
            <a:effectLst/>
          </p:spPr>
          <p:txBody>
            <a:bodyPr/>
            <a:lstStyle/>
            <a:p>
              <a:endParaRPr lang="en-US"/>
            </a:p>
          </p:txBody>
        </p:sp>
        <p:sp>
          <p:nvSpPr>
            <p:cNvPr id="1219672" name="Line 88"/>
            <p:cNvSpPr>
              <a:spLocks noChangeShapeType="1"/>
            </p:cNvSpPr>
            <p:nvPr/>
          </p:nvSpPr>
          <p:spPr bwMode="auto">
            <a:xfrm>
              <a:off x="3430" y="1824"/>
              <a:ext cx="0" cy="240"/>
            </a:xfrm>
            <a:prstGeom prst="line">
              <a:avLst/>
            </a:prstGeom>
            <a:noFill/>
            <a:ln w="28575">
              <a:solidFill>
                <a:schemeClr val="tx1"/>
              </a:solidFill>
              <a:round/>
              <a:headEnd/>
              <a:tailEnd/>
            </a:ln>
            <a:effectLst/>
          </p:spPr>
          <p:txBody>
            <a:bodyPr/>
            <a:lstStyle/>
            <a:p>
              <a:endParaRPr lang="en-US"/>
            </a:p>
          </p:txBody>
        </p:sp>
      </p:grpSp>
      <p:grpSp>
        <p:nvGrpSpPr>
          <p:cNvPr id="10" name="Group 89"/>
          <p:cNvGrpSpPr>
            <a:grpSpLocks/>
          </p:cNvGrpSpPr>
          <p:nvPr/>
        </p:nvGrpSpPr>
        <p:grpSpPr bwMode="auto">
          <a:xfrm>
            <a:off x="3429000" y="2514600"/>
            <a:ext cx="3355975" cy="838200"/>
            <a:chOff x="1562" y="1152"/>
            <a:chExt cx="2114" cy="528"/>
          </a:xfrm>
        </p:grpSpPr>
        <p:grpSp>
          <p:nvGrpSpPr>
            <p:cNvPr id="11" name="Group 90"/>
            <p:cNvGrpSpPr>
              <a:grpSpLocks/>
            </p:cNvGrpSpPr>
            <p:nvPr/>
          </p:nvGrpSpPr>
          <p:grpSpPr bwMode="auto">
            <a:xfrm>
              <a:off x="2487" y="1152"/>
              <a:ext cx="223" cy="481"/>
              <a:chOff x="2207" y="1413"/>
              <a:chExt cx="223" cy="481"/>
            </a:xfrm>
          </p:grpSpPr>
          <p:sp>
            <p:nvSpPr>
              <p:cNvPr id="1219675" name="Freeform 9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76" name="Rectangle 9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93"/>
            <p:cNvGrpSpPr>
              <a:grpSpLocks/>
            </p:cNvGrpSpPr>
            <p:nvPr/>
          </p:nvGrpSpPr>
          <p:grpSpPr bwMode="auto">
            <a:xfrm>
              <a:off x="1562" y="1248"/>
              <a:ext cx="349" cy="289"/>
              <a:chOff x="1282" y="1509"/>
              <a:chExt cx="349" cy="289"/>
            </a:xfrm>
          </p:grpSpPr>
          <p:sp>
            <p:nvSpPr>
              <p:cNvPr id="1219678" name="Rectangle 9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95"/>
              <p:cNvGrpSpPr>
                <a:grpSpLocks/>
              </p:cNvGrpSpPr>
              <p:nvPr/>
            </p:nvGrpSpPr>
            <p:grpSpPr bwMode="auto">
              <a:xfrm>
                <a:off x="1291" y="1509"/>
                <a:ext cx="340" cy="289"/>
                <a:chOff x="1291" y="1509"/>
                <a:chExt cx="340" cy="289"/>
              </a:xfrm>
            </p:grpSpPr>
            <p:sp>
              <p:nvSpPr>
                <p:cNvPr id="1219680" name="Freeform 9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1" name="Freeform 9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82" name="Rectangle 9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99"/>
            <p:cNvGrpSpPr>
              <a:grpSpLocks/>
            </p:cNvGrpSpPr>
            <p:nvPr/>
          </p:nvGrpSpPr>
          <p:grpSpPr bwMode="auto">
            <a:xfrm>
              <a:off x="2031" y="1248"/>
              <a:ext cx="296" cy="289"/>
              <a:chOff x="1751" y="1509"/>
              <a:chExt cx="296" cy="289"/>
            </a:xfrm>
          </p:grpSpPr>
          <p:sp>
            <p:nvSpPr>
              <p:cNvPr id="1219684" name="Freeform 10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5" name="Freeform 10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86" name="Line 10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687" name="Freeform 10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8" name="Line 10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689" name="Rectangle 10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106"/>
            <p:cNvGrpSpPr>
              <a:grpSpLocks/>
            </p:cNvGrpSpPr>
            <p:nvPr/>
          </p:nvGrpSpPr>
          <p:grpSpPr bwMode="auto">
            <a:xfrm>
              <a:off x="2880" y="1248"/>
              <a:ext cx="325" cy="289"/>
              <a:chOff x="2600" y="1509"/>
              <a:chExt cx="325" cy="289"/>
            </a:xfrm>
          </p:grpSpPr>
          <p:sp>
            <p:nvSpPr>
              <p:cNvPr id="1219691" name="Freeform 10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2" name="Freeform 10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3" name="Rectangle 10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110"/>
            <p:cNvGrpSpPr>
              <a:grpSpLocks/>
            </p:cNvGrpSpPr>
            <p:nvPr/>
          </p:nvGrpSpPr>
          <p:grpSpPr bwMode="auto">
            <a:xfrm>
              <a:off x="3348" y="1248"/>
              <a:ext cx="284" cy="289"/>
              <a:chOff x="3068" y="1509"/>
              <a:chExt cx="284" cy="289"/>
            </a:xfrm>
          </p:grpSpPr>
          <p:sp>
            <p:nvSpPr>
              <p:cNvPr id="1219695" name="Freeform 11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6" name="Freeform 11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7" name="Line 11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698" name="Line 11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699" name="Line 11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00" name="Line 11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01" name="Line 11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02" name="Line 11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03" name="Line 11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04" name="Line 12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05" name="Line 12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122"/>
          <p:cNvGrpSpPr>
            <a:grpSpLocks/>
          </p:cNvGrpSpPr>
          <p:nvPr/>
        </p:nvGrpSpPr>
        <p:grpSpPr bwMode="auto">
          <a:xfrm>
            <a:off x="4114800" y="3352800"/>
            <a:ext cx="3355975" cy="838200"/>
            <a:chOff x="1562" y="1152"/>
            <a:chExt cx="2114" cy="528"/>
          </a:xfrm>
        </p:grpSpPr>
        <p:grpSp>
          <p:nvGrpSpPr>
            <p:cNvPr id="18" name="Group 123"/>
            <p:cNvGrpSpPr>
              <a:grpSpLocks/>
            </p:cNvGrpSpPr>
            <p:nvPr/>
          </p:nvGrpSpPr>
          <p:grpSpPr bwMode="auto">
            <a:xfrm>
              <a:off x="2487" y="1152"/>
              <a:ext cx="223" cy="481"/>
              <a:chOff x="2207" y="1413"/>
              <a:chExt cx="223" cy="481"/>
            </a:xfrm>
          </p:grpSpPr>
          <p:sp>
            <p:nvSpPr>
              <p:cNvPr id="1219708" name="Freeform 12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09" name="Rectangle 12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26"/>
            <p:cNvGrpSpPr>
              <a:grpSpLocks/>
            </p:cNvGrpSpPr>
            <p:nvPr/>
          </p:nvGrpSpPr>
          <p:grpSpPr bwMode="auto">
            <a:xfrm>
              <a:off x="1562" y="1248"/>
              <a:ext cx="349" cy="289"/>
              <a:chOff x="1282" y="1509"/>
              <a:chExt cx="349" cy="289"/>
            </a:xfrm>
          </p:grpSpPr>
          <p:sp>
            <p:nvSpPr>
              <p:cNvPr id="1219711" name="Rectangle 12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28"/>
              <p:cNvGrpSpPr>
                <a:grpSpLocks/>
              </p:cNvGrpSpPr>
              <p:nvPr/>
            </p:nvGrpSpPr>
            <p:grpSpPr bwMode="auto">
              <a:xfrm>
                <a:off x="1291" y="1509"/>
                <a:ext cx="340" cy="289"/>
                <a:chOff x="1291" y="1509"/>
                <a:chExt cx="340" cy="289"/>
              </a:xfrm>
            </p:grpSpPr>
            <p:sp>
              <p:nvSpPr>
                <p:cNvPr id="1219713" name="Freeform 12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4" name="Freeform 13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15" name="Rectangle 13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32"/>
            <p:cNvGrpSpPr>
              <a:grpSpLocks/>
            </p:cNvGrpSpPr>
            <p:nvPr/>
          </p:nvGrpSpPr>
          <p:grpSpPr bwMode="auto">
            <a:xfrm>
              <a:off x="2031" y="1248"/>
              <a:ext cx="296" cy="289"/>
              <a:chOff x="1751" y="1509"/>
              <a:chExt cx="296" cy="289"/>
            </a:xfrm>
          </p:grpSpPr>
          <p:sp>
            <p:nvSpPr>
              <p:cNvPr id="1219717" name="Freeform 13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8" name="Freeform 13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19" name="Line 13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20" name="Freeform 13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1" name="Line 13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22" name="Rectangle 13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39"/>
            <p:cNvGrpSpPr>
              <a:grpSpLocks/>
            </p:cNvGrpSpPr>
            <p:nvPr/>
          </p:nvGrpSpPr>
          <p:grpSpPr bwMode="auto">
            <a:xfrm>
              <a:off x="2880" y="1248"/>
              <a:ext cx="325" cy="289"/>
              <a:chOff x="2600" y="1509"/>
              <a:chExt cx="325" cy="289"/>
            </a:xfrm>
          </p:grpSpPr>
          <p:sp>
            <p:nvSpPr>
              <p:cNvPr id="1219724" name="Freeform 14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5" name="Freeform 14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26" name="Rectangle 14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43"/>
            <p:cNvGrpSpPr>
              <a:grpSpLocks/>
            </p:cNvGrpSpPr>
            <p:nvPr/>
          </p:nvGrpSpPr>
          <p:grpSpPr bwMode="auto">
            <a:xfrm>
              <a:off x="3348" y="1248"/>
              <a:ext cx="284" cy="289"/>
              <a:chOff x="3068" y="1509"/>
              <a:chExt cx="284" cy="289"/>
            </a:xfrm>
          </p:grpSpPr>
          <p:sp>
            <p:nvSpPr>
              <p:cNvPr id="1219728" name="Freeform 14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9" name="Freeform 14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30" name="Line 14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31" name="Line 14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32" name="Line 14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33" name="Line 14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34" name="Line 15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35" name="Line 15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36" name="Line 15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37" name="Line 15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38" name="Line 15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55"/>
          <p:cNvGrpSpPr>
            <a:grpSpLocks/>
          </p:cNvGrpSpPr>
          <p:nvPr/>
        </p:nvGrpSpPr>
        <p:grpSpPr bwMode="auto">
          <a:xfrm>
            <a:off x="4800600" y="4191000"/>
            <a:ext cx="3355975" cy="838200"/>
            <a:chOff x="1562" y="1152"/>
            <a:chExt cx="2114" cy="528"/>
          </a:xfrm>
        </p:grpSpPr>
        <p:grpSp>
          <p:nvGrpSpPr>
            <p:cNvPr id="25" name="Group 156"/>
            <p:cNvGrpSpPr>
              <a:grpSpLocks/>
            </p:cNvGrpSpPr>
            <p:nvPr/>
          </p:nvGrpSpPr>
          <p:grpSpPr bwMode="auto">
            <a:xfrm>
              <a:off x="2487" y="1152"/>
              <a:ext cx="223" cy="481"/>
              <a:chOff x="2207" y="1413"/>
              <a:chExt cx="223" cy="481"/>
            </a:xfrm>
          </p:grpSpPr>
          <p:sp>
            <p:nvSpPr>
              <p:cNvPr id="1219741" name="Freeform 15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2" name="Rectangle 15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59"/>
            <p:cNvGrpSpPr>
              <a:grpSpLocks/>
            </p:cNvGrpSpPr>
            <p:nvPr/>
          </p:nvGrpSpPr>
          <p:grpSpPr bwMode="auto">
            <a:xfrm>
              <a:off x="1562" y="1248"/>
              <a:ext cx="349" cy="289"/>
              <a:chOff x="1282" y="1509"/>
              <a:chExt cx="349" cy="289"/>
            </a:xfrm>
          </p:grpSpPr>
          <p:sp>
            <p:nvSpPr>
              <p:cNvPr id="1219744" name="Rectangle 16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61"/>
              <p:cNvGrpSpPr>
                <a:grpSpLocks/>
              </p:cNvGrpSpPr>
              <p:nvPr/>
            </p:nvGrpSpPr>
            <p:grpSpPr bwMode="auto">
              <a:xfrm>
                <a:off x="1291" y="1509"/>
                <a:ext cx="340" cy="289"/>
                <a:chOff x="1291" y="1509"/>
                <a:chExt cx="340" cy="289"/>
              </a:xfrm>
            </p:grpSpPr>
            <p:sp>
              <p:nvSpPr>
                <p:cNvPr id="1219746" name="Freeform 16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7" name="Freeform 16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48" name="Rectangle 16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65"/>
            <p:cNvGrpSpPr>
              <a:grpSpLocks/>
            </p:cNvGrpSpPr>
            <p:nvPr/>
          </p:nvGrpSpPr>
          <p:grpSpPr bwMode="auto">
            <a:xfrm>
              <a:off x="2031" y="1248"/>
              <a:ext cx="296" cy="289"/>
              <a:chOff x="1751" y="1509"/>
              <a:chExt cx="296" cy="289"/>
            </a:xfrm>
          </p:grpSpPr>
          <p:sp>
            <p:nvSpPr>
              <p:cNvPr id="1219750" name="Freeform 16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1" name="Freeform 16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2" name="Line 16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53" name="Freeform 16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4" name="Line 17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55" name="Rectangle 17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72"/>
            <p:cNvGrpSpPr>
              <a:grpSpLocks/>
            </p:cNvGrpSpPr>
            <p:nvPr/>
          </p:nvGrpSpPr>
          <p:grpSpPr bwMode="auto">
            <a:xfrm>
              <a:off x="2880" y="1248"/>
              <a:ext cx="325" cy="289"/>
              <a:chOff x="2600" y="1509"/>
              <a:chExt cx="325" cy="289"/>
            </a:xfrm>
          </p:grpSpPr>
          <p:sp>
            <p:nvSpPr>
              <p:cNvPr id="1219757" name="Freeform 17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8" name="Freeform 17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9" name="Rectangle 17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76"/>
            <p:cNvGrpSpPr>
              <a:grpSpLocks/>
            </p:cNvGrpSpPr>
            <p:nvPr/>
          </p:nvGrpSpPr>
          <p:grpSpPr bwMode="auto">
            <a:xfrm>
              <a:off x="3348" y="1248"/>
              <a:ext cx="284" cy="289"/>
              <a:chOff x="3068" y="1509"/>
              <a:chExt cx="284" cy="289"/>
            </a:xfrm>
          </p:grpSpPr>
          <p:sp>
            <p:nvSpPr>
              <p:cNvPr id="1219761" name="Freeform 17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62" name="Freeform 17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63" name="Line 17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64" name="Line 18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65" name="Line 18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66" name="Line 18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67" name="Line 18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68" name="Line 18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69" name="Line 18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70" name="Line 18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71" name="Line 18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9772" name="Rectangle 188"/>
          <p:cNvSpPr>
            <a:spLocks noGrp="1" noChangeArrowheads="1"/>
          </p:cNvSpPr>
          <p:nvPr>
            <p:ph type="body" idx="1"/>
          </p:nvPr>
        </p:nvSpPr>
        <p:spPr>
          <a:xfrm>
            <a:off x="609600" y="762000"/>
            <a:ext cx="7391400" cy="379413"/>
          </a:xfrm>
          <a:noFill/>
          <a:ln/>
        </p:spPr>
        <p:txBody>
          <a:bodyPr>
            <a:normAutofit fontScale="70000" lnSpcReduction="20000"/>
          </a:bodyPr>
          <a:lstStyle/>
          <a:p>
            <a:r>
              <a:rPr lang="en-US"/>
              <a:t>Dependencies backward in time cause </a:t>
            </a:r>
            <a:r>
              <a:rPr lang="en-US">
                <a:solidFill>
                  <a:schemeClr val="accent1"/>
                </a:solidFill>
              </a:rPr>
              <a:t>hazards</a:t>
            </a:r>
          </a:p>
        </p:txBody>
      </p:sp>
      <p:sp>
        <p:nvSpPr>
          <p:cNvPr id="155" name="Slide Number Placeholder 154"/>
          <p:cNvSpPr>
            <a:spLocks noGrp="1"/>
          </p:cNvSpPr>
          <p:nvPr>
            <p:ph type="sldNum" sz="quarter" idx="12"/>
          </p:nvPr>
        </p:nvSpPr>
        <p:spPr/>
        <p:txBody>
          <a:bodyPr/>
          <a:lstStyle/>
          <a:p>
            <a:fld id="{9F75FEA4-BE46-4E23-B960-59FADFBDF281}" type="slidenum">
              <a:rPr lang="en-US" smtClean="0"/>
              <a:pPr/>
              <a:t>35</a:t>
            </a:fld>
            <a:endParaRPr lang="en-US"/>
          </a:p>
        </p:txBody>
      </p:sp>
      <p:sp>
        <p:nvSpPr>
          <p:cNvPr id="156" name="Footer Placeholder 155"/>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1"/>
          <p:cNvGrpSpPr>
            <a:grpSpLocks/>
          </p:cNvGrpSpPr>
          <p:nvPr/>
        </p:nvGrpSpPr>
        <p:grpSpPr bwMode="auto">
          <a:xfrm>
            <a:off x="762000" y="2819400"/>
            <a:ext cx="6705600" cy="609600"/>
            <a:chOff x="480" y="2256"/>
            <a:chExt cx="4224" cy="384"/>
          </a:xfrm>
        </p:grpSpPr>
        <p:sp>
          <p:nvSpPr>
            <p:cNvPr id="1223846" name="Rectangle 166"/>
            <p:cNvSpPr>
              <a:spLocks noChangeArrowheads="1"/>
            </p:cNvSpPr>
            <p:nvPr/>
          </p:nvSpPr>
          <p:spPr bwMode="auto">
            <a:xfrm>
              <a:off x="480" y="2352"/>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23847" name="AutoShape 167" descr="Shingle"/>
            <p:cNvSpPr>
              <a:spLocks noChangeArrowheads="1"/>
            </p:cNvSpPr>
            <p:nvPr/>
          </p:nvSpPr>
          <p:spPr bwMode="auto">
            <a:xfrm>
              <a:off x="2496"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48" name="AutoShape 168" descr="Shingle"/>
            <p:cNvSpPr>
              <a:spLocks noChangeArrowheads="1"/>
            </p:cNvSpPr>
            <p:nvPr/>
          </p:nvSpPr>
          <p:spPr bwMode="auto">
            <a:xfrm>
              <a:off x="2928"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49" name="AutoShape 169" descr="Shingle"/>
            <p:cNvSpPr>
              <a:spLocks noChangeArrowheads="1"/>
            </p:cNvSpPr>
            <p:nvPr/>
          </p:nvSpPr>
          <p:spPr bwMode="auto">
            <a:xfrm>
              <a:off x="3408"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50" name="AutoShape 170" descr="Shingle"/>
            <p:cNvSpPr>
              <a:spLocks noChangeArrowheads="1"/>
            </p:cNvSpPr>
            <p:nvPr/>
          </p:nvSpPr>
          <p:spPr bwMode="auto">
            <a:xfrm>
              <a:off x="3840"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51" name="AutoShape 171" descr="Shingle"/>
            <p:cNvSpPr>
              <a:spLocks noChangeArrowheads="1"/>
            </p:cNvSpPr>
            <p:nvPr/>
          </p:nvSpPr>
          <p:spPr bwMode="auto">
            <a:xfrm>
              <a:off x="4272"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179"/>
          <p:cNvGrpSpPr>
            <a:grpSpLocks/>
          </p:cNvGrpSpPr>
          <p:nvPr/>
        </p:nvGrpSpPr>
        <p:grpSpPr bwMode="auto">
          <a:xfrm>
            <a:off x="762000" y="3584575"/>
            <a:ext cx="7391400" cy="682625"/>
            <a:chOff x="480" y="2688"/>
            <a:chExt cx="4656" cy="430"/>
          </a:xfrm>
        </p:grpSpPr>
        <p:sp>
          <p:nvSpPr>
            <p:cNvPr id="1223853" name="Rectangle 173"/>
            <p:cNvSpPr>
              <a:spLocks noChangeArrowheads="1"/>
            </p:cNvSpPr>
            <p:nvPr/>
          </p:nvSpPr>
          <p:spPr bwMode="auto">
            <a:xfrm>
              <a:off x="480" y="2832"/>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23854" name="AutoShape 174" descr="Shingle"/>
            <p:cNvSpPr>
              <a:spLocks noChangeArrowheads="1"/>
            </p:cNvSpPr>
            <p:nvPr/>
          </p:nvSpPr>
          <p:spPr bwMode="auto">
            <a:xfrm>
              <a:off x="2928"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55" name="AutoShape 175" descr="Shingle"/>
            <p:cNvSpPr>
              <a:spLocks noChangeArrowheads="1"/>
            </p:cNvSpPr>
            <p:nvPr/>
          </p:nvSpPr>
          <p:spPr bwMode="auto">
            <a:xfrm>
              <a:off x="3360"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56" name="AutoShape 176" descr="Shingle"/>
            <p:cNvSpPr>
              <a:spLocks noChangeArrowheads="1"/>
            </p:cNvSpPr>
            <p:nvPr/>
          </p:nvSpPr>
          <p:spPr bwMode="auto">
            <a:xfrm>
              <a:off x="3840"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57" name="AutoShape 177" descr="Shingle"/>
            <p:cNvSpPr>
              <a:spLocks noChangeArrowheads="1"/>
            </p:cNvSpPr>
            <p:nvPr/>
          </p:nvSpPr>
          <p:spPr bwMode="auto">
            <a:xfrm>
              <a:off x="4272"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58" name="AutoShape 178" descr="Shingle"/>
            <p:cNvSpPr>
              <a:spLocks noChangeArrowheads="1"/>
            </p:cNvSpPr>
            <p:nvPr/>
          </p:nvSpPr>
          <p:spPr bwMode="auto">
            <a:xfrm>
              <a:off x="4704"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4" name="Group 158"/>
          <p:cNvGrpSpPr>
            <a:grpSpLocks/>
          </p:cNvGrpSpPr>
          <p:nvPr/>
        </p:nvGrpSpPr>
        <p:grpSpPr bwMode="auto">
          <a:xfrm>
            <a:off x="762000" y="2133600"/>
            <a:ext cx="6019800" cy="609600"/>
            <a:chOff x="480" y="1824"/>
            <a:chExt cx="3792" cy="384"/>
          </a:xfrm>
        </p:grpSpPr>
        <p:sp>
          <p:nvSpPr>
            <p:cNvPr id="1223839" name="Rectangle 159"/>
            <p:cNvSpPr>
              <a:spLocks noChangeArrowheads="1"/>
            </p:cNvSpPr>
            <p:nvPr/>
          </p:nvSpPr>
          <p:spPr bwMode="auto">
            <a:xfrm>
              <a:off x="480" y="1824"/>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23840" name="AutoShape 160" descr="Shingle"/>
            <p:cNvSpPr>
              <a:spLocks noChangeArrowheads="1"/>
            </p:cNvSpPr>
            <p:nvPr/>
          </p:nvSpPr>
          <p:spPr bwMode="auto">
            <a:xfrm>
              <a:off x="2112"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41" name="AutoShape 161" descr="Shingle"/>
            <p:cNvSpPr>
              <a:spLocks noChangeArrowheads="1"/>
            </p:cNvSpPr>
            <p:nvPr/>
          </p:nvSpPr>
          <p:spPr bwMode="auto">
            <a:xfrm>
              <a:off x="2544"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42" name="AutoShape 162" descr="Shingle"/>
            <p:cNvSpPr>
              <a:spLocks noChangeArrowheads="1"/>
            </p:cNvSpPr>
            <p:nvPr/>
          </p:nvSpPr>
          <p:spPr bwMode="auto">
            <a:xfrm>
              <a:off x="2976"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43" name="AutoShape 163"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44" name="AutoShape 164"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5" name="Group 195"/>
          <p:cNvGrpSpPr>
            <a:grpSpLocks/>
          </p:cNvGrpSpPr>
          <p:nvPr/>
        </p:nvGrpSpPr>
        <p:grpSpPr bwMode="auto">
          <a:xfrm>
            <a:off x="4800600" y="1371600"/>
            <a:ext cx="1219200" cy="3581400"/>
            <a:chOff x="3024" y="864"/>
            <a:chExt cx="768" cy="2256"/>
          </a:xfrm>
        </p:grpSpPr>
        <p:sp>
          <p:nvSpPr>
            <p:cNvPr id="1223683" name="Rectangle 3"/>
            <p:cNvSpPr>
              <a:spLocks noChangeArrowheads="1"/>
            </p:cNvSpPr>
            <p:nvPr/>
          </p:nvSpPr>
          <p:spPr bwMode="auto">
            <a:xfrm>
              <a:off x="3456" y="2832"/>
              <a:ext cx="33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3684" name="Rectangle 4"/>
            <p:cNvSpPr>
              <a:spLocks noChangeArrowheads="1"/>
            </p:cNvSpPr>
            <p:nvPr/>
          </p:nvSpPr>
          <p:spPr bwMode="auto">
            <a:xfrm>
              <a:off x="3024" y="864"/>
              <a:ext cx="96" cy="3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3685" name="Line 5"/>
            <p:cNvSpPr>
              <a:spLocks noChangeShapeType="1"/>
            </p:cNvSpPr>
            <p:nvPr/>
          </p:nvSpPr>
          <p:spPr bwMode="auto">
            <a:xfrm>
              <a:off x="3120" y="1200"/>
              <a:ext cx="432" cy="1632"/>
            </a:xfrm>
            <a:prstGeom prst="line">
              <a:avLst/>
            </a:prstGeom>
            <a:noFill/>
            <a:ln w="28575">
              <a:solidFill>
                <a:srgbClr val="009900"/>
              </a:solidFill>
              <a:round/>
              <a:headEnd/>
              <a:tailEnd type="triangle" w="med" len="med"/>
            </a:ln>
            <a:effectLst/>
          </p:spPr>
          <p:txBody>
            <a:bodyPr/>
            <a:lstStyle/>
            <a:p>
              <a:endParaRPr lang="en-US"/>
            </a:p>
          </p:txBody>
        </p:sp>
      </p:grpSp>
      <p:sp>
        <p:nvSpPr>
          <p:cNvPr id="1223686" name="Rectangle 6"/>
          <p:cNvSpPr>
            <a:spLocks noGrp="1" noChangeArrowheads="1"/>
          </p:cNvSpPr>
          <p:nvPr>
            <p:ph type="title"/>
          </p:nvPr>
        </p:nvSpPr>
        <p:spPr>
          <a:xfrm>
            <a:off x="1676400" y="304800"/>
            <a:ext cx="6232525" cy="422275"/>
          </a:xfrm>
          <a:noFill/>
          <a:ln/>
        </p:spPr>
        <p:txBody>
          <a:bodyPr wrap="none">
            <a:noAutofit/>
          </a:bodyPr>
          <a:lstStyle/>
          <a:p>
            <a:r>
              <a:rPr lang="en-US" sz="3600" dirty="0"/>
              <a:t>One Way to “Fix” a Control Hazard</a:t>
            </a:r>
          </a:p>
        </p:txBody>
      </p:sp>
      <p:sp>
        <p:nvSpPr>
          <p:cNvPr id="1223687" name="Rectangle 7"/>
          <p:cNvSpPr>
            <a:spLocks noChangeArrowheads="1"/>
          </p:cNvSpPr>
          <p:nvPr/>
        </p:nvSpPr>
        <p:spPr bwMode="auto">
          <a:xfrm>
            <a:off x="328613" y="13731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23688" name="Line 8"/>
          <p:cNvSpPr>
            <a:spLocks noChangeShapeType="1"/>
          </p:cNvSpPr>
          <p:nvPr/>
        </p:nvSpPr>
        <p:spPr bwMode="auto">
          <a:xfrm flipV="1">
            <a:off x="1447800" y="990600"/>
            <a:ext cx="7010400" cy="4763"/>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3690" name="Rectangle 10"/>
          <p:cNvSpPr>
            <a:spLocks noChangeArrowheads="1"/>
          </p:cNvSpPr>
          <p:nvPr/>
        </p:nvSpPr>
        <p:spPr bwMode="auto">
          <a:xfrm>
            <a:off x="762000" y="1295400"/>
            <a:ext cx="728663" cy="454025"/>
          </a:xfrm>
          <a:prstGeom prst="rect">
            <a:avLst/>
          </a:prstGeom>
          <a:noFill/>
          <a:ln w="12700">
            <a:noFill/>
            <a:miter lim="800000"/>
            <a:headEnd/>
            <a:tailEnd/>
          </a:ln>
          <a:effectLst/>
        </p:spPr>
        <p:txBody>
          <a:bodyPr wrap="none" lIns="90488" tIns="44450" rIns="90488" bIns="44450">
            <a:spAutoFit/>
          </a:bodyPr>
          <a:lstStyle/>
          <a:p>
            <a:r>
              <a:rPr lang="en-US" sz="2400" b="1">
                <a:latin typeface="Courier New" pitchFamily="49" charset="0"/>
              </a:rPr>
              <a:t>beq</a:t>
            </a:r>
          </a:p>
        </p:txBody>
      </p:sp>
      <p:sp>
        <p:nvSpPr>
          <p:cNvPr id="1223699" name="Line 19"/>
          <p:cNvSpPr>
            <a:spLocks noChangeShapeType="1"/>
          </p:cNvSpPr>
          <p:nvPr/>
        </p:nvSpPr>
        <p:spPr bwMode="auto">
          <a:xfrm>
            <a:off x="685800" y="1295400"/>
            <a:ext cx="0" cy="5105400"/>
          </a:xfrm>
          <a:prstGeom prst="line">
            <a:avLst/>
          </a:prstGeom>
          <a:noFill/>
          <a:ln w="28575">
            <a:solidFill>
              <a:schemeClr val="tx1"/>
            </a:solidFill>
            <a:round/>
            <a:headEnd/>
            <a:tailEnd type="triangle" w="med" len="med"/>
          </a:ln>
          <a:effectLst/>
        </p:spPr>
        <p:txBody>
          <a:bodyPr/>
          <a:lstStyle/>
          <a:p>
            <a:endParaRPr lang="en-US"/>
          </a:p>
        </p:txBody>
      </p:sp>
      <p:grpSp>
        <p:nvGrpSpPr>
          <p:cNvPr id="6" name="Group 53"/>
          <p:cNvGrpSpPr>
            <a:grpSpLocks/>
          </p:cNvGrpSpPr>
          <p:nvPr/>
        </p:nvGrpSpPr>
        <p:grpSpPr bwMode="auto">
          <a:xfrm>
            <a:off x="2743200" y="1219200"/>
            <a:ext cx="3355975" cy="838200"/>
            <a:chOff x="1562" y="1152"/>
            <a:chExt cx="2114" cy="528"/>
          </a:xfrm>
        </p:grpSpPr>
        <p:grpSp>
          <p:nvGrpSpPr>
            <p:cNvPr id="7" name="Group 54"/>
            <p:cNvGrpSpPr>
              <a:grpSpLocks/>
            </p:cNvGrpSpPr>
            <p:nvPr/>
          </p:nvGrpSpPr>
          <p:grpSpPr bwMode="auto">
            <a:xfrm>
              <a:off x="2487" y="1152"/>
              <a:ext cx="223" cy="481"/>
              <a:chOff x="2207" y="1413"/>
              <a:chExt cx="223" cy="481"/>
            </a:xfrm>
          </p:grpSpPr>
          <p:sp>
            <p:nvSpPr>
              <p:cNvPr id="1223735" name="Freeform 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36" name="Rectangle 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8" name="Group 57"/>
            <p:cNvGrpSpPr>
              <a:grpSpLocks/>
            </p:cNvGrpSpPr>
            <p:nvPr/>
          </p:nvGrpSpPr>
          <p:grpSpPr bwMode="auto">
            <a:xfrm>
              <a:off x="1562" y="1248"/>
              <a:ext cx="349" cy="289"/>
              <a:chOff x="1282" y="1509"/>
              <a:chExt cx="349" cy="289"/>
            </a:xfrm>
          </p:grpSpPr>
          <p:sp>
            <p:nvSpPr>
              <p:cNvPr id="1223738" name="Rectangle 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9" name="Group 59"/>
              <p:cNvGrpSpPr>
                <a:grpSpLocks/>
              </p:cNvGrpSpPr>
              <p:nvPr/>
            </p:nvGrpSpPr>
            <p:grpSpPr bwMode="auto">
              <a:xfrm>
                <a:off x="1291" y="1509"/>
                <a:ext cx="340" cy="289"/>
                <a:chOff x="1291" y="1509"/>
                <a:chExt cx="340" cy="289"/>
              </a:xfrm>
            </p:grpSpPr>
            <p:sp>
              <p:nvSpPr>
                <p:cNvPr id="1223740" name="Freeform 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41" name="Freeform 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3742" name="Rectangle 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63"/>
            <p:cNvGrpSpPr>
              <a:grpSpLocks/>
            </p:cNvGrpSpPr>
            <p:nvPr/>
          </p:nvGrpSpPr>
          <p:grpSpPr bwMode="auto">
            <a:xfrm>
              <a:off x="2031" y="1248"/>
              <a:ext cx="296" cy="289"/>
              <a:chOff x="1751" y="1509"/>
              <a:chExt cx="296" cy="289"/>
            </a:xfrm>
          </p:grpSpPr>
          <p:sp>
            <p:nvSpPr>
              <p:cNvPr id="1223744" name="Freeform 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45" name="Freeform 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746" name="Line 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3747" name="Freeform 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48" name="Line 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3749" name="Rectangle 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1" name="Group 70"/>
            <p:cNvGrpSpPr>
              <a:grpSpLocks/>
            </p:cNvGrpSpPr>
            <p:nvPr/>
          </p:nvGrpSpPr>
          <p:grpSpPr bwMode="auto">
            <a:xfrm>
              <a:off x="2880" y="1248"/>
              <a:ext cx="325" cy="289"/>
              <a:chOff x="2600" y="1509"/>
              <a:chExt cx="325" cy="289"/>
            </a:xfrm>
          </p:grpSpPr>
          <p:sp>
            <p:nvSpPr>
              <p:cNvPr id="1223751" name="Freeform 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52" name="Freeform 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753" name="Rectangle 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 name="Group 74"/>
            <p:cNvGrpSpPr>
              <a:grpSpLocks/>
            </p:cNvGrpSpPr>
            <p:nvPr/>
          </p:nvGrpSpPr>
          <p:grpSpPr bwMode="auto">
            <a:xfrm>
              <a:off x="3348" y="1248"/>
              <a:ext cx="284" cy="289"/>
              <a:chOff x="3068" y="1509"/>
              <a:chExt cx="284" cy="289"/>
            </a:xfrm>
          </p:grpSpPr>
          <p:sp>
            <p:nvSpPr>
              <p:cNvPr id="1223755" name="Freeform 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56" name="Freeform 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757" name="Line 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3758" name="Line 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3759" name="Line 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3760" name="Line 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3761" name="Line 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3762" name="Line 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3763" name="Line 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3764" name="Line 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3765" name="Line 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3" name="Group 196"/>
          <p:cNvGrpSpPr>
            <a:grpSpLocks/>
          </p:cNvGrpSpPr>
          <p:nvPr/>
        </p:nvGrpSpPr>
        <p:grpSpPr bwMode="auto">
          <a:xfrm>
            <a:off x="723900" y="4343400"/>
            <a:ext cx="8267700" cy="1676400"/>
            <a:chOff x="456" y="2736"/>
            <a:chExt cx="5208" cy="1056"/>
          </a:xfrm>
        </p:grpSpPr>
        <p:grpSp>
          <p:nvGrpSpPr>
            <p:cNvPr id="14" name="Group 193"/>
            <p:cNvGrpSpPr>
              <a:grpSpLocks/>
            </p:cNvGrpSpPr>
            <p:nvPr/>
          </p:nvGrpSpPr>
          <p:grpSpPr bwMode="auto">
            <a:xfrm>
              <a:off x="480" y="2736"/>
              <a:ext cx="5088" cy="528"/>
              <a:chOff x="480" y="2736"/>
              <a:chExt cx="5088" cy="528"/>
            </a:xfrm>
          </p:grpSpPr>
          <p:sp>
            <p:nvSpPr>
              <p:cNvPr id="1223768" name="Rectangle 88"/>
              <p:cNvSpPr>
                <a:spLocks noChangeArrowheads="1"/>
              </p:cNvSpPr>
              <p:nvPr/>
            </p:nvSpPr>
            <p:spPr bwMode="auto">
              <a:xfrm>
                <a:off x="480" y="2882"/>
                <a:ext cx="34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grpSp>
            <p:nvGrpSpPr>
              <p:cNvPr id="15" name="Group 89"/>
              <p:cNvGrpSpPr>
                <a:grpSpLocks/>
              </p:cNvGrpSpPr>
              <p:nvPr/>
            </p:nvGrpSpPr>
            <p:grpSpPr bwMode="auto">
              <a:xfrm>
                <a:off x="3454" y="2736"/>
                <a:ext cx="2114" cy="528"/>
                <a:chOff x="1562" y="1152"/>
                <a:chExt cx="2114" cy="528"/>
              </a:xfrm>
            </p:grpSpPr>
            <p:grpSp>
              <p:nvGrpSpPr>
                <p:cNvPr id="16" name="Group 90"/>
                <p:cNvGrpSpPr>
                  <a:grpSpLocks/>
                </p:cNvGrpSpPr>
                <p:nvPr/>
              </p:nvGrpSpPr>
              <p:grpSpPr bwMode="auto">
                <a:xfrm>
                  <a:off x="2487" y="1152"/>
                  <a:ext cx="223" cy="481"/>
                  <a:chOff x="2207" y="1413"/>
                  <a:chExt cx="223" cy="481"/>
                </a:xfrm>
              </p:grpSpPr>
              <p:sp>
                <p:nvSpPr>
                  <p:cNvPr id="1223771" name="Freeform 9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72" name="Rectangle 9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7" name="Group 93"/>
                <p:cNvGrpSpPr>
                  <a:grpSpLocks/>
                </p:cNvGrpSpPr>
                <p:nvPr/>
              </p:nvGrpSpPr>
              <p:grpSpPr bwMode="auto">
                <a:xfrm>
                  <a:off x="1562" y="1248"/>
                  <a:ext cx="349" cy="289"/>
                  <a:chOff x="1282" y="1509"/>
                  <a:chExt cx="349" cy="289"/>
                </a:xfrm>
              </p:grpSpPr>
              <p:sp>
                <p:nvSpPr>
                  <p:cNvPr id="1223774" name="Rectangle 9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8" name="Group 95"/>
                  <p:cNvGrpSpPr>
                    <a:grpSpLocks/>
                  </p:cNvGrpSpPr>
                  <p:nvPr/>
                </p:nvGrpSpPr>
                <p:grpSpPr bwMode="auto">
                  <a:xfrm>
                    <a:off x="1291" y="1509"/>
                    <a:ext cx="340" cy="289"/>
                    <a:chOff x="1291" y="1509"/>
                    <a:chExt cx="340" cy="289"/>
                  </a:xfrm>
                </p:grpSpPr>
                <p:sp>
                  <p:nvSpPr>
                    <p:cNvPr id="1223776" name="Freeform 9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77" name="Freeform 9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3778" name="Rectangle 9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99"/>
                <p:cNvGrpSpPr>
                  <a:grpSpLocks/>
                </p:cNvGrpSpPr>
                <p:nvPr/>
              </p:nvGrpSpPr>
              <p:grpSpPr bwMode="auto">
                <a:xfrm>
                  <a:off x="2031" y="1248"/>
                  <a:ext cx="296" cy="289"/>
                  <a:chOff x="1751" y="1509"/>
                  <a:chExt cx="296" cy="289"/>
                </a:xfrm>
              </p:grpSpPr>
              <p:sp>
                <p:nvSpPr>
                  <p:cNvPr id="1223780" name="Freeform 10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81" name="Freeform 10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782" name="Line 10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3783" name="Freeform 10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84" name="Line 10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3785" name="Rectangle 10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0" name="Group 106"/>
                <p:cNvGrpSpPr>
                  <a:grpSpLocks/>
                </p:cNvGrpSpPr>
                <p:nvPr/>
              </p:nvGrpSpPr>
              <p:grpSpPr bwMode="auto">
                <a:xfrm>
                  <a:off x="2880" y="1248"/>
                  <a:ext cx="325" cy="289"/>
                  <a:chOff x="2600" y="1509"/>
                  <a:chExt cx="325" cy="289"/>
                </a:xfrm>
              </p:grpSpPr>
              <p:sp>
                <p:nvSpPr>
                  <p:cNvPr id="1223787" name="Freeform 10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88" name="Freeform 10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789" name="Rectangle 10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10"/>
                <p:cNvGrpSpPr>
                  <a:grpSpLocks/>
                </p:cNvGrpSpPr>
                <p:nvPr/>
              </p:nvGrpSpPr>
              <p:grpSpPr bwMode="auto">
                <a:xfrm>
                  <a:off x="3348" y="1248"/>
                  <a:ext cx="284" cy="289"/>
                  <a:chOff x="3068" y="1509"/>
                  <a:chExt cx="284" cy="289"/>
                </a:xfrm>
              </p:grpSpPr>
              <p:sp>
                <p:nvSpPr>
                  <p:cNvPr id="1223791" name="Freeform 11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92" name="Freeform 11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793" name="Line 11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3794" name="Line 11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3795" name="Line 11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3796" name="Line 11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3797" name="Line 11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3798" name="Line 11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3799" name="Line 11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3800" name="Line 12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3801" name="Line 12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grpSp>
          <p:nvGrpSpPr>
            <p:cNvPr id="22" name="Group 123"/>
            <p:cNvGrpSpPr>
              <a:grpSpLocks/>
            </p:cNvGrpSpPr>
            <p:nvPr/>
          </p:nvGrpSpPr>
          <p:grpSpPr bwMode="auto">
            <a:xfrm>
              <a:off x="4811" y="3264"/>
              <a:ext cx="223" cy="481"/>
              <a:chOff x="2207" y="1413"/>
              <a:chExt cx="223" cy="481"/>
            </a:xfrm>
          </p:grpSpPr>
          <p:sp>
            <p:nvSpPr>
              <p:cNvPr id="1223804" name="Freeform 12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805" name="Rectangle 12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3" name="Group 194"/>
            <p:cNvGrpSpPr>
              <a:grpSpLocks/>
            </p:cNvGrpSpPr>
            <p:nvPr/>
          </p:nvGrpSpPr>
          <p:grpSpPr bwMode="auto">
            <a:xfrm>
              <a:off x="456" y="3360"/>
              <a:ext cx="5208" cy="432"/>
              <a:chOff x="456" y="3360"/>
              <a:chExt cx="5208" cy="432"/>
            </a:xfrm>
          </p:grpSpPr>
          <p:sp>
            <p:nvSpPr>
              <p:cNvPr id="1223767" name="Rectangle 87"/>
              <p:cNvSpPr>
                <a:spLocks noChangeArrowheads="1"/>
              </p:cNvSpPr>
              <p:nvPr/>
            </p:nvSpPr>
            <p:spPr bwMode="auto">
              <a:xfrm>
                <a:off x="456" y="3429"/>
                <a:ext cx="63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 Inst 3</a:t>
                </a:r>
              </a:p>
            </p:txBody>
          </p:sp>
          <p:grpSp>
            <p:nvGrpSpPr>
              <p:cNvPr id="24" name="Group 126"/>
              <p:cNvGrpSpPr>
                <a:grpSpLocks/>
              </p:cNvGrpSpPr>
              <p:nvPr/>
            </p:nvGrpSpPr>
            <p:grpSpPr bwMode="auto">
              <a:xfrm>
                <a:off x="3886" y="3360"/>
                <a:ext cx="349" cy="289"/>
                <a:chOff x="1282" y="1509"/>
                <a:chExt cx="349" cy="289"/>
              </a:xfrm>
            </p:grpSpPr>
            <p:sp>
              <p:nvSpPr>
                <p:cNvPr id="1223807" name="Rectangle 12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5" name="Group 128"/>
                <p:cNvGrpSpPr>
                  <a:grpSpLocks/>
                </p:cNvGrpSpPr>
                <p:nvPr/>
              </p:nvGrpSpPr>
              <p:grpSpPr bwMode="auto">
                <a:xfrm>
                  <a:off x="1291" y="1509"/>
                  <a:ext cx="340" cy="289"/>
                  <a:chOff x="1291" y="1509"/>
                  <a:chExt cx="340" cy="289"/>
                </a:xfrm>
              </p:grpSpPr>
              <p:sp>
                <p:nvSpPr>
                  <p:cNvPr id="1223809" name="Freeform 12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810" name="Freeform 13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3811" name="Rectangle 131"/>
              <p:cNvSpPr>
                <a:spLocks noChangeArrowheads="1"/>
              </p:cNvSpPr>
              <p:nvPr/>
            </p:nvSpPr>
            <p:spPr bwMode="auto">
              <a:xfrm>
                <a:off x="4336" y="336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32"/>
              <p:cNvGrpSpPr>
                <a:grpSpLocks/>
              </p:cNvGrpSpPr>
              <p:nvPr/>
            </p:nvGrpSpPr>
            <p:grpSpPr bwMode="auto">
              <a:xfrm>
                <a:off x="4355" y="3360"/>
                <a:ext cx="296" cy="289"/>
                <a:chOff x="1751" y="1509"/>
                <a:chExt cx="296" cy="289"/>
              </a:xfrm>
            </p:grpSpPr>
            <p:sp>
              <p:nvSpPr>
                <p:cNvPr id="1223813" name="Freeform 13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814" name="Freeform 13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815" name="Line 135"/>
              <p:cNvSpPr>
                <a:spLocks noChangeShapeType="1"/>
              </p:cNvSpPr>
              <p:nvPr/>
            </p:nvSpPr>
            <p:spPr bwMode="auto">
              <a:xfrm>
                <a:off x="4240" y="3504"/>
                <a:ext cx="116" cy="0"/>
              </a:xfrm>
              <a:prstGeom prst="line">
                <a:avLst/>
              </a:prstGeom>
              <a:noFill/>
              <a:ln w="25400">
                <a:solidFill>
                  <a:schemeClr val="tx1"/>
                </a:solidFill>
                <a:round/>
                <a:headEnd/>
                <a:tailEnd/>
              </a:ln>
              <a:effectLst/>
            </p:spPr>
            <p:txBody>
              <a:bodyPr wrap="none" anchor="ctr"/>
              <a:lstStyle/>
              <a:p>
                <a:endParaRPr lang="en-US"/>
              </a:p>
            </p:txBody>
          </p:sp>
          <p:sp>
            <p:nvSpPr>
              <p:cNvPr id="1223816" name="Freeform 136"/>
              <p:cNvSpPr>
                <a:spLocks/>
              </p:cNvSpPr>
              <p:nvPr/>
            </p:nvSpPr>
            <p:spPr bwMode="auto">
              <a:xfrm>
                <a:off x="4308" y="340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817" name="Line 137"/>
              <p:cNvSpPr>
                <a:spLocks noChangeShapeType="1"/>
              </p:cNvSpPr>
              <p:nvPr/>
            </p:nvSpPr>
            <p:spPr bwMode="auto">
              <a:xfrm>
                <a:off x="4656" y="3408"/>
                <a:ext cx="157" cy="0"/>
              </a:xfrm>
              <a:prstGeom prst="line">
                <a:avLst/>
              </a:prstGeom>
              <a:noFill/>
              <a:ln w="25400">
                <a:solidFill>
                  <a:schemeClr val="tx1"/>
                </a:solidFill>
                <a:round/>
                <a:headEnd/>
                <a:tailEnd/>
              </a:ln>
              <a:effectLst/>
            </p:spPr>
            <p:txBody>
              <a:bodyPr wrap="none" anchor="ctr"/>
              <a:lstStyle/>
              <a:p>
                <a:endParaRPr lang="en-US"/>
              </a:p>
            </p:txBody>
          </p:sp>
          <p:sp>
            <p:nvSpPr>
              <p:cNvPr id="1223818" name="Rectangle 138"/>
              <p:cNvSpPr>
                <a:spLocks noChangeArrowheads="1"/>
              </p:cNvSpPr>
              <p:nvPr/>
            </p:nvSpPr>
            <p:spPr bwMode="auto">
              <a:xfrm>
                <a:off x="5153" y="336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7" name="Group 139"/>
              <p:cNvGrpSpPr>
                <a:grpSpLocks/>
              </p:cNvGrpSpPr>
              <p:nvPr/>
            </p:nvGrpSpPr>
            <p:grpSpPr bwMode="auto">
              <a:xfrm>
                <a:off x="5204" y="3360"/>
                <a:ext cx="325" cy="289"/>
                <a:chOff x="2600" y="1509"/>
                <a:chExt cx="325" cy="289"/>
              </a:xfrm>
            </p:grpSpPr>
            <p:sp>
              <p:nvSpPr>
                <p:cNvPr id="1223820" name="Freeform 14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821" name="Freeform 14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826" name="Line 146"/>
              <p:cNvSpPr>
                <a:spLocks noChangeShapeType="1"/>
              </p:cNvSpPr>
              <p:nvPr/>
            </p:nvSpPr>
            <p:spPr bwMode="auto">
              <a:xfrm>
                <a:off x="5525" y="3504"/>
                <a:ext cx="139" cy="0"/>
              </a:xfrm>
              <a:prstGeom prst="line">
                <a:avLst/>
              </a:prstGeom>
              <a:noFill/>
              <a:ln w="25400">
                <a:solidFill>
                  <a:schemeClr val="tx1"/>
                </a:solidFill>
                <a:round/>
                <a:headEnd/>
                <a:tailEnd/>
              </a:ln>
              <a:effectLst/>
            </p:spPr>
            <p:txBody>
              <a:bodyPr wrap="none" anchor="ctr"/>
              <a:lstStyle/>
              <a:p>
                <a:endParaRPr lang="en-US"/>
              </a:p>
            </p:txBody>
          </p:sp>
          <p:sp>
            <p:nvSpPr>
              <p:cNvPr id="1223827" name="Line 147"/>
              <p:cNvSpPr>
                <a:spLocks noChangeShapeType="1"/>
              </p:cNvSpPr>
              <p:nvPr/>
            </p:nvSpPr>
            <p:spPr bwMode="auto">
              <a:xfrm>
                <a:off x="5041" y="3504"/>
                <a:ext cx="155" cy="0"/>
              </a:xfrm>
              <a:prstGeom prst="line">
                <a:avLst/>
              </a:prstGeom>
              <a:noFill/>
              <a:ln w="25400">
                <a:solidFill>
                  <a:schemeClr val="tx1"/>
                </a:solidFill>
                <a:round/>
                <a:headEnd/>
                <a:tailEnd/>
              </a:ln>
              <a:effectLst/>
            </p:spPr>
            <p:txBody>
              <a:bodyPr wrap="none" anchor="ctr"/>
              <a:lstStyle/>
              <a:p>
                <a:endParaRPr lang="en-US"/>
              </a:p>
            </p:txBody>
          </p:sp>
          <p:sp>
            <p:nvSpPr>
              <p:cNvPr id="1223828" name="Line 148"/>
              <p:cNvSpPr>
                <a:spLocks noChangeShapeType="1"/>
              </p:cNvSpPr>
              <p:nvPr/>
            </p:nvSpPr>
            <p:spPr bwMode="auto">
              <a:xfrm>
                <a:off x="4656" y="3600"/>
                <a:ext cx="157" cy="0"/>
              </a:xfrm>
              <a:prstGeom prst="line">
                <a:avLst/>
              </a:prstGeom>
              <a:noFill/>
              <a:ln w="25400">
                <a:solidFill>
                  <a:schemeClr val="tx1"/>
                </a:solidFill>
                <a:round/>
                <a:headEnd/>
                <a:tailEnd/>
              </a:ln>
              <a:effectLst/>
            </p:spPr>
            <p:txBody>
              <a:bodyPr wrap="none" anchor="ctr"/>
              <a:lstStyle/>
              <a:p>
                <a:endParaRPr lang="en-US"/>
              </a:p>
            </p:txBody>
          </p:sp>
          <p:sp>
            <p:nvSpPr>
              <p:cNvPr id="1223829" name="Line 149"/>
              <p:cNvSpPr>
                <a:spLocks noChangeShapeType="1"/>
              </p:cNvSpPr>
              <p:nvPr/>
            </p:nvSpPr>
            <p:spPr bwMode="auto">
              <a:xfrm>
                <a:off x="4740" y="3600"/>
                <a:ext cx="0" cy="192"/>
              </a:xfrm>
              <a:prstGeom prst="line">
                <a:avLst/>
              </a:prstGeom>
              <a:noFill/>
              <a:ln w="28575">
                <a:solidFill>
                  <a:schemeClr val="tx1"/>
                </a:solidFill>
                <a:round/>
                <a:headEnd/>
                <a:tailEnd/>
              </a:ln>
              <a:effectLst/>
            </p:spPr>
            <p:txBody>
              <a:bodyPr/>
              <a:lstStyle/>
              <a:p>
                <a:endParaRPr lang="en-US"/>
              </a:p>
            </p:txBody>
          </p:sp>
          <p:sp>
            <p:nvSpPr>
              <p:cNvPr id="1223830" name="Line 150"/>
              <p:cNvSpPr>
                <a:spLocks noChangeShapeType="1"/>
              </p:cNvSpPr>
              <p:nvPr/>
            </p:nvSpPr>
            <p:spPr bwMode="auto">
              <a:xfrm>
                <a:off x="4740" y="3792"/>
                <a:ext cx="336" cy="0"/>
              </a:xfrm>
              <a:prstGeom prst="line">
                <a:avLst/>
              </a:prstGeom>
              <a:noFill/>
              <a:ln w="28575">
                <a:solidFill>
                  <a:schemeClr val="tx1"/>
                </a:solidFill>
                <a:round/>
                <a:headEnd/>
                <a:tailEnd/>
              </a:ln>
              <a:effectLst/>
            </p:spPr>
            <p:txBody>
              <a:bodyPr/>
              <a:lstStyle/>
              <a:p>
                <a:endParaRPr lang="en-US"/>
              </a:p>
            </p:txBody>
          </p:sp>
          <p:sp>
            <p:nvSpPr>
              <p:cNvPr id="1223831" name="Line 151"/>
              <p:cNvSpPr>
                <a:spLocks noChangeShapeType="1"/>
              </p:cNvSpPr>
              <p:nvPr/>
            </p:nvSpPr>
            <p:spPr bwMode="auto">
              <a:xfrm>
                <a:off x="5076" y="3504"/>
                <a:ext cx="0" cy="288"/>
              </a:xfrm>
              <a:prstGeom prst="line">
                <a:avLst/>
              </a:prstGeom>
              <a:noFill/>
              <a:ln w="28575">
                <a:solidFill>
                  <a:schemeClr val="tx1"/>
                </a:solidFill>
                <a:round/>
                <a:headEnd/>
                <a:tailEnd/>
              </a:ln>
              <a:effectLst/>
            </p:spPr>
            <p:txBody>
              <a:bodyPr/>
              <a:lstStyle/>
              <a:p>
                <a:endParaRPr lang="en-US"/>
              </a:p>
            </p:txBody>
          </p:sp>
          <p:sp>
            <p:nvSpPr>
              <p:cNvPr id="1223832" name="Line 152"/>
              <p:cNvSpPr>
                <a:spLocks noChangeShapeType="1"/>
              </p:cNvSpPr>
              <p:nvPr/>
            </p:nvSpPr>
            <p:spPr bwMode="auto">
              <a:xfrm flipH="1">
                <a:off x="5156" y="3504"/>
                <a:ext cx="0" cy="240"/>
              </a:xfrm>
              <a:prstGeom prst="line">
                <a:avLst/>
              </a:prstGeom>
              <a:noFill/>
              <a:ln w="28575">
                <a:solidFill>
                  <a:schemeClr val="tx1"/>
                </a:solidFill>
                <a:round/>
                <a:headEnd/>
                <a:tailEnd/>
              </a:ln>
              <a:effectLst/>
            </p:spPr>
            <p:txBody>
              <a:bodyPr/>
              <a:lstStyle/>
              <a:p>
                <a:endParaRPr lang="en-US"/>
              </a:p>
            </p:txBody>
          </p:sp>
          <p:sp>
            <p:nvSpPr>
              <p:cNvPr id="1223833" name="Line 153"/>
              <p:cNvSpPr>
                <a:spLocks noChangeShapeType="1"/>
              </p:cNvSpPr>
              <p:nvPr/>
            </p:nvSpPr>
            <p:spPr bwMode="auto">
              <a:xfrm>
                <a:off x="5156" y="3744"/>
                <a:ext cx="432" cy="0"/>
              </a:xfrm>
              <a:prstGeom prst="line">
                <a:avLst/>
              </a:prstGeom>
              <a:noFill/>
              <a:ln w="28575">
                <a:solidFill>
                  <a:schemeClr val="tx1"/>
                </a:solidFill>
                <a:round/>
                <a:headEnd/>
                <a:tailEnd/>
              </a:ln>
              <a:effectLst/>
            </p:spPr>
            <p:txBody>
              <a:bodyPr/>
              <a:lstStyle/>
              <a:p>
                <a:endParaRPr lang="en-US"/>
              </a:p>
            </p:txBody>
          </p:sp>
          <p:sp>
            <p:nvSpPr>
              <p:cNvPr id="1223834" name="Line 154"/>
              <p:cNvSpPr>
                <a:spLocks noChangeShapeType="1"/>
              </p:cNvSpPr>
              <p:nvPr/>
            </p:nvSpPr>
            <p:spPr bwMode="auto">
              <a:xfrm>
                <a:off x="5588" y="3504"/>
                <a:ext cx="0" cy="240"/>
              </a:xfrm>
              <a:prstGeom prst="line">
                <a:avLst/>
              </a:prstGeom>
              <a:noFill/>
              <a:ln w="28575">
                <a:solidFill>
                  <a:schemeClr val="tx1"/>
                </a:solidFill>
                <a:round/>
                <a:headEnd/>
                <a:tailEnd/>
              </a:ln>
              <a:effectLst/>
            </p:spPr>
            <p:txBody>
              <a:bodyPr/>
              <a:lstStyle/>
              <a:p>
                <a:endParaRPr lang="en-US"/>
              </a:p>
            </p:txBody>
          </p:sp>
        </p:grpSp>
      </p:grpSp>
      <p:sp>
        <p:nvSpPr>
          <p:cNvPr id="1223835" name="Rectangle 155"/>
          <p:cNvSpPr>
            <a:spLocks noChangeArrowheads="1"/>
          </p:cNvSpPr>
          <p:nvPr/>
        </p:nvSpPr>
        <p:spPr bwMode="auto">
          <a:xfrm>
            <a:off x="7086600" y="1066800"/>
            <a:ext cx="1676400" cy="1612900"/>
          </a:xfrm>
          <a:prstGeom prst="rect">
            <a:avLst/>
          </a:prstGeom>
          <a:noFill/>
          <a:ln w="12700">
            <a:noFill/>
            <a:miter lim="800000"/>
            <a:headEnd/>
            <a:tailEnd/>
          </a:ln>
          <a:effectLst/>
        </p:spPr>
        <p:txBody>
          <a:bodyPr lIns="90488" tIns="44450" rIns="90488" bIns="44450">
            <a:spAutoFit/>
          </a:bodyPr>
          <a:lstStyle/>
          <a:p>
            <a:pPr algn="r"/>
            <a:r>
              <a:rPr lang="en-US" sz="2000"/>
              <a:t>Fix branch hazard by waiting – </a:t>
            </a:r>
            <a:r>
              <a:rPr lang="en-US" sz="2000">
                <a:solidFill>
                  <a:schemeClr val="accent2"/>
                </a:solidFill>
              </a:rPr>
              <a:t>stall</a:t>
            </a:r>
            <a:r>
              <a:rPr lang="en-US" sz="2000"/>
              <a:t> – but affects CPI</a:t>
            </a:r>
          </a:p>
        </p:txBody>
      </p:sp>
      <p:sp>
        <p:nvSpPr>
          <p:cNvPr id="1223837" name="Line 157"/>
          <p:cNvSpPr>
            <a:spLocks noChangeShapeType="1"/>
          </p:cNvSpPr>
          <p:nvPr/>
        </p:nvSpPr>
        <p:spPr bwMode="auto">
          <a:xfrm>
            <a:off x="81534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0" name="Line 180"/>
          <p:cNvSpPr>
            <a:spLocks noChangeShapeType="1"/>
          </p:cNvSpPr>
          <p:nvPr/>
        </p:nvSpPr>
        <p:spPr bwMode="auto">
          <a:xfrm>
            <a:off x="87630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1" name="Line 181"/>
          <p:cNvSpPr>
            <a:spLocks noChangeShapeType="1"/>
          </p:cNvSpPr>
          <p:nvPr/>
        </p:nvSpPr>
        <p:spPr bwMode="auto">
          <a:xfrm>
            <a:off x="74676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2" name="Line 182"/>
          <p:cNvSpPr>
            <a:spLocks noChangeShapeType="1"/>
          </p:cNvSpPr>
          <p:nvPr/>
        </p:nvSpPr>
        <p:spPr bwMode="auto">
          <a:xfrm>
            <a:off x="67818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3" name="Line 183"/>
          <p:cNvSpPr>
            <a:spLocks noChangeShapeType="1"/>
          </p:cNvSpPr>
          <p:nvPr/>
        </p:nvSpPr>
        <p:spPr bwMode="auto">
          <a:xfrm>
            <a:off x="60960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4" name="Line 184"/>
          <p:cNvSpPr>
            <a:spLocks noChangeShapeType="1"/>
          </p:cNvSpPr>
          <p:nvPr/>
        </p:nvSpPr>
        <p:spPr bwMode="auto">
          <a:xfrm>
            <a:off x="54102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5" name="Line 185"/>
          <p:cNvSpPr>
            <a:spLocks noChangeShapeType="1"/>
          </p:cNvSpPr>
          <p:nvPr/>
        </p:nvSpPr>
        <p:spPr bwMode="auto">
          <a:xfrm>
            <a:off x="47244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6" name="Line 186"/>
          <p:cNvSpPr>
            <a:spLocks noChangeShapeType="1"/>
          </p:cNvSpPr>
          <p:nvPr/>
        </p:nvSpPr>
        <p:spPr bwMode="auto">
          <a:xfrm>
            <a:off x="40386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7" name="Line 187"/>
          <p:cNvSpPr>
            <a:spLocks noChangeShapeType="1"/>
          </p:cNvSpPr>
          <p:nvPr/>
        </p:nvSpPr>
        <p:spPr bwMode="auto">
          <a:xfrm>
            <a:off x="33528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8" name="Line 188"/>
          <p:cNvSpPr>
            <a:spLocks noChangeShapeType="1"/>
          </p:cNvSpPr>
          <p:nvPr/>
        </p:nvSpPr>
        <p:spPr bwMode="auto">
          <a:xfrm>
            <a:off x="2667000" y="9906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42" name="Slide Number Placeholder 141"/>
          <p:cNvSpPr>
            <a:spLocks noGrp="1"/>
          </p:cNvSpPr>
          <p:nvPr>
            <p:ph type="sldNum" sz="quarter" idx="12"/>
          </p:nvPr>
        </p:nvSpPr>
        <p:spPr/>
        <p:txBody>
          <a:bodyPr/>
          <a:lstStyle/>
          <a:p>
            <a:fld id="{9F75FEA4-BE46-4E23-B960-59FADFBDF281}" type="slidenum">
              <a:rPr lang="en-US" smtClean="0"/>
              <a:pPr/>
              <a:t>36</a:t>
            </a:fld>
            <a:endParaRPr lang="en-US"/>
          </a:p>
        </p:txBody>
      </p:sp>
      <p:sp>
        <p:nvSpPr>
          <p:cNvPr id="143" name="Footer Placeholder 142"/>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38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835"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a:xfrm>
            <a:off x="533400" y="152400"/>
            <a:ext cx="8229600" cy="422275"/>
          </a:xfrm>
        </p:spPr>
        <p:txBody>
          <a:bodyPr>
            <a:noAutofit/>
          </a:bodyPr>
          <a:lstStyle/>
          <a:p>
            <a:r>
              <a:rPr lang="en-US" sz="3600" dirty="0"/>
              <a:t>Corrected </a:t>
            </a:r>
            <a:r>
              <a:rPr lang="en-US" sz="3600" dirty="0" err="1"/>
              <a:t>Datapath</a:t>
            </a:r>
            <a:r>
              <a:rPr lang="en-US" sz="3600" dirty="0"/>
              <a:t> to Save </a:t>
            </a:r>
            <a:r>
              <a:rPr lang="en-US" sz="3600" dirty="0" err="1"/>
              <a:t>RegWrite</a:t>
            </a:r>
            <a:r>
              <a:rPr lang="en-US" sz="3600" dirty="0"/>
              <a:t> </a:t>
            </a:r>
            <a:r>
              <a:rPr lang="en-US" sz="3600" dirty="0" err="1"/>
              <a:t>Addr</a:t>
            </a:r>
            <a:endParaRPr lang="en-US" sz="3600" dirty="0"/>
          </a:p>
        </p:txBody>
      </p:sp>
      <p:sp>
        <p:nvSpPr>
          <p:cNvPr id="1250410" name="Rectangle 106"/>
          <p:cNvSpPr>
            <a:spLocks noGrp="1" noChangeArrowheads="1"/>
          </p:cNvSpPr>
          <p:nvPr>
            <p:ph type="body" idx="1"/>
          </p:nvPr>
        </p:nvSpPr>
        <p:spPr>
          <a:xfrm>
            <a:off x="457200" y="747713"/>
            <a:ext cx="7924800" cy="708025"/>
          </a:xfrm>
          <a:noFill/>
          <a:ln/>
        </p:spPr>
        <p:txBody>
          <a:bodyPr>
            <a:normAutofit fontScale="77500" lnSpcReduction="20000"/>
          </a:bodyPr>
          <a:lstStyle/>
          <a:p>
            <a:r>
              <a:rPr lang="en-US"/>
              <a:t>Need to preserve the destination register address in the pipeline state registers</a:t>
            </a:r>
          </a:p>
        </p:txBody>
      </p:sp>
      <p:grpSp>
        <p:nvGrpSpPr>
          <p:cNvPr id="2" name="Group 150"/>
          <p:cNvGrpSpPr>
            <a:grpSpLocks/>
          </p:cNvGrpSpPr>
          <p:nvPr/>
        </p:nvGrpSpPr>
        <p:grpSpPr bwMode="auto">
          <a:xfrm>
            <a:off x="228600" y="1524000"/>
            <a:ext cx="8534400" cy="4648200"/>
            <a:chOff x="144" y="816"/>
            <a:chExt cx="5376" cy="2928"/>
          </a:xfrm>
        </p:grpSpPr>
        <p:grpSp>
          <p:nvGrpSpPr>
            <p:cNvPr id="3" name="Group 151"/>
            <p:cNvGrpSpPr>
              <a:grpSpLocks/>
            </p:cNvGrpSpPr>
            <p:nvPr/>
          </p:nvGrpSpPr>
          <p:grpSpPr bwMode="auto">
            <a:xfrm>
              <a:off x="1056" y="1440"/>
              <a:ext cx="240" cy="576"/>
              <a:chOff x="1392" y="2880"/>
              <a:chExt cx="288" cy="480"/>
            </a:xfrm>
          </p:grpSpPr>
          <p:sp>
            <p:nvSpPr>
              <p:cNvPr id="1250456" name="Line 15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0457" name="Line 15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0458" name="Line 15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0459" name="Line 15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0460" name="Line 15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0461" name="Line 15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0462" name="Line 15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0463" name="Rectangle 159"/>
            <p:cNvSpPr>
              <a:spLocks noChangeArrowheads="1"/>
            </p:cNvSpPr>
            <p:nvPr/>
          </p:nvSpPr>
          <p:spPr bwMode="auto">
            <a:xfrm>
              <a:off x="624"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0464" name="Rectangle 160"/>
            <p:cNvSpPr>
              <a:spLocks noChangeArrowheads="1"/>
            </p:cNvSpPr>
            <p:nvPr/>
          </p:nvSpPr>
          <p:spPr bwMode="auto">
            <a:xfrm>
              <a:off x="336" y="2304"/>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250465" name="Line 161"/>
            <p:cNvSpPr>
              <a:spLocks noChangeShapeType="1"/>
            </p:cNvSpPr>
            <p:nvPr/>
          </p:nvSpPr>
          <p:spPr bwMode="auto">
            <a:xfrm>
              <a:off x="432"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1250466" name="Line 162"/>
            <p:cNvSpPr>
              <a:spLocks noChangeShapeType="1"/>
            </p:cNvSpPr>
            <p:nvPr/>
          </p:nvSpPr>
          <p:spPr bwMode="auto">
            <a:xfrm>
              <a:off x="480" y="1536"/>
              <a:ext cx="576" cy="0"/>
            </a:xfrm>
            <a:prstGeom prst="line">
              <a:avLst/>
            </a:prstGeom>
            <a:noFill/>
            <a:ln w="28575">
              <a:solidFill>
                <a:schemeClr val="tx1"/>
              </a:solidFill>
              <a:round/>
              <a:headEnd/>
              <a:tailEnd type="triangle" w="med" len="med"/>
            </a:ln>
            <a:effectLst/>
          </p:spPr>
          <p:txBody>
            <a:bodyPr/>
            <a:lstStyle/>
            <a:p>
              <a:endParaRPr lang="en-US"/>
            </a:p>
          </p:txBody>
        </p:sp>
        <p:sp>
          <p:nvSpPr>
            <p:cNvPr id="1250467" name="Line 163"/>
            <p:cNvSpPr>
              <a:spLocks noChangeShapeType="1"/>
            </p:cNvSpPr>
            <p:nvPr/>
          </p:nvSpPr>
          <p:spPr bwMode="auto">
            <a:xfrm>
              <a:off x="816" y="1920"/>
              <a:ext cx="240" cy="0"/>
            </a:xfrm>
            <a:prstGeom prst="line">
              <a:avLst/>
            </a:prstGeom>
            <a:noFill/>
            <a:ln w="28575">
              <a:solidFill>
                <a:schemeClr val="tx1"/>
              </a:solidFill>
              <a:round/>
              <a:headEnd/>
              <a:tailEnd type="triangle" w="med" len="med"/>
            </a:ln>
            <a:effectLst/>
          </p:spPr>
          <p:txBody>
            <a:bodyPr/>
            <a:lstStyle/>
            <a:p>
              <a:endParaRPr lang="en-US"/>
            </a:p>
          </p:txBody>
        </p:sp>
        <p:sp>
          <p:nvSpPr>
            <p:cNvPr id="1250468" name="Text Box 164"/>
            <p:cNvSpPr txBox="1">
              <a:spLocks noChangeArrowheads="1"/>
            </p:cNvSpPr>
            <p:nvPr/>
          </p:nvSpPr>
          <p:spPr bwMode="auto">
            <a:xfrm>
              <a:off x="576" y="2400"/>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50469" name="Text Box 165"/>
            <p:cNvSpPr txBox="1">
              <a:spLocks noChangeArrowheads="1"/>
            </p:cNvSpPr>
            <p:nvPr/>
          </p:nvSpPr>
          <p:spPr bwMode="auto">
            <a:xfrm>
              <a:off x="729" y="2098"/>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50470" name="Text Box 166"/>
            <p:cNvSpPr txBox="1">
              <a:spLocks noChangeArrowheads="1"/>
            </p:cNvSpPr>
            <p:nvPr/>
          </p:nvSpPr>
          <p:spPr bwMode="auto">
            <a:xfrm>
              <a:off x="1056" y="1632"/>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0471" name="Text Box 167"/>
            <p:cNvSpPr txBox="1">
              <a:spLocks noChangeArrowheads="1"/>
            </p:cNvSpPr>
            <p:nvPr/>
          </p:nvSpPr>
          <p:spPr bwMode="auto">
            <a:xfrm rot="-5400000">
              <a:off x="250" y="2438"/>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50472" name="Line 168"/>
            <p:cNvSpPr>
              <a:spLocks noChangeShapeType="1"/>
            </p:cNvSpPr>
            <p:nvPr/>
          </p:nvSpPr>
          <p:spPr bwMode="auto">
            <a:xfrm>
              <a:off x="144"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1250473" name="Text Box 169"/>
            <p:cNvSpPr txBox="1">
              <a:spLocks noChangeArrowheads="1"/>
            </p:cNvSpPr>
            <p:nvPr/>
          </p:nvSpPr>
          <p:spPr bwMode="auto">
            <a:xfrm>
              <a:off x="672" y="1824"/>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50474" name="Line 170"/>
            <p:cNvSpPr>
              <a:spLocks noChangeShapeType="1"/>
            </p:cNvSpPr>
            <p:nvPr/>
          </p:nvSpPr>
          <p:spPr bwMode="auto">
            <a:xfrm>
              <a:off x="144" y="1008"/>
              <a:ext cx="0" cy="1536"/>
            </a:xfrm>
            <a:prstGeom prst="line">
              <a:avLst/>
            </a:prstGeom>
            <a:noFill/>
            <a:ln w="28575">
              <a:solidFill>
                <a:schemeClr val="tx1"/>
              </a:solidFill>
              <a:round/>
              <a:headEnd/>
              <a:tailEnd/>
            </a:ln>
            <a:effectLst/>
          </p:spPr>
          <p:txBody>
            <a:bodyPr/>
            <a:lstStyle/>
            <a:p>
              <a:endParaRPr lang="en-US"/>
            </a:p>
          </p:txBody>
        </p:sp>
        <p:sp>
          <p:nvSpPr>
            <p:cNvPr id="1250475" name="AutoShape 171"/>
            <p:cNvSpPr>
              <a:spLocks noChangeArrowheads="1"/>
            </p:cNvSpPr>
            <p:nvPr/>
          </p:nvSpPr>
          <p:spPr bwMode="auto">
            <a:xfrm rot="5400000" flipH="1">
              <a:off x="528" y="96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0476" name="Line 172"/>
            <p:cNvSpPr>
              <a:spLocks noChangeShapeType="1"/>
            </p:cNvSpPr>
            <p:nvPr/>
          </p:nvSpPr>
          <p:spPr bwMode="auto">
            <a:xfrm flipH="1">
              <a:off x="144" y="1008"/>
              <a:ext cx="537" cy="0"/>
            </a:xfrm>
            <a:prstGeom prst="line">
              <a:avLst/>
            </a:prstGeom>
            <a:noFill/>
            <a:ln w="28575">
              <a:solidFill>
                <a:schemeClr val="tx1"/>
              </a:solidFill>
              <a:round/>
              <a:headEnd/>
              <a:tailEnd/>
            </a:ln>
            <a:effectLst/>
          </p:spPr>
          <p:txBody>
            <a:bodyPr/>
            <a:lstStyle/>
            <a:p>
              <a:endParaRPr lang="en-US"/>
            </a:p>
          </p:txBody>
        </p:sp>
        <p:sp>
          <p:nvSpPr>
            <p:cNvPr id="1250477" name="Rectangle 173"/>
            <p:cNvSpPr>
              <a:spLocks noChangeArrowheads="1"/>
            </p:cNvSpPr>
            <p:nvPr/>
          </p:nvSpPr>
          <p:spPr bwMode="auto">
            <a:xfrm flipH="1">
              <a:off x="729" y="105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0478" name="Rectangle 174"/>
            <p:cNvSpPr>
              <a:spLocks noChangeArrowheads="1"/>
            </p:cNvSpPr>
            <p:nvPr/>
          </p:nvSpPr>
          <p:spPr bwMode="auto">
            <a:xfrm flipH="1">
              <a:off x="720"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0479" name="Line 175"/>
            <p:cNvSpPr>
              <a:spLocks noChangeShapeType="1"/>
            </p:cNvSpPr>
            <p:nvPr/>
          </p:nvSpPr>
          <p:spPr bwMode="auto">
            <a:xfrm flipH="1">
              <a:off x="816" y="912"/>
              <a:ext cx="3312" cy="0"/>
            </a:xfrm>
            <a:prstGeom prst="line">
              <a:avLst/>
            </a:prstGeom>
            <a:noFill/>
            <a:ln w="28575">
              <a:solidFill>
                <a:srgbClr val="CC3399"/>
              </a:solidFill>
              <a:round/>
              <a:headEnd/>
              <a:tailEnd type="triangle" w="med" len="med"/>
            </a:ln>
            <a:effectLst/>
          </p:spPr>
          <p:txBody>
            <a:bodyPr/>
            <a:lstStyle/>
            <a:p>
              <a:endParaRPr lang="en-US"/>
            </a:p>
          </p:txBody>
        </p:sp>
        <p:sp>
          <p:nvSpPr>
            <p:cNvPr id="1250480" name="Line 176"/>
            <p:cNvSpPr>
              <a:spLocks noChangeShapeType="1"/>
            </p:cNvSpPr>
            <p:nvPr/>
          </p:nvSpPr>
          <p:spPr bwMode="auto">
            <a:xfrm flipH="1">
              <a:off x="1776" y="3744"/>
              <a:ext cx="3744" cy="0"/>
            </a:xfrm>
            <a:prstGeom prst="line">
              <a:avLst/>
            </a:prstGeom>
            <a:noFill/>
            <a:ln w="28575">
              <a:solidFill>
                <a:srgbClr val="CC3399"/>
              </a:solidFill>
              <a:round/>
              <a:headEnd/>
              <a:tailEnd/>
            </a:ln>
            <a:effectLst/>
          </p:spPr>
          <p:txBody>
            <a:bodyPr/>
            <a:lstStyle/>
            <a:p>
              <a:endParaRPr lang="en-US"/>
            </a:p>
          </p:txBody>
        </p:sp>
        <p:sp>
          <p:nvSpPr>
            <p:cNvPr id="1250481" name="Rectangle 177"/>
            <p:cNvSpPr>
              <a:spLocks noChangeArrowheads="1"/>
            </p:cNvSpPr>
            <p:nvPr/>
          </p:nvSpPr>
          <p:spPr bwMode="auto">
            <a:xfrm>
              <a:off x="1920"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0482" name="Line 178"/>
            <p:cNvSpPr>
              <a:spLocks noChangeShapeType="1"/>
            </p:cNvSpPr>
            <p:nvPr/>
          </p:nvSpPr>
          <p:spPr bwMode="auto">
            <a:xfrm>
              <a:off x="1440" y="2544"/>
              <a:ext cx="96" cy="0"/>
            </a:xfrm>
            <a:prstGeom prst="line">
              <a:avLst/>
            </a:prstGeom>
            <a:noFill/>
            <a:ln w="28575">
              <a:solidFill>
                <a:schemeClr val="tx1"/>
              </a:solidFill>
              <a:round/>
              <a:headEnd/>
              <a:tailEnd/>
            </a:ln>
            <a:effectLst/>
          </p:spPr>
          <p:txBody>
            <a:bodyPr/>
            <a:lstStyle/>
            <a:p>
              <a:endParaRPr lang="en-US"/>
            </a:p>
          </p:txBody>
        </p:sp>
        <p:sp>
          <p:nvSpPr>
            <p:cNvPr id="1250483" name="Line 179"/>
            <p:cNvSpPr>
              <a:spLocks noChangeShapeType="1"/>
            </p:cNvSpPr>
            <p:nvPr/>
          </p:nvSpPr>
          <p:spPr bwMode="auto">
            <a:xfrm>
              <a:off x="1728" y="2400"/>
              <a:ext cx="192" cy="0"/>
            </a:xfrm>
            <a:prstGeom prst="line">
              <a:avLst/>
            </a:prstGeom>
            <a:noFill/>
            <a:ln w="19050">
              <a:solidFill>
                <a:schemeClr val="tx1"/>
              </a:solidFill>
              <a:round/>
              <a:headEnd/>
              <a:tailEnd type="triangle" w="med" len="med"/>
            </a:ln>
            <a:effectLst/>
          </p:spPr>
          <p:txBody>
            <a:bodyPr/>
            <a:lstStyle/>
            <a:p>
              <a:endParaRPr lang="en-US"/>
            </a:p>
          </p:txBody>
        </p:sp>
        <p:sp>
          <p:nvSpPr>
            <p:cNvPr id="1250484" name="Text Box 180"/>
            <p:cNvSpPr txBox="1">
              <a:spLocks noChangeArrowheads="1"/>
            </p:cNvSpPr>
            <p:nvPr/>
          </p:nvSpPr>
          <p:spPr bwMode="auto">
            <a:xfrm>
              <a:off x="1872" y="278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0485" name="Text Box 181"/>
            <p:cNvSpPr txBox="1">
              <a:spLocks noChangeArrowheads="1"/>
            </p:cNvSpPr>
            <p:nvPr/>
          </p:nvSpPr>
          <p:spPr bwMode="auto">
            <a:xfrm>
              <a:off x="1872" y="206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50486" name="Text Box 182"/>
            <p:cNvSpPr txBox="1">
              <a:spLocks noChangeArrowheads="1"/>
            </p:cNvSpPr>
            <p:nvPr/>
          </p:nvSpPr>
          <p:spPr bwMode="auto">
            <a:xfrm>
              <a:off x="1872" y="230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50487" name="Text Box 183"/>
            <p:cNvSpPr txBox="1">
              <a:spLocks noChangeArrowheads="1"/>
            </p:cNvSpPr>
            <p:nvPr/>
          </p:nvSpPr>
          <p:spPr bwMode="auto">
            <a:xfrm>
              <a:off x="1872" y="2544"/>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50488" name="Text Box 184"/>
            <p:cNvSpPr txBox="1">
              <a:spLocks noChangeArrowheads="1"/>
            </p:cNvSpPr>
            <p:nvPr/>
          </p:nvSpPr>
          <p:spPr bwMode="auto">
            <a:xfrm>
              <a:off x="1920" y="2160"/>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50489" name="Text Box 185"/>
            <p:cNvSpPr txBox="1">
              <a:spLocks noChangeArrowheads="1"/>
            </p:cNvSpPr>
            <p:nvPr/>
          </p:nvSpPr>
          <p:spPr bwMode="auto">
            <a:xfrm>
              <a:off x="2352" y="216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50490" name="Text Box 186"/>
            <p:cNvSpPr txBox="1">
              <a:spLocks noChangeArrowheads="1"/>
            </p:cNvSpPr>
            <p:nvPr/>
          </p:nvSpPr>
          <p:spPr bwMode="auto">
            <a:xfrm>
              <a:off x="2352" y="2592"/>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50491" name="Line 187"/>
            <p:cNvSpPr>
              <a:spLocks noChangeShapeType="1"/>
            </p:cNvSpPr>
            <p:nvPr/>
          </p:nvSpPr>
          <p:spPr bwMode="auto">
            <a:xfrm>
              <a:off x="1728" y="3312"/>
              <a:ext cx="240" cy="0"/>
            </a:xfrm>
            <a:prstGeom prst="line">
              <a:avLst/>
            </a:prstGeom>
            <a:noFill/>
            <a:ln w="28575">
              <a:solidFill>
                <a:schemeClr val="tx1"/>
              </a:solidFill>
              <a:round/>
              <a:headEnd/>
              <a:tailEnd/>
            </a:ln>
            <a:effectLst/>
          </p:spPr>
          <p:txBody>
            <a:bodyPr/>
            <a:lstStyle/>
            <a:p>
              <a:endParaRPr lang="en-US"/>
            </a:p>
          </p:txBody>
        </p:sp>
        <p:sp>
          <p:nvSpPr>
            <p:cNvPr id="1250492" name="Line 188"/>
            <p:cNvSpPr>
              <a:spLocks noChangeShapeType="1"/>
            </p:cNvSpPr>
            <p:nvPr/>
          </p:nvSpPr>
          <p:spPr bwMode="auto">
            <a:xfrm>
              <a:off x="1776" y="3264"/>
              <a:ext cx="48" cy="96"/>
            </a:xfrm>
            <a:prstGeom prst="line">
              <a:avLst/>
            </a:prstGeom>
            <a:noFill/>
            <a:ln w="12700">
              <a:solidFill>
                <a:schemeClr val="tx1"/>
              </a:solidFill>
              <a:round/>
              <a:headEnd/>
              <a:tailEnd/>
            </a:ln>
            <a:effectLst/>
          </p:spPr>
          <p:txBody>
            <a:bodyPr/>
            <a:lstStyle/>
            <a:p>
              <a:endParaRPr lang="en-US"/>
            </a:p>
          </p:txBody>
        </p:sp>
        <p:sp>
          <p:nvSpPr>
            <p:cNvPr id="1250493" name="Line 189"/>
            <p:cNvSpPr>
              <a:spLocks noChangeShapeType="1"/>
            </p:cNvSpPr>
            <p:nvPr/>
          </p:nvSpPr>
          <p:spPr bwMode="auto">
            <a:xfrm>
              <a:off x="2544" y="3264"/>
              <a:ext cx="48" cy="96"/>
            </a:xfrm>
            <a:prstGeom prst="line">
              <a:avLst/>
            </a:prstGeom>
            <a:noFill/>
            <a:ln w="12700">
              <a:solidFill>
                <a:schemeClr val="tx1"/>
              </a:solidFill>
              <a:round/>
              <a:headEnd/>
              <a:tailEnd/>
            </a:ln>
            <a:effectLst/>
          </p:spPr>
          <p:txBody>
            <a:bodyPr/>
            <a:lstStyle/>
            <a:p>
              <a:endParaRPr lang="en-US"/>
            </a:p>
          </p:txBody>
        </p:sp>
        <p:sp>
          <p:nvSpPr>
            <p:cNvPr id="1250494" name="Text Box 190"/>
            <p:cNvSpPr txBox="1">
              <a:spLocks noChangeArrowheads="1"/>
            </p:cNvSpPr>
            <p:nvPr/>
          </p:nvSpPr>
          <p:spPr bwMode="auto">
            <a:xfrm>
              <a:off x="1776" y="331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50495" name="Text Box 191"/>
            <p:cNvSpPr txBox="1">
              <a:spLocks noChangeArrowheads="1"/>
            </p:cNvSpPr>
            <p:nvPr/>
          </p:nvSpPr>
          <p:spPr bwMode="auto">
            <a:xfrm>
              <a:off x="2544" y="331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50496" name="Line 192"/>
            <p:cNvSpPr>
              <a:spLocks noChangeShapeType="1"/>
            </p:cNvSpPr>
            <p:nvPr/>
          </p:nvSpPr>
          <p:spPr bwMode="auto">
            <a:xfrm>
              <a:off x="1776" y="2880"/>
              <a:ext cx="160" cy="0"/>
            </a:xfrm>
            <a:prstGeom prst="line">
              <a:avLst/>
            </a:prstGeom>
            <a:noFill/>
            <a:ln w="28575">
              <a:solidFill>
                <a:srgbClr val="CC3399"/>
              </a:solidFill>
              <a:round/>
              <a:headEnd/>
              <a:tailEnd type="triangle" w="med" len="med"/>
            </a:ln>
            <a:effectLst/>
          </p:spPr>
          <p:txBody>
            <a:bodyPr/>
            <a:lstStyle/>
            <a:p>
              <a:endParaRPr lang="en-US"/>
            </a:p>
          </p:txBody>
        </p:sp>
        <p:sp>
          <p:nvSpPr>
            <p:cNvPr id="1250497" name="Line 193"/>
            <p:cNvSpPr>
              <a:spLocks noChangeShapeType="1"/>
            </p:cNvSpPr>
            <p:nvPr/>
          </p:nvSpPr>
          <p:spPr bwMode="auto">
            <a:xfrm>
              <a:off x="3024" y="2976"/>
              <a:ext cx="0" cy="336"/>
            </a:xfrm>
            <a:prstGeom prst="line">
              <a:avLst/>
            </a:prstGeom>
            <a:noFill/>
            <a:ln w="28575">
              <a:solidFill>
                <a:schemeClr val="tx1"/>
              </a:solidFill>
              <a:round/>
              <a:headEnd/>
              <a:tailEnd/>
            </a:ln>
            <a:effectLst/>
          </p:spPr>
          <p:txBody>
            <a:bodyPr/>
            <a:lstStyle/>
            <a:p>
              <a:endParaRPr lang="en-US"/>
            </a:p>
          </p:txBody>
        </p:sp>
        <p:sp>
          <p:nvSpPr>
            <p:cNvPr id="1250498" name="Line 194"/>
            <p:cNvSpPr>
              <a:spLocks noChangeShapeType="1"/>
            </p:cNvSpPr>
            <p:nvPr/>
          </p:nvSpPr>
          <p:spPr bwMode="auto">
            <a:xfrm>
              <a:off x="2736" y="2736"/>
              <a:ext cx="96" cy="0"/>
            </a:xfrm>
            <a:prstGeom prst="line">
              <a:avLst/>
            </a:prstGeom>
            <a:noFill/>
            <a:ln w="28575">
              <a:solidFill>
                <a:schemeClr val="tx1"/>
              </a:solidFill>
              <a:round/>
              <a:headEnd/>
              <a:tailEnd/>
            </a:ln>
            <a:effectLst/>
          </p:spPr>
          <p:txBody>
            <a:bodyPr/>
            <a:lstStyle/>
            <a:p>
              <a:endParaRPr lang="en-US"/>
            </a:p>
          </p:txBody>
        </p:sp>
        <p:sp>
          <p:nvSpPr>
            <p:cNvPr id="1250499" name="Line 195"/>
            <p:cNvSpPr>
              <a:spLocks noChangeShapeType="1"/>
            </p:cNvSpPr>
            <p:nvPr/>
          </p:nvSpPr>
          <p:spPr bwMode="auto">
            <a:xfrm>
              <a:off x="1728" y="2160"/>
              <a:ext cx="0" cy="1152"/>
            </a:xfrm>
            <a:prstGeom prst="line">
              <a:avLst/>
            </a:prstGeom>
            <a:noFill/>
            <a:ln w="28575">
              <a:solidFill>
                <a:schemeClr val="tx1"/>
              </a:solidFill>
              <a:round/>
              <a:headEnd/>
              <a:tailEnd/>
            </a:ln>
            <a:effectLst/>
          </p:spPr>
          <p:txBody>
            <a:bodyPr/>
            <a:lstStyle/>
            <a:p>
              <a:endParaRPr lang="en-US"/>
            </a:p>
          </p:txBody>
        </p:sp>
        <p:sp>
          <p:nvSpPr>
            <p:cNvPr id="1250500" name="Line 196"/>
            <p:cNvSpPr>
              <a:spLocks noChangeShapeType="1"/>
            </p:cNvSpPr>
            <p:nvPr/>
          </p:nvSpPr>
          <p:spPr bwMode="auto">
            <a:xfrm>
              <a:off x="1728" y="2160"/>
              <a:ext cx="192" cy="0"/>
            </a:xfrm>
            <a:prstGeom prst="line">
              <a:avLst/>
            </a:prstGeom>
            <a:noFill/>
            <a:ln w="19050">
              <a:solidFill>
                <a:schemeClr val="tx1"/>
              </a:solidFill>
              <a:round/>
              <a:headEnd/>
              <a:tailEnd type="triangle" w="med" len="med"/>
            </a:ln>
            <a:effectLst/>
          </p:spPr>
          <p:txBody>
            <a:bodyPr/>
            <a:lstStyle/>
            <a:p>
              <a:endParaRPr lang="en-US"/>
            </a:p>
          </p:txBody>
        </p:sp>
        <p:sp>
          <p:nvSpPr>
            <p:cNvPr id="1250501" name="Line 197"/>
            <p:cNvSpPr>
              <a:spLocks noChangeShapeType="1"/>
            </p:cNvSpPr>
            <p:nvPr/>
          </p:nvSpPr>
          <p:spPr bwMode="auto">
            <a:xfrm>
              <a:off x="2928" y="2736"/>
              <a:ext cx="272" cy="0"/>
            </a:xfrm>
            <a:prstGeom prst="line">
              <a:avLst/>
            </a:prstGeom>
            <a:noFill/>
            <a:ln w="28575">
              <a:solidFill>
                <a:schemeClr val="tx1"/>
              </a:solidFill>
              <a:round/>
              <a:headEnd/>
              <a:tailEnd type="triangle" w="med" len="med"/>
            </a:ln>
            <a:effectLst/>
          </p:spPr>
          <p:txBody>
            <a:bodyPr/>
            <a:lstStyle/>
            <a:p>
              <a:endParaRPr lang="en-US"/>
            </a:p>
          </p:txBody>
        </p:sp>
        <p:sp>
          <p:nvSpPr>
            <p:cNvPr id="1250502" name="Line 198"/>
            <p:cNvSpPr>
              <a:spLocks noChangeShapeType="1"/>
            </p:cNvSpPr>
            <p:nvPr/>
          </p:nvSpPr>
          <p:spPr bwMode="auto">
            <a:xfrm>
              <a:off x="3792" y="2592"/>
              <a:ext cx="112" cy="0"/>
            </a:xfrm>
            <a:prstGeom prst="line">
              <a:avLst/>
            </a:prstGeom>
            <a:noFill/>
            <a:ln w="28575">
              <a:solidFill>
                <a:schemeClr val="tx1"/>
              </a:solidFill>
              <a:round/>
              <a:headEnd/>
              <a:tailEnd/>
            </a:ln>
            <a:effectLst/>
          </p:spPr>
          <p:txBody>
            <a:bodyPr/>
            <a:lstStyle/>
            <a:p>
              <a:endParaRPr lang="en-US"/>
            </a:p>
          </p:txBody>
        </p:sp>
        <p:sp>
          <p:nvSpPr>
            <p:cNvPr id="1250503" name="Freeform 199"/>
            <p:cNvSpPr>
              <a:spLocks/>
            </p:cNvSpPr>
            <p:nvPr/>
          </p:nvSpPr>
          <p:spPr bwMode="auto">
            <a:xfrm>
              <a:off x="3456" y="2160"/>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0504" name="Rectangle 200"/>
            <p:cNvSpPr>
              <a:spLocks noChangeArrowheads="1"/>
            </p:cNvSpPr>
            <p:nvPr/>
          </p:nvSpPr>
          <p:spPr bwMode="auto">
            <a:xfrm>
              <a:off x="3520" y="2544"/>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50505" name="AutoShape 201"/>
            <p:cNvSpPr>
              <a:spLocks noChangeArrowheads="1"/>
            </p:cNvSpPr>
            <p:nvPr/>
          </p:nvSpPr>
          <p:spPr bwMode="auto">
            <a:xfrm rot="-5400000">
              <a:off x="3016" y="2760"/>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0506" name="Line 202"/>
            <p:cNvSpPr>
              <a:spLocks noChangeShapeType="1"/>
            </p:cNvSpPr>
            <p:nvPr/>
          </p:nvSpPr>
          <p:spPr bwMode="auto">
            <a:xfrm>
              <a:off x="3328"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1250507" name="Rectangle 203"/>
            <p:cNvSpPr>
              <a:spLocks noChangeArrowheads="1"/>
            </p:cNvSpPr>
            <p:nvPr/>
          </p:nvSpPr>
          <p:spPr bwMode="auto">
            <a:xfrm>
              <a:off x="3216" y="288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50508" name="Rectangle 204"/>
            <p:cNvSpPr>
              <a:spLocks noChangeArrowheads="1"/>
            </p:cNvSpPr>
            <p:nvPr/>
          </p:nvSpPr>
          <p:spPr bwMode="auto">
            <a:xfrm>
              <a:off x="3216" y="264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50509" name="Line 205"/>
            <p:cNvSpPr>
              <a:spLocks noChangeShapeType="1"/>
            </p:cNvSpPr>
            <p:nvPr/>
          </p:nvSpPr>
          <p:spPr bwMode="auto">
            <a:xfrm>
              <a:off x="3024" y="2976"/>
              <a:ext cx="176" cy="0"/>
            </a:xfrm>
            <a:prstGeom prst="line">
              <a:avLst/>
            </a:prstGeom>
            <a:noFill/>
            <a:ln w="28575">
              <a:solidFill>
                <a:schemeClr val="tx1"/>
              </a:solidFill>
              <a:round/>
              <a:headEnd/>
              <a:tailEnd type="triangle" w="med" len="med"/>
            </a:ln>
            <a:effectLst/>
          </p:spPr>
          <p:txBody>
            <a:bodyPr/>
            <a:lstStyle/>
            <a:p>
              <a:endParaRPr lang="en-US"/>
            </a:p>
          </p:txBody>
        </p:sp>
        <p:sp>
          <p:nvSpPr>
            <p:cNvPr id="1250510" name="Line 206"/>
            <p:cNvSpPr>
              <a:spLocks noChangeShapeType="1"/>
            </p:cNvSpPr>
            <p:nvPr/>
          </p:nvSpPr>
          <p:spPr bwMode="auto">
            <a:xfrm>
              <a:off x="2928" y="2304"/>
              <a:ext cx="512" cy="0"/>
            </a:xfrm>
            <a:prstGeom prst="line">
              <a:avLst/>
            </a:prstGeom>
            <a:noFill/>
            <a:ln w="28575">
              <a:solidFill>
                <a:schemeClr val="tx1"/>
              </a:solidFill>
              <a:round/>
              <a:headEnd/>
              <a:tailEnd type="triangle" w="med" len="med"/>
            </a:ln>
            <a:effectLst/>
          </p:spPr>
          <p:txBody>
            <a:bodyPr/>
            <a:lstStyle/>
            <a:p>
              <a:endParaRPr lang="en-US"/>
            </a:p>
          </p:txBody>
        </p:sp>
        <p:sp>
          <p:nvSpPr>
            <p:cNvPr id="1250511" name="Oval 207"/>
            <p:cNvSpPr>
              <a:spLocks noChangeArrowheads="1"/>
            </p:cNvSpPr>
            <p:nvPr/>
          </p:nvSpPr>
          <p:spPr bwMode="auto">
            <a:xfrm>
              <a:off x="3168" y="1824"/>
              <a:ext cx="288" cy="336"/>
            </a:xfrm>
            <a:prstGeom prst="ellipse">
              <a:avLst/>
            </a:prstGeom>
            <a:noFill/>
            <a:ln w="12700">
              <a:solidFill>
                <a:schemeClr val="tx1"/>
              </a:solidFill>
              <a:round/>
              <a:headEnd/>
              <a:tailEnd/>
            </a:ln>
            <a:effectLst/>
          </p:spPr>
          <p:txBody>
            <a:bodyPr wrap="none" anchor="ctr"/>
            <a:lstStyle/>
            <a:p>
              <a:endParaRPr lang="en-US"/>
            </a:p>
          </p:txBody>
        </p:sp>
        <p:sp>
          <p:nvSpPr>
            <p:cNvPr id="1250512" name="Rectangle 208"/>
            <p:cNvSpPr>
              <a:spLocks noChangeArrowheads="1"/>
            </p:cNvSpPr>
            <p:nvPr/>
          </p:nvSpPr>
          <p:spPr bwMode="auto">
            <a:xfrm>
              <a:off x="3168" y="1824"/>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50513" name="Line 209"/>
            <p:cNvSpPr>
              <a:spLocks noChangeShapeType="1"/>
            </p:cNvSpPr>
            <p:nvPr/>
          </p:nvSpPr>
          <p:spPr bwMode="auto">
            <a:xfrm>
              <a:off x="3024" y="2016"/>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4" name="Group 210"/>
            <p:cNvGrpSpPr>
              <a:grpSpLocks/>
            </p:cNvGrpSpPr>
            <p:nvPr/>
          </p:nvGrpSpPr>
          <p:grpSpPr bwMode="auto">
            <a:xfrm>
              <a:off x="3600" y="1584"/>
              <a:ext cx="192" cy="576"/>
              <a:chOff x="1392" y="2880"/>
              <a:chExt cx="288" cy="480"/>
            </a:xfrm>
          </p:grpSpPr>
          <p:sp>
            <p:nvSpPr>
              <p:cNvPr id="1250515" name="Line 211"/>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0516" name="Line 212"/>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0517" name="Line 213"/>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0518" name="Line 214"/>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0519" name="Line 215"/>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0520" name="Line 216"/>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0521" name="Line 217"/>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0522" name="Text Box 218"/>
            <p:cNvSpPr txBox="1">
              <a:spLocks noChangeArrowheads="1"/>
            </p:cNvSpPr>
            <p:nvPr/>
          </p:nvSpPr>
          <p:spPr bwMode="auto">
            <a:xfrm>
              <a:off x="3552" y="1776"/>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0523" name="Line 219"/>
            <p:cNvSpPr>
              <a:spLocks noChangeShapeType="1"/>
            </p:cNvSpPr>
            <p:nvPr/>
          </p:nvSpPr>
          <p:spPr bwMode="auto">
            <a:xfrm>
              <a:off x="3447" y="2016"/>
              <a:ext cx="144" cy="0"/>
            </a:xfrm>
            <a:prstGeom prst="line">
              <a:avLst/>
            </a:prstGeom>
            <a:noFill/>
            <a:ln w="28575">
              <a:solidFill>
                <a:schemeClr val="tx1"/>
              </a:solidFill>
              <a:round/>
              <a:headEnd/>
              <a:tailEnd type="triangle" w="med" len="med"/>
            </a:ln>
            <a:effectLst/>
          </p:spPr>
          <p:txBody>
            <a:bodyPr/>
            <a:lstStyle/>
            <a:p>
              <a:endParaRPr lang="en-US"/>
            </a:p>
          </p:txBody>
        </p:sp>
        <p:sp>
          <p:nvSpPr>
            <p:cNvPr id="1250524" name="Rectangle 220"/>
            <p:cNvSpPr>
              <a:spLocks noChangeArrowheads="1"/>
            </p:cNvSpPr>
            <p:nvPr/>
          </p:nvSpPr>
          <p:spPr bwMode="auto">
            <a:xfrm>
              <a:off x="4128" y="211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0525" name="Line 221"/>
            <p:cNvSpPr>
              <a:spLocks noChangeShapeType="1"/>
            </p:cNvSpPr>
            <p:nvPr/>
          </p:nvSpPr>
          <p:spPr bwMode="auto">
            <a:xfrm>
              <a:off x="3984" y="2592"/>
              <a:ext cx="160" cy="0"/>
            </a:xfrm>
            <a:prstGeom prst="line">
              <a:avLst/>
            </a:prstGeom>
            <a:noFill/>
            <a:ln w="28575">
              <a:solidFill>
                <a:schemeClr val="tx1"/>
              </a:solidFill>
              <a:round/>
              <a:headEnd/>
              <a:tailEnd type="triangle" w="med" len="med"/>
            </a:ln>
            <a:effectLst/>
          </p:spPr>
          <p:txBody>
            <a:bodyPr/>
            <a:lstStyle/>
            <a:p>
              <a:endParaRPr lang="en-US"/>
            </a:p>
          </p:txBody>
        </p:sp>
        <p:sp>
          <p:nvSpPr>
            <p:cNvPr id="1250526" name="Text Box 222"/>
            <p:cNvSpPr txBox="1">
              <a:spLocks noChangeArrowheads="1"/>
            </p:cNvSpPr>
            <p:nvPr/>
          </p:nvSpPr>
          <p:spPr bwMode="auto">
            <a:xfrm>
              <a:off x="4416" y="2112"/>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50527" name="Text Box 223"/>
            <p:cNvSpPr txBox="1">
              <a:spLocks noChangeArrowheads="1"/>
            </p:cNvSpPr>
            <p:nvPr/>
          </p:nvSpPr>
          <p:spPr bwMode="auto">
            <a:xfrm>
              <a:off x="4080" y="2496"/>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50528" name="Text Box 224"/>
            <p:cNvSpPr txBox="1">
              <a:spLocks noChangeArrowheads="1"/>
            </p:cNvSpPr>
            <p:nvPr/>
          </p:nvSpPr>
          <p:spPr bwMode="auto">
            <a:xfrm>
              <a:off x="4080" y="2736"/>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0529" name="Text Box 225"/>
            <p:cNvSpPr txBox="1">
              <a:spLocks noChangeArrowheads="1"/>
            </p:cNvSpPr>
            <p:nvPr/>
          </p:nvSpPr>
          <p:spPr bwMode="auto">
            <a:xfrm>
              <a:off x="4608" y="2448"/>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50530" name="Line 226"/>
            <p:cNvSpPr>
              <a:spLocks noChangeShapeType="1"/>
            </p:cNvSpPr>
            <p:nvPr/>
          </p:nvSpPr>
          <p:spPr bwMode="auto">
            <a:xfrm>
              <a:off x="3984"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1250531" name="Line 227"/>
            <p:cNvSpPr>
              <a:spLocks noChangeShapeType="1"/>
            </p:cNvSpPr>
            <p:nvPr/>
          </p:nvSpPr>
          <p:spPr bwMode="auto">
            <a:xfrm>
              <a:off x="5136" y="2832"/>
              <a:ext cx="144" cy="1"/>
            </a:xfrm>
            <a:prstGeom prst="line">
              <a:avLst/>
            </a:prstGeom>
            <a:noFill/>
            <a:ln w="28575">
              <a:solidFill>
                <a:schemeClr val="tx1"/>
              </a:solidFill>
              <a:round/>
              <a:headEnd/>
              <a:tailEnd type="triangle" w="med" len="med"/>
            </a:ln>
            <a:effectLst/>
          </p:spPr>
          <p:txBody>
            <a:bodyPr/>
            <a:lstStyle/>
            <a:p>
              <a:endParaRPr lang="en-US"/>
            </a:p>
          </p:txBody>
        </p:sp>
        <p:sp>
          <p:nvSpPr>
            <p:cNvPr id="1250532" name="AutoShape 228"/>
            <p:cNvSpPr>
              <a:spLocks noChangeArrowheads="1"/>
            </p:cNvSpPr>
            <p:nvPr/>
          </p:nvSpPr>
          <p:spPr bwMode="auto">
            <a:xfrm rot="-5400000">
              <a:off x="5136" y="264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0533" name="Line 229"/>
            <p:cNvSpPr>
              <a:spLocks noChangeShapeType="1"/>
            </p:cNvSpPr>
            <p:nvPr/>
          </p:nvSpPr>
          <p:spPr bwMode="auto">
            <a:xfrm>
              <a:off x="5424" y="2688"/>
              <a:ext cx="96" cy="1"/>
            </a:xfrm>
            <a:prstGeom prst="line">
              <a:avLst/>
            </a:prstGeom>
            <a:noFill/>
            <a:ln w="28575">
              <a:solidFill>
                <a:schemeClr val="tx1"/>
              </a:solidFill>
              <a:round/>
              <a:headEnd/>
              <a:tailEnd/>
            </a:ln>
            <a:effectLst/>
          </p:spPr>
          <p:txBody>
            <a:bodyPr/>
            <a:lstStyle/>
            <a:p>
              <a:endParaRPr lang="en-US"/>
            </a:p>
          </p:txBody>
        </p:sp>
        <p:sp>
          <p:nvSpPr>
            <p:cNvPr id="1250534" name="Rectangle 230"/>
            <p:cNvSpPr>
              <a:spLocks noChangeArrowheads="1"/>
            </p:cNvSpPr>
            <p:nvPr/>
          </p:nvSpPr>
          <p:spPr bwMode="auto">
            <a:xfrm>
              <a:off x="5280" y="249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0535" name="Rectangle 231"/>
            <p:cNvSpPr>
              <a:spLocks noChangeArrowheads="1"/>
            </p:cNvSpPr>
            <p:nvPr/>
          </p:nvSpPr>
          <p:spPr bwMode="auto">
            <a:xfrm>
              <a:off x="5280" y="273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0536" name="Line 232"/>
            <p:cNvSpPr>
              <a:spLocks noChangeShapeType="1"/>
            </p:cNvSpPr>
            <p:nvPr/>
          </p:nvSpPr>
          <p:spPr bwMode="auto">
            <a:xfrm>
              <a:off x="2736" y="2304"/>
              <a:ext cx="96" cy="0"/>
            </a:xfrm>
            <a:prstGeom prst="line">
              <a:avLst/>
            </a:prstGeom>
            <a:noFill/>
            <a:ln w="28575">
              <a:solidFill>
                <a:schemeClr val="tx1"/>
              </a:solidFill>
              <a:round/>
              <a:headEnd/>
              <a:tailEnd/>
            </a:ln>
            <a:effectLst/>
          </p:spPr>
          <p:txBody>
            <a:bodyPr/>
            <a:lstStyle/>
            <a:p>
              <a:endParaRPr lang="en-US"/>
            </a:p>
          </p:txBody>
        </p:sp>
        <p:sp>
          <p:nvSpPr>
            <p:cNvPr id="1250537" name="Line 233"/>
            <p:cNvSpPr>
              <a:spLocks noChangeShapeType="1"/>
            </p:cNvSpPr>
            <p:nvPr/>
          </p:nvSpPr>
          <p:spPr bwMode="auto">
            <a:xfrm>
              <a:off x="1776" y="2880"/>
              <a:ext cx="0" cy="864"/>
            </a:xfrm>
            <a:prstGeom prst="line">
              <a:avLst/>
            </a:prstGeom>
            <a:noFill/>
            <a:ln w="28575">
              <a:solidFill>
                <a:srgbClr val="CC3399"/>
              </a:solidFill>
              <a:round/>
              <a:headEnd/>
              <a:tailEnd/>
            </a:ln>
            <a:effectLst/>
          </p:spPr>
          <p:txBody>
            <a:bodyPr/>
            <a:lstStyle/>
            <a:p>
              <a:endParaRPr lang="en-US"/>
            </a:p>
          </p:txBody>
        </p:sp>
        <p:sp>
          <p:nvSpPr>
            <p:cNvPr id="1250538" name="Line 234"/>
            <p:cNvSpPr>
              <a:spLocks noChangeShapeType="1"/>
            </p:cNvSpPr>
            <p:nvPr/>
          </p:nvSpPr>
          <p:spPr bwMode="auto">
            <a:xfrm>
              <a:off x="1296" y="1728"/>
              <a:ext cx="144" cy="0"/>
            </a:xfrm>
            <a:prstGeom prst="line">
              <a:avLst/>
            </a:prstGeom>
            <a:noFill/>
            <a:ln w="28575">
              <a:solidFill>
                <a:schemeClr val="tx1"/>
              </a:solidFill>
              <a:round/>
              <a:headEnd/>
              <a:tailEnd/>
            </a:ln>
            <a:effectLst/>
          </p:spPr>
          <p:txBody>
            <a:bodyPr/>
            <a:lstStyle/>
            <a:p>
              <a:endParaRPr lang="en-US"/>
            </a:p>
          </p:txBody>
        </p:sp>
        <p:sp>
          <p:nvSpPr>
            <p:cNvPr id="1250539" name="Line 235"/>
            <p:cNvSpPr>
              <a:spLocks noChangeShapeType="1"/>
            </p:cNvSpPr>
            <p:nvPr/>
          </p:nvSpPr>
          <p:spPr bwMode="auto">
            <a:xfrm>
              <a:off x="816" y="1104"/>
              <a:ext cx="576" cy="0"/>
            </a:xfrm>
            <a:prstGeom prst="line">
              <a:avLst/>
            </a:prstGeom>
            <a:noFill/>
            <a:ln w="28575">
              <a:solidFill>
                <a:schemeClr val="tx1"/>
              </a:solidFill>
              <a:round/>
              <a:headEnd type="triangle" w="med" len="med"/>
              <a:tailEnd/>
            </a:ln>
            <a:effectLst/>
          </p:spPr>
          <p:txBody>
            <a:bodyPr/>
            <a:lstStyle/>
            <a:p>
              <a:endParaRPr lang="en-US"/>
            </a:p>
          </p:txBody>
        </p:sp>
        <p:sp>
          <p:nvSpPr>
            <p:cNvPr id="1250540" name="Line 236"/>
            <p:cNvSpPr>
              <a:spLocks noChangeShapeType="1"/>
            </p:cNvSpPr>
            <p:nvPr/>
          </p:nvSpPr>
          <p:spPr bwMode="auto">
            <a:xfrm>
              <a:off x="1632" y="2544"/>
              <a:ext cx="96" cy="0"/>
            </a:xfrm>
            <a:prstGeom prst="line">
              <a:avLst/>
            </a:prstGeom>
            <a:noFill/>
            <a:ln w="28575">
              <a:solidFill>
                <a:schemeClr val="tx1"/>
              </a:solidFill>
              <a:round/>
              <a:headEnd/>
              <a:tailEnd/>
            </a:ln>
            <a:effectLst/>
          </p:spPr>
          <p:txBody>
            <a:bodyPr/>
            <a:lstStyle/>
            <a:p>
              <a:endParaRPr lang="en-US"/>
            </a:p>
          </p:txBody>
        </p:sp>
        <p:sp>
          <p:nvSpPr>
            <p:cNvPr id="1250541" name="Line 237"/>
            <p:cNvSpPr>
              <a:spLocks noChangeShapeType="1"/>
            </p:cNvSpPr>
            <p:nvPr/>
          </p:nvSpPr>
          <p:spPr bwMode="auto">
            <a:xfrm>
              <a:off x="4944" y="2592"/>
              <a:ext cx="112" cy="0"/>
            </a:xfrm>
            <a:prstGeom prst="line">
              <a:avLst/>
            </a:prstGeom>
            <a:noFill/>
            <a:ln w="28575">
              <a:solidFill>
                <a:schemeClr val="tx1"/>
              </a:solidFill>
              <a:round/>
              <a:headEnd/>
              <a:tailEnd/>
            </a:ln>
            <a:effectLst/>
          </p:spPr>
          <p:txBody>
            <a:bodyPr/>
            <a:lstStyle/>
            <a:p>
              <a:endParaRPr lang="en-US"/>
            </a:p>
          </p:txBody>
        </p:sp>
        <p:sp>
          <p:nvSpPr>
            <p:cNvPr id="1250542" name="Rectangle 238"/>
            <p:cNvSpPr>
              <a:spLocks noChangeArrowheads="1"/>
            </p:cNvSpPr>
            <p:nvPr/>
          </p:nvSpPr>
          <p:spPr bwMode="auto">
            <a:xfrm>
              <a:off x="1536" y="1584"/>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250543" name="Rectangle 239"/>
            <p:cNvSpPr>
              <a:spLocks noChangeArrowheads="1"/>
            </p:cNvSpPr>
            <p:nvPr/>
          </p:nvSpPr>
          <p:spPr bwMode="auto">
            <a:xfrm>
              <a:off x="2832"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50544" name="Line 240"/>
            <p:cNvSpPr>
              <a:spLocks noChangeShapeType="1"/>
            </p:cNvSpPr>
            <p:nvPr/>
          </p:nvSpPr>
          <p:spPr bwMode="auto">
            <a:xfrm>
              <a:off x="1392" y="1728"/>
              <a:ext cx="144" cy="0"/>
            </a:xfrm>
            <a:prstGeom prst="line">
              <a:avLst/>
            </a:prstGeom>
            <a:noFill/>
            <a:ln w="28575">
              <a:solidFill>
                <a:schemeClr val="tx1"/>
              </a:solidFill>
              <a:round/>
              <a:headEnd/>
              <a:tailEnd/>
            </a:ln>
            <a:effectLst/>
          </p:spPr>
          <p:txBody>
            <a:bodyPr/>
            <a:lstStyle/>
            <a:p>
              <a:endParaRPr lang="en-US"/>
            </a:p>
          </p:txBody>
        </p:sp>
        <p:sp>
          <p:nvSpPr>
            <p:cNvPr id="1250545" name="Line 241"/>
            <p:cNvSpPr>
              <a:spLocks noChangeShapeType="1"/>
            </p:cNvSpPr>
            <p:nvPr/>
          </p:nvSpPr>
          <p:spPr bwMode="auto">
            <a:xfrm>
              <a:off x="1632" y="1728"/>
              <a:ext cx="1200" cy="0"/>
            </a:xfrm>
            <a:prstGeom prst="line">
              <a:avLst/>
            </a:prstGeom>
            <a:noFill/>
            <a:ln w="28575">
              <a:solidFill>
                <a:schemeClr val="tx1"/>
              </a:solidFill>
              <a:round/>
              <a:headEnd/>
              <a:tailEnd/>
            </a:ln>
            <a:effectLst/>
          </p:spPr>
          <p:txBody>
            <a:bodyPr/>
            <a:lstStyle/>
            <a:p>
              <a:endParaRPr lang="en-US"/>
            </a:p>
          </p:txBody>
        </p:sp>
        <p:sp>
          <p:nvSpPr>
            <p:cNvPr id="1250546" name="Line 242"/>
            <p:cNvSpPr>
              <a:spLocks noChangeShapeType="1"/>
            </p:cNvSpPr>
            <p:nvPr/>
          </p:nvSpPr>
          <p:spPr bwMode="auto">
            <a:xfrm>
              <a:off x="3792" y="1872"/>
              <a:ext cx="96" cy="0"/>
            </a:xfrm>
            <a:prstGeom prst="line">
              <a:avLst/>
            </a:prstGeom>
            <a:noFill/>
            <a:ln w="28575">
              <a:solidFill>
                <a:schemeClr val="tx1"/>
              </a:solidFill>
              <a:round/>
              <a:headEnd/>
              <a:tailEnd/>
            </a:ln>
            <a:effectLst/>
          </p:spPr>
          <p:txBody>
            <a:bodyPr/>
            <a:lstStyle/>
            <a:p>
              <a:endParaRPr lang="en-US"/>
            </a:p>
          </p:txBody>
        </p:sp>
        <p:sp>
          <p:nvSpPr>
            <p:cNvPr id="1250547" name="Line 243"/>
            <p:cNvSpPr>
              <a:spLocks noChangeShapeType="1"/>
            </p:cNvSpPr>
            <p:nvPr/>
          </p:nvSpPr>
          <p:spPr bwMode="auto">
            <a:xfrm>
              <a:off x="2928" y="3312"/>
              <a:ext cx="96" cy="0"/>
            </a:xfrm>
            <a:prstGeom prst="line">
              <a:avLst/>
            </a:prstGeom>
            <a:noFill/>
            <a:ln w="28575">
              <a:solidFill>
                <a:schemeClr val="tx1"/>
              </a:solidFill>
              <a:round/>
              <a:headEnd/>
              <a:tailEnd/>
            </a:ln>
            <a:effectLst/>
          </p:spPr>
          <p:txBody>
            <a:bodyPr/>
            <a:lstStyle/>
            <a:p>
              <a:endParaRPr lang="en-US"/>
            </a:p>
          </p:txBody>
        </p:sp>
        <p:sp>
          <p:nvSpPr>
            <p:cNvPr id="1250548" name="Line 244"/>
            <p:cNvSpPr>
              <a:spLocks noChangeShapeType="1"/>
            </p:cNvSpPr>
            <p:nvPr/>
          </p:nvSpPr>
          <p:spPr bwMode="auto">
            <a:xfrm>
              <a:off x="3072" y="2736"/>
              <a:ext cx="0" cy="576"/>
            </a:xfrm>
            <a:prstGeom prst="line">
              <a:avLst/>
            </a:prstGeom>
            <a:noFill/>
            <a:ln w="28575">
              <a:solidFill>
                <a:schemeClr val="tx1"/>
              </a:solidFill>
              <a:round/>
              <a:headEnd/>
              <a:tailEnd/>
            </a:ln>
            <a:effectLst/>
          </p:spPr>
          <p:txBody>
            <a:bodyPr/>
            <a:lstStyle/>
            <a:p>
              <a:endParaRPr lang="en-US"/>
            </a:p>
          </p:txBody>
        </p:sp>
        <p:sp>
          <p:nvSpPr>
            <p:cNvPr id="1250549" name="Line 245"/>
            <p:cNvSpPr>
              <a:spLocks noChangeShapeType="1"/>
            </p:cNvSpPr>
            <p:nvPr/>
          </p:nvSpPr>
          <p:spPr bwMode="auto">
            <a:xfrm>
              <a:off x="3072" y="3312"/>
              <a:ext cx="816" cy="0"/>
            </a:xfrm>
            <a:prstGeom prst="line">
              <a:avLst/>
            </a:prstGeom>
            <a:noFill/>
            <a:ln w="28575">
              <a:solidFill>
                <a:schemeClr val="tx1"/>
              </a:solidFill>
              <a:round/>
              <a:headEnd/>
              <a:tailEnd/>
            </a:ln>
            <a:effectLst/>
          </p:spPr>
          <p:txBody>
            <a:bodyPr/>
            <a:lstStyle/>
            <a:p>
              <a:endParaRPr lang="en-US"/>
            </a:p>
          </p:txBody>
        </p:sp>
        <p:sp>
          <p:nvSpPr>
            <p:cNvPr id="1250550" name="Rectangle 246"/>
            <p:cNvSpPr>
              <a:spLocks noChangeArrowheads="1"/>
            </p:cNvSpPr>
            <p:nvPr/>
          </p:nvSpPr>
          <p:spPr bwMode="auto">
            <a:xfrm>
              <a:off x="5040" y="1968"/>
              <a:ext cx="96" cy="1632"/>
            </a:xfrm>
            <a:prstGeom prst="rect">
              <a:avLst/>
            </a:prstGeom>
            <a:noFill/>
            <a:ln w="12700">
              <a:solidFill>
                <a:schemeClr val="accent2"/>
              </a:solidFill>
              <a:miter lim="800000"/>
              <a:headEnd/>
              <a:tailEnd/>
            </a:ln>
            <a:effectLst/>
          </p:spPr>
          <p:txBody>
            <a:bodyPr wrap="none" anchor="ctr"/>
            <a:lstStyle/>
            <a:p>
              <a:endParaRPr lang="en-US"/>
            </a:p>
          </p:txBody>
        </p:sp>
        <p:sp>
          <p:nvSpPr>
            <p:cNvPr id="1250551" name="Line 247"/>
            <p:cNvSpPr>
              <a:spLocks noChangeShapeType="1"/>
            </p:cNvSpPr>
            <p:nvPr/>
          </p:nvSpPr>
          <p:spPr bwMode="auto">
            <a:xfrm>
              <a:off x="4032" y="3312"/>
              <a:ext cx="1008" cy="0"/>
            </a:xfrm>
            <a:prstGeom prst="line">
              <a:avLst/>
            </a:prstGeom>
            <a:noFill/>
            <a:ln w="28575">
              <a:solidFill>
                <a:schemeClr val="tx1"/>
              </a:solidFill>
              <a:round/>
              <a:headEnd/>
              <a:tailEnd/>
            </a:ln>
            <a:effectLst/>
          </p:spPr>
          <p:txBody>
            <a:bodyPr/>
            <a:lstStyle/>
            <a:p>
              <a:endParaRPr lang="en-US"/>
            </a:p>
          </p:txBody>
        </p:sp>
        <p:sp>
          <p:nvSpPr>
            <p:cNvPr id="1250552" name="Line 248"/>
            <p:cNvSpPr>
              <a:spLocks noChangeShapeType="1"/>
            </p:cNvSpPr>
            <p:nvPr/>
          </p:nvSpPr>
          <p:spPr bwMode="auto">
            <a:xfrm>
              <a:off x="5136" y="2592"/>
              <a:ext cx="144" cy="1"/>
            </a:xfrm>
            <a:prstGeom prst="line">
              <a:avLst/>
            </a:prstGeom>
            <a:noFill/>
            <a:ln w="28575">
              <a:solidFill>
                <a:schemeClr val="tx1"/>
              </a:solidFill>
              <a:round/>
              <a:headEnd/>
              <a:tailEnd type="triangle" w="med" len="med"/>
            </a:ln>
            <a:effectLst/>
          </p:spPr>
          <p:txBody>
            <a:bodyPr/>
            <a:lstStyle/>
            <a:p>
              <a:endParaRPr lang="en-US"/>
            </a:p>
          </p:txBody>
        </p:sp>
        <p:sp>
          <p:nvSpPr>
            <p:cNvPr id="1250553" name="Line 249"/>
            <p:cNvSpPr>
              <a:spLocks noChangeShapeType="1"/>
            </p:cNvSpPr>
            <p:nvPr/>
          </p:nvSpPr>
          <p:spPr bwMode="auto">
            <a:xfrm>
              <a:off x="5520" y="2688"/>
              <a:ext cx="0" cy="1056"/>
            </a:xfrm>
            <a:prstGeom prst="line">
              <a:avLst/>
            </a:prstGeom>
            <a:noFill/>
            <a:ln w="28575">
              <a:solidFill>
                <a:srgbClr val="CC3399"/>
              </a:solidFill>
              <a:round/>
              <a:headEnd/>
              <a:tailEnd/>
            </a:ln>
            <a:effectLst/>
          </p:spPr>
          <p:txBody>
            <a:bodyPr/>
            <a:lstStyle/>
            <a:p>
              <a:endParaRPr lang="en-US"/>
            </a:p>
          </p:txBody>
        </p:sp>
        <p:sp>
          <p:nvSpPr>
            <p:cNvPr id="1250554" name="Line 250"/>
            <p:cNvSpPr>
              <a:spLocks noChangeShapeType="1"/>
            </p:cNvSpPr>
            <p:nvPr/>
          </p:nvSpPr>
          <p:spPr bwMode="auto">
            <a:xfrm>
              <a:off x="4128" y="912"/>
              <a:ext cx="0" cy="960"/>
            </a:xfrm>
            <a:prstGeom prst="line">
              <a:avLst/>
            </a:prstGeom>
            <a:noFill/>
            <a:ln w="28575">
              <a:solidFill>
                <a:srgbClr val="CC3399"/>
              </a:solidFill>
              <a:round/>
              <a:headEnd/>
              <a:tailEnd/>
            </a:ln>
            <a:effectLst/>
          </p:spPr>
          <p:txBody>
            <a:bodyPr/>
            <a:lstStyle/>
            <a:p>
              <a:endParaRPr lang="en-US"/>
            </a:p>
          </p:txBody>
        </p:sp>
        <p:sp>
          <p:nvSpPr>
            <p:cNvPr id="1250555" name="Line 251"/>
            <p:cNvSpPr>
              <a:spLocks noChangeShapeType="1"/>
            </p:cNvSpPr>
            <p:nvPr/>
          </p:nvSpPr>
          <p:spPr bwMode="auto">
            <a:xfrm flipH="1">
              <a:off x="3888"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50556" name="Line 252"/>
            <p:cNvSpPr>
              <a:spLocks noChangeShapeType="1"/>
            </p:cNvSpPr>
            <p:nvPr/>
          </p:nvSpPr>
          <p:spPr bwMode="auto">
            <a:xfrm flipH="1">
              <a:off x="5040"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50557" name="Text Box 253"/>
            <p:cNvSpPr txBox="1">
              <a:spLocks noChangeArrowheads="1"/>
            </p:cNvSpPr>
            <p:nvPr/>
          </p:nvSpPr>
          <p:spPr bwMode="auto">
            <a:xfrm>
              <a:off x="1440" y="1392"/>
              <a:ext cx="325" cy="173"/>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50558" name="Line 254"/>
            <p:cNvSpPr>
              <a:spLocks noChangeShapeType="1"/>
            </p:cNvSpPr>
            <p:nvPr/>
          </p:nvSpPr>
          <p:spPr bwMode="auto">
            <a:xfrm flipV="1">
              <a:off x="3024" y="2016"/>
              <a:ext cx="0" cy="960"/>
            </a:xfrm>
            <a:prstGeom prst="line">
              <a:avLst/>
            </a:prstGeom>
            <a:noFill/>
            <a:ln w="28575">
              <a:solidFill>
                <a:schemeClr val="tx1"/>
              </a:solidFill>
              <a:round/>
              <a:headEnd/>
              <a:tailEnd/>
            </a:ln>
            <a:effectLst/>
          </p:spPr>
          <p:txBody>
            <a:bodyPr/>
            <a:lstStyle/>
            <a:p>
              <a:endParaRPr lang="en-US"/>
            </a:p>
          </p:txBody>
        </p:sp>
        <p:sp>
          <p:nvSpPr>
            <p:cNvPr id="1250559" name="Line 255"/>
            <p:cNvSpPr>
              <a:spLocks noChangeShapeType="1"/>
            </p:cNvSpPr>
            <p:nvPr/>
          </p:nvSpPr>
          <p:spPr bwMode="auto">
            <a:xfrm>
              <a:off x="2496" y="3312"/>
              <a:ext cx="336" cy="0"/>
            </a:xfrm>
            <a:prstGeom prst="line">
              <a:avLst/>
            </a:prstGeom>
            <a:noFill/>
            <a:ln w="28575">
              <a:solidFill>
                <a:schemeClr val="tx1"/>
              </a:solidFill>
              <a:round/>
              <a:headEnd/>
              <a:tailEnd/>
            </a:ln>
            <a:effectLst/>
          </p:spPr>
          <p:txBody>
            <a:bodyPr/>
            <a:lstStyle/>
            <a:p>
              <a:endParaRPr lang="en-US"/>
            </a:p>
          </p:txBody>
        </p:sp>
        <p:sp>
          <p:nvSpPr>
            <p:cNvPr id="1250560" name="Line 256"/>
            <p:cNvSpPr>
              <a:spLocks noChangeShapeType="1"/>
            </p:cNvSpPr>
            <p:nvPr/>
          </p:nvSpPr>
          <p:spPr bwMode="auto">
            <a:xfrm>
              <a:off x="2928" y="1728"/>
              <a:ext cx="672" cy="0"/>
            </a:xfrm>
            <a:prstGeom prst="line">
              <a:avLst/>
            </a:prstGeom>
            <a:noFill/>
            <a:ln w="28575">
              <a:solidFill>
                <a:schemeClr val="tx1"/>
              </a:solidFill>
              <a:round/>
              <a:headEnd/>
              <a:tailEnd type="triangle" w="med" len="med"/>
            </a:ln>
            <a:effectLst/>
          </p:spPr>
          <p:txBody>
            <a:bodyPr/>
            <a:lstStyle/>
            <a:p>
              <a:endParaRPr lang="en-US"/>
            </a:p>
          </p:txBody>
        </p:sp>
        <p:sp>
          <p:nvSpPr>
            <p:cNvPr id="1250561" name="Line 257"/>
            <p:cNvSpPr>
              <a:spLocks noChangeShapeType="1"/>
            </p:cNvSpPr>
            <p:nvPr/>
          </p:nvSpPr>
          <p:spPr bwMode="auto">
            <a:xfrm>
              <a:off x="1392" y="1104"/>
              <a:ext cx="0" cy="624"/>
            </a:xfrm>
            <a:prstGeom prst="line">
              <a:avLst/>
            </a:prstGeom>
            <a:noFill/>
            <a:ln w="28575">
              <a:solidFill>
                <a:schemeClr val="tx1"/>
              </a:solidFill>
              <a:round/>
              <a:headEnd/>
              <a:tailEnd/>
            </a:ln>
            <a:effectLst/>
          </p:spPr>
          <p:txBody>
            <a:bodyPr/>
            <a:lstStyle/>
            <a:p>
              <a:endParaRPr lang="en-US"/>
            </a:p>
          </p:txBody>
        </p:sp>
        <p:sp>
          <p:nvSpPr>
            <p:cNvPr id="1250562" name="Line 258"/>
            <p:cNvSpPr>
              <a:spLocks noChangeShapeType="1"/>
            </p:cNvSpPr>
            <p:nvPr/>
          </p:nvSpPr>
          <p:spPr bwMode="auto">
            <a:xfrm flipV="1">
              <a:off x="3744" y="2064"/>
              <a:ext cx="0" cy="288"/>
            </a:xfrm>
            <a:prstGeom prst="line">
              <a:avLst/>
            </a:prstGeom>
            <a:noFill/>
            <a:ln w="12700">
              <a:solidFill>
                <a:schemeClr val="accent1"/>
              </a:solidFill>
              <a:round/>
              <a:headEnd/>
              <a:tailEnd/>
            </a:ln>
            <a:effectLst/>
          </p:spPr>
          <p:txBody>
            <a:bodyPr/>
            <a:lstStyle/>
            <a:p>
              <a:endParaRPr lang="en-US"/>
            </a:p>
          </p:txBody>
        </p:sp>
        <p:sp>
          <p:nvSpPr>
            <p:cNvPr id="1250563" name="Line 259"/>
            <p:cNvSpPr>
              <a:spLocks noChangeShapeType="1"/>
            </p:cNvSpPr>
            <p:nvPr/>
          </p:nvSpPr>
          <p:spPr bwMode="auto">
            <a:xfrm>
              <a:off x="480" y="1536"/>
              <a:ext cx="0" cy="1008"/>
            </a:xfrm>
            <a:prstGeom prst="line">
              <a:avLst/>
            </a:prstGeom>
            <a:noFill/>
            <a:ln w="28575">
              <a:solidFill>
                <a:schemeClr val="tx1"/>
              </a:solidFill>
              <a:round/>
              <a:headEnd/>
              <a:tailEnd/>
            </a:ln>
            <a:effectLst/>
          </p:spPr>
          <p:txBody>
            <a:bodyPr/>
            <a:lstStyle/>
            <a:p>
              <a:endParaRPr lang="en-US"/>
            </a:p>
          </p:txBody>
        </p:sp>
        <p:sp>
          <p:nvSpPr>
            <p:cNvPr id="1250564" name="Rectangle 260"/>
            <p:cNvSpPr>
              <a:spLocks noChangeArrowheads="1"/>
            </p:cNvSpPr>
            <p:nvPr/>
          </p:nvSpPr>
          <p:spPr bwMode="auto">
            <a:xfrm>
              <a:off x="3888"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50565" name="Oval 261"/>
            <p:cNvSpPr>
              <a:spLocks noChangeArrowheads="1"/>
            </p:cNvSpPr>
            <p:nvPr/>
          </p:nvSpPr>
          <p:spPr bwMode="auto">
            <a:xfrm>
              <a:off x="1968" y="3168"/>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50566" name="Rectangle 262"/>
            <p:cNvSpPr>
              <a:spLocks noChangeArrowheads="1"/>
            </p:cNvSpPr>
            <p:nvPr/>
          </p:nvSpPr>
          <p:spPr bwMode="auto">
            <a:xfrm>
              <a:off x="2064" y="3168"/>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50567" name="Line 263"/>
            <p:cNvSpPr>
              <a:spLocks noChangeShapeType="1"/>
            </p:cNvSpPr>
            <p:nvPr/>
          </p:nvSpPr>
          <p:spPr bwMode="auto">
            <a:xfrm>
              <a:off x="3984" y="1872"/>
              <a:ext cx="144" cy="0"/>
            </a:xfrm>
            <a:prstGeom prst="line">
              <a:avLst/>
            </a:prstGeom>
            <a:noFill/>
            <a:ln w="28575">
              <a:solidFill>
                <a:schemeClr val="tx1"/>
              </a:solidFill>
              <a:round/>
              <a:headEnd/>
              <a:tailEnd/>
            </a:ln>
            <a:effectLst/>
          </p:spPr>
          <p:txBody>
            <a:bodyPr/>
            <a:lstStyle/>
            <a:p>
              <a:endParaRPr lang="en-US"/>
            </a:p>
          </p:txBody>
        </p:sp>
        <p:sp>
          <p:nvSpPr>
            <p:cNvPr id="1250568" name="Line 264"/>
            <p:cNvSpPr>
              <a:spLocks noChangeShapeType="1"/>
            </p:cNvSpPr>
            <p:nvPr/>
          </p:nvSpPr>
          <p:spPr bwMode="auto">
            <a:xfrm>
              <a:off x="374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50569" name="Line 265"/>
            <p:cNvSpPr>
              <a:spLocks noChangeShapeType="1"/>
            </p:cNvSpPr>
            <p:nvPr/>
          </p:nvSpPr>
          <p:spPr bwMode="auto">
            <a:xfrm>
              <a:off x="398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50570" name="Line 266"/>
            <p:cNvSpPr>
              <a:spLocks noChangeShapeType="1"/>
            </p:cNvSpPr>
            <p:nvPr/>
          </p:nvSpPr>
          <p:spPr bwMode="auto">
            <a:xfrm>
              <a:off x="4032" y="2592"/>
              <a:ext cx="0" cy="720"/>
            </a:xfrm>
            <a:prstGeom prst="line">
              <a:avLst/>
            </a:prstGeom>
            <a:noFill/>
            <a:ln w="28575">
              <a:solidFill>
                <a:schemeClr val="tx1"/>
              </a:solidFill>
              <a:round/>
              <a:headEnd/>
              <a:tailEnd/>
            </a:ln>
            <a:effectLst/>
          </p:spPr>
          <p:txBody>
            <a:bodyPr/>
            <a:lstStyle/>
            <a:p>
              <a:endParaRPr lang="en-US"/>
            </a:p>
          </p:txBody>
        </p:sp>
        <p:sp>
          <p:nvSpPr>
            <p:cNvPr id="1250571" name="Text Box 267"/>
            <p:cNvSpPr txBox="1">
              <a:spLocks noChangeArrowheads="1"/>
            </p:cNvSpPr>
            <p:nvPr/>
          </p:nvSpPr>
          <p:spPr bwMode="auto">
            <a:xfrm>
              <a:off x="2736" y="1392"/>
              <a:ext cx="367" cy="173"/>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50572" name="Text Box 268"/>
            <p:cNvSpPr txBox="1">
              <a:spLocks noChangeArrowheads="1"/>
            </p:cNvSpPr>
            <p:nvPr/>
          </p:nvSpPr>
          <p:spPr bwMode="auto">
            <a:xfrm>
              <a:off x="3648" y="1392"/>
              <a:ext cx="495" cy="173"/>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50573" name="Text Box 269"/>
            <p:cNvSpPr txBox="1">
              <a:spLocks noChangeArrowheads="1"/>
            </p:cNvSpPr>
            <p:nvPr/>
          </p:nvSpPr>
          <p:spPr bwMode="auto">
            <a:xfrm>
              <a:off x="4848" y="1776"/>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grpSp>
      <p:sp>
        <p:nvSpPr>
          <p:cNvPr id="124" name="Slide Number Placeholder 123"/>
          <p:cNvSpPr>
            <a:spLocks noGrp="1"/>
          </p:cNvSpPr>
          <p:nvPr>
            <p:ph type="sldNum" sz="quarter" idx="12"/>
          </p:nvPr>
        </p:nvSpPr>
        <p:spPr/>
        <p:txBody>
          <a:bodyPr/>
          <a:lstStyle/>
          <a:p>
            <a:fld id="{9F75FEA4-BE46-4E23-B960-59FADFBDF281}" type="slidenum">
              <a:rPr lang="en-US" smtClean="0"/>
              <a:pPr/>
              <a:t>37</a:t>
            </a:fld>
            <a:endParaRPr lang="en-US"/>
          </a:p>
        </p:txBody>
      </p:sp>
      <p:sp>
        <p:nvSpPr>
          <p:cNvPr id="125" name="Footer Placeholder 124"/>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Grp="1" noChangeArrowheads="1"/>
          </p:cNvSpPr>
          <p:nvPr>
            <p:ph type="title"/>
          </p:nvPr>
        </p:nvSpPr>
        <p:spPr>
          <a:xfrm>
            <a:off x="533400" y="228600"/>
            <a:ext cx="8229600" cy="422275"/>
          </a:xfrm>
        </p:spPr>
        <p:txBody>
          <a:bodyPr>
            <a:noAutofit/>
          </a:bodyPr>
          <a:lstStyle/>
          <a:p>
            <a:r>
              <a:rPr lang="en-US" sz="3600" dirty="0"/>
              <a:t>Corrected </a:t>
            </a:r>
            <a:r>
              <a:rPr lang="en-US" sz="3600" dirty="0" err="1"/>
              <a:t>Datapath</a:t>
            </a:r>
            <a:r>
              <a:rPr lang="en-US" sz="3600" dirty="0"/>
              <a:t> to Save </a:t>
            </a:r>
            <a:r>
              <a:rPr lang="en-US" sz="3600" dirty="0" err="1"/>
              <a:t>RegWrite</a:t>
            </a:r>
            <a:r>
              <a:rPr lang="en-US" sz="3600" dirty="0"/>
              <a:t> </a:t>
            </a:r>
            <a:r>
              <a:rPr lang="en-US" sz="3600" dirty="0" err="1"/>
              <a:t>Addr</a:t>
            </a:r>
            <a:endParaRPr lang="en-US" sz="3600" dirty="0"/>
          </a:p>
        </p:txBody>
      </p:sp>
      <p:sp>
        <p:nvSpPr>
          <p:cNvPr id="1254403" name="Rectangle 3"/>
          <p:cNvSpPr>
            <a:spLocks noGrp="1" noChangeArrowheads="1"/>
          </p:cNvSpPr>
          <p:nvPr>
            <p:ph type="body" idx="1"/>
          </p:nvPr>
        </p:nvSpPr>
        <p:spPr>
          <a:xfrm>
            <a:off x="457200" y="747713"/>
            <a:ext cx="7924800" cy="708025"/>
          </a:xfrm>
          <a:noFill/>
          <a:ln/>
        </p:spPr>
        <p:txBody>
          <a:bodyPr>
            <a:normAutofit fontScale="77500" lnSpcReduction="20000"/>
          </a:bodyPr>
          <a:lstStyle/>
          <a:p>
            <a:r>
              <a:rPr lang="en-US"/>
              <a:t>Need to preserve the destination register address in the pipeline state registers</a:t>
            </a:r>
          </a:p>
        </p:txBody>
      </p:sp>
      <p:grpSp>
        <p:nvGrpSpPr>
          <p:cNvPr id="2" name="Group 4"/>
          <p:cNvGrpSpPr>
            <a:grpSpLocks/>
          </p:cNvGrpSpPr>
          <p:nvPr/>
        </p:nvGrpSpPr>
        <p:grpSpPr bwMode="auto">
          <a:xfrm>
            <a:off x="2667000" y="4419600"/>
            <a:ext cx="5638800" cy="1600200"/>
            <a:chOff x="1680" y="2784"/>
            <a:chExt cx="3552" cy="1008"/>
          </a:xfrm>
        </p:grpSpPr>
        <p:sp>
          <p:nvSpPr>
            <p:cNvPr id="1254405" name="Line 5"/>
            <p:cNvSpPr>
              <a:spLocks noChangeShapeType="1"/>
            </p:cNvSpPr>
            <p:nvPr/>
          </p:nvSpPr>
          <p:spPr bwMode="auto">
            <a:xfrm>
              <a:off x="1728" y="3648"/>
              <a:ext cx="1104" cy="0"/>
            </a:xfrm>
            <a:prstGeom prst="line">
              <a:avLst/>
            </a:prstGeom>
            <a:noFill/>
            <a:ln w="28575">
              <a:solidFill>
                <a:srgbClr val="009900"/>
              </a:solidFill>
              <a:round/>
              <a:headEnd/>
              <a:tailEnd/>
            </a:ln>
            <a:effectLst/>
          </p:spPr>
          <p:txBody>
            <a:bodyPr/>
            <a:lstStyle/>
            <a:p>
              <a:endParaRPr lang="en-US"/>
            </a:p>
          </p:txBody>
        </p:sp>
        <p:sp>
          <p:nvSpPr>
            <p:cNvPr id="1254406" name="Line 6"/>
            <p:cNvSpPr>
              <a:spLocks noChangeShapeType="1"/>
            </p:cNvSpPr>
            <p:nvPr/>
          </p:nvSpPr>
          <p:spPr bwMode="auto">
            <a:xfrm>
              <a:off x="2928" y="3648"/>
              <a:ext cx="960" cy="0"/>
            </a:xfrm>
            <a:prstGeom prst="line">
              <a:avLst/>
            </a:prstGeom>
            <a:noFill/>
            <a:ln w="28575">
              <a:solidFill>
                <a:srgbClr val="009900"/>
              </a:solidFill>
              <a:round/>
              <a:headEnd/>
              <a:tailEnd/>
            </a:ln>
            <a:effectLst/>
          </p:spPr>
          <p:txBody>
            <a:bodyPr/>
            <a:lstStyle/>
            <a:p>
              <a:endParaRPr lang="en-US"/>
            </a:p>
          </p:txBody>
        </p:sp>
        <p:sp>
          <p:nvSpPr>
            <p:cNvPr id="1254407" name="Line 7"/>
            <p:cNvSpPr>
              <a:spLocks noChangeShapeType="1"/>
            </p:cNvSpPr>
            <p:nvPr/>
          </p:nvSpPr>
          <p:spPr bwMode="auto">
            <a:xfrm>
              <a:off x="3984" y="3648"/>
              <a:ext cx="1056" cy="0"/>
            </a:xfrm>
            <a:prstGeom prst="line">
              <a:avLst/>
            </a:prstGeom>
            <a:noFill/>
            <a:ln w="28575">
              <a:solidFill>
                <a:srgbClr val="009900"/>
              </a:solidFill>
              <a:round/>
              <a:headEnd/>
              <a:tailEnd/>
            </a:ln>
            <a:effectLst/>
          </p:spPr>
          <p:txBody>
            <a:bodyPr/>
            <a:lstStyle/>
            <a:p>
              <a:endParaRPr lang="en-US"/>
            </a:p>
          </p:txBody>
        </p:sp>
        <p:sp>
          <p:nvSpPr>
            <p:cNvPr id="1254408" name="Line 8"/>
            <p:cNvSpPr>
              <a:spLocks noChangeShapeType="1"/>
            </p:cNvSpPr>
            <p:nvPr/>
          </p:nvSpPr>
          <p:spPr bwMode="auto">
            <a:xfrm>
              <a:off x="1728" y="3456"/>
              <a:ext cx="0" cy="192"/>
            </a:xfrm>
            <a:prstGeom prst="line">
              <a:avLst/>
            </a:prstGeom>
            <a:noFill/>
            <a:ln w="28575">
              <a:solidFill>
                <a:srgbClr val="009900"/>
              </a:solidFill>
              <a:round/>
              <a:headEnd/>
              <a:tailEnd/>
            </a:ln>
            <a:effectLst/>
          </p:spPr>
          <p:txBody>
            <a:bodyPr/>
            <a:lstStyle/>
            <a:p>
              <a:endParaRPr lang="en-US"/>
            </a:p>
          </p:txBody>
        </p:sp>
        <p:sp>
          <p:nvSpPr>
            <p:cNvPr id="1254409" name="Line 9"/>
            <p:cNvSpPr>
              <a:spLocks noChangeShapeType="1"/>
            </p:cNvSpPr>
            <p:nvPr/>
          </p:nvSpPr>
          <p:spPr bwMode="auto">
            <a:xfrm>
              <a:off x="1680" y="3792"/>
              <a:ext cx="3552" cy="0"/>
            </a:xfrm>
            <a:prstGeom prst="line">
              <a:avLst/>
            </a:prstGeom>
            <a:noFill/>
            <a:ln w="28575">
              <a:solidFill>
                <a:srgbClr val="009900"/>
              </a:solidFill>
              <a:round/>
              <a:headEnd/>
              <a:tailEnd/>
            </a:ln>
            <a:effectLst/>
          </p:spPr>
          <p:txBody>
            <a:bodyPr/>
            <a:lstStyle/>
            <a:p>
              <a:endParaRPr lang="en-US"/>
            </a:p>
          </p:txBody>
        </p:sp>
        <p:sp>
          <p:nvSpPr>
            <p:cNvPr id="1254410" name="Line 10"/>
            <p:cNvSpPr>
              <a:spLocks noChangeShapeType="1"/>
            </p:cNvSpPr>
            <p:nvPr/>
          </p:nvSpPr>
          <p:spPr bwMode="auto">
            <a:xfrm>
              <a:off x="5136" y="3648"/>
              <a:ext cx="96" cy="0"/>
            </a:xfrm>
            <a:prstGeom prst="line">
              <a:avLst/>
            </a:prstGeom>
            <a:noFill/>
            <a:ln w="28575">
              <a:solidFill>
                <a:srgbClr val="009900"/>
              </a:solidFill>
              <a:round/>
              <a:headEnd/>
              <a:tailEnd/>
            </a:ln>
            <a:effectLst/>
          </p:spPr>
          <p:txBody>
            <a:bodyPr/>
            <a:lstStyle/>
            <a:p>
              <a:endParaRPr lang="en-US"/>
            </a:p>
          </p:txBody>
        </p:sp>
        <p:sp>
          <p:nvSpPr>
            <p:cNvPr id="1254411" name="Line 11"/>
            <p:cNvSpPr>
              <a:spLocks noChangeShapeType="1"/>
            </p:cNvSpPr>
            <p:nvPr/>
          </p:nvSpPr>
          <p:spPr bwMode="auto">
            <a:xfrm>
              <a:off x="5232" y="3648"/>
              <a:ext cx="0" cy="144"/>
            </a:xfrm>
            <a:prstGeom prst="line">
              <a:avLst/>
            </a:prstGeom>
            <a:noFill/>
            <a:ln w="28575">
              <a:solidFill>
                <a:srgbClr val="009900"/>
              </a:solidFill>
              <a:round/>
              <a:headEnd/>
              <a:tailEnd/>
            </a:ln>
            <a:effectLst/>
          </p:spPr>
          <p:txBody>
            <a:bodyPr/>
            <a:lstStyle/>
            <a:p>
              <a:endParaRPr lang="en-US"/>
            </a:p>
          </p:txBody>
        </p:sp>
        <p:sp>
          <p:nvSpPr>
            <p:cNvPr id="1254412" name="Line 12"/>
            <p:cNvSpPr>
              <a:spLocks noChangeShapeType="1"/>
            </p:cNvSpPr>
            <p:nvPr/>
          </p:nvSpPr>
          <p:spPr bwMode="auto">
            <a:xfrm flipV="1">
              <a:off x="1680" y="2784"/>
              <a:ext cx="0" cy="1008"/>
            </a:xfrm>
            <a:prstGeom prst="line">
              <a:avLst/>
            </a:prstGeom>
            <a:noFill/>
            <a:ln w="28575">
              <a:solidFill>
                <a:srgbClr val="009900"/>
              </a:solidFill>
              <a:round/>
              <a:headEnd/>
              <a:tailEnd/>
            </a:ln>
            <a:effectLst/>
          </p:spPr>
          <p:txBody>
            <a:bodyPr/>
            <a:lstStyle/>
            <a:p>
              <a:endParaRPr lang="en-US"/>
            </a:p>
          </p:txBody>
        </p:sp>
        <p:sp>
          <p:nvSpPr>
            <p:cNvPr id="1254413" name="Line 13"/>
            <p:cNvSpPr>
              <a:spLocks noChangeShapeType="1"/>
            </p:cNvSpPr>
            <p:nvPr/>
          </p:nvSpPr>
          <p:spPr bwMode="auto">
            <a:xfrm>
              <a:off x="1680" y="2784"/>
              <a:ext cx="240" cy="0"/>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14"/>
          <p:cNvGrpSpPr>
            <a:grpSpLocks/>
          </p:cNvGrpSpPr>
          <p:nvPr/>
        </p:nvGrpSpPr>
        <p:grpSpPr bwMode="auto">
          <a:xfrm>
            <a:off x="228600" y="1524000"/>
            <a:ext cx="8534400" cy="4648200"/>
            <a:chOff x="144" y="816"/>
            <a:chExt cx="5376" cy="2928"/>
          </a:xfrm>
        </p:grpSpPr>
        <p:grpSp>
          <p:nvGrpSpPr>
            <p:cNvPr id="4" name="Group 15"/>
            <p:cNvGrpSpPr>
              <a:grpSpLocks/>
            </p:cNvGrpSpPr>
            <p:nvPr/>
          </p:nvGrpSpPr>
          <p:grpSpPr bwMode="auto">
            <a:xfrm>
              <a:off x="1056" y="1440"/>
              <a:ext cx="240" cy="576"/>
              <a:chOff x="1392" y="2880"/>
              <a:chExt cx="288" cy="480"/>
            </a:xfrm>
          </p:grpSpPr>
          <p:sp>
            <p:nvSpPr>
              <p:cNvPr id="1254416"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4417"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4418"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4419"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4420"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4421"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4422"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4423" name="Rectangle 23"/>
            <p:cNvSpPr>
              <a:spLocks noChangeArrowheads="1"/>
            </p:cNvSpPr>
            <p:nvPr/>
          </p:nvSpPr>
          <p:spPr bwMode="auto">
            <a:xfrm>
              <a:off x="624"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4424" name="Rectangle 24"/>
            <p:cNvSpPr>
              <a:spLocks noChangeArrowheads="1"/>
            </p:cNvSpPr>
            <p:nvPr/>
          </p:nvSpPr>
          <p:spPr bwMode="auto">
            <a:xfrm>
              <a:off x="336" y="2304"/>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254425" name="Line 25"/>
            <p:cNvSpPr>
              <a:spLocks noChangeShapeType="1"/>
            </p:cNvSpPr>
            <p:nvPr/>
          </p:nvSpPr>
          <p:spPr bwMode="auto">
            <a:xfrm>
              <a:off x="432"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1254426" name="Line 26"/>
            <p:cNvSpPr>
              <a:spLocks noChangeShapeType="1"/>
            </p:cNvSpPr>
            <p:nvPr/>
          </p:nvSpPr>
          <p:spPr bwMode="auto">
            <a:xfrm>
              <a:off x="480" y="1536"/>
              <a:ext cx="576" cy="0"/>
            </a:xfrm>
            <a:prstGeom prst="line">
              <a:avLst/>
            </a:prstGeom>
            <a:noFill/>
            <a:ln w="28575">
              <a:solidFill>
                <a:schemeClr val="tx1"/>
              </a:solidFill>
              <a:round/>
              <a:headEnd/>
              <a:tailEnd type="triangle" w="med" len="med"/>
            </a:ln>
            <a:effectLst/>
          </p:spPr>
          <p:txBody>
            <a:bodyPr/>
            <a:lstStyle/>
            <a:p>
              <a:endParaRPr lang="en-US"/>
            </a:p>
          </p:txBody>
        </p:sp>
        <p:sp>
          <p:nvSpPr>
            <p:cNvPr id="1254427" name="Line 27"/>
            <p:cNvSpPr>
              <a:spLocks noChangeShapeType="1"/>
            </p:cNvSpPr>
            <p:nvPr/>
          </p:nvSpPr>
          <p:spPr bwMode="auto">
            <a:xfrm>
              <a:off x="816" y="1920"/>
              <a:ext cx="240" cy="0"/>
            </a:xfrm>
            <a:prstGeom prst="line">
              <a:avLst/>
            </a:prstGeom>
            <a:noFill/>
            <a:ln w="28575">
              <a:solidFill>
                <a:schemeClr val="tx1"/>
              </a:solidFill>
              <a:round/>
              <a:headEnd/>
              <a:tailEnd type="triangle" w="med" len="med"/>
            </a:ln>
            <a:effectLst/>
          </p:spPr>
          <p:txBody>
            <a:bodyPr/>
            <a:lstStyle/>
            <a:p>
              <a:endParaRPr lang="en-US"/>
            </a:p>
          </p:txBody>
        </p:sp>
        <p:sp>
          <p:nvSpPr>
            <p:cNvPr id="1254428" name="Text Box 28"/>
            <p:cNvSpPr txBox="1">
              <a:spLocks noChangeArrowheads="1"/>
            </p:cNvSpPr>
            <p:nvPr/>
          </p:nvSpPr>
          <p:spPr bwMode="auto">
            <a:xfrm>
              <a:off x="576" y="2400"/>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54429" name="Text Box 29"/>
            <p:cNvSpPr txBox="1">
              <a:spLocks noChangeArrowheads="1"/>
            </p:cNvSpPr>
            <p:nvPr/>
          </p:nvSpPr>
          <p:spPr bwMode="auto">
            <a:xfrm>
              <a:off x="729" y="2098"/>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54430" name="Text Box 30"/>
            <p:cNvSpPr txBox="1">
              <a:spLocks noChangeArrowheads="1"/>
            </p:cNvSpPr>
            <p:nvPr/>
          </p:nvSpPr>
          <p:spPr bwMode="auto">
            <a:xfrm>
              <a:off x="1056" y="1632"/>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4431" name="Text Box 31"/>
            <p:cNvSpPr txBox="1">
              <a:spLocks noChangeArrowheads="1"/>
            </p:cNvSpPr>
            <p:nvPr/>
          </p:nvSpPr>
          <p:spPr bwMode="auto">
            <a:xfrm rot="-5400000">
              <a:off x="250" y="2438"/>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54432" name="Line 32"/>
            <p:cNvSpPr>
              <a:spLocks noChangeShapeType="1"/>
            </p:cNvSpPr>
            <p:nvPr/>
          </p:nvSpPr>
          <p:spPr bwMode="auto">
            <a:xfrm>
              <a:off x="144"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1254433" name="Text Box 33"/>
            <p:cNvSpPr txBox="1">
              <a:spLocks noChangeArrowheads="1"/>
            </p:cNvSpPr>
            <p:nvPr/>
          </p:nvSpPr>
          <p:spPr bwMode="auto">
            <a:xfrm>
              <a:off x="672" y="1824"/>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54434" name="Line 34"/>
            <p:cNvSpPr>
              <a:spLocks noChangeShapeType="1"/>
            </p:cNvSpPr>
            <p:nvPr/>
          </p:nvSpPr>
          <p:spPr bwMode="auto">
            <a:xfrm>
              <a:off x="144" y="1008"/>
              <a:ext cx="0" cy="1536"/>
            </a:xfrm>
            <a:prstGeom prst="line">
              <a:avLst/>
            </a:prstGeom>
            <a:noFill/>
            <a:ln w="28575">
              <a:solidFill>
                <a:schemeClr val="tx1"/>
              </a:solidFill>
              <a:round/>
              <a:headEnd/>
              <a:tailEnd/>
            </a:ln>
            <a:effectLst/>
          </p:spPr>
          <p:txBody>
            <a:bodyPr/>
            <a:lstStyle/>
            <a:p>
              <a:endParaRPr lang="en-US"/>
            </a:p>
          </p:txBody>
        </p:sp>
        <p:sp>
          <p:nvSpPr>
            <p:cNvPr id="1254435" name="AutoShape 35"/>
            <p:cNvSpPr>
              <a:spLocks noChangeArrowheads="1"/>
            </p:cNvSpPr>
            <p:nvPr/>
          </p:nvSpPr>
          <p:spPr bwMode="auto">
            <a:xfrm rot="5400000" flipH="1">
              <a:off x="528" y="96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4436" name="Line 36"/>
            <p:cNvSpPr>
              <a:spLocks noChangeShapeType="1"/>
            </p:cNvSpPr>
            <p:nvPr/>
          </p:nvSpPr>
          <p:spPr bwMode="auto">
            <a:xfrm flipH="1">
              <a:off x="144" y="1008"/>
              <a:ext cx="537" cy="0"/>
            </a:xfrm>
            <a:prstGeom prst="line">
              <a:avLst/>
            </a:prstGeom>
            <a:noFill/>
            <a:ln w="28575">
              <a:solidFill>
                <a:schemeClr val="tx1"/>
              </a:solidFill>
              <a:round/>
              <a:headEnd/>
              <a:tailEnd/>
            </a:ln>
            <a:effectLst/>
          </p:spPr>
          <p:txBody>
            <a:bodyPr/>
            <a:lstStyle/>
            <a:p>
              <a:endParaRPr lang="en-US"/>
            </a:p>
          </p:txBody>
        </p:sp>
        <p:sp>
          <p:nvSpPr>
            <p:cNvPr id="1254437" name="Rectangle 37"/>
            <p:cNvSpPr>
              <a:spLocks noChangeArrowheads="1"/>
            </p:cNvSpPr>
            <p:nvPr/>
          </p:nvSpPr>
          <p:spPr bwMode="auto">
            <a:xfrm flipH="1">
              <a:off x="729" y="105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4438" name="Rectangle 38"/>
            <p:cNvSpPr>
              <a:spLocks noChangeArrowheads="1"/>
            </p:cNvSpPr>
            <p:nvPr/>
          </p:nvSpPr>
          <p:spPr bwMode="auto">
            <a:xfrm flipH="1">
              <a:off x="720"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4439" name="Line 39"/>
            <p:cNvSpPr>
              <a:spLocks noChangeShapeType="1"/>
            </p:cNvSpPr>
            <p:nvPr/>
          </p:nvSpPr>
          <p:spPr bwMode="auto">
            <a:xfrm flipH="1">
              <a:off x="816" y="912"/>
              <a:ext cx="3312" cy="0"/>
            </a:xfrm>
            <a:prstGeom prst="line">
              <a:avLst/>
            </a:prstGeom>
            <a:noFill/>
            <a:ln w="28575">
              <a:solidFill>
                <a:srgbClr val="CC3399"/>
              </a:solidFill>
              <a:round/>
              <a:headEnd/>
              <a:tailEnd type="triangle" w="med" len="med"/>
            </a:ln>
            <a:effectLst/>
          </p:spPr>
          <p:txBody>
            <a:bodyPr/>
            <a:lstStyle/>
            <a:p>
              <a:endParaRPr lang="en-US"/>
            </a:p>
          </p:txBody>
        </p:sp>
        <p:sp>
          <p:nvSpPr>
            <p:cNvPr id="1254440" name="Line 40"/>
            <p:cNvSpPr>
              <a:spLocks noChangeShapeType="1"/>
            </p:cNvSpPr>
            <p:nvPr/>
          </p:nvSpPr>
          <p:spPr bwMode="auto">
            <a:xfrm flipH="1">
              <a:off x="1776" y="3744"/>
              <a:ext cx="3744" cy="0"/>
            </a:xfrm>
            <a:prstGeom prst="line">
              <a:avLst/>
            </a:prstGeom>
            <a:noFill/>
            <a:ln w="28575">
              <a:solidFill>
                <a:srgbClr val="CC3399"/>
              </a:solidFill>
              <a:round/>
              <a:headEnd/>
              <a:tailEnd/>
            </a:ln>
            <a:effectLst/>
          </p:spPr>
          <p:txBody>
            <a:bodyPr/>
            <a:lstStyle/>
            <a:p>
              <a:endParaRPr lang="en-US"/>
            </a:p>
          </p:txBody>
        </p:sp>
        <p:sp>
          <p:nvSpPr>
            <p:cNvPr id="1254441" name="Rectangle 41"/>
            <p:cNvSpPr>
              <a:spLocks noChangeArrowheads="1"/>
            </p:cNvSpPr>
            <p:nvPr/>
          </p:nvSpPr>
          <p:spPr bwMode="auto">
            <a:xfrm>
              <a:off x="1920"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4442" name="Line 42"/>
            <p:cNvSpPr>
              <a:spLocks noChangeShapeType="1"/>
            </p:cNvSpPr>
            <p:nvPr/>
          </p:nvSpPr>
          <p:spPr bwMode="auto">
            <a:xfrm>
              <a:off x="1440" y="2544"/>
              <a:ext cx="96" cy="0"/>
            </a:xfrm>
            <a:prstGeom prst="line">
              <a:avLst/>
            </a:prstGeom>
            <a:noFill/>
            <a:ln w="28575">
              <a:solidFill>
                <a:schemeClr val="tx1"/>
              </a:solidFill>
              <a:round/>
              <a:headEnd/>
              <a:tailEnd/>
            </a:ln>
            <a:effectLst/>
          </p:spPr>
          <p:txBody>
            <a:bodyPr/>
            <a:lstStyle/>
            <a:p>
              <a:endParaRPr lang="en-US"/>
            </a:p>
          </p:txBody>
        </p:sp>
        <p:sp>
          <p:nvSpPr>
            <p:cNvPr id="1254443" name="Line 43"/>
            <p:cNvSpPr>
              <a:spLocks noChangeShapeType="1"/>
            </p:cNvSpPr>
            <p:nvPr/>
          </p:nvSpPr>
          <p:spPr bwMode="auto">
            <a:xfrm>
              <a:off x="1728" y="2400"/>
              <a:ext cx="192" cy="0"/>
            </a:xfrm>
            <a:prstGeom prst="line">
              <a:avLst/>
            </a:prstGeom>
            <a:noFill/>
            <a:ln w="19050">
              <a:solidFill>
                <a:schemeClr val="tx1"/>
              </a:solidFill>
              <a:round/>
              <a:headEnd/>
              <a:tailEnd type="triangle" w="med" len="med"/>
            </a:ln>
            <a:effectLst/>
          </p:spPr>
          <p:txBody>
            <a:bodyPr/>
            <a:lstStyle/>
            <a:p>
              <a:endParaRPr lang="en-US"/>
            </a:p>
          </p:txBody>
        </p:sp>
        <p:sp>
          <p:nvSpPr>
            <p:cNvPr id="1254444" name="Text Box 44"/>
            <p:cNvSpPr txBox="1">
              <a:spLocks noChangeArrowheads="1"/>
            </p:cNvSpPr>
            <p:nvPr/>
          </p:nvSpPr>
          <p:spPr bwMode="auto">
            <a:xfrm>
              <a:off x="1872" y="278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4445" name="Text Box 45"/>
            <p:cNvSpPr txBox="1">
              <a:spLocks noChangeArrowheads="1"/>
            </p:cNvSpPr>
            <p:nvPr/>
          </p:nvSpPr>
          <p:spPr bwMode="auto">
            <a:xfrm>
              <a:off x="1872" y="206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54446" name="Text Box 46"/>
            <p:cNvSpPr txBox="1">
              <a:spLocks noChangeArrowheads="1"/>
            </p:cNvSpPr>
            <p:nvPr/>
          </p:nvSpPr>
          <p:spPr bwMode="auto">
            <a:xfrm>
              <a:off x="1872" y="230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54447" name="Text Box 47"/>
            <p:cNvSpPr txBox="1">
              <a:spLocks noChangeArrowheads="1"/>
            </p:cNvSpPr>
            <p:nvPr/>
          </p:nvSpPr>
          <p:spPr bwMode="auto">
            <a:xfrm>
              <a:off x="1872" y="2544"/>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54448" name="Text Box 48"/>
            <p:cNvSpPr txBox="1">
              <a:spLocks noChangeArrowheads="1"/>
            </p:cNvSpPr>
            <p:nvPr/>
          </p:nvSpPr>
          <p:spPr bwMode="auto">
            <a:xfrm>
              <a:off x="1920" y="2160"/>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54449" name="Text Box 49"/>
            <p:cNvSpPr txBox="1">
              <a:spLocks noChangeArrowheads="1"/>
            </p:cNvSpPr>
            <p:nvPr/>
          </p:nvSpPr>
          <p:spPr bwMode="auto">
            <a:xfrm>
              <a:off x="2352" y="216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54450" name="Text Box 50"/>
            <p:cNvSpPr txBox="1">
              <a:spLocks noChangeArrowheads="1"/>
            </p:cNvSpPr>
            <p:nvPr/>
          </p:nvSpPr>
          <p:spPr bwMode="auto">
            <a:xfrm>
              <a:off x="2352" y="2592"/>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54451" name="Line 51"/>
            <p:cNvSpPr>
              <a:spLocks noChangeShapeType="1"/>
            </p:cNvSpPr>
            <p:nvPr/>
          </p:nvSpPr>
          <p:spPr bwMode="auto">
            <a:xfrm>
              <a:off x="1728" y="3312"/>
              <a:ext cx="240" cy="0"/>
            </a:xfrm>
            <a:prstGeom prst="line">
              <a:avLst/>
            </a:prstGeom>
            <a:noFill/>
            <a:ln w="28575">
              <a:solidFill>
                <a:schemeClr val="tx1"/>
              </a:solidFill>
              <a:round/>
              <a:headEnd/>
              <a:tailEnd/>
            </a:ln>
            <a:effectLst/>
          </p:spPr>
          <p:txBody>
            <a:bodyPr/>
            <a:lstStyle/>
            <a:p>
              <a:endParaRPr lang="en-US"/>
            </a:p>
          </p:txBody>
        </p:sp>
        <p:sp>
          <p:nvSpPr>
            <p:cNvPr id="1254452" name="Line 52"/>
            <p:cNvSpPr>
              <a:spLocks noChangeShapeType="1"/>
            </p:cNvSpPr>
            <p:nvPr/>
          </p:nvSpPr>
          <p:spPr bwMode="auto">
            <a:xfrm>
              <a:off x="1776" y="3264"/>
              <a:ext cx="48" cy="96"/>
            </a:xfrm>
            <a:prstGeom prst="line">
              <a:avLst/>
            </a:prstGeom>
            <a:noFill/>
            <a:ln w="12700">
              <a:solidFill>
                <a:schemeClr val="tx1"/>
              </a:solidFill>
              <a:round/>
              <a:headEnd/>
              <a:tailEnd/>
            </a:ln>
            <a:effectLst/>
          </p:spPr>
          <p:txBody>
            <a:bodyPr/>
            <a:lstStyle/>
            <a:p>
              <a:endParaRPr lang="en-US"/>
            </a:p>
          </p:txBody>
        </p:sp>
        <p:sp>
          <p:nvSpPr>
            <p:cNvPr id="1254453" name="Line 53"/>
            <p:cNvSpPr>
              <a:spLocks noChangeShapeType="1"/>
            </p:cNvSpPr>
            <p:nvPr/>
          </p:nvSpPr>
          <p:spPr bwMode="auto">
            <a:xfrm>
              <a:off x="2544" y="3264"/>
              <a:ext cx="48" cy="96"/>
            </a:xfrm>
            <a:prstGeom prst="line">
              <a:avLst/>
            </a:prstGeom>
            <a:noFill/>
            <a:ln w="12700">
              <a:solidFill>
                <a:schemeClr val="tx1"/>
              </a:solidFill>
              <a:round/>
              <a:headEnd/>
              <a:tailEnd/>
            </a:ln>
            <a:effectLst/>
          </p:spPr>
          <p:txBody>
            <a:bodyPr/>
            <a:lstStyle/>
            <a:p>
              <a:endParaRPr lang="en-US"/>
            </a:p>
          </p:txBody>
        </p:sp>
        <p:sp>
          <p:nvSpPr>
            <p:cNvPr id="1254454" name="Text Box 54"/>
            <p:cNvSpPr txBox="1">
              <a:spLocks noChangeArrowheads="1"/>
            </p:cNvSpPr>
            <p:nvPr/>
          </p:nvSpPr>
          <p:spPr bwMode="auto">
            <a:xfrm>
              <a:off x="1776" y="331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54455" name="Text Box 55"/>
            <p:cNvSpPr txBox="1">
              <a:spLocks noChangeArrowheads="1"/>
            </p:cNvSpPr>
            <p:nvPr/>
          </p:nvSpPr>
          <p:spPr bwMode="auto">
            <a:xfrm>
              <a:off x="2544" y="331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54456" name="Line 56"/>
            <p:cNvSpPr>
              <a:spLocks noChangeShapeType="1"/>
            </p:cNvSpPr>
            <p:nvPr/>
          </p:nvSpPr>
          <p:spPr bwMode="auto">
            <a:xfrm>
              <a:off x="1776" y="2880"/>
              <a:ext cx="160" cy="0"/>
            </a:xfrm>
            <a:prstGeom prst="line">
              <a:avLst/>
            </a:prstGeom>
            <a:noFill/>
            <a:ln w="28575">
              <a:solidFill>
                <a:srgbClr val="CC3399"/>
              </a:solidFill>
              <a:round/>
              <a:headEnd/>
              <a:tailEnd type="triangle" w="med" len="med"/>
            </a:ln>
            <a:effectLst/>
          </p:spPr>
          <p:txBody>
            <a:bodyPr/>
            <a:lstStyle/>
            <a:p>
              <a:endParaRPr lang="en-US"/>
            </a:p>
          </p:txBody>
        </p:sp>
        <p:sp>
          <p:nvSpPr>
            <p:cNvPr id="1254457" name="Line 57"/>
            <p:cNvSpPr>
              <a:spLocks noChangeShapeType="1"/>
            </p:cNvSpPr>
            <p:nvPr/>
          </p:nvSpPr>
          <p:spPr bwMode="auto">
            <a:xfrm>
              <a:off x="3024" y="2976"/>
              <a:ext cx="0" cy="336"/>
            </a:xfrm>
            <a:prstGeom prst="line">
              <a:avLst/>
            </a:prstGeom>
            <a:noFill/>
            <a:ln w="28575">
              <a:solidFill>
                <a:schemeClr val="tx1"/>
              </a:solidFill>
              <a:round/>
              <a:headEnd/>
              <a:tailEnd/>
            </a:ln>
            <a:effectLst/>
          </p:spPr>
          <p:txBody>
            <a:bodyPr/>
            <a:lstStyle/>
            <a:p>
              <a:endParaRPr lang="en-US"/>
            </a:p>
          </p:txBody>
        </p:sp>
        <p:sp>
          <p:nvSpPr>
            <p:cNvPr id="1254458" name="Line 58"/>
            <p:cNvSpPr>
              <a:spLocks noChangeShapeType="1"/>
            </p:cNvSpPr>
            <p:nvPr/>
          </p:nvSpPr>
          <p:spPr bwMode="auto">
            <a:xfrm>
              <a:off x="2736" y="2736"/>
              <a:ext cx="96" cy="0"/>
            </a:xfrm>
            <a:prstGeom prst="line">
              <a:avLst/>
            </a:prstGeom>
            <a:noFill/>
            <a:ln w="28575">
              <a:solidFill>
                <a:schemeClr val="tx1"/>
              </a:solidFill>
              <a:round/>
              <a:headEnd/>
              <a:tailEnd/>
            </a:ln>
            <a:effectLst/>
          </p:spPr>
          <p:txBody>
            <a:bodyPr/>
            <a:lstStyle/>
            <a:p>
              <a:endParaRPr lang="en-US"/>
            </a:p>
          </p:txBody>
        </p:sp>
        <p:sp>
          <p:nvSpPr>
            <p:cNvPr id="1254459" name="Line 59"/>
            <p:cNvSpPr>
              <a:spLocks noChangeShapeType="1"/>
            </p:cNvSpPr>
            <p:nvPr/>
          </p:nvSpPr>
          <p:spPr bwMode="auto">
            <a:xfrm>
              <a:off x="1728" y="2160"/>
              <a:ext cx="0" cy="1152"/>
            </a:xfrm>
            <a:prstGeom prst="line">
              <a:avLst/>
            </a:prstGeom>
            <a:noFill/>
            <a:ln w="28575">
              <a:solidFill>
                <a:schemeClr val="tx1"/>
              </a:solidFill>
              <a:round/>
              <a:headEnd/>
              <a:tailEnd/>
            </a:ln>
            <a:effectLst/>
          </p:spPr>
          <p:txBody>
            <a:bodyPr/>
            <a:lstStyle/>
            <a:p>
              <a:endParaRPr lang="en-US"/>
            </a:p>
          </p:txBody>
        </p:sp>
        <p:sp>
          <p:nvSpPr>
            <p:cNvPr id="1254460" name="Line 60"/>
            <p:cNvSpPr>
              <a:spLocks noChangeShapeType="1"/>
            </p:cNvSpPr>
            <p:nvPr/>
          </p:nvSpPr>
          <p:spPr bwMode="auto">
            <a:xfrm>
              <a:off x="1728" y="2160"/>
              <a:ext cx="192" cy="0"/>
            </a:xfrm>
            <a:prstGeom prst="line">
              <a:avLst/>
            </a:prstGeom>
            <a:noFill/>
            <a:ln w="19050">
              <a:solidFill>
                <a:schemeClr val="tx1"/>
              </a:solidFill>
              <a:round/>
              <a:headEnd/>
              <a:tailEnd type="triangle" w="med" len="med"/>
            </a:ln>
            <a:effectLst/>
          </p:spPr>
          <p:txBody>
            <a:bodyPr/>
            <a:lstStyle/>
            <a:p>
              <a:endParaRPr lang="en-US"/>
            </a:p>
          </p:txBody>
        </p:sp>
        <p:sp>
          <p:nvSpPr>
            <p:cNvPr id="1254461" name="Line 61"/>
            <p:cNvSpPr>
              <a:spLocks noChangeShapeType="1"/>
            </p:cNvSpPr>
            <p:nvPr/>
          </p:nvSpPr>
          <p:spPr bwMode="auto">
            <a:xfrm>
              <a:off x="2928" y="2736"/>
              <a:ext cx="272" cy="0"/>
            </a:xfrm>
            <a:prstGeom prst="line">
              <a:avLst/>
            </a:prstGeom>
            <a:noFill/>
            <a:ln w="28575">
              <a:solidFill>
                <a:schemeClr val="tx1"/>
              </a:solidFill>
              <a:round/>
              <a:headEnd/>
              <a:tailEnd type="triangle" w="med" len="med"/>
            </a:ln>
            <a:effectLst/>
          </p:spPr>
          <p:txBody>
            <a:bodyPr/>
            <a:lstStyle/>
            <a:p>
              <a:endParaRPr lang="en-US"/>
            </a:p>
          </p:txBody>
        </p:sp>
        <p:sp>
          <p:nvSpPr>
            <p:cNvPr id="1254462" name="Line 62"/>
            <p:cNvSpPr>
              <a:spLocks noChangeShapeType="1"/>
            </p:cNvSpPr>
            <p:nvPr/>
          </p:nvSpPr>
          <p:spPr bwMode="auto">
            <a:xfrm>
              <a:off x="3792" y="2592"/>
              <a:ext cx="112" cy="0"/>
            </a:xfrm>
            <a:prstGeom prst="line">
              <a:avLst/>
            </a:prstGeom>
            <a:noFill/>
            <a:ln w="28575">
              <a:solidFill>
                <a:schemeClr val="tx1"/>
              </a:solidFill>
              <a:round/>
              <a:headEnd/>
              <a:tailEnd/>
            </a:ln>
            <a:effectLst/>
          </p:spPr>
          <p:txBody>
            <a:bodyPr/>
            <a:lstStyle/>
            <a:p>
              <a:endParaRPr lang="en-US"/>
            </a:p>
          </p:txBody>
        </p:sp>
        <p:sp>
          <p:nvSpPr>
            <p:cNvPr id="1254463" name="Freeform 63"/>
            <p:cNvSpPr>
              <a:spLocks/>
            </p:cNvSpPr>
            <p:nvPr/>
          </p:nvSpPr>
          <p:spPr bwMode="auto">
            <a:xfrm>
              <a:off x="3456" y="2160"/>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4464" name="Rectangle 64"/>
            <p:cNvSpPr>
              <a:spLocks noChangeArrowheads="1"/>
            </p:cNvSpPr>
            <p:nvPr/>
          </p:nvSpPr>
          <p:spPr bwMode="auto">
            <a:xfrm>
              <a:off x="3520" y="2544"/>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54465" name="AutoShape 65"/>
            <p:cNvSpPr>
              <a:spLocks noChangeArrowheads="1"/>
            </p:cNvSpPr>
            <p:nvPr/>
          </p:nvSpPr>
          <p:spPr bwMode="auto">
            <a:xfrm rot="-5400000">
              <a:off x="3016" y="2760"/>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4466" name="Line 66"/>
            <p:cNvSpPr>
              <a:spLocks noChangeShapeType="1"/>
            </p:cNvSpPr>
            <p:nvPr/>
          </p:nvSpPr>
          <p:spPr bwMode="auto">
            <a:xfrm>
              <a:off x="3328"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1254467" name="Rectangle 67"/>
            <p:cNvSpPr>
              <a:spLocks noChangeArrowheads="1"/>
            </p:cNvSpPr>
            <p:nvPr/>
          </p:nvSpPr>
          <p:spPr bwMode="auto">
            <a:xfrm>
              <a:off x="3216" y="288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54468" name="Rectangle 68"/>
            <p:cNvSpPr>
              <a:spLocks noChangeArrowheads="1"/>
            </p:cNvSpPr>
            <p:nvPr/>
          </p:nvSpPr>
          <p:spPr bwMode="auto">
            <a:xfrm>
              <a:off x="3216" y="264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54469" name="Line 69"/>
            <p:cNvSpPr>
              <a:spLocks noChangeShapeType="1"/>
            </p:cNvSpPr>
            <p:nvPr/>
          </p:nvSpPr>
          <p:spPr bwMode="auto">
            <a:xfrm>
              <a:off x="3024" y="2976"/>
              <a:ext cx="176" cy="0"/>
            </a:xfrm>
            <a:prstGeom prst="line">
              <a:avLst/>
            </a:prstGeom>
            <a:noFill/>
            <a:ln w="28575">
              <a:solidFill>
                <a:schemeClr val="tx1"/>
              </a:solidFill>
              <a:round/>
              <a:headEnd/>
              <a:tailEnd type="triangle" w="med" len="med"/>
            </a:ln>
            <a:effectLst/>
          </p:spPr>
          <p:txBody>
            <a:bodyPr/>
            <a:lstStyle/>
            <a:p>
              <a:endParaRPr lang="en-US"/>
            </a:p>
          </p:txBody>
        </p:sp>
        <p:sp>
          <p:nvSpPr>
            <p:cNvPr id="1254470" name="Line 70"/>
            <p:cNvSpPr>
              <a:spLocks noChangeShapeType="1"/>
            </p:cNvSpPr>
            <p:nvPr/>
          </p:nvSpPr>
          <p:spPr bwMode="auto">
            <a:xfrm>
              <a:off x="2928" y="2304"/>
              <a:ext cx="512" cy="0"/>
            </a:xfrm>
            <a:prstGeom prst="line">
              <a:avLst/>
            </a:prstGeom>
            <a:noFill/>
            <a:ln w="28575">
              <a:solidFill>
                <a:schemeClr val="tx1"/>
              </a:solidFill>
              <a:round/>
              <a:headEnd/>
              <a:tailEnd type="triangle" w="med" len="med"/>
            </a:ln>
            <a:effectLst/>
          </p:spPr>
          <p:txBody>
            <a:bodyPr/>
            <a:lstStyle/>
            <a:p>
              <a:endParaRPr lang="en-US"/>
            </a:p>
          </p:txBody>
        </p:sp>
        <p:sp>
          <p:nvSpPr>
            <p:cNvPr id="1254471" name="Oval 71"/>
            <p:cNvSpPr>
              <a:spLocks noChangeArrowheads="1"/>
            </p:cNvSpPr>
            <p:nvPr/>
          </p:nvSpPr>
          <p:spPr bwMode="auto">
            <a:xfrm>
              <a:off x="3168" y="1824"/>
              <a:ext cx="288" cy="336"/>
            </a:xfrm>
            <a:prstGeom prst="ellipse">
              <a:avLst/>
            </a:prstGeom>
            <a:noFill/>
            <a:ln w="12700">
              <a:solidFill>
                <a:schemeClr val="tx1"/>
              </a:solidFill>
              <a:round/>
              <a:headEnd/>
              <a:tailEnd/>
            </a:ln>
            <a:effectLst/>
          </p:spPr>
          <p:txBody>
            <a:bodyPr wrap="none" anchor="ctr"/>
            <a:lstStyle/>
            <a:p>
              <a:endParaRPr lang="en-US"/>
            </a:p>
          </p:txBody>
        </p:sp>
        <p:sp>
          <p:nvSpPr>
            <p:cNvPr id="1254472" name="Rectangle 72"/>
            <p:cNvSpPr>
              <a:spLocks noChangeArrowheads="1"/>
            </p:cNvSpPr>
            <p:nvPr/>
          </p:nvSpPr>
          <p:spPr bwMode="auto">
            <a:xfrm>
              <a:off x="3168" y="1824"/>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54473" name="Line 73"/>
            <p:cNvSpPr>
              <a:spLocks noChangeShapeType="1"/>
            </p:cNvSpPr>
            <p:nvPr/>
          </p:nvSpPr>
          <p:spPr bwMode="auto">
            <a:xfrm>
              <a:off x="3024" y="2016"/>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5" name="Group 74"/>
            <p:cNvGrpSpPr>
              <a:grpSpLocks/>
            </p:cNvGrpSpPr>
            <p:nvPr/>
          </p:nvGrpSpPr>
          <p:grpSpPr bwMode="auto">
            <a:xfrm>
              <a:off x="3600" y="1584"/>
              <a:ext cx="192" cy="576"/>
              <a:chOff x="1392" y="2880"/>
              <a:chExt cx="288" cy="480"/>
            </a:xfrm>
          </p:grpSpPr>
          <p:sp>
            <p:nvSpPr>
              <p:cNvPr id="1254475"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4476"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4477"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4478"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4479"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4480"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4481"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4482" name="Text Box 82"/>
            <p:cNvSpPr txBox="1">
              <a:spLocks noChangeArrowheads="1"/>
            </p:cNvSpPr>
            <p:nvPr/>
          </p:nvSpPr>
          <p:spPr bwMode="auto">
            <a:xfrm>
              <a:off x="3552" y="1776"/>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4483" name="Line 83"/>
            <p:cNvSpPr>
              <a:spLocks noChangeShapeType="1"/>
            </p:cNvSpPr>
            <p:nvPr/>
          </p:nvSpPr>
          <p:spPr bwMode="auto">
            <a:xfrm>
              <a:off x="3447" y="2016"/>
              <a:ext cx="144" cy="0"/>
            </a:xfrm>
            <a:prstGeom prst="line">
              <a:avLst/>
            </a:prstGeom>
            <a:noFill/>
            <a:ln w="28575">
              <a:solidFill>
                <a:schemeClr val="tx1"/>
              </a:solidFill>
              <a:round/>
              <a:headEnd/>
              <a:tailEnd type="triangle" w="med" len="med"/>
            </a:ln>
            <a:effectLst/>
          </p:spPr>
          <p:txBody>
            <a:bodyPr/>
            <a:lstStyle/>
            <a:p>
              <a:endParaRPr lang="en-US"/>
            </a:p>
          </p:txBody>
        </p:sp>
        <p:sp>
          <p:nvSpPr>
            <p:cNvPr id="1254484" name="Rectangle 84"/>
            <p:cNvSpPr>
              <a:spLocks noChangeArrowheads="1"/>
            </p:cNvSpPr>
            <p:nvPr/>
          </p:nvSpPr>
          <p:spPr bwMode="auto">
            <a:xfrm>
              <a:off x="4128" y="211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4485" name="Line 85"/>
            <p:cNvSpPr>
              <a:spLocks noChangeShapeType="1"/>
            </p:cNvSpPr>
            <p:nvPr/>
          </p:nvSpPr>
          <p:spPr bwMode="auto">
            <a:xfrm>
              <a:off x="3984" y="2592"/>
              <a:ext cx="160" cy="0"/>
            </a:xfrm>
            <a:prstGeom prst="line">
              <a:avLst/>
            </a:prstGeom>
            <a:noFill/>
            <a:ln w="28575">
              <a:solidFill>
                <a:schemeClr val="tx1"/>
              </a:solidFill>
              <a:round/>
              <a:headEnd/>
              <a:tailEnd type="triangle" w="med" len="med"/>
            </a:ln>
            <a:effectLst/>
          </p:spPr>
          <p:txBody>
            <a:bodyPr/>
            <a:lstStyle/>
            <a:p>
              <a:endParaRPr lang="en-US"/>
            </a:p>
          </p:txBody>
        </p:sp>
        <p:sp>
          <p:nvSpPr>
            <p:cNvPr id="1254486" name="Text Box 86"/>
            <p:cNvSpPr txBox="1">
              <a:spLocks noChangeArrowheads="1"/>
            </p:cNvSpPr>
            <p:nvPr/>
          </p:nvSpPr>
          <p:spPr bwMode="auto">
            <a:xfrm>
              <a:off x="4416" y="2112"/>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54487" name="Text Box 87"/>
            <p:cNvSpPr txBox="1">
              <a:spLocks noChangeArrowheads="1"/>
            </p:cNvSpPr>
            <p:nvPr/>
          </p:nvSpPr>
          <p:spPr bwMode="auto">
            <a:xfrm>
              <a:off x="4080" y="2496"/>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54488" name="Text Box 88"/>
            <p:cNvSpPr txBox="1">
              <a:spLocks noChangeArrowheads="1"/>
            </p:cNvSpPr>
            <p:nvPr/>
          </p:nvSpPr>
          <p:spPr bwMode="auto">
            <a:xfrm>
              <a:off x="4080" y="2736"/>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4489" name="Text Box 89"/>
            <p:cNvSpPr txBox="1">
              <a:spLocks noChangeArrowheads="1"/>
            </p:cNvSpPr>
            <p:nvPr/>
          </p:nvSpPr>
          <p:spPr bwMode="auto">
            <a:xfrm>
              <a:off x="4608" y="2448"/>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54490" name="Line 90"/>
            <p:cNvSpPr>
              <a:spLocks noChangeShapeType="1"/>
            </p:cNvSpPr>
            <p:nvPr/>
          </p:nvSpPr>
          <p:spPr bwMode="auto">
            <a:xfrm>
              <a:off x="3984"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1254491" name="Line 91"/>
            <p:cNvSpPr>
              <a:spLocks noChangeShapeType="1"/>
            </p:cNvSpPr>
            <p:nvPr/>
          </p:nvSpPr>
          <p:spPr bwMode="auto">
            <a:xfrm>
              <a:off x="5136" y="2832"/>
              <a:ext cx="144" cy="1"/>
            </a:xfrm>
            <a:prstGeom prst="line">
              <a:avLst/>
            </a:prstGeom>
            <a:noFill/>
            <a:ln w="28575">
              <a:solidFill>
                <a:schemeClr val="tx1"/>
              </a:solidFill>
              <a:round/>
              <a:headEnd/>
              <a:tailEnd type="triangle" w="med" len="med"/>
            </a:ln>
            <a:effectLst/>
          </p:spPr>
          <p:txBody>
            <a:bodyPr/>
            <a:lstStyle/>
            <a:p>
              <a:endParaRPr lang="en-US"/>
            </a:p>
          </p:txBody>
        </p:sp>
        <p:sp>
          <p:nvSpPr>
            <p:cNvPr id="1254492" name="AutoShape 92"/>
            <p:cNvSpPr>
              <a:spLocks noChangeArrowheads="1"/>
            </p:cNvSpPr>
            <p:nvPr/>
          </p:nvSpPr>
          <p:spPr bwMode="auto">
            <a:xfrm rot="-5400000">
              <a:off x="5136" y="264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4493" name="Line 93"/>
            <p:cNvSpPr>
              <a:spLocks noChangeShapeType="1"/>
            </p:cNvSpPr>
            <p:nvPr/>
          </p:nvSpPr>
          <p:spPr bwMode="auto">
            <a:xfrm>
              <a:off x="5424" y="2688"/>
              <a:ext cx="96" cy="1"/>
            </a:xfrm>
            <a:prstGeom prst="line">
              <a:avLst/>
            </a:prstGeom>
            <a:noFill/>
            <a:ln w="28575">
              <a:solidFill>
                <a:schemeClr val="tx1"/>
              </a:solidFill>
              <a:round/>
              <a:headEnd/>
              <a:tailEnd/>
            </a:ln>
            <a:effectLst/>
          </p:spPr>
          <p:txBody>
            <a:bodyPr/>
            <a:lstStyle/>
            <a:p>
              <a:endParaRPr lang="en-US"/>
            </a:p>
          </p:txBody>
        </p:sp>
        <p:sp>
          <p:nvSpPr>
            <p:cNvPr id="1254494" name="Rectangle 94"/>
            <p:cNvSpPr>
              <a:spLocks noChangeArrowheads="1"/>
            </p:cNvSpPr>
            <p:nvPr/>
          </p:nvSpPr>
          <p:spPr bwMode="auto">
            <a:xfrm>
              <a:off x="5280" y="249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4495" name="Rectangle 95"/>
            <p:cNvSpPr>
              <a:spLocks noChangeArrowheads="1"/>
            </p:cNvSpPr>
            <p:nvPr/>
          </p:nvSpPr>
          <p:spPr bwMode="auto">
            <a:xfrm>
              <a:off x="5280" y="273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4496" name="Line 96"/>
            <p:cNvSpPr>
              <a:spLocks noChangeShapeType="1"/>
            </p:cNvSpPr>
            <p:nvPr/>
          </p:nvSpPr>
          <p:spPr bwMode="auto">
            <a:xfrm>
              <a:off x="2736" y="2304"/>
              <a:ext cx="96" cy="0"/>
            </a:xfrm>
            <a:prstGeom prst="line">
              <a:avLst/>
            </a:prstGeom>
            <a:noFill/>
            <a:ln w="28575">
              <a:solidFill>
                <a:schemeClr val="tx1"/>
              </a:solidFill>
              <a:round/>
              <a:headEnd/>
              <a:tailEnd/>
            </a:ln>
            <a:effectLst/>
          </p:spPr>
          <p:txBody>
            <a:bodyPr/>
            <a:lstStyle/>
            <a:p>
              <a:endParaRPr lang="en-US"/>
            </a:p>
          </p:txBody>
        </p:sp>
        <p:sp>
          <p:nvSpPr>
            <p:cNvPr id="1254497" name="Line 97"/>
            <p:cNvSpPr>
              <a:spLocks noChangeShapeType="1"/>
            </p:cNvSpPr>
            <p:nvPr/>
          </p:nvSpPr>
          <p:spPr bwMode="auto">
            <a:xfrm>
              <a:off x="1776" y="2880"/>
              <a:ext cx="0" cy="864"/>
            </a:xfrm>
            <a:prstGeom prst="line">
              <a:avLst/>
            </a:prstGeom>
            <a:noFill/>
            <a:ln w="28575">
              <a:solidFill>
                <a:srgbClr val="CC3399"/>
              </a:solidFill>
              <a:round/>
              <a:headEnd/>
              <a:tailEnd/>
            </a:ln>
            <a:effectLst/>
          </p:spPr>
          <p:txBody>
            <a:bodyPr/>
            <a:lstStyle/>
            <a:p>
              <a:endParaRPr lang="en-US"/>
            </a:p>
          </p:txBody>
        </p:sp>
        <p:sp>
          <p:nvSpPr>
            <p:cNvPr id="1254498" name="Line 98"/>
            <p:cNvSpPr>
              <a:spLocks noChangeShapeType="1"/>
            </p:cNvSpPr>
            <p:nvPr/>
          </p:nvSpPr>
          <p:spPr bwMode="auto">
            <a:xfrm>
              <a:off x="1296" y="1728"/>
              <a:ext cx="144" cy="0"/>
            </a:xfrm>
            <a:prstGeom prst="line">
              <a:avLst/>
            </a:prstGeom>
            <a:noFill/>
            <a:ln w="28575">
              <a:solidFill>
                <a:schemeClr val="tx1"/>
              </a:solidFill>
              <a:round/>
              <a:headEnd/>
              <a:tailEnd/>
            </a:ln>
            <a:effectLst/>
          </p:spPr>
          <p:txBody>
            <a:bodyPr/>
            <a:lstStyle/>
            <a:p>
              <a:endParaRPr lang="en-US"/>
            </a:p>
          </p:txBody>
        </p:sp>
        <p:sp>
          <p:nvSpPr>
            <p:cNvPr id="1254499" name="Line 99"/>
            <p:cNvSpPr>
              <a:spLocks noChangeShapeType="1"/>
            </p:cNvSpPr>
            <p:nvPr/>
          </p:nvSpPr>
          <p:spPr bwMode="auto">
            <a:xfrm>
              <a:off x="816" y="1104"/>
              <a:ext cx="576" cy="0"/>
            </a:xfrm>
            <a:prstGeom prst="line">
              <a:avLst/>
            </a:prstGeom>
            <a:noFill/>
            <a:ln w="28575">
              <a:solidFill>
                <a:schemeClr val="tx1"/>
              </a:solidFill>
              <a:round/>
              <a:headEnd type="triangle" w="med" len="med"/>
              <a:tailEnd/>
            </a:ln>
            <a:effectLst/>
          </p:spPr>
          <p:txBody>
            <a:bodyPr/>
            <a:lstStyle/>
            <a:p>
              <a:endParaRPr lang="en-US"/>
            </a:p>
          </p:txBody>
        </p:sp>
        <p:sp>
          <p:nvSpPr>
            <p:cNvPr id="1254500" name="Line 100"/>
            <p:cNvSpPr>
              <a:spLocks noChangeShapeType="1"/>
            </p:cNvSpPr>
            <p:nvPr/>
          </p:nvSpPr>
          <p:spPr bwMode="auto">
            <a:xfrm>
              <a:off x="1632" y="2544"/>
              <a:ext cx="96" cy="0"/>
            </a:xfrm>
            <a:prstGeom prst="line">
              <a:avLst/>
            </a:prstGeom>
            <a:noFill/>
            <a:ln w="28575">
              <a:solidFill>
                <a:schemeClr val="tx1"/>
              </a:solidFill>
              <a:round/>
              <a:headEnd/>
              <a:tailEnd/>
            </a:ln>
            <a:effectLst/>
          </p:spPr>
          <p:txBody>
            <a:bodyPr/>
            <a:lstStyle/>
            <a:p>
              <a:endParaRPr lang="en-US"/>
            </a:p>
          </p:txBody>
        </p:sp>
        <p:sp>
          <p:nvSpPr>
            <p:cNvPr id="1254501" name="Line 101"/>
            <p:cNvSpPr>
              <a:spLocks noChangeShapeType="1"/>
            </p:cNvSpPr>
            <p:nvPr/>
          </p:nvSpPr>
          <p:spPr bwMode="auto">
            <a:xfrm>
              <a:off x="4944" y="2592"/>
              <a:ext cx="112" cy="0"/>
            </a:xfrm>
            <a:prstGeom prst="line">
              <a:avLst/>
            </a:prstGeom>
            <a:noFill/>
            <a:ln w="28575">
              <a:solidFill>
                <a:schemeClr val="tx1"/>
              </a:solidFill>
              <a:round/>
              <a:headEnd/>
              <a:tailEnd/>
            </a:ln>
            <a:effectLst/>
          </p:spPr>
          <p:txBody>
            <a:bodyPr/>
            <a:lstStyle/>
            <a:p>
              <a:endParaRPr lang="en-US"/>
            </a:p>
          </p:txBody>
        </p:sp>
        <p:sp>
          <p:nvSpPr>
            <p:cNvPr id="1254502" name="Rectangle 102"/>
            <p:cNvSpPr>
              <a:spLocks noChangeArrowheads="1"/>
            </p:cNvSpPr>
            <p:nvPr/>
          </p:nvSpPr>
          <p:spPr bwMode="auto">
            <a:xfrm>
              <a:off x="1536" y="1584"/>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254503" name="Rectangle 103"/>
            <p:cNvSpPr>
              <a:spLocks noChangeArrowheads="1"/>
            </p:cNvSpPr>
            <p:nvPr/>
          </p:nvSpPr>
          <p:spPr bwMode="auto">
            <a:xfrm>
              <a:off x="2832"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54504" name="Line 104"/>
            <p:cNvSpPr>
              <a:spLocks noChangeShapeType="1"/>
            </p:cNvSpPr>
            <p:nvPr/>
          </p:nvSpPr>
          <p:spPr bwMode="auto">
            <a:xfrm>
              <a:off x="1392" y="1728"/>
              <a:ext cx="144" cy="0"/>
            </a:xfrm>
            <a:prstGeom prst="line">
              <a:avLst/>
            </a:prstGeom>
            <a:noFill/>
            <a:ln w="28575">
              <a:solidFill>
                <a:schemeClr val="tx1"/>
              </a:solidFill>
              <a:round/>
              <a:headEnd/>
              <a:tailEnd/>
            </a:ln>
            <a:effectLst/>
          </p:spPr>
          <p:txBody>
            <a:bodyPr/>
            <a:lstStyle/>
            <a:p>
              <a:endParaRPr lang="en-US"/>
            </a:p>
          </p:txBody>
        </p:sp>
        <p:sp>
          <p:nvSpPr>
            <p:cNvPr id="1254505" name="Line 105"/>
            <p:cNvSpPr>
              <a:spLocks noChangeShapeType="1"/>
            </p:cNvSpPr>
            <p:nvPr/>
          </p:nvSpPr>
          <p:spPr bwMode="auto">
            <a:xfrm>
              <a:off x="1632" y="1728"/>
              <a:ext cx="1200" cy="0"/>
            </a:xfrm>
            <a:prstGeom prst="line">
              <a:avLst/>
            </a:prstGeom>
            <a:noFill/>
            <a:ln w="28575">
              <a:solidFill>
                <a:schemeClr val="tx1"/>
              </a:solidFill>
              <a:round/>
              <a:headEnd/>
              <a:tailEnd/>
            </a:ln>
            <a:effectLst/>
          </p:spPr>
          <p:txBody>
            <a:bodyPr/>
            <a:lstStyle/>
            <a:p>
              <a:endParaRPr lang="en-US"/>
            </a:p>
          </p:txBody>
        </p:sp>
        <p:sp>
          <p:nvSpPr>
            <p:cNvPr id="1254506" name="Line 106"/>
            <p:cNvSpPr>
              <a:spLocks noChangeShapeType="1"/>
            </p:cNvSpPr>
            <p:nvPr/>
          </p:nvSpPr>
          <p:spPr bwMode="auto">
            <a:xfrm>
              <a:off x="3792" y="1872"/>
              <a:ext cx="96" cy="0"/>
            </a:xfrm>
            <a:prstGeom prst="line">
              <a:avLst/>
            </a:prstGeom>
            <a:noFill/>
            <a:ln w="28575">
              <a:solidFill>
                <a:schemeClr val="tx1"/>
              </a:solidFill>
              <a:round/>
              <a:headEnd/>
              <a:tailEnd/>
            </a:ln>
            <a:effectLst/>
          </p:spPr>
          <p:txBody>
            <a:bodyPr/>
            <a:lstStyle/>
            <a:p>
              <a:endParaRPr lang="en-US"/>
            </a:p>
          </p:txBody>
        </p:sp>
        <p:sp>
          <p:nvSpPr>
            <p:cNvPr id="1254507" name="Line 107"/>
            <p:cNvSpPr>
              <a:spLocks noChangeShapeType="1"/>
            </p:cNvSpPr>
            <p:nvPr/>
          </p:nvSpPr>
          <p:spPr bwMode="auto">
            <a:xfrm>
              <a:off x="2928" y="3312"/>
              <a:ext cx="96" cy="0"/>
            </a:xfrm>
            <a:prstGeom prst="line">
              <a:avLst/>
            </a:prstGeom>
            <a:noFill/>
            <a:ln w="28575">
              <a:solidFill>
                <a:schemeClr val="tx1"/>
              </a:solidFill>
              <a:round/>
              <a:headEnd/>
              <a:tailEnd/>
            </a:ln>
            <a:effectLst/>
          </p:spPr>
          <p:txBody>
            <a:bodyPr/>
            <a:lstStyle/>
            <a:p>
              <a:endParaRPr lang="en-US"/>
            </a:p>
          </p:txBody>
        </p:sp>
        <p:sp>
          <p:nvSpPr>
            <p:cNvPr id="1254508" name="Line 108"/>
            <p:cNvSpPr>
              <a:spLocks noChangeShapeType="1"/>
            </p:cNvSpPr>
            <p:nvPr/>
          </p:nvSpPr>
          <p:spPr bwMode="auto">
            <a:xfrm>
              <a:off x="3072" y="2736"/>
              <a:ext cx="0" cy="576"/>
            </a:xfrm>
            <a:prstGeom prst="line">
              <a:avLst/>
            </a:prstGeom>
            <a:noFill/>
            <a:ln w="28575">
              <a:solidFill>
                <a:schemeClr val="tx1"/>
              </a:solidFill>
              <a:round/>
              <a:headEnd/>
              <a:tailEnd/>
            </a:ln>
            <a:effectLst/>
          </p:spPr>
          <p:txBody>
            <a:bodyPr/>
            <a:lstStyle/>
            <a:p>
              <a:endParaRPr lang="en-US"/>
            </a:p>
          </p:txBody>
        </p:sp>
        <p:sp>
          <p:nvSpPr>
            <p:cNvPr id="1254509" name="Line 109"/>
            <p:cNvSpPr>
              <a:spLocks noChangeShapeType="1"/>
            </p:cNvSpPr>
            <p:nvPr/>
          </p:nvSpPr>
          <p:spPr bwMode="auto">
            <a:xfrm>
              <a:off x="3072" y="3312"/>
              <a:ext cx="816" cy="0"/>
            </a:xfrm>
            <a:prstGeom prst="line">
              <a:avLst/>
            </a:prstGeom>
            <a:noFill/>
            <a:ln w="28575">
              <a:solidFill>
                <a:schemeClr val="tx1"/>
              </a:solidFill>
              <a:round/>
              <a:headEnd/>
              <a:tailEnd/>
            </a:ln>
            <a:effectLst/>
          </p:spPr>
          <p:txBody>
            <a:bodyPr/>
            <a:lstStyle/>
            <a:p>
              <a:endParaRPr lang="en-US"/>
            </a:p>
          </p:txBody>
        </p:sp>
        <p:sp>
          <p:nvSpPr>
            <p:cNvPr id="1254510" name="Rectangle 110"/>
            <p:cNvSpPr>
              <a:spLocks noChangeArrowheads="1"/>
            </p:cNvSpPr>
            <p:nvPr/>
          </p:nvSpPr>
          <p:spPr bwMode="auto">
            <a:xfrm>
              <a:off x="5040" y="1968"/>
              <a:ext cx="96" cy="1632"/>
            </a:xfrm>
            <a:prstGeom prst="rect">
              <a:avLst/>
            </a:prstGeom>
            <a:noFill/>
            <a:ln w="12700">
              <a:solidFill>
                <a:schemeClr val="accent2"/>
              </a:solidFill>
              <a:miter lim="800000"/>
              <a:headEnd/>
              <a:tailEnd/>
            </a:ln>
            <a:effectLst/>
          </p:spPr>
          <p:txBody>
            <a:bodyPr wrap="none" anchor="ctr"/>
            <a:lstStyle/>
            <a:p>
              <a:endParaRPr lang="en-US"/>
            </a:p>
          </p:txBody>
        </p:sp>
        <p:sp>
          <p:nvSpPr>
            <p:cNvPr id="1254511" name="Line 111"/>
            <p:cNvSpPr>
              <a:spLocks noChangeShapeType="1"/>
            </p:cNvSpPr>
            <p:nvPr/>
          </p:nvSpPr>
          <p:spPr bwMode="auto">
            <a:xfrm>
              <a:off x="4032" y="3312"/>
              <a:ext cx="1008" cy="0"/>
            </a:xfrm>
            <a:prstGeom prst="line">
              <a:avLst/>
            </a:prstGeom>
            <a:noFill/>
            <a:ln w="28575">
              <a:solidFill>
                <a:schemeClr val="tx1"/>
              </a:solidFill>
              <a:round/>
              <a:headEnd/>
              <a:tailEnd/>
            </a:ln>
            <a:effectLst/>
          </p:spPr>
          <p:txBody>
            <a:bodyPr/>
            <a:lstStyle/>
            <a:p>
              <a:endParaRPr lang="en-US"/>
            </a:p>
          </p:txBody>
        </p:sp>
        <p:sp>
          <p:nvSpPr>
            <p:cNvPr id="1254512" name="Line 112"/>
            <p:cNvSpPr>
              <a:spLocks noChangeShapeType="1"/>
            </p:cNvSpPr>
            <p:nvPr/>
          </p:nvSpPr>
          <p:spPr bwMode="auto">
            <a:xfrm>
              <a:off x="5136" y="2592"/>
              <a:ext cx="144" cy="1"/>
            </a:xfrm>
            <a:prstGeom prst="line">
              <a:avLst/>
            </a:prstGeom>
            <a:noFill/>
            <a:ln w="28575">
              <a:solidFill>
                <a:schemeClr val="tx1"/>
              </a:solidFill>
              <a:round/>
              <a:headEnd/>
              <a:tailEnd type="triangle" w="med" len="med"/>
            </a:ln>
            <a:effectLst/>
          </p:spPr>
          <p:txBody>
            <a:bodyPr/>
            <a:lstStyle/>
            <a:p>
              <a:endParaRPr lang="en-US"/>
            </a:p>
          </p:txBody>
        </p:sp>
        <p:sp>
          <p:nvSpPr>
            <p:cNvPr id="1254513" name="Line 113"/>
            <p:cNvSpPr>
              <a:spLocks noChangeShapeType="1"/>
            </p:cNvSpPr>
            <p:nvPr/>
          </p:nvSpPr>
          <p:spPr bwMode="auto">
            <a:xfrm>
              <a:off x="5520" y="2688"/>
              <a:ext cx="0" cy="1056"/>
            </a:xfrm>
            <a:prstGeom prst="line">
              <a:avLst/>
            </a:prstGeom>
            <a:noFill/>
            <a:ln w="28575">
              <a:solidFill>
                <a:srgbClr val="CC3399"/>
              </a:solidFill>
              <a:round/>
              <a:headEnd/>
              <a:tailEnd/>
            </a:ln>
            <a:effectLst/>
          </p:spPr>
          <p:txBody>
            <a:bodyPr/>
            <a:lstStyle/>
            <a:p>
              <a:endParaRPr lang="en-US"/>
            </a:p>
          </p:txBody>
        </p:sp>
        <p:sp>
          <p:nvSpPr>
            <p:cNvPr id="1254514" name="Line 114"/>
            <p:cNvSpPr>
              <a:spLocks noChangeShapeType="1"/>
            </p:cNvSpPr>
            <p:nvPr/>
          </p:nvSpPr>
          <p:spPr bwMode="auto">
            <a:xfrm>
              <a:off x="4128" y="912"/>
              <a:ext cx="0" cy="960"/>
            </a:xfrm>
            <a:prstGeom prst="line">
              <a:avLst/>
            </a:prstGeom>
            <a:noFill/>
            <a:ln w="28575">
              <a:solidFill>
                <a:srgbClr val="CC3399"/>
              </a:solidFill>
              <a:round/>
              <a:headEnd/>
              <a:tailEnd/>
            </a:ln>
            <a:effectLst/>
          </p:spPr>
          <p:txBody>
            <a:bodyPr/>
            <a:lstStyle/>
            <a:p>
              <a:endParaRPr lang="en-US"/>
            </a:p>
          </p:txBody>
        </p:sp>
        <p:sp>
          <p:nvSpPr>
            <p:cNvPr id="1254515" name="Line 115"/>
            <p:cNvSpPr>
              <a:spLocks noChangeShapeType="1"/>
            </p:cNvSpPr>
            <p:nvPr/>
          </p:nvSpPr>
          <p:spPr bwMode="auto">
            <a:xfrm flipH="1">
              <a:off x="3888"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54516" name="Line 116"/>
            <p:cNvSpPr>
              <a:spLocks noChangeShapeType="1"/>
            </p:cNvSpPr>
            <p:nvPr/>
          </p:nvSpPr>
          <p:spPr bwMode="auto">
            <a:xfrm flipH="1">
              <a:off x="5040"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54517" name="Text Box 117"/>
            <p:cNvSpPr txBox="1">
              <a:spLocks noChangeArrowheads="1"/>
            </p:cNvSpPr>
            <p:nvPr/>
          </p:nvSpPr>
          <p:spPr bwMode="auto">
            <a:xfrm>
              <a:off x="1440" y="1392"/>
              <a:ext cx="325" cy="173"/>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54518" name="Line 118"/>
            <p:cNvSpPr>
              <a:spLocks noChangeShapeType="1"/>
            </p:cNvSpPr>
            <p:nvPr/>
          </p:nvSpPr>
          <p:spPr bwMode="auto">
            <a:xfrm flipV="1">
              <a:off x="3024" y="2016"/>
              <a:ext cx="0" cy="960"/>
            </a:xfrm>
            <a:prstGeom prst="line">
              <a:avLst/>
            </a:prstGeom>
            <a:noFill/>
            <a:ln w="28575">
              <a:solidFill>
                <a:schemeClr val="tx1"/>
              </a:solidFill>
              <a:round/>
              <a:headEnd/>
              <a:tailEnd/>
            </a:ln>
            <a:effectLst/>
          </p:spPr>
          <p:txBody>
            <a:bodyPr/>
            <a:lstStyle/>
            <a:p>
              <a:endParaRPr lang="en-US"/>
            </a:p>
          </p:txBody>
        </p:sp>
        <p:sp>
          <p:nvSpPr>
            <p:cNvPr id="1254519" name="Line 119"/>
            <p:cNvSpPr>
              <a:spLocks noChangeShapeType="1"/>
            </p:cNvSpPr>
            <p:nvPr/>
          </p:nvSpPr>
          <p:spPr bwMode="auto">
            <a:xfrm>
              <a:off x="2496" y="3312"/>
              <a:ext cx="336" cy="0"/>
            </a:xfrm>
            <a:prstGeom prst="line">
              <a:avLst/>
            </a:prstGeom>
            <a:noFill/>
            <a:ln w="28575">
              <a:solidFill>
                <a:schemeClr val="tx1"/>
              </a:solidFill>
              <a:round/>
              <a:headEnd/>
              <a:tailEnd/>
            </a:ln>
            <a:effectLst/>
          </p:spPr>
          <p:txBody>
            <a:bodyPr/>
            <a:lstStyle/>
            <a:p>
              <a:endParaRPr lang="en-US"/>
            </a:p>
          </p:txBody>
        </p:sp>
        <p:sp>
          <p:nvSpPr>
            <p:cNvPr id="1254520" name="Line 120"/>
            <p:cNvSpPr>
              <a:spLocks noChangeShapeType="1"/>
            </p:cNvSpPr>
            <p:nvPr/>
          </p:nvSpPr>
          <p:spPr bwMode="auto">
            <a:xfrm>
              <a:off x="2928" y="1728"/>
              <a:ext cx="672" cy="0"/>
            </a:xfrm>
            <a:prstGeom prst="line">
              <a:avLst/>
            </a:prstGeom>
            <a:noFill/>
            <a:ln w="28575">
              <a:solidFill>
                <a:schemeClr val="tx1"/>
              </a:solidFill>
              <a:round/>
              <a:headEnd/>
              <a:tailEnd type="triangle" w="med" len="med"/>
            </a:ln>
            <a:effectLst/>
          </p:spPr>
          <p:txBody>
            <a:bodyPr/>
            <a:lstStyle/>
            <a:p>
              <a:endParaRPr lang="en-US"/>
            </a:p>
          </p:txBody>
        </p:sp>
        <p:sp>
          <p:nvSpPr>
            <p:cNvPr id="1254521" name="Line 121"/>
            <p:cNvSpPr>
              <a:spLocks noChangeShapeType="1"/>
            </p:cNvSpPr>
            <p:nvPr/>
          </p:nvSpPr>
          <p:spPr bwMode="auto">
            <a:xfrm>
              <a:off x="1392" y="1104"/>
              <a:ext cx="0" cy="624"/>
            </a:xfrm>
            <a:prstGeom prst="line">
              <a:avLst/>
            </a:prstGeom>
            <a:noFill/>
            <a:ln w="28575">
              <a:solidFill>
                <a:schemeClr val="tx1"/>
              </a:solidFill>
              <a:round/>
              <a:headEnd/>
              <a:tailEnd/>
            </a:ln>
            <a:effectLst/>
          </p:spPr>
          <p:txBody>
            <a:bodyPr/>
            <a:lstStyle/>
            <a:p>
              <a:endParaRPr lang="en-US"/>
            </a:p>
          </p:txBody>
        </p:sp>
        <p:sp>
          <p:nvSpPr>
            <p:cNvPr id="1254522" name="Line 122"/>
            <p:cNvSpPr>
              <a:spLocks noChangeShapeType="1"/>
            </p:cNvSpPr>
            <p:nvPr/>
          </p:nvSpPr>
          <p:spPr bwMode="auto">
            <a:xfrm flipV="1">
              <a:off x="3744" y="2064"/>
              <a:ext cx="0" cy="288"/>
            </a:xfrm>
            <a:prstGeom prst="line">
              <a:avLst/>
            </a:prstGeom>
            <a:noFill/>
            <a:ln w="12700">
              <a:solidFill>
                <a:schemeClr val="accent1"/>
              </a:solidFill>
              <a:round/>
              <a:headEnd/>
              <a:tailEnd/>
            </a:ln>
            <a:effectLst/>
          </p:spPr>
          <p:txBody>
            <a:bodyPr/>
            <a:lstStyle/>
            <a:p>
              <a:endParaRPr lang="en-US"/>
            </a:p>
          </p:txBody>
        </p:sp>
        <p:sp>
          <p:nvSpPr>
            <p:cNvPr id="1254523" name="Line 123"/>
            <p:cNvSpPr>
              <a:spLocks noChangeShapeType="1"/>
            </p:cNvSpPr>
            <p:nvPr/>
          </p:nvSpPr>
          <p:spPr bwMode="auto">
            <a:xfrm>
              <a:off x="480" y="1536"/>
              <a:ext cx="0" cy="1008"/>
            </a:xfrm>
            <a:prstGeom prst="line">
              <a:avLst/>
            </a:prstGeom>
            <a:noFill/>
            <a:ln w="28575">
              <a:solidFill>
                <a:schemeClr val="tx1"/>
              </a:solidFill>
              <a:round/>
              <a:headEnd/>
              <a:tailEnd/>
            </a:ln>
            <a:effectLst/>
          </p:spPr>
          <p:txBody>
            <a:bodyPr/>
            <a:lstStyle/>
            <a:p>
              <a:endParaRPr lang="en-US"/>
            </a:p>
          </p:txBody>
        </p:sp>
        <p:sp>
          <p:nvSpPr>
            <p:cNvPr id="1254524" name="Rectangle 124"/>
            <p:cNvSpPr>
              <a:spLocks noChangeArrowheads="1"/>
            </p:cNvSpPr>
            <p:nvPr/>
          </p:nvSpPr>
          <p:spPr bwMode="auto">
            <a:xfrm>
              <a:off x="3888"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54525" name="Oval 125"/>
            <p:cNvSpPr>
              <a:spLocks noChangeArrowheads="1"/>
            </p:cNvSpPr>
            <p:nvPr/>
          </p:nvSpPr>
          <p:spPr bwMode="auto">
            <a:xfrm>
              <a:off x="1968" y="3168"/>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54526" name="Rectangle 126"/>
            <p:cNvSpPr>
              <a:spLocks noChangeArrowheads="1"/>
            </p:cNvSpPr>
            <p:nvPr/>
          </p:nvSpPr>
          <p:spPr bwMode="auto">
            <a:xfrm>
              <a:off x="2064" y="3168"/>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54527" name="Line 127"/>
            <p:cNvSpPr>
              <a:spLocks noChangeShapeType="1"/>
            </p:cNvSpPr>
            <p:nvPr/>
          </p:nvSpPr>
          <p:spPr bwMode="auto">
            <a:xfrm>
              <a:off x="3984" y="1872"/>
              <a:ext cx="144" cy="0"/>
            </a:xfrm>
            <a:prstGeom prst="line">
              <a:avLst/>
            </a:prstGeom>
            <a:noFill/>
            <a:ln w="28575">
              <a:solidFill>
                <a:schemeClr val="tx1"/>
              </a:solidFill>
              <a:round/>
              <a:headEnd/>
              <a:tailEnd/>
            </a:ln>
            <a:effectLst/>
          </p:spPr>
          <p:txBody>
            <a:bodyPr/>
            <a:lstStyle/>
            <a:p>
              <a:endParaRPr lang="en-US"/>
            </a:p>
          </p:txBody>
        </p:sp>
        <p:sp>
          <p:nvSpPr>
            <p:cNvPr id="1254528" name="Line 128"/>
            <p:cNvSpPr>
              <a:spLocks noChangeShapeType="1"/>
            </p:cNvSpPr>
            <p:nvPr/>
          </p:nvSpPr>
          <p:spPr bwMode="auto">
            <a:xfrm>
              <a:off x="374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54529" name="Line 129"/>
            <p:cNvSpPr>
              <a:spLocks noChangeShapeType="1"/>
            </p:cNvSpPr>
            <p:nvPr/>
          </p:nvSpPr>
          <p:spPr bwMode="auto">
            <a:xfrm>
              <a:off x="398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54530" name="Line 130"/>
            <p:cNvSpPr>
              <a:spLocks noChangeShapeType="1"/>
            </p:cNvSpPr>
            <p:nvPr/>
          </p:nvSpPr>
          <p:spPr bwMode="auto">
            <a:xfrm>
              <a:off x="4032" y="2592"/>
              <a:ext cx="0" cy="720"/>
            </a:xfrm>
            <a:prstGeom prst="line">
              <a:avLst/>
            </a:prstGeom>
            <a:noFill/>
            <a:ln w="28575">
              <a:solidFill>
                <a:schemeClr val="tx1"/>
              </a:solidFill>
              <a:round/>
              <a:headEnd/>
              <a:tailEnd/>
            </a:ln>
            <a:effectLst/>
          </p:spPr>
          <p:txBody>
            <a:bodyPr/>
            <a:lstStyle/>
            <a:p>
              <a:endParaRPr lang="en-US"/>
            </a:p>
          </p:txBody>
        </p:sp>
        <p:sp>
          <p:nvSpPr>
            <p:cNvPr id="1254531" name="Text Box 131"/>
            <p:cNvSpPr txBox="1">
              <a:spLocks noChangeArrowheads="1"/>
            </p:cNvSpPr>
            <p:nvPr/>
          </p:nvSpPr>
          <p:spPr bwMode="auto">
            <a:xfrm>
              <a:off x="2736" y="1392"/>
              <a:ext cx="367" cy="173"/>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54532" name="Text Box 132"/>
            <p:cNvSpPr txBox="1">
              <a:spLocks noChangeArrowheads="1"/>
            </p:cNvSpPr>
            <p:nvPr/>
          </p:nvSpPr>
          <p:spPr bwMode="auto">
            <a:xfrm>
              <a:off x="3648" y="1392"/>
              <a:ext cx="495" cy="173"/>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54533" name="Text Box 133"/>
            <p:cNvSpPr txBox="1">
              <a:spLocks noChangeArrowheads="1"/>
            </p:cNvSpPr>
            <p:nvPr/>
          </p:nvSpPr>
          <p:spPr bwMode="auto">
            <a:xfrm>
              <a:off x="4848" y="1776"/>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grpSp>
      <p:sp>
        <p:nvSpPr>
          <p:cNvPr id="134" name="Slide Number Placeholder 133"/>
          <p:cNvSpPr>
            <a:spLocks noGrp="1"/>
          </p:cNvSpPr>
          <p:nvPr>
            <p:ph type="sldNum" sz="quarter" idx="12"/>
          </p:nvPr>
        </p:nvSpPr>
        <p:spPr/>
        <p:txBody>
          <a:bodyPr/>
          <a:lstStyle/>
          <a:p>
            <a:fld id="{9F75FEA4-BE46-4E23-B960-59FADFBDF281}" type="slidenum">
              <a:rPr lang="en-US" smtClean="0"/>
              <a:pPr/>
              <a:t>38</a:t>
            </a:fld>
            <a:endParaRPr lang="en-US"/>
          </a:p>
        </p:txBody>
      </p:sp>
      <p:sp>
        <p:nvSpPr>
          <p:cNvPr id="135" name="Footer Placeholder 134"/>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a:xfrm>
            <a:off x="533400" y="228600"/>
            <a:ext cx="8229600" cy="422275"/>
          </a:xfrm>
        </p:spPr>
        <p:txBody>
          <a:bodyPr>
            <a:noAutofit/>
          </a:bodyPr>
          <a:lstStyle/>
          <a:p>
            <a:r>
              <a:rPr lang="en-US" sz="3600" dirty="0"/>
              <a:t>MIPS Pipeline Control Path Modifications</a:t>
            </a:r>
          </a:p>
        </p:txBody>
      </p:sp>
      <p:sp>
        <p:nvSpPr>
          <p:cNvPr id="1256451" name="Rectangle 3"/>
          <p:cNvSpPr>
            <a:spLocks noGrp="1" noChangeArrowheads="1"/>
          </p:cNvSpPr>
          <p:nvPr>
            <p:ph type="body" idx="1"/>
          </p:nvPr>
        </p:nvSpPr>
        <p:spPr>
          <a:xfrm>
            <a:off x="457200" y="747713"/>
            <a:ext cx="7924800" cy="760412"/>
          </a:xfrm>
          <a:noFill/>
          <a:ln/>
        </p:spPr>
        <p:txBody>
          <a:bodyPr>
            <a:normAutofit fontScale="77500" lnSpcReduction="20000"/>
          </a:bodyPr>
          <a:lstStyle/>
          <a:p>
            <a:r>
              <a:rPr lang="en-US"/>
              <a:t>All control signals can be determined during Decode</a:t>
            </a:r>
          </a:p>
          <a:p>
            <a:pPr lvl="1"/>
            <a:r>
              <a:rPr lang="en-US"/>
              <a:t>and held in the</a:t>
            </a:r>
            <a:r>
              <a:rPr lang="en-US">
                <a:solidFill>
                  <a:schemeClr val="accent2"/>
                </a:solidFill>
              </a:rPr>
              <a:t> state registers</a:t>
            </a:r>
            <a:r>
              <a:rPr lang="en-US"/>
              <a:t> between pipeline stages</a:t>
            </a:r>
          </a:p>
        </p:txBody>
      </p:sp>
      <p:grpSp>
        <p:nvGrpSpPr>
          <p:cNvPr id="2" name="Group 185"/>
          <p:cNvGrpSpPr>
            <a:grpSpLocks/>
          </p:cNvGrpSpPr>
          <p:nvPr/>
        </p:nvGrpSpPr>
        <p:grpSpPr bwMode="auto">
          <a:xfrm>
            <a:off x="381000" y="1752600"/>
            <a:ext cx="8534400" cy="4648200"/>
            <a:chOff x="144" y="1104"/>
            <a:chExt cx="5376" cy="2928"/>
          </a:xfrm>
        </p:grpSpPr>
        <p:sp>
          <p:nvSpPr>
            <p:cNvPr id="1256453" name="Line 5"/>
            <p:cNvSpPr>
              <a:spLocks noChangeShapeType="1"/>
            </p:cNvSpPr>
            <p:nvPr/>
          </p:nvSpPr>
          <p:spPr bwMode="auto">
            <a:xfrm>
              <a:off x="1728" y="3792"/>
              <a:ext cx="1104" cy="0"/>
            </a:xfrm>
            <a:prstGeom prst="line">
              <a:avLst/>
            </a:prstGeom>
            <a:noFill/>
            <a:ln w="19050">
              <a:solidFill>
                <a:schemeClr val="tx1"/>
              </a:solidFill>
              <a:round/>
              <a:headEnd/>
              <a:tailEnd/>
            </a:ln>
            <a:effectLst/>
          </p:spPr>
          <p:txBody>
            <a:bodyPr/>
            <a:lstStyle/>
            <a:p>
              <a:endParaRPr lang="en-US"/>
            </a:p>
          </p:txBody>
        </p:sp>
        <p:sp>
          <p:nvSpPr>
            <p:cNvPr id="1256454" name="Line 6"/>
            <p:cNvSpPr>
              <a:spLocks noChangeShapeType="1"/>
            </p:cNvSpPr>
            <p:nvPr/>
          </p:nvSpPr>
          <p:spPr bwMode="auto">
            <a:xfrm>
              <a:off x="2928" y="3792"/>
              <a:ext cx="960" cy="0"/>
            </a:xfrm>
            <a:prstGeom prst="line">
              <a:avLst/>
            </a:prstGeom>
            <a:noFill/>
            <a:ln w="19050">
              <a:solidFill>
                <a:schemeClr val="tx1"/>
              </a:solidFill>
              <a:round/>
              <a:headEnd/>
              <a:tailEnd/>
            </a:ln>
            <a:effectLst/>
          </p:spPr>
          <p:txBody>
            <a:bodyPr/>
            <a:lstStyle/>
            <a:p>
              <a:endParaRPr lang="en-US"/>
            </a:p>
          </p:txBody>
        </p:sp>
        <p:sp>
          <p:nvSpPr>
            <p:cNvPr id="1256455" name="Line 7"/>
            <p:cNvSpPr>
              <a:spLocks noChangeShapeType="1"/>
            </p:cNvSpPr>
            <p:nvPr/>
          </p:nvSpPr>
          <p:spPr bwMode="auto">
            <a:xfrm>
              <a:off x="3984" y="3792"/>
              <a:ext cx="1056" cy="0"/>
            </a:xfrm>
            <a:prstGeom prst="line">
              <a:avLst/>
            </a:prstGeom>
            <a:noFill/>
            <a:ln w="19050">
              <a:solidFill>
                <a:schemeClr val="tx1"/>
              </a:solidFill>
              <a:round/>
              <a:headEnd/>
              <a:tailEnd/>
            </a:ln>
            <a:effectLst/>
          </p:spPr>
          <p:txBody>
            <a:bodyPr/>
            <a:lstStyle/>
            <a:p>
              <a:endParaRPr lang="en-US"/>
            </a:p>
          </p:txBody>
        </p:sp>
        <p:sp>
          <p:nvSpPr>
            <p:cNvPr id="1256456" name="Line 8"/>
            <p:cNvSpPr>
              <a:spLocks noChangeShapeType="1"/>
            </p:cNvSpPr>
            <p:nvPr/>
          </p:nvSpPr>
          <p:spPr bwMode="auto">
            <a:xfrm>
              <a:off x="1728" y="3600"/>
              <a:ext cx="0" cy="192"/>
            </a:xfrm>
            <a:prstGeom prst="line">
              <a:avLst/>
            </a:prstGeom>
            <a:noFill/>
            <a:ln w="12700">
              <a:solidFill>
                <a:schemeClr val="tx1"/>
              </a:solidFill>
              <a:round/>
              <a:headEnd/>
              <a:tailEnd/>
            </a:ln>
            <a:effectLst/>
          </p:spPr>
          <p:txBody>
            <a:bodyPr/>
            <a:lstStyle/>
            <a:p>
              <a:endParaRPr lang="en-US"/>
            </a:p>
          </p:txBody>
        </p:sp>
        <p:sp>
          <p:nvSpPr>
            <p:cNvPr id="1256457" name="Line 9"/>
            <p:cNvSpPr>
              <a:spLocks noChangeShapeType="1"/>
            </p:cNvSpPr>
            <p:nvPr/>
          </p:nvSpPr>
          <p:spPr bwMode="auto">
            <a:xfrm>
              <a:off x="1680" y="3936"/>
              <a:ext cx="3552" cy="0"/>
            </a:xfrm>
            <a:prstGeom prst="line">
              <a:avLst/>
            </a:prstGeom>
            <a:noFill/>
            <a:ln w="19050">
              <a:solidFill>
                <a:schemeClr val="tx1"/>
              </a:solidFill>
              <a:round/>
              <a:headEnd/>
              <a:tailEnd/>
            </a:ln>
            <a:effectLst/>
          </p:spPr>
          <p:txBody>
            <a:bodyPr/>
            <a:lstStyle/>
            <a:p>
              <a:endParaRPr lang="en-US"/>
            </a:p>
          </p:txBody>
        </p:sp>
        <p:sp>
          <p:nvSpPr>
            <p:cNvPr id="1256458" name="Line 10"/>
            <p:cNvSpPr>
              <a:spLocks noChangeShapeType="1"/>
            </p:cNvSpPr>
            <p:nvPr/>
          </p:nvSpPr>
          <p:spPr bwMode="auto">
            <a:xfrm>
              <a:off x="5136" y="3792"/>
              <a:ext cx="96" cy="0"/>
            </a:xfrm>
            <a:prstGeom prst="line">
              <a:avLst/>
            </a:prstGeom>
            <a:noFill/>
            <a:ln w="19050">
              <a:solidFill>
                <a:schemeClr val="tx1"/>
              </a:solidFill>
              <a:round/>
              <a:headEnd/>
              <a:tailEnd/>
            </a:ln>
            <a:effectLst/>
          </p:spPr>
          <p:txBody>
            <a:bodyPr/>
            <a:lstStyle/>
            <a:p>
              <a:endParaRPr lang="en-US"/>
            </a:p>
          </p:txBody>
        </p:sp>
        <p:sp>
          <p:nvSpPr>
            <p:cNvPr id="1256459" name="Line 11"/>
            <p:cNvSpPr>
              <a:spLocks noChangeShapeType="1"/>
            </p:cNvSpPr>
            <p:nvPr/>
          </p:nvSpPr>
          <p:spPr bwMode="auto">
            <a:xfrm>
              <a:off x="5232" y="3792"/>
              <a:ext cx="0" cy="144"/>
            </a:xfrm>
            <a:prstGeom prst="line">
              <a:avLst/>
            </a:prstGeom>
            <a:noFill/>
            <a:ln w="12700">
              <a:solidFill>
                <a:schemeClr val="tx1"/>
              </a:solidFill>
              <a:round/>
              <a:headEnd/>
              <a:tailEnd/>
            </a:ln>
            <a:effectLst/>
          </p:spPr>
          <p:txBody>
            <a:bodyPr/>
            <a:lstStyle/>
            <a:p>
              <a:endParaRPr lang="en-US"/>
            </a:p>
          </p:txBody>
        </p:sp>
        <p:sp>
          <p:nvSpPr>
            <p:cNvPr id="1256460" name="Line 12"/>
            <p:cNvSpPr>
              <a:spLocks noChangeShapeType="1"/>
            </p:cNvSpPr>
            <p:nvPr/>
          </p:nvSpPr>
          <p:spPr bwMode="auto">
            <a:xfrm flipV="1">
              <a:off x="1680" y="2928"/>
              <a:ext cx="0" cy="1008"/>
            </a:xfrm>
            <a:prstGeom prst="line">
              <a:avLst/>
            </a:prstGeom>
            <a:noFill/>
            <a:ln w="12700">
              <a:solidFill>
                <a:schemeClr val="tx1"/>
              </a:solidFill>
              <a:round/>
              <a:headEnd/>
              <a:tailEnd/>
            </a:ln>
            <a:effectLst/>
          </p:spPr>
          <p:txBody>
            <a:bodyPr/>
            <a:lstStyle/>
            <a:p>
              <a:endParaRPr lang="en-US"/>
            </a:p>
          </p:txBody>
        </p:sp>
        <p:sp>
          <p:nvSpPr>
            <p:cNvPr id="1256461" name="Line 13"/>
            <p:cNvSpPr>
              <a:spLocks noChangeShapeType="1"/>
            </p:cNvSpPr>
            <p:nvPr/>
          </p:nvSpPr>
          <p:spPr bwMode="auto">
            <a:xfrm>
              <a:off x="1680" y="2928"/>
              <a:ext cx="240" cy="0"/>
            </a:xfrm>
            <a:prstGeom prst="line">
              <a:avLst/>
            </a:prstGeom>
            <a:noFill/>
            <a:ln w="12700">
              <a:solidFill>
                <a:schemeClr val="tx1"/>
              </a:solidFill>
              <a:round/>
              <a:headEnd/>
              <a:tailEnd type="triangle" w="med" len="med"/>
            </a:ln>
            <a:effectLst/>
          </p:spPr>
          <p:txBody>
            <a:bodyPr/>
            <a:lstStyle/>
            <a:p>
              <a:endParaRPr lang="en-US"/>
            </a:p>
          </p:txBody>
        </p:sp>
        <p:grpSp>
          <p:nvGrpSpPr>
            <p:cNvPr id="3" name="Group 15"/>
            <p:cNvGrpSpPr>
              <a:grpSpLocks/>
            </p:cNvGrpSpPr>
            <p:nvPr/>
          </p:nvGrpSpPr>
          <p:grpSpPr bwMode="auto">
            <a:xfrm>
              <a:off x="1056" y="1728"/>
              <a:ext cx="240" cy="576"/>
              <a:chOff x="1392" y="2880"/>
              <a:chExt cx="288" cy="480"/>
            </a:xfrm>
          </p:grpSpPr>
          <p:sp>
            <p:nvSpPr>
              <p:cNvPr id="1256464"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6465"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6466"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6467"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6468"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6469"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6470"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6471" name="Rectangle 23"/>
            <p:cNvSpPr>
              <a:spLocks noChangeArrowheads="1"/>
            </p:cNvSpPr>
            <p:nvPr/>
          </p:nvSpPr>
          <p:spPr bwMode="auto">
            <a:xfrm>
              <a:off x="624" y="235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6472" name="Rectangle 24"/>
            <p:cNvSpPr>
              <a:spLocks noChangeArrowheads="1"/>
            </p:cNvSpPr>
            <p:nvPr/>
          </p:nvSpPr>
          <p:spPr bwMode="auto">
            <a:xfrm>
              <a:off x="336" y="2592"/>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256473" name="Line 25"/>
            <p:cNvSpPr>
              <a:spLocks noChangeShapeType="1"/>
            </p:cNvSpPr>
            <p:nvPr/>
          </p:nvSpPr>
          <p:spPr bwMode="auto">
            <a:xfrm>
              <a:off x="432" y="2832"/>
              <a:ext cx="192" cy="0"/>
            </a:xfrm>
            <a:prstGeom prst="line">
              <a:avLst/>
            </a:prstGeom>
            <a:noFill/>
            <a:ln w="28575">
              <a:solidFill>
                <a:schemeClr val="tx1"/>
              </a:solidFill>
              <a:round/>
              <a:headEnd/>
              <a:tailEnd type="triangle" w="med" len="med"/>
            </a:ln>
            <a:effectLst/>
          </p:spPr>
          <p:txBody>
            <a:bodyPr/>
            <a:lstStyle/>
            <a:p>
              <a:endParaRPr lang="en-US"/>
            </a:p>
          </p:txBody>
        </p:sp>
        <p:sp>
          <p:nvSpPr>
            <p:cNvPr id="1256474" name="Line 26"/>
            <p:cNvSpPr>
              <a:spLocks noChangeShapeType="1"/>
            </p:cNvSpPr>
            <p:nvPr/>
          </p:nvSpPr>
          <p:spPr bwMode="auto">
            <a:xfrm>
              <a:off x="480" y="1824"/>
              <a:ext cx="576" cy="0"/>
            </a:xfrm>
            <a:prstGeom prst="line">
              <a:avLst/>
            </a:prstGeom>
            <a:noFill/>
            <a:ln w="28575">
              <a:solidFill>
                <a:schemeClr val="tx1"/>
              </a:solidFill>
              <a:round/>
              <a:headEnd/>
              <a:tailEnd type="triangle" w="med" len="med"/>
            </a:ln>
            <a:effectLst/>
          </p:spPr>
          <p:txBody>
            <a:bodyPr/>
            <a:lstStyle/>
            <a:p>
              <a:endParaRPr lang="en-US"/>
            </a:p>
          </p:txBody>
        </p:sp>
        <p:sp>
          <p:nvSpPr>
            <p:cNvPr id="1256475" name="Line 27"/>
            <p:cNvSpPr>
              <a:spLocks noChangeShapeType="1"/>
            </p:cNvSpPr>
            <p:nvPr/>
          </p:nvSpPr>
          <p:spPr bwMode="auto">
            <a:xfrm>
              <a:off x="816" y="2208"/>
              <a:ext cx="240" cy="0"/>
            </a:xfrm>
            <a:prstGeom prst="line">
              <a:avLst/>
            </a:prstGeom>
            <a:noFill/>
            <a:ln w="28575">
              <a:solidFill>
                <a:schemeClr val="tx1"/>
              </a:solidFill>
              <a:round/>
              <a:headEnd/>
              <a:tailEnd type="triangle" w="med" len="med"/>
            </a:ln>
            <a:effectLst/>
          </p:spPr>
          <p:txBody>
            <a:bodyPr/>
            <a:lstStyle/>
            <a:p>
              <a:endParaRPr lang="en-US"/>
            </a:p>
          </p:txBody>
        </p:sp>
        <p:sp>
          <p:nvSpPr>
            <p:cNvPr id="1256476" name="Text Box 28"/>
            <p:cNvSpPr txBox="1">
              <a:spLocks noChangeArrowheads="1"/>
            </p:cNvSpPr>
            <p:nvPr/>
          </p:nvSpPr>
          <p:spPr bwMode="auto">
            <a:xfrm>
              <a:off x="576" y="2688"/>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56477" name="Text Box 29"/>
            <p:cNvSpPr txBox="1">
              <a:spLocks noChangeArrowheads="1"/>
            </p:cNvSpPr>
            <p:nvPr/>
          </p:nvSpPr>
          <p:spPr bwMode="auto">
            <a:xfrm>
              <a:off x="729" y="2386"/>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56478" name="Text Box 30"/>
            <p:cNvSpPr txBox="1">
              <a:spLocks noChangeArrowheads="1"/>
            </p:cNvSpPr>
            <p:nvPr/>
          </p:nvSpPr>
          <p:spPr bwMode="auto">
            <a:xfrm>
              <a:off x="1056" y="1920"/>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6479" name="Text Box 31"/>
            <p:cNvSpPr txBox="1">
              <a:spLocks noChangeArrowheads="1"/>
            </p:cNvSpPr>
            <p:nvPr/>
          </p:nvSpPr>
          <p:spPr bwMode="auto">
            <a:xfrm rot="-5400000">
              <a:off x="250" y="2726"/>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56480" name="Line 32"/>
            <p:cNvSpPr>
              <a:spLocks noChangeShapeType="1"/>
            </p:cNvSpPr>
            <p:nvPr/>
          </p:nvSpPr>
          <p:spPr bwMode="auto">
            <a:xfrm>
              <a:off x="144" y="2832"/>
              <a:ext cx="192" cy="0"/>
            </a:xfrm>
            <a:prstGeom prst="line">
              <a:avLst/>
            </a:prstGeom>
            <a:noFill/>
            <a:ln w="28575">
              <a:solidFill>
                <a:schemeClr val="tx1"/>
              </a:solidFill>
              <a:round/>
              <a:headEnd/>
              <a:tailEnd type="triangle" w="med" len="med"/>
            </a:ln>
            <a:effectLst/>
          </p:spPr>
          <p:txBody>
            <a:bodyPr/>
            <a:lstStyle/>
            <a:p>
              <a:endParaRPr lang="en-US"/>
            </a:p>
          </p:txBody>
        </p:sp>
        <p:sp>
          <p:nvSpPr>
            <p:cNvPr id="1256481" name="Text Box 33"/>
            <p:cNvSpPr txBox="1">
              <a:spLocks noChangeArrowheads="1"/>
            </p:cNvSpPr>
            <p:nvPr/>
          </p:nvSpPr>
          <p:spPr bwMode="auto">
            <a:xfrm>
              <a:off x="672" y="2112"/>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56482" name="Line 34"/>
            <p:cNvSpPr>
              <a:spLocks noChangeShapeType="1"/>
            </p:cNvSpPr>
            <p:nvPr/>
          </p:nvSpPr>
          <p:spPr bwMode="auto">
            <a:xfrm>
              <a:off x="144" y="1296"/>
              <a:ext cx="0" cy="1536"/>
            </a:xfrm>
            <a:prstGeom prst="line">
              <a:avLst/>
            </a:prstGeom>
            <a:noFill/>
            <a:ln w="28575">
              <a:solidFill>
                <a:schemeClr val="tx1"/>
              </a:solidFill>
              <a:round/>
              <a:headEnd/>
              <a:tailEnd/>
            </a:ln>
            <a:effectLst/>
          </p:spPr>
          <p:txBody>
            <a:bodyPr/>
            <a:lstStyle/>
            <a:p>
              <a:endParaRPr lang="en-US"/>
            </a:p>
          </p:txBody>
        </p:sp>
        <p:sp>
          <p:nvSpPr>
            <p:cNvPr id="1256483" name="AutoShape 35"/>
            <p:cNvSpPr>
              <a:spLocks noChangeArrowheads="1"/>
            </p:cNvSpPr>
            <p:nvPr/>
          </p:nvSpPr>
          <p:spPr bwMode="auto">
            <a:xfrm rot="5400000" flipH="1">
              <a:off x="528" y="12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484" name="Line 36"/>
            <p:cNvSpPr>
              <a:spLocks noChangeShapeType="1"/>
            </p:cNvSpPr>
            <p:nvPr/>
          </p:nvSpPr>
          <p:spPr bwMode="auto">
            <a:xfrm flipH="1">
              <a:off x="144" y="1296"/>
              <a:ext cx="537" cy="0"/>
            </a:xfrm>
            <a:prstGeom prst="line">
              <a:avLst/>
            </a:prstGeom>
            <a:noFill/>
            <a:ln w="28575">
              <a:solidFill>
                <a:schemeClr val="tx1"/>
              </a:solidFill>
              <a:round/>
              <a:headEnd/>
              <a:tailEnd/>
            </a:ln>
            <a:effectLst/>
          </p:spPr>
          <p:txBody>
            <a:bodyPr/>
            <a:lstStyle/>
            <a:p>
              <a:endParaRPr lang="en-US"/>
            </a:p>
          </p:txBody>
        </p:sp>
        <p:sp>
          <p:nvSpPr>
            <p:cNvPr id="1256485" name="Rectangle 37"/>
            <p:cNvSpPr>
              <a:spLocks noChangeArrowheads="1"/>
            </p:cNvSpPr>
            <p:nvPr/>
          </p:nvSpPr>
          <p:spPr bwMode="auto">
            <a:xfrm flipH="1">
              <a:off x="729" y="1344"/>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6486" name="Rectangle 38"/>
            <p:cNvSpPr>
              <a:spLocks noChangeArrowheads="1"/>
            </p:cNvSpPr>
            <p:nvPr/>
          </p:nvSpPr>
          <p:spPr bwMode="auto">
            <a:xfrm flipH="1">
              <a:off x="720" y="1104"/>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6487" name="Line 39"/>
            <p:cNvSpPr>
              <a:spLocks noChangeShapeType="1"/>
            </p:cNvSpPr>
            <p:nvPr/>
          </p:nvSpPr>
          <p:spPr bwMode="auto">
            <a:xfrm flipH="1">
              <a:off x="816" y="1200"/>
              <a:ext cx="3312" cy="0"/>
            </a:xfrm>
            <a:prstGeom prst="line">
              <a:avLst/>
            </a:prstGeom>
            <a:noFill/>
            <a:ln w="28575">
              <a:solidFill>
                <a:srgbClr val="CC3399"/>
              </a:solidFill>
              <a:round/>
              <a:headEnd/>
              <a:tailEnd type="triangle" w="med" len="med"/>
            </a:ln>
            <a:effectLst/>
          </p:spPr>
          <p:txBody>
            <a:bodyPr/>
            <a:lstStyle/>
            <a:p>
              <a:endParaRPr lang="en-US"/>
            </a:p>
          </p:txBody>
        </p:sp>
        <p:sp>
          <p:nvSpPr>
            <p:cNvPr id="1256488" name="Line 40"/>
            <p:cNvSpPr>
              <a:spLocks noChangeShapeType="1"/>
            </p:cNvSpPr>
            <p:nvPr/>
          </p:nvSpPr>
          <p:spPr bwMode="auto">
            <a:xfrm flipH="1">
              <a:off x="1776" y="4032"/>
              <a:ext cx="3744" cy="0"/>
            </a:xfrm>
            <a:prstGeom prst="line">
              <a:avLst/>
            </a:prstGeom>
            <a:noFill/>
            <a:ln w="28575">
              <a:solidFill>
                <a:srgbClr val="CC3399"/>
              </a:solidFill>
              <a:round/>
              <a:headEnd/>
              <a:tailEnd/>
            </a:ln>
            <a:effectLst/>
          </p:spPr>
          <p:txBody>
            <a:bodyPr/>
            <a:lstStyle/>
            <a:p>
              <a:endParaRPr lang="en-US"/>
            </a:p>
          </p:txBody>
        </p:sp>
        <p:sp>
          <p:nvSpPr>
            <p:cNvPr id="1256489" name="Rectangle 41"/>
            <p:cNvSpPr>
              <a:spLocks noChangeArrowheads="1"/>
            </p:cNvSpPr>
            <p:nvPr/>
          </p:nvSpPr>
          <p:spPr bwMode="auto">
            <a:xfrm>
              <a:off x="1920" y="235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6490" name="Line 42"/>
            <p:cNvSpPr>
              <a:spLocks noChangeShapeType="1"/>
            </p:cNvSpPr>
            <p:nvPr/>
          </p:nvSpPr>
          <p:spPr bwMode="auto">
            <a:xfrm>
              <a:off x="1440" y="2832"/>
              <a:ext cx="96" cy="0"/>
            </a:xfrm>
            <a:prstGeom prst="line">
              <a:avLst/>
            </a:prstGeom>
            <a:noFill/>
            <a:ln w="28575">
              <a:solidFill>
                <a:schemeClr val="tx1"/>
              </a:solidFill>
              <a:round/>
              <a:headEnd/>
              <a:tailEnd/>
            </a:ln>
            <a:effectLst/>
          </p:spPr>
          <p:txBody>
            <a:bodyPr/>
            <a:lstStyle/>
            <a:p>
              <a:endParaRPr lang="en-US"/>
            </a:p>
          </p:txBody>
        </p:sp>
        <p:sp>
          <p:nvSpPr>
            <p:cNvPr id="1256491" name="Line 43"/>
            <p:cNvSpPr>
              <a:spLocks noChangeShapeType="1"/>
            </p:cNvSpPr>
            <p:nvPr/>
          </p:nvSpPr>
          <p:spPr bwMode="auto">
            <a:xfrm>
              <a:off x="1728" y="2688"/>
              <a:ext cx="192" cy="0"/>
            </a:xfrm>
            <a:prstGeom prst="line">
              <a:avLst/>
            </a:prstGeom>
            <a:noFill/>
            <a:ln w="19050">
              <a:solidFill>
                <a:schemeClr val="tx1"/>
              </a:solidFill>
              <a:round/>
              <a:headEnd/>
              <a:tailEnd type="triangle" w="med" len="med"/>
            </a:ln>
            <a:effectLst/>
          </p:spPr>
          <p:txBody>
            <a:bodyPr/>
            <a:lstStyle/>
            <a:p>
              <a:endParaRPr lang="en-US"/>
            </a:p>
          </p:txBody>
        </p:sp>
        <p:sp>
          <p:nvSpPr>
            <p:cNvPr id="1256492" name="Text Box 44"/>
            <p:cNvSpPr txBox="1">
              <a:spLocks noChangeArrowheads="1"/>
            </p:cNvSpPr>
            <p:nvPr/>
          </p:nvSpPr>
          <p:spPr bwMode="auto">
            <a:xfrm>
              <a:off x="1872" y="3072"/>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6493" name="Text Box 45"/>
            <p:cNvSpPr txBox="1">
              <a:spLocks noChangeArrowheads="1"/>
            </p:cNvSpPr>
            <p:nvPr/>
          </p:nvSpPr>
          <p:spPr bwMode="auto">
            <a:xfrm>
              <a:off x="1872" y="235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56494" name="Text Box 46"/>
            <p:cNvSpPr txBox="1">
              <a:spLocks noChangeArrowheads="1"/>
            </p:cNvSpPr>
            <p:nvPr/>
          </p:nvSpPr>
          <p:spPr bwMode="auto">
            <a:xfrm>
              <a:off x="1872" y="259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56495" name="Text Box 47"/>
            <p:cNvSpPr txBox="1">
              <a:spLocks noChangeArrowheads="1"/>
            </p:cNvSpPr>
            <p:nvPr/>
          </p:nvSpPr>
          <p:spPr bwMode="auto">
            <a:xfrm>
              <a:off x="1872" y="283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56496" name="Text Box 48"/>
            <p:cNvSpPr txBox="1">
              <a:spLocks noChangeArrowheads="1"/>
            </p:cNvSpPr>
            <p:nvPr/>
          </p:nvSpPr>
          <p:spPr bwMode="auto">
            <a:xfrm>
              <a:off x="1920" y="2448"/>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56497" name="Text Box 49"/>
            <p:cNvSpPr txBox="1">
              <a:spLocks noChangeArrowheads="1"/>
            </p:cNvSpPr>
            <p:nvPr/>
          </p:nvSpPr>
          <p:spPr bwMode="auto">
            <a:xfrm>
              <a:off x="2352" y="244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56498" name="Text Box 50"/>
            <p:cNvSpPr txBox="1">
              <a:spLocks noChangeArrowheads="1"/>
            </p:cNvSpPr>
            <p:nvPr/>
          </p:nvSpPr>
          <p:spPr bwMode="auto">
            <a:xfrm>
              <a:off x="2352" y="288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56499" name="Line 51"/>
            <p:cNvSpPr>
              <a:spLocks noChangeShapeType="1"/>
            </p:cNvSpPr>
            <p:nvPr/>
          </p:nvSpPr>
          <p:spPr bwMode="auto">
            <a:xfrm>
              <a:off x="1728" y="3600"/>
              <a:ext cx="240" cy="0"/>
            </a:xfrm>
            <a:prstGeom prst="line">
              <a:avLst/>
            </a:prstGeom>
            <a:noFill/>
            <a:ln w="28575">
              <a:solidFill>
                <a:schemeClr val="tx1"/>
              </a:solidFill>
              <a:round/>
              <a:headEnd/>
              <a:tailEnd/>
            </a:ln>
            <a:effectLst/>
          </p:spPr>
          <p:txBody>
            <a:bodyPr/>
            <a:lstStyle/>
            <a:p>
              <a:endParaRPr lang="en-US"/>
            </a:p>
          </p:txBody>
        </p:sp>
        <p:sp>
          <p:nvSpPr>
            <p:cNvPr id="1256500" name="Line 52"/>
            <p:cNvSpPr>
              <a:spLocks noChangeShapeType="1"/>
            </p:cNvSpPr>
            <p:nvPr/>
          </p:nvSpPr>
          <p:spPr bwMode="auto">
            <a:xfrm>
              <a:off x="1776" y="3552"/>
              <a:ext cx="48" cy="96"/>
            </a:xfrm>
            <a:prstGeom prst="line">
              <a:avLst/>
            </a:prstGeom>
            <a:noFill/>
            <a:ln w="12700">
              <a:solidFill>
                <a:schemeClr val="tx1"/>
              </a:solidFill>
              <a:round/>
              <a:headEnd/>
              <a:tailEnd/>
            </a:ln>
            <a:effectLst/>
          </p:spPr>
          <p:txBody>
            <a:bodyPr/>
            <a:lstStyle/>
            <a:p>
              <a:endParaRPr lang="en-US"/>
            </a:p>
          </p:txBody>
        </p:sp>
        <p:sp>
          <p:nvSpPr>
            <p:cNvPr id="1256501" name="Line 53"/>
            <p:cNvSpPr>
              <a:spLocks noChangeShapeType="1"/>
            </p:cNvSpPr>
            <p:nvPr/>
          </p:nvSpPr>
          <p:spPr bwMode="auto">
            <a:xfrm>
              <a:off x="2544" y="3552"/>
              <a:ext cx="48" cy="96"/>
            </a:xfrm>
            <a:prstGeom prst="line">
              <a:avLst/>
            </a:prstGeom>
            <a:noFill/>
            <a:ln w="12700">
              <a:solidFill>
                <a:schemeClr val="tx1"/>
              </a:solidFill>
              <a:round/>
              <a:headEnd/>
              <a:tailEnd/>
            </a:ln>
            <a:effectLst/>
          </p:spPr>
          <p:txBody>
            <a:bodyPr/>
            <a:lstStyle/>
            <a:p>
              <a:endParaRPr lang="en-US"/>
            </a:p>
          </p:txBody>
        </p:sp>
        <p:sp>
          <p:nvSpPr>
            <p:cNvPr id="1256502" name="Text Box 54"/>
            <p:cNvSpPr txBox="1">
              <a:spLocks noChangeArrowheads="1"/>
            </p:cNvSpPr>
            <p:nvPr/>
          </p:nvSpPr>
          <p:spPr bwMode="auto">
            <a:xfrm>
              <a:off x="1776" y="3600"/>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56503" name="Text Box 55"/>
            <p:cNvSpPr txBox="1">
              <a:spLocks noChangeArrowheads="1"/>
            </p:cNvSpPr>
            <p:nvPr/>
          </p:nvSpPr>
          <p:spPr bwMode="auto">
            <a:xfrm>
              <a:off x="2544" y="3600"/>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56504" name="Line 56"/>
            <p:cNvSpPr>
              <a:spLocks noChangeShapeType="1"/>
            </p:cNvSpPr>
            <p:nvPr/>
          </p:nvSpPr>
          <p:spPr bwMode="auto">
            <a:xfrm>
              <a:off x="1776" y="3168"/>
              <a:ext cx="160" cy="0"/>
            </a:xfrm>
            <a:prstGeom prst="line">
              <a:avLst/>
            </a:prstGeom>
            <a:noFill/>
            <a:ln w="28575">
              <a:solidFill>
                <a:srgbClr val="CC3399"/>
              </a:solidFill>
              <a:round/>
              <a:headEnd/>
              <a:tailEnd type="triangle" w="med" len="med"/>
            </a:ln>
            <a:effectLst/>
          </p:spPr>
          <p:txBody>
            <a:bodyPr/>
            <a:lstStyle/>
            <a:p>
              <a:endParaRPr lang="en-US"/>
            </a:p>
          </p:txBody>
        </p:sp>
        <p:sp>
          <p:nvSpPr>
            <p:cNvPr id="1256505" name="Line 57"/>
            <p:cNvSpPr>
              <a:spLocks noChangeShapeType="1"/>
            </p:cNvSpPr>
            <p:nvPr/>
          </p:nvSpPr>
          <p:spPr bwMode="auto">
            <a:xfrm>
              <a:off x="3024" y="3264"/>
              <a:ext cx="0" cy="336"/>
            </a:xfrm>
            <a:prstGeom prst="line">
              <a:avLst/>
            </a:prstGeom>
            <a:noFill/>
            <a:ln w="28575">
              <a:solidFill>
                <a:schemeClr val="tx1"/>
              </a:solidFill>
              <a:round/>
              <a:headEnd/>
              <a:tailEnd/>
            </a:ln>
            <a:effectLst/>
          </p:spPr>
          <p:txBody>
            <a:bodyPr/>
            <a:lstStyle/>
            <a:p>
              <a:endParaRPr lang="en-US"/>
            </a:p>
          </p:txBody>
        </p:sp>
        <p:sp>
          <p:nvSpPr>
            <p:cNvPr id="1256506" name="Line 58"/>
            <p:cNvSpPr>
              <a:spLocks noChangeShapeType="1"/>
            </p:cNvSpPr>
            <p:nvPr/>
          </p:nvSpPr>
          <p:spPr bwMode="auto">
            <a:xfrm>
              <a:off x="2736" y="3024"/>
              <a:ext cx="96" cy="0"/>
            </a:xfrm>
            <a:prstGeom prst="line">
              <a:avLst/>
            </a:prstGeom>
            <a:noFill/>
            <a:ln w="28575">
              <a:solidFill>
                <a:schemeClr val="tx1"/>
              </a:solidFill>
              <a:round/>
              <a:headEnd/>
              <a:tailEnd/>
            </a:ln>
            <a:effectLst/>
          </p:spPr>
          <p:txBody>
            <a:bodyPr/>
            <a:lstStyle/>
            <a:p>
              <a:endParaRPr lang="en-US"/>
            </a:p>
          </p:txBody>
        </p:sp>
        <p:sp>
          <p:nvSpPr>
            <p:cNvPr id="1256507" name="Line 59"/>
            <p:cNvSpPr>
              <a:spLocks noChangeShapeType="1"/>
            </p:cNvSpPr>
            <p:nvPr/>
          </p:nvSpPr>
          <p:spPr bwMode="auto">
            <a:xfrm>
              <a:off x="1728" y="2448"/>
              <a:ext cx="0" cy="1152"/>
            </a:xfrm>
            <a:prstGeom prst="line">
              <a:avLst/>
            </a:prstGeom>
            <a:noFill/>
            <a:ln w="28575">
              <a:solidFill>
                <a:schemeClr val="tx1"/>
              </a:solidFill>
              <a:round/>
              <a:headEnd/>
              <a:tailEnd/>
            </a:ln>
            <a:effectLst/>
          </p:spPr>
          <p:txBody>
            <a:bodyPr/>
            <a:lstStyle/>
            <a:p>
              <a:endParaRPr lang="en-US"/>
            </a:p>
          </p:txBody>
        </p:sp>
        <p:sp>
          <p:nvSpPr>
            <p:cNvPr id="1256508" name="Line 60"/>
            <p:cNvSpPr>
              <a:spLocks noChangeShapeType="1"/>
            </p:cNvSpPr>
            <p:nvPr/>
          </p:nvSpPr>
          <p:spPr bwMode="auto">
            <a:xfrm>
              <a:off x="1728" y="2448"/>
              <a:ext cx="192" cy="0"/>
            </a:xfrm>
            <a:prstGeom prst="line">
              <a:avLst/>
            </a:prstGeom>
            <a:noFill/>
            <a:ln w="19050">
              <a:solidFill>
                <a:schemeClr val="tx1"/>
              </a:solidFill>
              <a:round/>
              <a:headEnd/>
              <a:tailEnd type="triangle" w="med" len="med"/>
            </a:ln>
            <a:effectLst/>
          </p:spPr>
          <p:txBody>
            <a:bodyPr/>
            <a:lstStyle/>
            <a:p>
              <a:endParaRPr lang="en-US"/>
            </a:p>
          </p:txBody>
        </p:sp>
        <p:sp>
          <p:nvSpPr>
            <p:cNvPr id="1256509" name="Line 61"/>
            <p:cNvSpPr>
              <a:spLocks noChangeShapeType="1"/>
            </p:cNvSpPr>
            <p:nvPr/>
          </p:nvSpPr>
          <p:spPr bwMode="auto">
            <a:xfrm>
              <a:off x="2928" y="3024"/>
              <a:ext cx="272" cy="0"/>
            </a:xfrm>
            <a:prstGeom prst="line">
              <a:avLst/>
            </a:prstGeom>
            <a:noFill/>
            <a:ln w="28575">
              <a:solidFill>
                <a:schemeClr val="tx1"/>
              </a:solidFill>
              <a:round/>
              <a:headEnd/>
              <a:tailEnd type="triangle" w="med" len="med"/>
            </a:ln>
            <a:effectLst/>
          </p:spPr>
          <p:txBody>
            <a:bodyPr/>
            <a:lstStyle/>
            <a:p>
              <a:endParaRPr lang="en-US"/>
            </a:p>
          </p:txBody>
        </p:sp>
        <p:sp>
          <p:nvSpPr>
            <p:cNvPr id="1256510" name="Line 62"/>
            <p:cNvSpPr>
              <a:spLocks noChangeShapeType="1"/>
            </p:cNvSpPr>
            <p:nvPr/>
          </p:nvSpPr>
          <p:spPr bwMode="auto">
            <a:xfrm>
              <a:off x="3792" y="2880"/>
              <a:ext cx="112" cy="0"/>
            </a:xfrm>
            <a:prstGeom prst="line">
              <a:avLst/>
            </a:prstGeom>
            <a:noFill/>
            <a:ln w="28575">
              <a:solidFill>
                <a:schemeClr val="tx1"/>
              </a:solidFill>
              <a:round/>
              <a:headEnd/>
              <a:tailEnd/>
            </a:ln>
            <a:effectLst/>
          </p:spPr>
          <p:txBody>
            <a:bodyPr/>
            <a:lstStyle/>
            <a:p>
              <a:endParaRPr lang="en-US"/>
            </a:p>
          </p:txBody>
        </p:sp>
        <p:sp>
          <p:nvSpPr>
            <p:cNvPr id="1256511" name="Freeform 63"/>
            <p:cNvSpPr>
              <a:spLocks/>
            </p:cNvSpPr>
            <p:nvPr/>
          </p:nvSpPr>
          <p:spPr bwMode="auto">
            <a:xfrm>
              <a:off x="3456" y="244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6512" name="Rectangle 64"/>
            <p:cNvSpPr>
              <a:spLocks noChangeArrowheads="1"/>
            </p:cNvSpPr>
            <p:nvPr/>
          </p:nvSpPr>
          <p:spPr bwMode="auto">
            <a:xfrm>
              <a:off x="3520" y="283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56513" name="AutoShape 65"/>
            <p:cNvSpPr>
              <a:spLocks noChangeArrowheads="1"/>
            </p:cNvSpPr>
            <p:nvPr/>
          </p:nvSpPr>
          <p:spPr bwMode="auto">
            <a:xfrm rot="-5400000">
              <a:off x="3016" y="304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514" name="Line 66"/>
            <p:cNvSpPr>
              <a:spLocks noChangeShapeType="1"/>
            </p:cNvSpPr>
            <p:nvPr/>
          </p:nvSpPr>
          <p:spPr bwMode="auto">
            <a:xfrm>
              <a:off x="3328" y="3120"/>
              <a:ext cx="144" cy="0"/>
            </a:xfrm>
            <a:prstGeom prst="line">
              <a:avLst/>
            </a:prstGeom>
            <a:noFill/>
            <a:ln w="28575">
              <a:solidFill>
                <a:schemeClr val="tx1"/>
              </a:solidFill>
              <a:round/>
              <a:headEnd/>
              <a:tailEnd type="triangle" w="med" len="med"/>
            </a:ln>
            <a:effectLst/>
          </p:spPr>
          <p:txBody>
            <a:bodyPr/>
            <a:lstStyle/>
            <a:p>
              <a:endParaRPr lang="en-US"/>
            </a:p>
          </p:txBody>
        </p:sp>
        <p:sp>
          <p:nvSpPr>
            <p:cNvPr id="1256515" name="Rectangle 67"/>
            <p:cNvSpPr>
              <a:spLocks noChangeArrowheads="1"/>
            </p:cNvSpPr>
            <p:nvPr/>
          </p:nvSpPr>
          <p:spPr bwMode="auto">
            <a:xfrm>
              <a:off x="3216" y="3168"/>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56516" name="Rectangle 68"/>
            <p:cNvSpPr>
              <a:spLocks noChangeArrowheads="1"/>
            </p:cNvSpPr>
            <p:nvPr/>
          </p:nvSpPr>
          <p:spPr bwMode="auto">
            <a:xfrm>
              <a:off x="3216" y="2928"/>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56517" name="Line 69"/>
            <p:cNvSpPr>
              <a:spLocks noChangeShapeType="1"/>
            </p:cNvSpPr>
            <p:nvPr/>
          </p:nvSpPr>
          <p:spPr bwMode="auto">
            <a:xfrm>
              <a:off x="3024" y="3264"/>
              <a:ext cx="176" cy="0"/>
            </a:xfrm>
            <a:prstGeom prst="line">
              <a:avLst/>
            </a:prstGeom>
            <a:noFill/>
            <a:ln w="28575">
              <a:solidFill>
                <a:schemeClr val="tx1"/>
              </a:solidFill>
              <a:round/>
              <a:headEnd/>
              <a:tailEnd type="triangle" w="med" len="med"/>
            </a:ln>
            <a:effectLst/>
          </p:spPr>
          <p:txBody>
            <a:bodyPr/>
            <a:lstStyle/>
            <a:p>
              <a:endParaRPr lang="en-US"/>
            </a:p>
          </p:txBody>
        </p:sp>
        <p:sp>
          <p:nvSpPr>
            <p:cNvPr id="1256518" name="Line 70"/>
            <p:cNvSpPr>
              <a:spLocks noChangeShapeType="1"/>
            </p:cNvSpPr>
            <p:nvPr/>
          </p:nvSpPr>
          <p:spPr bwMode="auto">
            <a:xfrm>
              <a:off x="2928" y="2592"/>
              <a:ext cx="512" cy="0"/>
            </a:xfrm>
            <a:prstGeom prst="line">
              <a:avLst/>
            </a:prstGeom>
            <a:noFill/>
            <a:ln w="28575">
              <a:solidFill>
                <a:schemeClr val="tx1"/>
              </a:solidFill>
              <a:round/>
              <a:headEnd/>
              <a:tailEnd type="triangle" w="med" len="med"/>
            </a:ln>
            <a:effectLst/>
          </p:spPr>
          <p:txBody>
            <a:bodyPr/>
            <a:lstStyle/>
            <a:p>
              <a:endParaRPr lang="en-US"/>
            </a:p>
          </p:txBody>
        </p:sp>
        <p:sp>
          <p:nvSpPr>
            <p:cNvPr id="1256519" name="Oval 71"/>
            <p:cNvSpPr>
              <a:spLocks noChangeArrowheads="1"/>
            </p:cNvSpPr>
            <p:nvPr/>
          </p:nvSpPr>
          <p:spPr bwMode="auto">
            <a:xfrm>
              <a:off x="3168" y="2112"/>
              <a:ext cx="288" cy="336"/>
            </a:xfrm>
            <a:prstGeom prst="ellipse">
              <a:avLst/>
            </a:prstGeom>
            <a:noFill/>
            <a:ln w="12700">
              <a:solidFill>
                <a:schemeClr val="tx1"/>
              </a:solidFill>
              <a:round/>
              <a:headEnd/>
              <a:tailEnd/>
            </a:ln>
            <a:effectLst/>
          </p:spPr>
          <p:txBody>
            <a:bodyPr wrap="none" anchor="ctr"/>
            <a:lstStyle/>
            <a:p>
              <a:endParaRPr lang="en-US"/>
            </a:p>
          </p:txBody>
        </p:sp>
        <p:sp>
          <p:nvSpPr>
            <p:cNvPr id="1256520" name="Rectangle 72"/>
            <p:cNvSpPr>
              <a:spLocks noChangeArrowheads="1"/>
            </p:cNvSpPr>
            <p:nvPr/>
          </p:nvSpPr>
          <p:spPr bwMode="auto">
            <a:xfrm>
              <a:off x="3168" y="211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56521" name="Line 73"/>
            <p:cNvSpPr>
              <a:spLocks noChangeShapeType="1"/>
            </p:cNvSpPr>
            <p:nvPr/>
          </p:nvSpPr>
          <p:spPr bwMode="auto">
            <a:xfrm>
              <a:off x="3024" y="2304"/>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4" name="Group 74"/>
            <p:cNvGrpSpPr>
              <a:grpSpLocks/>
            </p:cNvGrpSpPr>
            <p:nvPr/>
          </p:nvGrpSpPr>
          <p:grpSpPr bwMode="auto">
            <a:xfrm>
              <a:off x="3600" y="1872"/>
              <a:ext cx="192" cy="576"/>
              <a:chOff x="1392" y="2880"/>
              <a:chExt cx="288" cy="480"/>
            </a:xfrm>
          </p:grpSpPr>
          <p:sp>
            <p:nvSpPr>
              <p:cNvPr id="1256523"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6524"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6525"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6526"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6527"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6528"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6529"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6530" name="Text Box 82"/>
            <p:cNvSpPr txBox="1">
              <a:spLocks noChangeArrowheads="1"/>
            </p:cNvSpPr>
            <p:nvPr/>
          </p:nvSpPr>
          <p:spPr bwMode="auto">
            <a:xfrm>
              <a:off x="3552" y="2064"/>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6531" name="Line 83"/>
            <p:cNvSpPr>
              <a:spLocks noChangeShapeType="1"/>
            </p:cNvSpPr>
            <p:nvPr/>
          </p:nvSpPr>
          <p:spPr bwMode="auto">
            <a:xfrm>
              <a:off x="3447" y="2304"/>
              <a:ext cx="144" cy="0"/>
            </a:xfrm>
            <a:prstGeom prst="line">
              <a:avLst/>
            </a:prstGeom>
            <a:noFill/>
            <a:ln w="28575">
              <a:solidFill>
                <a:schemeClr val="tx1"/>
              </a:solidFill>
              <a:round/>
              <a:headEnd/>
              <a:tailEnd type="triangle" w="med" len="med"/>
            </a:ln>
            <a:effectLst/>
          </p:spPr>
          <p:txBody>
            <a:bodyPr/>
            <a:lstStyle/>
            <a:p>
              <a:endParaRPr lang="en-US"/>
            </a:p>
          </p:txBody>
        </p:sp>
        <p:sp>
          <p:nvSpPr>
            <p:cNvPr id="1256532" name="Rectangle 84"/>
            <p:cNvSpPr>
              <a:spLocks noChangeArrowheads="1"/>
            </p:cNvSpPr>
            <p:nvPr/>
          </p:nvSpPr>
          <p:spPr bwMode="auto">
            <a:xfrm>
              <a:off x="4128" y="2400"/>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6533" name="Line 85"/>
            <p:cNvSpPr>
              <a:spLocks noChangeShapeType="1"/>
            </p:cNvSpPr>
            <p:nvPr/>
          </p:nvSpPr>
          <p:spPr bwMode="auto">
            <a:xfrm>
              <a:off x="3984" y="2880"/>
              <a:ext cx="160" cy="0"/>
            </a:xfrm>
            <a:prstGeom prst="line">
              <a:avLst/>
            </a:prstGeom>
            <a:noFill/>
            <a:ln w="28575">
              <a:solidFill>
                <a:schemeClr val="tx1"/>
              </a:solidFill>
              <a:round/>
              <a:headEnd/>
              <a:tailEnd type="triangle" w="med" len="med"/>
            </a:ln>
            <a:effectLst/>
          </p:spPr>
          <p:txBody>
            <a:bodyPr/>
            <a:lstStyle/>
            <a:p>
              <a:endParaRPr lang="en-US"/>
            </a:p>
          </p:txBody>
        </p:sp>
        <p:sp>
          <p:nvSpPr>
            <p:cNvPr id="1256534" name="Text Box 86"/>
            <p:cNvSpPr txBox="1">
              <a:spLocks noChangeArrowheads="1"/>
            </p:cNvSpPr>
            <p:nvPr/>
          </p:nvSpPr>
          <p:spPr bwMode="auto">
            <a:xfrm>
              <a:off x="4416" y="2400"/>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56535" name="Text Box 87"/>
            <p:cNvSpPr txBox="1">
              <a:spLocks noChangeArrowheads="1"/>
            </p:cNvSpPr>
            <p:nvPr/>
          </p:nvSpPr>
          <p:spPr bwMode="auto">
            <a:xfrm>
              <a:off x="4080" y="2784"/>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56536" name="Text Box 88"/>
            <p:cNvSpPr txBox="1">
              <a:spLocks noChangeArrowheads="1"/>
            </p:cNvSpPr>
            <p:nvPr/>
          </p:nvSpPr>
          <p:spPr bwMode="auto">
            <a:xfrm>
              <a:off x="4080" y="302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6537" name="Text Box 89"/>
            <p:cNvSpPr txBox="1">
              <a:spLocks noChangeArrowheads="1"/>
            </p:cNvSpPr>
            <p:nvPr/>
          </p:nvSpPr>
          <p:spPr bwMode="auto">
            <a:xfrm>
              <a:off x="4608" y="2736"/>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56538" name="Line 90"/>
            <p:cNvSpPr>
              <a:spLocks noChangeShapeType="1"/>
            </p:cNvSpPr>
            <p:nvPr/>
          </p:nvSpPr>
          <p:spPr bwMode="auto">
            <a:xfrm>
              <a:off x="3984" y="3120"/>
              <a:ext cx="144" cy="0"/>
            </a:xfrm>
            <a:prstGeom prst="line">
              <a:avLst/>
            </a:prstGeom>
            <a:noFill/>
            <a:ln w="28575">
              <a:solidFill>
                <a:schemeClr val="tx1"/>
              </a:solidFill>
              <a:round/>
              <a:headEnd/>
              <a:tailEnd type="triangle" w="med" len="med"/>
            </a:ln>
            <a:effectLst/>
          </p:spPr>
          <p:txBody>
            <a:bodyPr/>
            <a:lstStyle/>
            <a:p>
              <a:endParaRPr lang="en-US"/>
            </a:p>
          </p:txBody>
        </p:sp>
        <p:sp>
          <p:nvSpPr>
            <p:cNvPr id="1256539" name="Line 91"/>
            <p:cNvSpPr>
              <a:spLocks noChangeShapeType="1"/>
            </p:cNvSpPr>
            <p:nvPr/>
          </p:nvSpPr>
          <p:spPr bwMode="auto">
            <a:xfrm>
              <a:off x="5136" y="3120"/>
              <a:ext cx="144" cy="1"/>
            </a:xfrm>
            <a:prstGeom prst="line">
              <a:avLst/>
            </a:prstGeom>
            <a:noFill/>
            <a:ln w="28575">
              <a:solidFill>
                <a:schemeClr val="tx1"/>
              </a:solidFill>
              <a:round/>
              <a:headEnd/>
              <a:tailEnd type="triangle" w="med" len="med"/>
            </a:ln>
            <a:effectLst/>
          </p:spPr>
          <p:txBody>
            <a:bodyPr/>
            <a:lstStyle/>
            <a:p>
              <a:endParaRPr lang="en-US"/>
            </a:p>
          </p:txBody>
        </p:sp>
        <p:sp>
          <p:nvSpPr>
            <p:cNvPr id="1256540" name="AutoShape 92"/>
            <p:cNvSpPr>
              <a:spLocks noChangeArrowheads="1"/>
            </p:cNvSpPr>
            <p:nvPr/>
          </p:nvSpPr>
          <p:spPr bwMode="auto">
            <a:xfrm rot="-5400000">
              <a:off x="5136" y="292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541" name="Line 93"/>
            <p:cNvSpPr>
              <a:spLocks noChangeShapeType="1"/>
            </p:cNvSpPr>
            <p:nvPr/>
          </p:nvSpPr>
          <p:spPr bwMode="auto">
            <a:xfrm>
              <a:off x="5424" y="2976"/>
              <a:ext cx="96" cy="1"/>
            </a:xfrm>
            <a:prstGeom prst="line">
              <a:avLst/>
            </a:prstGeom>
            <a:noFill/>
            <a:ln w="28575">
              <a:solidFill>
                <a:schemeClr val="tx1"/>
              </a:solidFill>
              <a:round/>
              <a:headEnd/>
              <a:tailEnd/>
            </a:ln>
            <a:effectLst/>
          </p:spPr>
          <p:txBody>
            <a:bodyPr/>
            <a:lstStyle/>
            <a:p>
              <a:endParaRPr lang="en-US"/>
            </a:p>
          </p:txBody>
        </p:sp>
        <p:sp>
          <p:nvSpPr>
            <p:cNvPr id="1256542" name="Rectangle 94"/>
            <p:cNvSpPr>
              <a:spLocks noChangeArrowheads="1"/>
            </p:cNvSpPr>
            <p:nvPr/>
          </p:nvSpPr>
          <p:spPr bwMode="auto">
            <a:xfrm>
              <a:off x="5280" y="2784"/>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6543" name="Rectangle 95"/>
            <p:cNvSpPr>
              <a:spLocks noChangeArrowheads="1"/>
            </p:cNvSpPr>
            <p:nvPr/>
          </p:nvSpPr>
          <p:spPr bwMode="auto">
            <a:xfrm>
              <a:off x="5280" y="3024"/>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6544" name="Line 96"/>
            <p:cNvSpPr>
              <a:spLocks noChangeShapeType="1"/>
            </p:cNvSpPr>
            <p:nvPr/>
          </p:nvSpPr>
          <p:spPr bwMode="auto">
            <a:xfrm>
              <a:off x="2736" y="2592"/>
              <a:ext cx="96" cy="0"/>
            </a:xfrm>
            <a:prstGeom prst="line">
              <a:avLst/>
            </a:prstGeom>
            <a:noFill/>
            <a:ln w="28575">
              <a:solidFill>
                <a:schemeClr val="tx1"/>
              </a:solidFill>
              <a:round/>
              <a:headEnd/>
              <a:tailEnd/>
            </a:ln>
            <a:effectLst/>
          </p:spPr>
          <p:txBody>
            <a:bodyPr/>
            <a:lstStyle/>
            <a:p>
              <a:endParaRPr lang="en-US"/>
            </a:p>
          </p:txBody>
        </p:sp>
        <p:sp>
          <p:nvSpPr>
            <p:cNvPr id="1256545" name="Line 97"/>
            <p:cNvSpPr>
              <a:spLocks noChangeShapeType="1"/>
            </p:cNvSpPr>
            <p:nvPr/>
          </p:nvSpPr>
          <p:spPr bwMode="auto">
            <a:xfrm>
              <a:off x="1776" y="3168"/>
              <a:ext cx="0" cy="864"/>
            </a:xfrm>
            <a:prstGeom prst="line">
              <a:avLst/>
            </a:prstGeom>
            <a:noFill/>
            <a:ln w="28575">
              <a:solidFill>
                <a:srgbClr val="CC3399"/>
              </a:solidFill>
              <a:round/>
              <a:headEnd/>
              <a:tailEnd/>
            </a:ln>
            <a:effectLst/>
          </p:spPr>
          <p:txBody>
            <a:bodyPr/>
            <a:lstStyle/>
            <a:p>
              <a:endParaRPr lang="en-US"/>
            </a:p>
          </p:txBody>
        </p:sp>
        <p:sp>
          <p:nvSpPr>
            <p:cNvPr id="1256546" name="Line 98"/>
            <p:cNvSpPr>
              <a:spLocks noChangeShapeType="1"/>
            </p:cNvSpPr>
            <p:nvPr/>
          </p:nvSpPr>
          <p:spPr bwMode="auto">
            <a:xfrm>
              <a:off x="1296" y="2016"/>
              <a:ext cx="144" cy="0"/>
            </a:xfrm>
            <a:prstGeom prst="line">
              <a:avLst/>
            </a:prstGeom>
            <a:noFill/>
            <a:ln w="28575">
              <a:solidFill>
                <a:schemeClr val="tx1"/>
              </a:solidFill>
              <a:round/>
              <a:headEnd/>
              <a:tailEnd/>
            </a:ln>
            <a:effectLst/>
          </p:spPr>
          <p:txBody>
            <a:bodyPr/>
            <a:lstStyle/>
            <a:p>
              <a:endParaRPr lang="en-US"/>
            </a:p>
          </p:txBody>
        </p:sp>
        <p:sp>
          <p:nvSpPr>
            <p:cNvPr id="1256547" name="Line 99"/>
            <p:cNvSpPr>
              <a:spLocks noChangeShapeType="1"/>
            </p:cNvSpPr>
            <p:nvPr/>
          </p:nvSpPr>
          <p:spPr bwMode="auto">
            <a:xfrm>
              <a:off x="816" y="1392"/>
              <a:ext cx="576" cy="0"/>
            </a:xfrm>
            <a:prstGeom prst="line">
              <a:avLst/>
            </a:prstGeom>
            <a:noFill/>
            <a:ln w="28575">
              <a:solidFill>
                <a:schemeClr val="tx1"/>
              </a:solidFill>
              <a:round/>
              <a:headEnd type="triangle" w="med" len="med"/>
              <a:tailEnd/>
            </a:ln>
            <a:effectLst/>
          </p:spPr>
          <p:txBody>
            <a:bodyPr/>
            <a:lstStyle/>
            <a:p>
              <a:endParaRPr lang="en-US"/>
            </a:p>
          </p:txBody>
        </p:sp>
        <p:sp>
          <p:nvSpPr>
            <p:cNvPr id="1256548" name="Line 100"/>
            <p:cNvSpPr>
              <a:spLocks noChangeShapeType="1"/>
            </p:cNvSpPr>
            <p:nvPr/>
          </p:nvSpPr>
          <p:spPr bwMode="auto">
            <a:xfrm>
              <a:off x="1632" y="2832"/>
              <a:ext cx="96" cy="0"/>
            </a:xfrm>
            <a:prstGeom prst="line">
              <a:avLst/>
            </a:prstGeom>
            <a:noFill/>
            <a:ln w="28575">
              <a:solidFill>
                <a:schemeClr val="tx1"/>
              </a:solidFill>
              <a:round/>
              <a:headEnd/>
              <a:tailEnd/>
            </a:ln>
            <a:effectLst/>
          </p:spPr>
          <p:txBody>
            <a:bodyPr/>
            <a:lstStyle/>
            <a:p>
              <a:endParaRPr lang="en-US"/>
            </a:p>
          </p:txBody>
        </p:sp>
        <p:sp>
          <p:nvSpPr>
            <p:cNvPr id="1256549" name="Line 101"/>
            <p:cNvSpPr>
              <a:spLocks noChangeShapeType="1"/>
            </p:cNvSpPr>
            <p:nvPr/>
          </p:nvSpPr>
          <p:spPr bwMode="auto">
            <a:xfrm>
              <a:off x="4944" y="2880"/>
              <a:ext cx="112" cy="0"/>
            </a:xfrm>
            <a:prstGeom prst="line">
              <a:avLst/>
            </a:prstGeom>
            <a:noFill/>
            <a:ln w="28575">
              <a:solidFill>
                <a:schemeClr val="tx1"/>
              </a:solidFill>
              <a:round/>
              <a:headEnd/>
              <a:tailEnd/>
            </a:ln>
            <a:effectLst/>
          </p:spPr>
          <p:txBody>
            <a:bodyPr/>
            <a:lstStyle/>
            <a:p>
              <a:endParaRPr lang="en-US"/>
            </a:p>
          </p:txBody>
        </p:sp>
        <p:sp>
          <p:nvSpPr>
            <p:cNvPr id="1256550" name="Rectangle 102"/>
            <p:cNvSpPr>
              <a:spLocks noChangeArrowheads="1"/>
            </p:cNvSpPr>
            <p:nvPr/>
          </p:nvSpPr>
          <p:spPr bwMode="auto">
            <a:xfrm>
              <a:off x="1536" y="1872"/>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256551" name="Rectangle 103"/>
            <p:cNvSpPr>
              <a:spLocks noChangeArrowheads="1"/>
            </p:cNvSpPr>
            <p:nvPr/>
          </p:nvSpPr>
          <p:spPr bwMode="auto">
            <a:xfrm>
              <a:off x="2832" y="1872"/>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56552" name="Line 104"/>
            <p:cNvSpPr>
              <a:spLocks noChangeShapeType="1"/>
            </p:cNvSpPr>
            <p:nvPr/>
          </p:nvSpPr>
          <p:spPr bwMode="auto">
            <a:xfrm>
              <a:off x="1392" y="2016"/>
              <a:ext cx="144" cy="0"/>
            </a:xfrm>
            <a:prstGeom prst="line">
              <a:avLst/>
            </a:prstGeom>
            <a:noFill/>
            <a:ln w="28575">
              <a:solidFill>
                <a:schemeClr val="tx1"/>
              </a:solidFill>
              <a:round/>
              <a:headEnd/>
              <a:tailEnd/>
            </a:ln>
            <a:effectLst/>
          </p:spPr>
          <p:txBody>
            <a:bodyPr/>
            <a:lstStyle/>
            <a:p>
              <a:endParaRPr lang="en-US"/>
            </a:p>
          </p:txBody>
        </p:sp>
        <p:sp>
          <p:nvSpPr>
            <p:cNvPr id="1256553" name="Line 105"/>
            <p:cNvSpPr>
              <a:spLocks noChangeShapeType="1"/>
            </p:cNvSpPr>
            <p:nvPr/>
          </p:nvSpPr>
          <p:spPr bwMode="auto">
            <a:xfrm>
              <a:off x="1632" y="2016"/>
              <a:ext cx="1200" cy="0"/>
            </a:xfrm>
            <a:prstGeom prst="line">
              <a:avLst/>
            </a:prstGeom>
            <a:noFill/>
            <a:ln w="28575">
              <a:solidFill>
                <a:schemeClr val="tx1"/>
              </a:solidFill>
              <a:round/>
              <a:headEnd/>
              <a:tailEnd/>
            </a:ln>
            <a:effectLst/>
          </p:spPr>
          <p:txBody>
            <a:bodyPr/>
            <a:lstStyle/>
            <a:p>
              <a:endParaRPr lang="en-US"/>
            </a:p>
          </p:txBody>
        </p:sp>
        <p:sp>
          <p:nvSpPr>
            <p:cNvPr id="1256554" name="Line 106"/>
            <p:cNvSpPr>
              <a:spLocks noChangeShapeType="1"/>
            </p:cNvSpPr>
            <p:nvPr/>
          </p:nvSpPr>
          <p:spPr bwMode="auto">
            <a:xfrm>
              <a:off x="3792" y="2160"/>
              <a:ext cx="96" cy="0"/>
            </a:xfrm>
            <a:prstGeom prst="line">
              <a:avLst/>
            </a:prstGeom>
            <a:noFill/>
            <a:ln w="28575">
              <a:solidFill>
                <a:schemeClr val="tx1"/>
              </a:solidFill>
              <a:round/>
              <a:headEnd/>
              <a:tailEnd/>
            </a:ln>
            <a:effectLst/>
          </p:spPr>
          <p:txBody>
            <a:bodyPr/>
            <a:lstStyle/>
            <a:p>
              <a:endParaRPr lang="en-US"/>
            </a:p>
          </p:txBody>
        </p:sp>
        <p:sp>
          <p:nvSpPr>
            <p:cNvPr id="1256555" name="Line 107"/>
            <p:cNvSpPr>
              <a:spLocks noChangeShapeType="1"/>
            </p:cNvSpPr>
            <p:nvPr/>
          </p:nvSpPr>
          <p:spPr bwMode="auto">
            <a:xfrm>
              <a:off x="2928" y="3600"/>
              <a:ext cx="96" cy="0"/>
            </a:xfrm>
            <a:prstGeom prst="line">
              <a:avLst/>
            </a:prstGeom>
            <a:noFill/>
            <a:ln w="28575">
              <a:solidFill>
                <a:schemeClr val="tx1"/>
              </a:solidFill>
              <a:round/>
              <a:headEnd/>
              <a:tailEnd/>
            </a:ln>
            <a:effectLst/>
          </p:spPr>
          <p:txBody>
            <a:bodyPr/>
            <a:lstStyle/>
            <a:p>
              <a:endParaRPr lang="en-US"/>
            </a:p>
          </p:txBody>
        </p:sp>
        <p:sp>
          <p:nvSpPr>
            <p:cNvPr id="1256556" name="Line 108"/>
            <p:cNvSpPr>
              <a:spLocks noChangeShapeType="1"/>
            </p:cNvSpPr>
            <p:nvPr/>
          </p:nvSpPr>
          <p:spPr bwMode="auto">
            <a:xfrm>
              <a:off x="3072" y="3024"/>
              <a:ext cx="0" cy="576"/>
            </a:xfrm>
            <a:prstGeom prst="line">
              <a:avLst/>
            </a:prstGeom>
            <a:noFill/>
            <a:ln w="28575">
              <a:solidFill>
                <a:schemeClr val="tx1"/>
              </a:solidFill>
              <a:round/>
              <a:headEnd/>
              <a:tailEnd/>
            </a:ln>
            <a:effectLst/>
          </p:spPr>
          <p:txBody>
            <a:bodyPr/>
            <a:lstStyle/>
            <a:p>
              <a:endParaRPr lang="en-US"/>
            </a:p>
          </p:txBody>
        </p:sp>
        <p:sp>
          <p:nvSpPr>
            <p:cNvPr id="1256557" name="Line 109"/>
            <p:cNvSpPr>
              <a:spLocks noChangeShapeType="1"/>
            </p:cNvSpPr>
            <p:nvPr/>
          </p:nvSpPr>
          <p:spPr bwMode="auto">
            <a:xfrm>
              <a:off x="3072" y="3600"/>
              <a:ext cx="816" cy="0"/>
            </a:xfrm>
            <a:prstGeom prst="line">
              <a:avLst/>
            </a:prstGeom>
            <a:noFill/>
            <a:ln w="28575">
              <a:solidFill>
                <a:schemeClr val="tx1"/>
              </a:solidFill>
              <a:round/>
              <a:headEnd/>
              <a:tailEnd/>
            </a:ln>
            <a:effectLst/>
          </p:spPr>
          <p:txBody>
            <a:bodyPr/>
            <a:lstStyle/>
            <a:p>
              <a:endParaRPr lang="en-US"/>
            </a:p>
          </p:txBody>
        </p:sp>
        <p:sp>
          <p:nvSpPr>
            <p:cNvPr id="1256558" name="Rectangle 110"/>
            <p:cNvSpPr>
              <a:spLocks noChangeArrowheads="1"/>
            </p:cNvSpPr>
            <p:nvPr/>
          </p:nvSpPr>
          <p:spPr bwMode="auto">
            <a:xfrm>
              <a:off x="5040" y="2256"/>
              <a:ext cx="96" cy="1632"/>
            </a:xfrm>
            <a:prstGeom prst="rect">
              <a:avLst/>
            </a:prstGeom>
            <a:noFill/>
            <a:ln w="12700">
              <a:solidFill>
                <a:schemeClr val="accent2"/>
              </a:solidFill>
              <a:miter lim="800000"/>
              <a:headEnd/>
              <a:tailEnd/>
            </a:ln>
            <a:effectLst/>
          </p:spPr>
          <p:txBody>
            <a:bodyPr wrap="none" anchor="ctr"/>
            <a:lstStyle/>
            <a:p>
              <a:endParaRPr lang="en-US"/>
            </a:p>
          </p:txBody>
        </p:sp>
        <p:sp>
          <p:nvSpPr>
            <p:cNvPr id="1256559" name="Line 111"/>
            <p:cNvSpPr>
              <a:spLocks noChangeShapeType="1"/>
            </p:cNvSpPr>
            <p:nvPr/>
          </p:nvSpPr>
          <p:spPr bwMode="auto">
            <a:xfrm>
              <a:off x="4032" y="3600"/>
              <a:ext cx="1008" cy="0"/>
            </a:xfrm>
            <a:prstGeom prst="line">
              <a:avLst/>
            </a:prstGeom>
            <a:noFill/>
            <a:ln w="28575">
              <a:solidFill>
                <a:schemeClr val="tx1"/>
              </a:solidFill>
              <a:round/>
              <a:headEnd/>
              <a:tailEnd/>
            </a:ln>
            <a:effectLst/>
          </p:spPr>
          <p:txBody>
            <a:bodyPr/>
            <a:lstStyle/>
            <a:p>
              <a:endParaRPr lang="en-US"/>
            </a:p>
          </p:txBody>
        </p:sp>
        <p:sp>
          <p:nvSpPr>
            <p:cNvPr id="1256560" name="Line 112"/>
            <p:cNvSpPr>
              <a:spLocks noChangeShapeType="1"/>
            </p:cNvSpPr>
            <p:nvPr/>
          </p:nvSpPr>
          <p:spPr bwMode="auto">
            <a:xfrm>
              <a:off x="5136" y="2880"/>
              <a:ext cx="144" cy="1"/>
            </a:xfrm>
            <a:prstGeom prst="line">
              <a:avLst/>
            </a:prstGeom>
            <a:noFill/>
            <a:ln w="28575">
              <a:solidFill>
                <a:schemeClr val="tx1"/>
              </a:solidFill>
              <a:round/>
              <a:headEnd/>
              <a:tailEnd type="triangle" w="med" len="med"/>
            </a:ln>
            <a:effectLst/>
          </p:spPr>
          <p:txBody>
            <a:bodyPr/>
            <a:lstStyle/>
            <a:p>
              <a:endParaRPr lang="en-US"/>
            </a:p>
          </p:txBody>
        </p:sp>
        <p:sp>
          <p:nvSpPr>
            <p:cNvPr id="1256561" name="Line 113"/>
            <p:cNvSpPr>
              <a:spLocks noChangeShapeType="1"/>
            </p:cNvSpPr>
            <p:nvPr/>
          </p:nvSpPr>
          <p:spPr bwMode="auto">
            <a:xfrm>
              <a:off x="5520" y="2976"/>
              <a:ext cx="0" cy="1056"/>
            </a:xfrm>
            <a:prstGeom prst="line">
              <a:avLst/>
            </a:prstGeom>
            <a:noFill/>
            <a:ln w="28575">
              <a:solidFill>
                <a:srgbClr val="CC3399"/>
              </a:solidFill>
              <a:round/>
              <a:headEnd/>
              <a:tailEnd/>
            </a:ln>
            <a:effectLst/>
          </p:spPr>
          <p:txBody>
            <a:bodyPr/>
            <a:lstStyle/>
            <a:p>
              <a:endParaRPr lang="en-US"/>
            </a:p>
          </p:txBody>
        </p:sp>
        <p:sp>
          <p:nvSpPr>
            <p:cNvPr id="1256562" name="Line 114"/>
            <p:cNvSpPr>
              <a:spLocks noChangeShapeType="1"/>
            </p:cNvSpPr>
            <p:nvPr/>
          </p:nvSpPr>
          <p:spPr bwMode="auto">
            <a:xfrm>
              <a:off x="4128" y="1200"/>
              <a:ext cx="0" cy="960"/>
            </a:xfrm>
            <a:prstGeom prst="line">
              <a:avLst/>
            </a:prstGeom>
            <a:noFill/>
            <a:ln w="28575">
              <a:solidFill>
                <a:srgbClr val="CC3399"/>
              </a:solidFill>
              <a:round/>
              <a:headEnd/>
              <a:tailEnd/>
            </a:ln>
            <a:effectLst/>
          </p:spPr>
          <p:txBody>
            <a:bodyPr/>
            <a:lstStyle/>
            <a:p>
              <a:endParaRPr lang="en-US"/>
            </a:p>
          </p:txBody>
        </p:sp>
        <p:sp>
          <p:nvSpPr>
            <p:cNvPr id="1256563" name="Line 115"/>
            <p:cNvSpPr>
              <a:spLocks noChangeShapeType="1"/>
            </p:cNvSpPr>
            <p:nvPr/>
          </p:nvSpPr>
          <p:spPr bwMode="auto">
            <a:xfrm flipH="1">
              <a:off x="3888" y="3120"/>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56564" name="Line 116"/>
            <p:cNvSpPr>
              <a:spLocks noChangeShapeType="1"/>
            </p:cNvSpPr>
            <p:nvPr/>
          </p:nvSpPr>
          <p:spPr bwMode="auto">
            <a:xfrm flipH="1">
              <a:off x="5040" y="3120"/>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56565" name="Text Box 117"/>
            <p:cNvSpPr txBox="1">
              <a:spLocks noChangeArrowheads="1"/>
            </p:cNvSpPr>
            <p:nvPr/>
          </p:nvSpPr>
          <p:spPr bwMode="auto">
            <a:xfrm>
              <a:off x="1440" y="1680"/>
              <a:ext cx="325" cy="173"/>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56566" name="Line 118"/>
            <p:cNvSpPr>
              <a:spLocks noChangeShapeType="1"/>
            </p:cNvSpPr>
            <p:nvPr/>
          </p:nvSpPr>
          <p:spPr bwMode="auto">
            <a:xfrm flipV="1">
              <a:off x="3024" y="2304"/>
              <a:ext cx="0" cy="960"/>
            </a:xfrm>
            <a:prstGeom prst="line">
              <a:avLst/>
            </a:prstGeom>
            <a:noFill/>
            <a:ln w="28575">
              <a:solidFill>
                <a:schemeClr val="tx1"/>
              </a:solidFill>
              <a:round/>
              <a:headEnd/>
              <a:tailEnd/>
            </a:ln>
            <a:effectLst/>
          </p:spPr>
          <p:txBody>
            <a:bodyPr/>
            <a:lstStyle/>
            <a:p>
              <a:endParaRPr lang="en-US"/>
            </a:p>
          </p:txBody>
        </p:sp>
        <p:sp>
          <p:nvSpPr>
            <p:cNvPr id="1256567" name="Line 119"/>
            <p:cNvSpPr>
              <a:spLocks noChangeShapeType="1"/>
            </p:cNvSpPr>
            <p:nvPr/>
          </p:nvSpPr>
          <p:spPr bwMode="auto">
            <a:xfrm>
              <a:off x="2496" y="3600"/>
              <a:ext cx="336" cy="0"/>
            </a:xfrm>
            <a:prstGeom prst="line">
              <a:avLst/>
            </a:prstGeom>
            <a:noFill/>
            <a:ln w="28575">
              <a:solidFill>
                <a:schemeClr val="tx1"/>
              </a:solidFill>
              <a:round/>
              <a:headEnd/>
              <a:tailEnd/>
            </a:ln>
            <a:effectLst/>
          </p:spPr>
          <p:txBody>
            <a:bodyPr/>
            <a:lstStyle/>
            <a:p>
              <a:endParaRPr lang="en-US"/>
            </a:p>
          </p:txBody>
        </p:sp>
        <p:sp>
          <p:nvSpPr>
            <p:cNvPr id="1256568" name="Line 120"/>
            <p:cNvSpPr>
              <a:spLocks noChangeShapeType="1"/>
            </p:cNvSpPr>
            <p:nvPr/>
          </p:nvSpPr>
          <p:spPr bwMode="auto">
            <a:xfrm>
              <a:off x="2928" y="2016"/>
              <a:ext cx="672" cy="0"/>
            </a:xfrm>
            <a:prstGeom prst="line">
              <a:avLst/>
            </a:prstGeom>
            <a:noFill/>
            <a:ln w="28575">
              <a:solidFill>
                <a:schemeClr val="tx1"/>
              </a:solidFill>
              <a:round/>
              <a:headEnd/>
              <a:tailEnd type="triangle" w="med" len="med"/>
            </a:ln>
            <a:effectLst/>
          </p:spPr>
          <p:txBody>
            <a:bodyPr/>
            <a:lstStyle/>
            <a:p>
              <a:endParaRPr lang="en-US"/>
            </a:p>
          </p:txBody>
        </p:sp>
        <p:sp>
          <p:nvSpPr>
            <p:cNvPr id="1256569" name="Line 121"/>
            <p:cNvSpPr>
              <a:spLocks noChangeShapeType="1"/>
            </p:cNvSpPr>
            <p:nvPr/>
          </p:nvSpPr>
          <p:spPr bwMode="auto">
            <a:xfrm>
              <a:off x="1392" y="1392"/>
              <a:ext cx="0" cy="624"/>
            </a:xfrm>
            <a:prstGeom prst="line">
              <a:avLst/>
            </a:prstGeom>
            <a:noFill/>
            <a:ln w="28575">
              <a:solidFill>
                <a:schemeClr val="tx1"/>
              </a:solidFill>
              <a:round/>
              <a:headEnd/>
              <a:tailEnd/>
            </a:ln>
            <a:effectLst/>
          </p:spPr>
          <p:txBody>
            <a:bodyPr/>
            <a:lstStyle/>
            <a:p>
              <a:endParaRPr lang="en-US"/>
            </a:p>
          </p:txBody>
        </p:sp>
        <p:sp>
          <p:nvSpPr>
            <p:cNvPr id="1256570" name="Line 122"/>
            <p:cNvSpPr>
              <a:spLocks noChangeShapeType="1"/>
            </p:cNvSpPr>
            <p:nvPr/>
          </p:nvSpPr>
          <p:spPr bwMode="auto">
            <a:xfrm flipV="1">
              <a:off x="3744" y="2352"/>
              <a:ext cx="0" cy="288"/>
            </a:xfrm>
            <a:prstGeom prst="line">
              <a:avLst/>
            </a:prstGeom>
            <a:noFill/>
            <a:ln w="12700">
              <a:solidFill>
                <a:schemeClr val="accent1"/>
              </a:solidFill>
              <a:round/>
              <a:headEnd/>
              <a:tailEnd/>
            </a:ln>
            <a:effectLst/>
          </p:spPr>
          <p:txBody>
            <a:bodyPr/>
            <a:lstStyle/>
            <a:p>
              <a:endParaRPr lang="en-US"/>
            </a:p>
          </p:txBody>
        </p:sp>
        <p:sp>
          <p:nvSpPr>
            <p:cNvPr id="1256571" name="Line 123"/>
            <p:cNvSpPr>
              <a:spLocks noChangeShapeType="1"/>
            </p:cNvSpPr>
            <p:nvPr/>
          </p:nvSpPr>
          <p:spPr bwMode="auto">
            <a:xfrm>
              <a:off x="480" y="1824"/>
              <a:ext cx="0" cy="1008"/>
            </a:xfrm>
            <a:prstGeom prst="line">
              <a:avLst/>
            </a:prstGeom>
            <a:noFill/>
            <a:ln w="28575">
              <a:solidFill>
                <a:schemeClr val="tx1"/>
              </a:solidFill>
              <a:round/>
              <a:headEnd/>
              <a:tailEnd/>
            </a:ln>
            <a:effectLst/>
          </p:spPr>
          <p:txBody>
            <a:bodyPr/>
            <a:lstStyle/>
            <a:p>
              <a:endParaRPr lang="en-US"/>
            </a:p>
          </p:txBody>
        </p:sp>
        <p:sp>
          <p:nvSpPr>
            <p:cNvPr id="1256572" name="Rectangle 124"/>
            <p:cNvSpPr>
              <a:spLocks noChangeArrowheads="1"/>
            </p:cNvSpPr>
            <p:nvPr/>
          </p:nvSpPr>
          <p:spPr bwMode="auto">
            <a:xfrm>
              <a:off x="3888" y="1872"/>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56573" name="Oval 125"/>
            <p:cNvSpPr>
              <a:spLocks noChangeArrowheads="1"/>
            </p:cNvSpPr>
            <p:nvPr/>
          </p:nvSpPr>
          <p:spPr bwMode="auto">
            <a:xfrm>
              <a:off x="1968" y="3456"/>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56574" name="Rectangle 126"/>
            <p:cNvSpPr>
              <a:spLocks noChangeArrowheads="1"/>
            </p:cNvSpPr>
            <p:nvPr/>
          </p:nvSpPr>
          <p:spPr bwMode="auto">
            <a:xfrm>
              <a:off x="2064" y="3456"/>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56575" name="Line 127"/>
            <p:cNvSpPr>
              <a:spLocks noChangeShapeType="1"/>
            </p:cNvSpPr>
            <p:nvPr/>
          </p:nvSpPr>
          <p:spPr bwMode="auto">
            <a:xfrm>
              <a:off x="3984" y="2160"/>
              <a:ext cx="144" cy="0"/>
            </a:xfrm>
            <a:prstGeom prst="line">
              <a:avLst/>
            </a:prstGeom>
            <a:noFill/>
            <a:ln w="28575">
              <a:solidFill>
                <a:schemeClr val="tx1"/>
              </a:solidFill>
              <a:round/>
              <a:headEnd/>
              <a:tailEnd/>
            </a:ln>
            <a:effectLst/>
          </p:spPr>
          <p:txBody>
            <a:bodyPr/>
            <a:lstStyle/>
            <a:p>
              <a:endParaRPr lang="en-US"/>
            </a:p>
          </p:txBody>
        </p:sp>
        <p:sp>
          <p:nvSpPr>
            <p:cNvPr id="1256576" name="Line 128"/>
            <p:cNvSpPr>
              <a:spLocks noChangeShapeType="1"/>
            </p:cNvSpPr>
            <p:nvPr/>
          </p:nvSpPr>
          <p:spPr bwMode="auto">
            <a:xfrm>
              <a:off x="3744" y="2352"/>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56577" name="Line 129"/>
            <p:cNvSpPr>
              <a:spLocks noChangeShapeType="1"/>
            </p:cNvSpPr>
            <p:nvPr/>
          </p:nvSpPr>
          <p:spPr bwMode="auto">
            <a:xfrm>
              <a:off x="3984" y="2352"/>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56578" name="Line 130"/>
            <p:cNvSpPr>
              <a:spLocks noChangeShapeType="1"/>
            </p:cNvSpPr>
            <p:nvPr/>
          </p:nvSpPr>
          <p:spPr bwMode="auto">
            <a:xfrm>
              <a:off x="4032" y="2880"/>
              <a:ext cx="0" cy="720"/>
            </a:xfrm>
            <a:prstGeom prst="line">
              <a:avLst/>
            </a:prstGeom>
            <a:noFill/>
            <a:ln w="28575">
              <a:solidFill>
                <a:schemeClr val="tx1"/>
              </a:solidFill>
              <a:round/>
              <a:headEnd/>
              <a:tailEnd/>
            </a:ln>
            <a:effectLst/>
          </p:spPr>
          <p:txBody>
            <a:bodyPr/>
            <a:lstStyle/>
            <a:p>
              <a:endParaRPr lang="en-US"/>
            </a:p>
          </p:txBody>
        </p:sp>
        <p:sp>
          <p:nvSpPr>
            <p:cNvPr id="1256579" name="Text Box 131"/>
            <p:cNvSpPr txBox="1">
              <a:spLocks noChangeArrowheads="1"/>
            </p:cNvSpPr>
            <p:nvPr/>
          </p:nvSpPr>
          <p:spPr bwMode="auto">
            <a:xfrm>
              <a:off x="2688" y="1296"/>
              <a:ext cx="367" cy="173"/>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56580" name="Text Box 132"/>
            <p:cNvSpPr txBox="1">
              <a:spLocks noChangeArrowheads="1"/>
            </p:cNvSpPr>
            <p:nvPr/>
          </p:nvSpPr>
          <p:spPr bwMode="auto">
            <a:xfrm>
              <a:off x="3648" y="1411"/>
              <a:ext cx="495" cy="173"/>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56581" name="Text Box 133"/>
            <p:cNvSpPr txBox="1">
              <a:spLocks noChangeArrowheads="1"/>
            </p:cNvSpPr>
            <p:nvPr/>
          </p:nvSpPr>
          <p:spPr bwMode="auto">
            <a:xfrm>
              <a:off x="4848" y="1968"/>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grpSp>
      <p:grpSp>
        <p:nvGrpSpPr>
          <p:cNvPr id="5" name="Group 186"/>
          <p:cNvGrpSpPr>
            <a:grpSpLocks/>
          </p:cNvGrpSpPr>
          <p:nvPr/>
        </p:nvGrpSpPr>
        <p:grpSpPr bwMode="auto">
          <a:xfrm>
            <a:off x="2895600" y="2286000"/>
            <a:ext cx="5791200" cy="1600200"/>
            <a:chOff x="1728" y="1440"/>
            <a:chExt cx="3648" cy="1008"/>
          </a:xfrm>
        </p:grpSpPr>
        <p:sp>
          <p:nvSpPr>
            <p:cNvPr id="1256611" name="Rectangle 163"/>
            <p:cNvSpPr>
              <a:spLocks noChangeArrowheads="1"/>
            </p:cNvSpPr>
            <p:nvPr/>
          </p:nvSpPr>
          <p:spPr bwMode="auto">
            <a:xfrm>
              <a:off x="2832" y="1728"/>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256612" name="Rectangle 164"/>
            <p:cNvSpPr>
              <a:spLocks noChangeArrowheads="1"/>
            </p:cNvSpPr>
            <p:nvPr/>
          </p:nvSpPr>
          <p:spPr bwMode="auto">
            <a:xfrm>
              <a:off x="2832" y="1584"/>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256613" name="Rectangle 165"/>
            <p:cNvSpPr>
              <a:spLocks noChangeArrowheads="1"/>
            </p:cNvSpPr>
            <p:nvPr/>
          </p:nvSpPr>
          <p:spPr bwMode="auto">
            <a:xfrm>
              <a:off x="2832" y="1440"/>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256614" name="Rectangle 166"/>
            <p:cNvSpPr>
              <a:spLocks noChangeArrowheads="1"/>
            </p:cNvSpPr>
            <p:nvPr/>
          </p:nvSpPr>
          <p:spPr bwMode="auto">
            <a:xfrm>
              <a:off x="3888" y="1728"/>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256615" name="Rectangle 167"/>
            <p:cNvSpPr>
              <a:spLocks noChangeArrowheads="1"/>
            </p:cNvSpPr>
            <p:nvPr/>
          </p:nvSpPr>
          <p:spPr bwMode="auto">
            <a:xfrm>
              <a:off x="3888" y="1584"/>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256616" name="Rectangle 168"/>
            <p:cNvSpPr>
              <a:spLocks noChangeArrowheads="1"/>
            </p:cNvSpPr>
            <p:nvPr/>
          </p:nvSpPr>
          <p:spPr bwMode="auto">
            <a:xfrm>
              <a:off x="5040" y="2112"/>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256617" name="Rectangle 169"/>
            <p:cNvSpPr>
              <a:spLocks noChangeArrowheads="1"/>
            </p:cNvSpPr>
            <p:nvPr/>
          </p:nvSpPr>
          <p:spPr bwMode="auto">
            <a:xfrm>
              <a:off x="2160" y="1728"/>
              <a:ext cx="336" cy="192"/>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56618" name="Oval 170"/>
            <p:cNvSpPr>
              <a:spLocks noChangeArrowheads="1"/>
            </p:cNvSpPr>
            <p:nvPr/>
          </p:nvSpPr>
          <p:spPr bwMode="auto">
            <a:xfrm>
              <a:off x="2064" y="1440"/>
              <a:ext cx="480" cy="768"/>
            </a:xfrm>
            <a:prstGeom prst="ellipse">
              <a:avLst/>
            </a:prstGeom>
            <a:noFill/>
            <a:ln w="12700">
              <a:solidFill>
                <a:schemeClr val="accent1"/>
              </a:solidFill>
              <a:round/>
              <a:headEnd/>
              <a:tailEnd/>
            </a:ln>
            <a:effectLst/>
          </p:spPr>
          <p:txBody>
            <a:bodyPr wrap="none" anchor="ctr"/>
            <a:lstStyle/>
            <a:p>
              <a:endParaRPr lang="en-US"/>
            </a:p>
          </p:txBody>
        </p:sp>
        <p:sp>
          <p:nvSpPr>
            <p:cNvPr id="1256619" name="Line 171"/>
            <p:cNvSpPr>
              <a:spLocks noChangeShapeType="1"/>
            </p:cNvSpPr>
            <p:nvPr/>
          </p:nvSpPr>
          <p:spPr bwMode="auto">
            <a:xfrm>
              <a:off x="1728" y="1824"/>
              <a:ext cx="0" cy="624"/>
            </a:xfrm>
            <a:prstGeom prst="line">
              <a:avLst/>
            </a:prstGeom>
            <a:noFill/>
            <a:ln w="12700">
              <a:solidFill>
                <a:schemeClr val="accent1"/>
              </a:solidFill>
              <a:round/>
              <a:headEnd/>
              <a:tailEnd/>
            </a:ln>
            <a:effectLst/>
          </p:spPr>
          <p:txBody>
            <a:bodyPr/>
            <a:lstStyle/>
            <a:p>
              <a:endParaRPr lang="en-US"/>
            </a:p>
          </p:txBody>
        </p:sp>
        <p:sp>
          <p:nvSpPr>
            <p:cNvPr id="1256620" name="Line 172"/>
            <p:cNvSpPr>
              <a:spLocks noChangeShapeType="1"/>
            </p:cNvSpPr>
            <p:nvPr/>
          </p:nvSpPr>
          <p:spPr bwMode="auto">
            <a:xfrm>
              <a:off x="1728" y="1824"/>
              <a:ext cx="336" cy="0"/>
            </a:xfrm>
            <a:prstGeom prst="line">
              <a:avLst/>
            </a:prstGeom>
            <a:noFill/>
            <a:ln w="12700">
              <a:solidFill>
                <a:schemeClr val="accent1"/>
              </a:solidFill>
              <a:round/>
              <a:headEnd/>
              <a:tailEnd type="triangle" w="med" len="med"/>
            </a:ln>
            <a:effectLst/>
          </p:spPr>
          <p:txBody>
            <a:bodyPr/>
            <a:lstStyle/>
            <a:p>
              <a:endParaRPr lang="en-US"/>
            </a:p>
          </p:txBody>
        </p:sp>
        <p:sp>
          <p:nvSpPr>
            <p:cNvPr id="1256621" name="Line 173"/>
            <p:cNvSpPr>
              <a:spLocks noChangeShapeType="1"/>
            </p:cNvSpPr>
            <p:nvPr/>
          </p:nvSpPr>
          <p:spPr bwMode="auto">
            <a:xfrm>
              <a:off x="2448" y="1536"/>
              <a:ext cx="384" cy="0"/>
            </a:xfrm>
            <a:prstGeom prst="line">
              <a:avLst/>
            </a:prstGeom>
            <a:noFill/>
            <a:ln w="12700">
              <a:solidFill>
                <a:schemeClr val="accent1"/>
              </a:solidFill>
              <a:round/>
              <a:headEnd/>
              <a:tailEnd type="triangle" w="med" len="med"/>
            </a:ln>
            <a:effectLst/>
          </p:spPr>
          <p:txBody>
            <a:bodyPr/>
            <a:lstStyle/>
            <a:p>
              <a:endParaRPr lang="en-US"/>
            </a:p>
          </p:txBody>
        </p:sp>
        <p:sp>
          <p:nvSpPr>
            <p:cNvPr id="1256622" name="Line 174"/>
            <p:cNvSpPr>
              <a:spLocks noChangeShapeType="1"/>
            </p:cNvSpPr>
            <p:nvPr/>
          </p:nvSpPr>
          <p:spPr bwMode="auto">
            <a:xfrm>
              <a:off x="2496" y="1680"/>
              <a:ext cx="336" cy="0"/>
            </a:xfrm>
            <a:prstGeom prst="line">
              <a:avLst/>
            </a:prstGeom>
            <a:noFill/>
            <a:ln w="12700">
              <a:solidFill>
                <a:schemeClr val="accent1"/>
              </a:solidFill>
              <a:round/>
              <a:headEnd/>
              <a:tailEnd type="triangle" w="med" len="med"/>
            </a:ln>
            <a:effectLst/>
          </p:spPr>
          <p:txBody>
            <a:bodyPr/>
            <a:lstStyle/>
            <a:p>
              <a:endParaRPr lang="en-US"/>
            </a:p>
          </p:txBody>
        </p:sp>
        <p:sp>
          <p:nvSpPr>
            <p:cNvPr id="1256623" name="Line 175"/>
            <p:cNvSpPr>
              <a:spLocks noChangeShapeType="1"/>
            </p:cNvSpPr>
            <p:nvPr/>
          </p:nvSpPr>
          <p:spPr bwMode="auto">
            <a:xfrm>
              <a:off x="2544" y="1824"/>
              <a:ext cx="288" cy="0"/>
            </a:xfrm>
            <a:prstGeom prst="line">
              <a:avLst/>
            </a:prstGeom>
            <a:noFill/>
            <a:ln w="12700">
              <a:solidFill>
                <a:schemeClr val="accent1"/>
              </a:solidFill>
              <a:round/>
              <a:headEnd/>
              <a:tailEnd type="triangle" w="med" len="med"/>
            </a:ln>
            <a:effectLst/>
          </p:spPr>
          <p:txBody>
            <a:bodyPr/>
            <a:lstStyle/>
            <a:p>
              <a:endParaRPr lang="en-US"/>
            </a:p>
          </p:txBody>
        </p:sp>
        <p:sp>
          <p:nvSpPr>
            <p:cNvPr id="1256624" name="Line 176"/>
            <p:cNvSpPr>
              <a:spLocks noChangeShapeType="1"/>
            </p:cNvSpPr>
            <p:nvPr/>
          </p:nvSpPr>
          <p:spPr bwMode="auto">
            <a:xfrm>
              <a:off x="3984" y="1824"/>
              <a:ext cx="1056" cy="336"/>
            </a:xfrm>
            <a:prstGeom prst="line">
              <a:avLst/>
            </a:prstGeom>
            <a:noFill/>
            <a:ln w="12700">
              <a:solidFill>
                <a:schemeClr val="accent1"/>
              </a:solidFill>
              <a:round/>
              <a:headEnd/>
              <a:tailEnd type="triangle" w="med" len="med"/>
            </a:ln>
            <a:effectLst/>
          </p:spPr>
          <p:txBody>
            <a:bodyPr/>
            <a:lstStyle/>
            <a:p>
              <a:endParaRPr lang="en-US"/>
            </a:p>
          </p:txBody>
        </p:sp>
        <p:sp>
          <p:nvSpPr>
            <p:cNvPr id="1256625" name="Line 177"/>
            <p:cNvSpPr>
              <a:spLocks noChangeShapeType="1"/>
            </p:cNvSpPr>
            <p:nvPr/>
          </p:nvSpPr>
          <p:spPr bwMode="auto">
            <a:xfrm>
              <a:off x="2928" y="1824"/>
              <a:ext cx="960" cy="0"/>
            </a:xfrm>
            <a:prstGeom prst="line">
              <a:avLst/>
            </a:prstGeom>
            <a:noFill/>
            <a:ln w="12700">
              <a:solidFill>
                <a:schemeClr val="accent1"/>
              </a:solidFill>
              <a:round/>
              <a:headEnd/>
              <a:tailEnd type="triangle" w="med" len="med"/>
            </a:ln>
            <a:effectLst/>
          </p:spPr>
          <p:txBody>
            <a:bodyPr/>
            <a:lstStyle/>
            <a:p>
              <a:endParaRPr lang="en-US"/>
            </a:p>
          </p:txBody>
        </p:sp>
        <p:sp>
          <p:nvSpPr>
            <p:cNvPr id="1256626" name="Line 178"/>
            <p:cNvSpPr>
              <a:spLocks noChangeShapeType="1"/>
            </p:cNvSpPr>
            <p:nvPr/>
          </p:nvSpPr>
          <p:spPr bwMode="auto">
            <a:xfrm>
              <a:off x="2928" y="1680"/>
              <a:ext cx="960" cy="0"/>
            </a:xfrm>
            <a:prstGeom prst="line">
              <a:avLst/>
            </a:prstGeom>
            <a:noFill/>
            <a:ln w="12700">
              <a:solidFill>
                <a:schemeClr val="accent1"/>
              </a:solidFill>
              <a:round/>
              <a:headEnd/>
              <a:tailEnd type="triangle" w="med" len="med"/>
            </a:ln>
            <a:effectLst/>
          </p:spPr>
          <p:txBody>
            <a:bodyPr/>
            <a:lstStyle/>
            <a:p>
              <a:endParaRPr lang="en-US"/>
            </a:p>
          </p:txBody>
        </p:sp>
        <p:sp>
          <p:nvSpPr>
            <p:cNvPr id="1256627" name="Line 179"/>
            <p:cNvSpPr>
              <a:spLocks noChangeShapeType="1"/>
            </p:cNvSpPr>
            <p:nvPr/>
          </p:nvSpPr>
          <p:spPr bwMode="auto">
            <a:xfrm>
              <a:off x="2928" y="1488"/>
              <a:ext cx="384" cy="0"/>
            </a:xfrm>
            <a:prstGeom prst="line">
              <a:avLst/>
            </a:prstGeom>
            <a:noFill/>
            <a:ln w="12700">
              <a:solidFill>
                <a:schemeClr val="accent1"/>
              </a:solidFill>
              <a:round/>
              <a:headEnd/>
              <a:tailEnd/>
            </a:ln>
            <a:effectLst/>
          </p:spPr>
          <p:txBody>
            <a:bodyPr/>
            <a:lstStyle/>
            <a:p>
              <a:endParaRPr lang="en-US"/>
            </a:p>
          </p:txBody>
        </p:sp>
        <p:sp>
          <p:nvSpPr>
            <p:cNvPr id="1256628" name="Line 180"/>
            <p:cNvSpPr>
              <a:spLocks noChangeShapeType="1"/>
            </p:cNvSpPr>
            <p:nvPr/>
          </p:nvSpPr>
          <p:spPr bwMode="auto">
            <a:xfrm>
              <a:off x="5376" y="2208"/>
              <a:ext cx="0" cy="192"/>
            </a:xfrm>
            <a:prstGeom prst="line">
              <a:avLst/>
            </a:prstGeom>
            <a:noFill/>
            <a:ln w="12700">
              <a:solidFill>
                <a:schemeClr val="accent1"/>
              </a:solidFill>
              <a:round/>
              <a:headEnd/>
              <a:tailEnd type="triangle" w="med" len="med"/>
            </a:ln>
            <a:effectLst/>
          </p:spPr>
          <p:txBody>
            <a:bodyPr/>
            <a:lstStyle/>
            <a:p>
              <a:endParaRPr lang="en-US"/>
            </a:p>
          </p:txBody>
        </p:sp>
        <p:sp>
          <p:nvSpPr>
            <p:cNvPr id="1256629" name="Line 181"/>
            <p:cNvSpPr>
              <a:spLocks noChangeShapeType="1"/>
            </p:cNvSpPr>
            <p:nvPr/>
          </p:nvSpPr>
          <p:spPr bwMode="auto">
            <a:xfrm>
              <a:off x="3984" y="1680"/>
              <a:ext cx="480" cy="0"/>
            </a:xfrm>
            <a:prstGeom prst="line">
              <a:avLst/>
            </a:prstGeom>
            <a:noFill/>
            <a:ln w="12700">
              <a:solidFill>
                <a:schemeClr val="accent1"/>
              </a:solidFill>
              <a:round/>
              <a:headEnd/>
              <a:tailEnd/>
            </a:ln>
            <a:effectLst/>
          </p:spPr>
          <p:txBody>
            <a:bodyPr/>
            <a:lstStyle/>
            <a:p>
              <a:endParaRPr lang="en-US"/>
            </a:p>
          </p:txBody>
        </p:sp>
        <p:sp>
          <p:nvSpPr>
            <p:cNvPr id="1256630" name="Line 182"/>
            <p:cNvSpPr>
              <a:spLocks noChangeShapeType="1"/>
            </p:cNvSpPr>
            <p:nvPr/>
          </p:nvSpPr>
          <p:spPr bwMode="auto">
            <a:xfrm>
              <a:off x="5136" y="2208"/>
              <a:ext cx="240" cy="0"/>
            </a:xfrm>
            <a:prstGeom prst="line">
              <a:avLst/>
            </a:prstGeom>
            <a:noFill/>
            <a:ln w="12700">
              <a:solidFill>
                <a:schemeClr val="accent1"/>
              </a:solidFill>
              <a:round/>
              <a:headEnd/>
              <a:tailEnd/>
            </a:ln>
            <a:effectLst/>
          </p:spPr>
          <p:txBody>
            <a:bodyPr/>
            <a:lstStyle/>
            <a:p>
              <a:endParaRPr lang="en-US"/>
            </a:p>
          </p:txBody>
        </p:sp>
        <p:sp>
          <p:nvSpPr>
            <p:cNvPr id="1256631" name="Line 183"/>
            <p:cNvSpPr>
              <a:spLocks noChangeShapeType="1"/>
            </p:cNvSpPr>
            <p:nvPr/>
          </p:nvSpPr>
          <p:spPr bwMode="auto">
            <a:xfrm>
              <a:off x="4464" y="1680"/>
              <a:ext cx="0" cy="96"/>
            </a:xfrm>
            <a:prstGeom prst="line">
              <a:avLst/>
            </a:prstGeom>
            <a:noFill/>
            <a:ln w="12700">
              <a:solidFill>
                <a:schemeClr val="accent1"/>
              </a:solidFill>
              <a:round/>
              <a:headEnd/>
              <a:tailEnd type="triangle" w="med" len="med"/>
            </a:ln>
            <a:effectLst/>
          </p:spPr>
          <p:txBody>
            <a:bodyPr/>
            <a:lstStyle/>
            <a:p>
              <a:endParaRPr lang="en-US"/>
            </a:p>
          </p:txBody>
        </p:sp>
        <p:sp>
          <p:nvSpPr>
            <p:cNvPr id="1256632" name="Line 184"/>
            <p:cNvSpPr>
              <a:spLocks noChangeShapeType="1"/>
            </p:cNvSpPr>
            <p:nvPr/>
          </p:nvSpPr>
          <p:spPr bwMode="auto">
            <a:xfrm>
              <a:off x="3312" y="1488"/>
              <a:ext cx="0" cy="144"/>
            </a:xfrm>
            <a:prstGeom prst="line">
              <a:avLst/>
            </a:prstGeom>
            <a:noFill/>
            <a:ln w="12700">
              <a:solidFill>
                <a:schemeClr val="accent1"/>
              </a:solidFill>
              <a:round/>
              <a:headEnd/>
              <a:tailEnd type="triangle" w="med" len="med"/>
            </a:ln>
            <a:effectLst/>
          </p:spPr>
          <p:txBody>
            <a:bodyPr/>
            <a:lstStyle/>
            <a:p>
              <a:endParaRPr lang="en-US"/>
            </a:p>
          </p:txBody>
        </p:sp>
      </p:grpSp>
      <p:sp>
        <p:nvSpPr>
          <p:cNvPr id="156" name="Slide Number Placeholder 155"/>
          <p:cNvSpPr>
            <a:spLocks noGrp="1"/>
          </p:cNvSpPr>
          <p:nvPr>
            <p:ph type="sldNum" sz="quarter" idx="12"/>
          </p:nvPr>
        </p:nvSpPr>
        <p:spPr/>
        <p:txBody>
          <a:bodyPr/>
          <a:lstStyle/>
          <a:p>
            <a:fld id="{9F75FEA4-BE46-4E23-B960-59FADFBDF281}" type="slidenum">
              <a:rPr lang="en-US" smtClean="0"/>
              <a:pPr/>
              <a:t>39</a:t>
            </a:fld>
            <a:endParaRPr lang="en-US"/>
          </a:p>
        </p:txBody>
      </p:sp>
      <p:sp>
        <p:nvSpPr>
          <p:cNvPr id="157" name="Footer Placeholder 156"/>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4</a:t>
            </a:fld>
            <a:endParaRPr lang="en-US"/>
          </a:p>
        </p:txBody>
      </p:sp>
      <p:sp>
        <p:nvSpPr>
          <p:cNvPr id="6" name="Title 1"/>
          <p:cNvSpPr>
            <a:spLocks noGrp="1"/>
          </p:cNvSpPr>
          <p:nvPr>
            <p:ph type="title"/>
          </p:nvPr>
        </p:nvSpPr>
        <p:spPr>
          <a:xfrm>
            <a:off x="228600" y="152400"/>
            <a:ext cx="8610600" cy="1066800"/>
          </a:xfrm>
        </p:spPr>
        <p:txBody>
          <a:bodyPr/>
          <a:lstStyle/>
          <a:p>
            <a:r>
              <a:rPr lang="en-US" smtClean="0">
                <a:ea typeface="ＭＳ Ｐゴシック" panose="020B0600070205080204" pitchFamily="34" charset="-128"/>
              </a:rPr>
              <a:t>Can We Do Better?</a:t>
            </a:r>
          </a:p>
        </p:txBody>
      </p:sp>
      <p:sp>
        <p:nvSpPr>
          <p:cNvPr id="7" name="Content Placeholder 2"/>
          <p:cNvSpPr>
            <a:spLocks noGrp="1"/>
          </p:cNvSpPr>
          <p:nvPr>
            <p:ph idx="1"/>
          </p:nvPr>
        </p:nvSpPr>
        <p:spPr>
          <a:xfrm>
            <a:off x="228600" y="996950"/>
            <a:ext cx="8610600" cy="5194300"/>
          </a:xfrm>
        </p:spPr>
        <p:txBody>
          <a:bodyPr/>
          <a:lstStyle/>
          <a:p>
            <a:r>
              <a:rPr lang="en-US" smtClean="0">
                <a:ea typeface="ＭＳ Ｐゴシック" panose="020B0600070205080204" pitchFamily="34" charset="-128"/>
              </a:rPr>
              <a:t>What limitations do you see with the multi-cycle design?</a:t>
            </a:r>
          </a:p>
          <a:p>
            <a:endParaRPr lang="en-US" smtClean="0">
              <a:ea typeface="ＭＳ Ｐゴシック" panose="020B0600070205080204" pitchFamily="34" charset="-128"/>
            </a:endParaRPr>
          </a:p>
          <a:p>
            <a:r>
              <a:rPr lang="en-US" smtClean="0">
                <a:ea typeface="ＭＳ Ｐゴシック" panose="020B0600070205080204" pitchFamily="34" charset="-128"/>
              </a:rPr>
              <a:t>Limited concurrency</a:t>
            </a:r>
          </a:p>
          <a:p>
            <a:pPr lvl="1"/>
            <a:r>
              <a:rPr lang="en-US" smtClean="0">
                <a:ea typeface="ＭＳ Ｐゴシック" panose="020B0600070205080204" pitchFamily="34" charset="-128"/>
              </a:rPr>
              <a:t>Some hardware resources are idle during different phases of instruction processing cycle</a:t>
            </a:r>
          </a:p>
          <a:p>
            <a:pPr lvl="1"/>
            <a:r>
              <a:rPr lang="en-US" altLang="en-US" smtClean="0">
                <a:ea typeface="ＭＳ Ｐゴシック" panose="020B0600070205080204" pitchFamily="34" charset="-128"/>
              </a:rPr>
              <a:t>“</a:t>
            </a:r>
            <a:r>
              <a:rPr lang="en-US" smtClean="0">
                <a:ea typeface="ＭＳ Ｐゴシック" panose="020B0600070205080204" pitchFamily="34" charset="-128"/>
              </a:rPr>
              <a:t>Fetch</a:t>
            </a:r>
            <a:r>
              <a:rPr lang="en-US" altLang="en-US" smtClean="0">
                <a:ea typeface="ＭＳ Ｐゴシック" panose="020B0600070205080204" pitchFamily="34" charset="-128"/>
              </a:rPr>
              <a:t>”</a:t>
            </a:r>
            <a:r>
              <a:rPr lang="en-US" smtClean="0">
                <a:ea typeface="ＭＳ Ｐゴシック" panose="020B0600070205080204" pitchFamily="34" charset="-128"/>
              </a:rPr>
              <a:t> logic is idle when an instruction is being </a:t>
            </a:r>
            <a:r>
              <a:rPr lang="en-US" altLang="en-US" smtClean="0">
                <a:ea typeface="ＭＳ Ｐゴシック" panose="020B0600070205080204" pitchFamily="34" charset="-128"/>
              </a:rPr>
              <a:t>“</a:t>
            </a:r>
            <a:r>
              <a:rPr lang="en-US" smtClean="0">
                <a:ea typeface="ＭＳ Ｐゴシック" panose="020B0600070205080204" pitchFamily="34" charset="-128"/>
              </a:rPr>
              <a:t>decoded</a:t>
            </a:r>
            <a:r>
              <a:rPr lang="en-US" altLang="en-US" smtClean="0">
                <a:ea typeface="ＭＳ Ｐゴシック" panose="020B0600070205080204" pitchFamily="34" charset="-128"/>
              </a:rPr>
              <a:t>”</a:t>
            </a:r>
            <a:r>
              <a:rPr lang="en-US" smtClean="0">
                <a:ea typeface="ＭＳ Ｐゴシック" panose="020B0600070205080204" pitchFamily="34" charset="-128"/>
              </a:rPr>
              <a:t> or </a:t>
            </a:r>
            <a:r>
              <a:rPr lang="en-US" altLang="en-US" smtClean="0">
                <a:ea typeface="ＭＳ Ｐゴシック" panose="020B0600070205080204" pitchFamily="34" charset="-128"/>
              </a:rPr>
              <a:t>“</a:t>
            </a:r>
            <a:r>
              <a:rPr lang="en-US" smtClean="0">
                <a:ea typeface="ＭＳ Ｐゴシック" panose="020B0600070205080204" pitchFamily="34" charset="-128"/>
              </a:rPr>
              <a:t>executed</a:t>
            </a:r>
            <a:r>
              <a:rPr lang="en-US" altLang="en-US" smtClean="0">
                <a:ea typeface="ＭＳ Ｐゴシック" panose="020B0600070205080204" pitchFamily="34" charset="-128"/>
              </a:rPr>
              <a:t>”</a:t>
            </a:r>
            <a:endParaRPr lang="en-US" smtClean="0">
              <a:ea typeface="ＭＳ Ｐゴシック" panose="020B0600070205080204" pitchFamily="34" charset="-128"/>
            </a:endParaRPr>
          </a:p>
          <a:p>
            <a:pPr lvl="1"/>
            <a:r>
              <a:rPr lang="en-US" smtClean="0">
                <a:ea typeface="ＭＳ Ｐゴシック" panose="020B0600070205080204" pitchFamily="34" charset="-128"/>
              </a:rPr>
              <a:t>Most of the datapath is idle when a memory access is happening</a:t>
            </a:r>
          </a:p>
        </p:txBody>
      </p:sp>
    </p:spTree>
    <p:extLst>
      <p:ext uri="{BB962C8B-B14F-4D97-AF65-F5344CB8AC3E}">
        <p14:creationId xmlns:p14="http://schemas.microsoft.com/office/powerpoint/2010/main" val="338133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Grp="1" noChangeArrowheads="1"/>
          </p:cNvSpPr>
          <p:nvPr>
            <p:ph type="title"/>
          </p:nvPr>
        </p:nvSpPr>
        <p:spPr>
          <a:xfrm>
            <a:off x="1219200" y="304800"/>
            <a:ext cx="6931025" cy="422275"/>
          </a:xfrm>
          <a:noFill/>
          <a:ln/>
        </p:spPr>
        <p:txBody>
          <a:bodyPr wrap="none">
            <a:noAutofit/>
          </a:bodyPr>
          <a:lstStyle/>
          <a:p>
            <a:r>
              <a:rPr lang="en-US" sz="3600" dirty="0"/>
              <a:t>Other Pipeline Structures Are Possible</a:t>
            </a:r>
          </a:p>
        </p:txBody>
      </p:sp>
      <p:sp>
        <p:nvSpPr>
          <p:cNvPr id="1238019" name="Rectangle 3"/>
          <p:cNvSpPr>
            <a:spLocks noGrp="1" noChangeArrowheads="1"/>
          </p:cNvSpPr>
          <p:nvPr>
            <p:ph type="body" idx="1"/>
          </p:nvPr>
        </p:nvSpPr>
        <p:spPr>
          <a:xfrm>
            <a:off x="533400" y="838200"/>
            <a:ext cx="7848600" cy="1522413"/>
          </a:xfrm>
          <a:noFill/>
          <a:ln/>
        </p:spPr>
        <p:txBody>
          <a:bodyPr>
            <a:normAutofit fontScale="85000" lnSpcReduction="10000"/>
          </a:bodyPr>
          <a:lstStyle/>
          <a:p>
            <a:r>
              <a:rPr lang="en-US"/>
              <a:t>What about the (slow) multiply operation?</a:t>
            </a:r>
          </a:p>
          <a:p>
            <a:pPr lvl="1"/>
            <a:r>
              <a:rPr lang="en-US"/>
              <a:t>Make the clock twice as slow or …</a:t>
            </a:r>
          </a:p>
          <a:p>
            <a:pPr lvl="1"/>
            <a:r>
              <a:rPr lang="en-US"/>
              <a:t>let it take two cycles (since it doesn’t use the DM stage)</a:t>
            </a:r>
          </a:p>
          <a:p>
            <a:pPr lvl="1"/>
            <a:endParaRPr lang="en-US"/>
          </a:p>
        </p:txBody>
      </p:sp>
      <p:grpSp>
        <p:nvGrpSpPr>
          <p:cNvPr id="2" name="Group 84"/>
          <p:cNvGrpSpPr>
            <a:grpSpLocks/>
          </p:cNvGrpSpPr>
          <p:nvPr/>
        </p:nvGrpSpPr>
        <p:grpSpPr bwMode="auto">
          <a:xfrm>
            <a:off x="3581400" y="2133600"/>
            <a:ext cx="3355975" cy="1295400"/>
            <a:chOff x="1584" y="1104"/>
            <a:chExt cx="2114" cy="816"/>
          </a:xfrm>
        </p:grpSpPr>
        <p:grpSp>
          <p:nvGrpSpPr>
            <p:cNvPr id="3" name="Group 4"/>
            <p:cNvGrpSpPr>
              <a:grpSpLocks/>
            </p:cNvGrpSpPr>
            <p:nvPr/>
          </p:nvGrpSpPr>
          <p:grpSpPr bwMode="auto">
            <a:xfrm>
              <a:off x="1584" y="1392"/>
              <a:ext cx="2114" cy="528"/>
              <a:chOff x="1562" y="1152"/>
              <a:chExt cx="2114" cy="528"/>
            </a:xfrm>
          </p:grpSpPr>
          <p:grpSp>
            <p:nvGrpSpPr>
              <p:cNvPr id="4" name="Group 5"/>
              <p:cNvGrpSpPr>
                <a:grpSpLocks/>
              </p:cNvGrpSpPr>
              <p:nvPr/>
            </p:nvGrpSpPr>
            <p:grpSpPr bwMode="auto">
              <a:xfrm>
                <a:off x="2487" y="1152"/>
                <a:ext cx="223" cy="481"/>
                <a:chOff x="2207" y="1413"/>
                <a:chExt cx="223" cy="481"/>
              </a:xfrm>
            </p:grpSpPr>
            <p:sp>
              <p:nvSpPr>
                <p:cNvPr id="1238022"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23"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8"/>
              <p:cNvGrpSpPr>
                <a:grpSpLocks/>
              </p:cNvGrpSpPr>
              <p:nvPr/>
            </p:nvGrpSpPr>
            <p:grpSpPr bwMode="auto">
              <a:xfrm>
                <a:off x="1562" y="1248"/>
                <a:ext cx="349" cy="289"/>
                <a:chOff x="1282" y="1509"/>
                <a:chExt cx="349" cy="289"/>
              </a:xfrm>
            </p:grpSpPr>
            <p:sp>
              <p:nvSpPr>
                <p:cNvPr id="1238025"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10"/>
                <p:cNvGrpSpPr>
                  <a:grpSpLocks/>
                </p:cNvGrpSpPr>
                <p:nvPr/>
              </p:nvGrpSpPr>
              <p:grpSpPr bwMode="auto">
                <a:xfrm>
                  <a:off x="1291" y="1509"/>
                  <a:ext cx="340" cy="289"/>
                  <a:chOff x="1291" y="1509"/>
                  <a:chExt cx="340" cy="289"/>
                </a:xfrm>
              </p:grpSpPr>
              <p:sp>
                <p:nvSpPr>
                  <p:cNvPr id="1238027"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28"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8029"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14"/>
              <p:cNvGrpSpPr>
                <a:grpSpLocks/>
              </p:cNvGrpSpPr>
              <p:nvPr/>
            </p:nvGrpSpPr>
            <p:grpSpPr bwMode="auto">
              <a:xfrm>
                <a:off x="2031" y="1248"/>
                <a:ext cx="296" cy="289"/>
                <a:chOff x="1751" y="1509"/>
                <a:chExt cx="296" cy="289"/>
              </a:xfrm>
            </p:grpSpPr>
            <p:sp>
              <p:nvSpPr>
                <p:cNvPr id="1238031"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2"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33"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8034"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5"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8036"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21"/>
              <p:cNvGrpSpPr>
                <a:grpSpLocks/>
              </p:cNvGrpSpPr>
              <p:nvPr/>
            </p:nvGrpSpPr>
            <p:grpSpPr bwMode="auto">
              <a:xfrm>
                <a:off x="2880" y="1248"/>
                <a:ext cx="325" cy="289"/>
                <a:chOff x="2600" y="1509"/>
                <a:chExt cx="325" cy="289"/>
              </a:xfrm>
            </p:grpSpPr>
            <p:sp>
              <p:nvSpPr>
                <p:cNvPr id="1238038"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9"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40"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25"/>
              <p:cNvGrpSpPr>
                <a:grpSpLocks/>
              </p:cNvGrpSpPr>
              <p:nvPr/>
            </p:nvGrpSpPr>
            <p:grpSpPr bwMode="auto">
              <a:xfrm>
                <a:off x="3348" y="1248"/>
                <a:ext cx="284" cy="289"/>
                <a:chOff x="3068" y="1509"/>
                <a:chExt cx="284" cy="289"/>
              </a:xfrm>
            </p:grpSpPr>
            <p:sp>
              <p:nvSpPr>
                <p:cNvPr id="1238042"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43"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44"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8045"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8046"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8047"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8048"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8049"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8050"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8051"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8052"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38053" name="Rectangle 37"/>
            <p:cNvSpPr>
              <a:spLocks noChangeArrowheads="1"/>
            </p:cNvSpPr>
            <p:nvPr/>
          </p:nvSpPr>
          <p:spPr bwMode="auto">
            <a:xfrm>
              <a:off x="2544" y="1104"/>
              <a:ext cx="672" cy="240"/>
            </a:xfrm>
            <a:prstGeom prst="rect">
              <a:avLst/>
            </a:prstGeom>
            <a:noFill/>
            <a:ln w="28575">
              <a:solidFill>
                <a:schemeClr val="tx1"/>
              </a:solidFill>
              <a:miter lim="800000"/>
              <a:headEnd/>
              <a:tailEnd/>
            </a:ln>
            <a:effectLst/>
          </p:spPr>
          <p:txBody>
            <a:bodyPr wrap="none" anchor="ctr"/>
            <a:lstStyle/>
            <a:p>
              <a:endParaRPr lang="en-US"/>
            </a:p>
          </p:txBody>
        </p:sp>
        <p:sp>
          <p:nvSpPr>
            <p:cNvPr id="1238054" name="Text Box 38"/>
            <p:cNvSpPr txBox="1">
              <a:spLocks noChangeArrowheads="1"/>
            </p:cNvSpPr>
            <p:nvPr/>
          </p:nvSpPr>
          <p:spPr bwMode="auto">
            <a:xfrm>
              <a:off x="2640" y="1104"/>
              <a:ext cx="393" cy="212"/>
            </a:xfrm>
            <a:prstGeom prst="rect">
              <a:avLst/>
            </a:prstGeom>
            <a:noFill/>
            <a:ln w="12700">
              <a:noFill/>
              <a:miter lim="800000"/>
              <a:headEnd/>
              <a:tailEnd/>
            </a:ln>
            <a:effectLst/>
          </p:spPr>
          <p:txBody>
            <a:bodyPr wrap="none">
              <a:spAutoFit/>
            </a:bodyPr>
            <a:lstStyle/>
            <a:p>
              <a:r>
                <a:rPr lang="en-US" sz="1600" b="1">
                  <a:solidFill>
                    <a:schemeClr val="tx1"/>
                  </a:solidFill>
                </a:rPr>
                <a:t>MUL</a:t>
              </a:r>
            </a:p>
          </p:txBody>
        </p:sp>
        <p:sp>
          <p:nvSpPr>
            <p:cNvPr id="1238055" name="Line 39"/>
            <p:cNvSpPr>
              <a:spLocks noChangeShapeType="1"/>
            </p:cNvSpPr>
            <p:nvPr/>
          </p:nvSpPr>
          <p:spPr bwMode="auto">
            <a:xfrm>
              <a:off x="3312" y="1200"/>
              <a:ext cx="0" cy="432"/>
            </a:xfrm>
            <a:prstGeom prst="line">
              <a:avLst/>
            </a:prstGeom>
            <a:noFill/>
            <a:ln w="28575">
              <a:solidFill>
                <a:schemeClr val="tx1"/>
              </a:solidFill>
              <a:round/>
              <a:headEnd/>
              <a:tailEnd/>
            </a:ln>
            <a:effectLst/>
          </p:spPr>
          <p:txBody>
            <a:bodyPr/>
            <a:lstStyle/>
            <a:p>
              <a:endParaRPr lang="en-US"/>
            </a:p>
          </p:txBody>
        </p:sp>
        <p:sp>
          <p:nvSpPr>
            <p:cNvPr id="1238056" name="Line 40"/>
            <p:cNvSpPr>
              <a:spLocks noChangeShapeType="1"/>
            </p:cNvSpPr>
            <p:nvPr/>
          </p:nvSpPr>
          <p:spPr bwMode="auto">
            <a:xfrm>
              <a:off x="3216" y="1200"/>
              <a:ext cx="96" cy="0"/>
            </a:xfrm>
            <a:prstGeom prst="line">
              <a:avLst/>
            </a:prstGeom>
            <a:noFill/>
            <a:ln w="28575">
              <a:solidFill>
                <a:schemeClr val="tx1"/>
              </a:solidFill>
              <a:round/>
              <a:headEnd/>
              <a:tailEnd/>
            </a:ln>
            <a:effectLst/>
          </p:spPr>
          <p:txBody>
            <a:bodyPr/>
            <a:lstStyle/>
            <a:p>
              <a:endParaRPr lang="en-US"/>
            </a:p>
          </p:txBody>
        </p:sp>
        <p:sp>
          <p:nvSpPr>
            <p:cNvPr id="1238057" name="Line 41"/>
            <p:cNvSpPr>
              <a:spLocks noChangeShapeType="1"/>
            </p:cNvSpPr>
            <p:nvPr/>
          </p:nvSpPr>
          <p:spPr bwMode="auto">
            <a:xfrm>
              <a:off x="2400" y="1152"/>
              <a:ext cx="144" cy="0"/>
            </a:xfrm>
            <a:prstGeom prst="line">
              <a:avLst/>
            </a:prstGeom>
            <a:noFill/>
            <a:ln w="28575">
              <a:solidFill>
                <a:schemeClr val="tx1"/>
              </a:solidFill>
              <a:round/>
              <a:headEnd/>
              <a:tailEnd/>
            </a:ln>
            <a:effectLst/>
          </p:spPr>
          <p:txBody>
            <a:bodyPr/>
            <a:lstStyle/>
            <a:p>
              <a:endParaRPr lang="en-US"/>
            </a:p>
          </p:txBody>
        </p:sp>
        <p:sp>
          <p:nvSpPr>
            <p:cNvPr id="1238058" name="Line 42"/>
            <p:cNvSpPr>
              <a:spLocks noChangeShapeType="1"/>
            </p:cNvSpPr>
            <p:nvPr/>
          </p:nvSpPr>
          <p:spPr bwMode="auto">
            <a:xfrm>
              <a:off x="2448" y="1296"/>
              <a:ext cx="96" cy="0"/>
            </a:xfrm>
            <a:prstGeom prst="line">
              <a:avLst/>
            </a:prstGeom>
            <a:noFill/>
            <a:ln w="28575">
              <a:solidFill>
                <a:schemeClr val="tx1"/>
              </a:solidFill>
              <a:round/>
              <a:headEnd/>
              <a:tailEnd/>
            </a:ln>
            <a:effectLst/>
          </p:spPr>
          <p:txBody>
            <a:bodyPr/>
            <a:lstStyle/>
            <a:p>
              <a:endParaRPr lang="en-US"/>
            </a:p>
          </p:txBody>
        </p:sp>
        <p:sp>
          <p:nvSpPr>
            <p:cNvPr id="1238059" name="Line 43"/>
            <p:cNvSpPr>
              <a:spLocks noChangeShapeType="1"/>
            </p:cNvSpPr>
            <p:nvPr/>
          </p:nvSpPr>
          <p:spPr bwMode="auto">
            <a:xfrm>
              <a:off x="2400" y="1152"/>
              <a:ext cx="0" cy="384"/>
            </a:xfrm>
            <a:prstGeom prst="line">
              <a:avLst/>
            </a:prstGeom>
            <a:noFill/>
            <a:ln w="28575">
              <a:solidFill>
                <a:schemeClr val="tx1"/>
              </a:solidFill>
              <a:round/>
              <a:headEnd/>
              <a:tailEnd/>
            </a:ln>
            <a:effectLst/>
          </p:spPr>
          <p:txBody>
            <a:bodyPr/>
            <a:lstStyle/>
            <a:p>
              <a:endParaRPr lang="en-US"/>
            </a:p>
          </p:txBody>
        </p:sp>
        <p:sp>
          <p:nvSpPr>
            <p:cNvPr id="1238060" name="Line 44"/>
            <p:cNvSpPr>
              <a:spLocks noChangeShapeType="1"/>
            </p:cNvSpPr>
            <p:nvPr/>
          </p:nvSpPr>
          <p:spPr bwMode="auto">
            <a:xfrm>
              <a:off x="2448" y="1296"/>
              <a:ext cx="0" cy="432"/>
            </a:xfrm>
            <a:prstGeom prst="line">
              <a:avLst/>
            </a:prstGeom>
            <a:noFill/>
            <a:ln w="28575">
              <a:solidFill>
                <a:schemeClr val="tx1"/>
              </a:solidFill>
              <a:round/>
              <a:headEnd/>
              <a:tailEnd/>
            </a:ln>
            <a:effectLst/>
          </p:spPr>
          <p:txBody>
            <a:bodyPr/>
            <a:lstStyle/>
            <a:p>
              <a:endParaRPr lang="en-US"/>
            </a:p>
          </p:txBody>
        </p:sp>
      </p:grpSp>
      <p:grpSp>
        <p:nvGrpSpPr>
          <p:cNvPr id="10" name="Group 83"/>
          <p:cNvGrpSpPr>
            <a:grpSpLocks/>
          </p:cNvGrpSpPr>
          <p:nvPr/>
        </p:nvGrpSpPr>
        <p:grpSpPr bwMode="auto">
          <a:xfrm>
            <a:off x="3352800" y="5181600"/>
            <a:ext cx="4102100" cy="835025"/>
            <a:chOff x="1418" y="3362"/>
            <a:chExt cx="2584" cy="526"/>
          </a:xfrm>
        </p:grpSpPr>
        <p:grpSp>
          <p:nvGrpSpPr>
            <p:cNvPr id="11" name="Group 45"/>
            <p:cNvGrpSpPr>
              <a:grpSpLocks/>
            </p:cNvGrpSpPr>
            <p:nvPr/>
          </p:nvGrpSpPr>
          <p:grpSpPr bwMode="auto">
            <a:xfrm>
              <a:off x="2349" y="3362"/>
              <a:ext cx="223" cy="481"/>
              <a:chOff x="2207" y="1413"/>
              <a:chExt cx="223" cy="481"/>
            </a:xfrm>
          </p:grpSpPr>
          <p:sp>
            <p:nvSpPr>
              <p:cNvPr id="1238062" name="Freeform 4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63" name="Rectangle 4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48"/>
            <p:cNvGrpSpPr>
              <a:grpSpLocks/>
            </p:cNvGrpSpPr>
            <p:nvPr/>
          </p:nvGrpSpPr>
          <p:grpSpPr bwMode="auto">
            <a:xfrm>
              <a:off x="1418" y="3456"/>
              <a:ext cx="349" cy="289"/>
              <a:chOff x="1282" y="1509"/>
              <a:chExt cx="349" cy="289"/>
            </a:xfrm>
          </p:grpSpPr>
          <p:sp>
            <p:nvSpPr>
              <p:cNvPr id="1238065" name="Rectangle 4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50"/>
              <p:cNvGrpSpPr>
                <a:grpSpLocks/>
              </p:cNvGrpSpPr>
              <p:nvPr/>
            </p:nvGrpSpPr>
            <p:grpSpPr bwMode="auto">
              <a:xfrm>
                <a:off x="1291" y="1509"/>
                <a:ext cx="340" cy="289"/>
                <a:chOff x="1291" y="1509"/>
                <a:chExt cx="340" cy="289"/>
              </a:xfrm>
            </p:grpSpPr>
            <p:sp>
              <p:nvSpPr>
                <p:cNvPr id="1238067" name="Freeform 5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68" name="Freeform 5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8069" name="Rectangle 53"/>
            <p:cNvSpPr>
              <a:spLocks noChangeArrowheads="1"/>
            </p:cNvSpPr>
            <p:nvPr/>
          </p:nvSpPr>
          <p:spPr bwMode="auto">
            <a:xfrm>
              <a:off x="1868" y="3463"/>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54"/>
            <p:cNvGrpSpPr>
              <a:grpSpLocks/>
            </p:cNvGrpSpPr>
            <p:nvPr/>
          </p:nvGrpSpPr>
          <p:grpSpPr bwMode="auto">
            <a:xfrm>
              <a:off x="1887" y="3456"/>
              <a:ext cx="296" cy="289"/>
              <a:chOff x="1751" y="1509"/>
              <a:chExt cx="296" cy="289"/>
            </a:xfrm>
          </p:grpSpPr>
          <p:sp>
            <p:nvSpPr>
              <p:cNvPr id="1238071" name="Freeform 5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2" name="Freeform 5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73" name="Line 57"/>
            <p:cNvSpPr>
              <a:spLocks noChangeShapeType="1"/>
            </p:cNvSpPr>
            <p:nvPr/>
          </p:nvSpPr>
          <p:spPr bwMode="auto">
            <a:xfrm>
              <a:off x="1772" y="3600"/>
              <a:ext cx="116" cy="0"/>
            </a:xfrm>
            <a:prstGeom prst="line">
              <a:avLst/>
            </a:prstGeom>
            <a:noFill/>
            <a:ln w="25400">
              <a:solidFill>
                <a:schemeClr val="tx1"/>
              </a:solidFill>
              <a:round/>
              <a:headEnd/>
              <a:tailEnd/>
            </a:ln>
            <a:effectLst/>
          </p:spPr>
          <p:txBody>
            <a:bodyPr wrap="none" anchor="ctr"/>
            <a:lstStyle/>
            <a:p>
              <a:endParaRPr lang="en-US"/>
            </a:p>
          </p:txBody>
        </p:sp>
        <p:sp>
          <p:nvSpPr>
            <p:cNvPr id="1238074" name="Freeform 58"/>
            <p:cNvSpPr>
              <a:spLocks/>
            </p:cNvSpPr>
            <p:nvPr/>
          </p:nvSpPr>
          <p:spPr bwMode="auto">
            <a:xfrm>
              <a:off x="1840" y="350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5" name="Line 59"/>
            <p:cNvSpPr>
              <a:spLocks noChangeShapeType="1"/>
            </p:cNvSpPr>
            <p:nvPr/>
          </p:nvSpPr>
          <p:spPr bwMode="auto">
            <a:xfrm>
              <a:off x="2188" y="3504"/>
              <a:ext cx="157" cy="0"/>
            </a:xfrm>
            <a:prstGeom prst="line">
              <a:avLst/>
            </a:prstGeom>
            <a:noFill/>
            <a:ln w="25400">
              <a:solidFill>
                <a:schemeClr val="tx1"/>
              </a:solidFill>
              <a:round/>
              <a:headEnd/>
              <a:tailEnd/>
            </a:ln>
            <a:effectLst/>
          </p:spPr>
          <p:txBody>
            <a:bodyPr wrap="none" anchor="ctr"/>
            <a:lstStyle/>
            <a:p>
              <a:endParaRPr lang="en-US"/>
            </a:p>
          </p:txBody>
        </p:sp>
        <p:sp>
          <p:nvSpPr>
            <p:cNvPr id="1238076" name="Rectangle 60"/>
            <p:cNvSpPr>
              <a:spLocks noChangeArrowheads="1"/>
            </p:cNvSpPr>
            <p:nvPr/>
          </p:nvSpPr>
          <p:spPr bwMode="auto">
            <a:xfrm>
              <a:off x="2685" y="3458"/>
              <a:ext cx="384"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DM1</a:t>
              </a:r>
            </a:p>
          </p:txBody>
        </p:sp>
        <p:grpSp>
          <p:nvGrpSpPr>
            <p:cNvPr id="15" name="Group 61"/>
            <p:cNvGrpSpPr>
              <a:grpSpLocks/>
            </p:cNvGrpSpPr>
            <p:nvPr/>
          </p:nvGrpSpPr>
          <p:grpSpPr bwMode="auto">
            <a:xfrm>
              <a:off x="3206" y="3456"/>
              <a:ext cx="325" cy="289"/>
              <a:chOff x="2600" y="1509"/>
              <a:chExt cx="325" cy="289"/>
            </a:xfrm>
          </p:grpSpPr>
          <p:sp>
            <p:nvSpPr>
              <p:cNvPr id="1238078" name="Freeform 6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9" name="Freeform 6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80" name="Rectangle 64"/>
            <p:cNvSpPr>
              <a:spLocks noChangeArrowheads="1"/>
            </p:cNvSpPr>
            <p:nvPr/>
          </p:nvSpPr>
          <p:spPr bwMode="auto">
            <a:xfrm>
              <a:off x="3647" y="3458"/>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65"/>
            <p:cNvGrpSpPr>
              <a:grpSpLocks/>
            </p:cNvGrpSpPr>
            <p:nvPr/>
          </p:nvGrpSpPr>
          <p:grpSpPr bwMode="auto">
            <a:xfrm>
              <a:off x="3674" y="3456"/>
              <a:ext cx="284" cy="289"/>
              <a:chOff x="3068" y="1509"/>
              <a:chExt cx="284" cy="289"/>
            </a:xfrm>
          </p:grpSpPr>
          <p:sp>
            <p:nvSpPr>
              <p:cNvPr id="1238082" name="Freeform 6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83" name="Freeform 6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84" name="Line 68"/>
            <p:cNvSpPr>
              <a:spLocks noChangeShapeType="1"/>
            </p:cNvSpPr>
            <p:nvPr/>
          </p:nvSpPr>
          <p:spPr bwMode="auto">
            <a:xfrm>
              <a:off x="3527" y="3600"/>
              <a:ext cx="139" cy="0"/>
            </a:xfrm>
            <a:prstGeom prst="line">
              <a:avLst/>
            </a:prstGeom>
            <a:noFill/>
            <a:ln w="25400">
              <a:solidFill>
                <a:schemeClr val="tx1"/>
              </a:solidFill>
              <a:round/>
              <a:headEnd/>
              <a:tailEnd/>
            </a:ln>
            <a:effectLst/>
          </p:spPr>
          <p:txBody>
            <a:bodyPr wrap="none" anchor="ctr"/>
            <a:lstStyle/>
            <a:p>
              <a:endParaRPr lang="en-US"/>
            </a:p>
          </p:txBody>
        </p:sp>
        <p:sp>
          <p:nvSpPr>
            <p:cNvPr id="1238085" name="Line 69"/>
            <p:cNvSpPr>
              <a:spLocks noChangeShapeType="1"/>
            </p:cNvSpPr>
            <p:nvPr/>
          </p:nvSpPr>
          <p:spPr bwMode="auto">
            <a:xfrm>
              <a:off x="2573" y="3600"/>
              <a:ext cx="155" cy="0"/>
            </a:xfrm>
            <a:prstGeom prst="line">
              <a:avLst/>
            </a:prstGeom>
            <a:noFill/>
            <a:ln w="25400">
              <a:solidFill>
                <a:schemeClr val="tx1"/>
              </a:solidFill>
              <a:round/>
              <a:headEnd/>
              <a:tailEnd/>
            </a:ln>
            <a:effectLst/>
          </p:spPr>
          <p:txBody>
            <a:bodyPr wrap="none" anchor="ctr"/>
            <a:lstStyle/>
            <a:p>
              <a:endParaRPr lang="en-US"/>
            </a:p>
          </p:txBody>
        </p:sp>
        <p:sp>
          <p:nvSpPr>
            <p:cNvPr id="1238086" name="Line 70"/>
            <p:cNvSpPr>
              <a:spLocks noChangeShapeType="1"/>
            </p:cNvSpPr>
            <p:nvPr/>
          </p:nvSpPr>
          <p:spPr bwMode="auto">
            <a:xfrm>
              <a:off x="2188" y="3696"/>
              <a:ext cx="157" cy="0"/>
            </a:xfrm>
            <a:prstGeom prst="line">
              <a:avLst/>
            </a:prstGeom>
            <a:noFill/>
            <a:ln w="25400">
              <a:solidFill>
                <a:schemeClr val="tx1"/>
              </a:solidFill>
              <a:round/>
              <a:headEnd/>
              <a:tailEnd/>
            </a:ln>
            <a:effectLst/>
          </p:spPr>
          <p:txBody>
            <a:bodyPr wrap="none" anchor="ctr"/>
            <a:lstStyle/>
            <a:p>
              <a:endParaRPr lang="en-US"/>
            </a:p>
          </p:txBody>
        </p:sp>
        <p:sp>
          <p:nvSpPr>
            <p:cNvPr id="1238087" name="Line 71"/>
            <p:cNvSpPr>
              <a:spLocks noChangeShapeType="1"/>
            </p:cNvSpPr>
            <p:nvPr/>
          </p:nvSpPr>
          <p:spPr bwMode="auto">
            <a:xfrm>
              <a:off x="2272" y="3696"/>
              <a:ext cx="0" cy="192"/>
            </a:xfrm>
            <a:prstGeom prst="line">
              <a:avLst/>
            </a:prstGeom>
            <a:noFill/>
            <a:ln w="28575">
              <a:solidFill>
                <a:schemeClr val="tx1"/>
              </a:solidFill>
              <a:round/>
              <a:headEnd/>
              <a:tailEnd/>
            </a:ln>
            <a:effectLst/>
          </p:spPr>
          <p:txBody>
            <a:bodyPr/>
            <a:lstStyle/>
            <a:p>
              <a:endParaRPr lang="en-US"/>
            </a:p>
          </p:txBody>
        </p:sp>
        <p:sp>
          <p:nvSpPr>
            <p:cNvPr id="1238088" name="Line 72"/>
            <p:cNvSpPr>
              <a:spLocks noChangeShapeType="1"/>
            </p:cNvSpPr>
            <p:nvPr/>
          </p:nvSpPr>
          <p:spPr bwMode="auto">
            <a:xfrm>
              <a:off x="2272" y="3888"/>
              <a:ext cx="336" cy="0"/>
            </a:xfrm>
            <a:prstGeom prst="line">
              <a:avLst/>
            </a:prstGeom>
            <a:noFill/>
            <a:ln w="28575">
              <a:solidFill>
                <a:schemeClr val="tx1"/>
              </a:solidFill>
              <a:round/>
              <a:headEnd/>
              <a:tailEnd/>
            </a:ln>
            <a:effectLst/>
          </p:spPr>
          <p:txBody>
            <a:bodyPr/>
            <a:lstStyle/>
            <a:p>
              <a:endParaRPr lang="en-US"/>
            </a:p>
          </p:txBody>
        </p:sp>
        <p:sp>
          <p:nvSpPr>
            <p:cNvPr id="1238089" name="Line 73"/>
            <p:cNvSpPr>
              <a:spLocks noChangeShapeType="1"/>
            </p:cNvSpPr>
            <p:nvPr/>
          </p:nvSpPr>
          <p:spPr bwMode="auto">
            <a:xfrm>
              <a:off x="2608" y="3600"/>
              <a:ext cx="0" cy="288"/>
            </a:xfrm>
            <a:prstGeom prst="line">
              <a:avLst/>
            </a:prstGeom>
            <a:noFill/>
            <a:ln w="28575">
              <a:solidFill>
                <a:schemeClr val="tx1"/>
              </a:solidFill>
              <a:round/>
              <a:headEnd/>
              <a:tailEnd/>
            </a:ln>
            <a:effectLst/>
          </p:spPr>
          <p:txBody>
            <a:bodyPr/>
            <a:lstStyle/>
            <a:p>
              <a:endParaRPr lang="en-US"/>
            </a:p>
          </p:txBody>
        </p:sp>
        <p:sp>
          <p:nvSpPr>
            <p:cNvPr id="1238090" name="Line 74"/>
            <p:cNvSpPr>
              <a:spLocks noChangeShapeType="1"/>
            </p:cNvSpPr>
            <p:nvPr/>
          </p:nvSpPr>
          <p:spPr bwMode="auto">
            <a:xfrm flipH="1">
              <a:off x="2688" y="3600"/>
              <a:ext cx="0" cy="240"/>
            </a:xfrm>
            <a:prstGeom prst="line">
              <a:avLst/>
            </a:prstGeom>
            <a:noFill/>
            <a:ln w="28575">
              <a:solidFill>
                <a:schemeClr val="tx1"/>
              </a:solidFill>
              <a:round/>
              <a:headEnd/>
              <a:tailEnd/>
            </a:ln>
            <a:effectLst/>
          </p:spPr>
          <p:txBody>
            <a:bodyPr/>
            <a:lstStyle/>
            <a:p>
              <a:endParaRPr lang="en-US"/>
            </a:p>
          </p:txBody>
        </p:sp>
        <p:sp>
          <p:nvSpPr>
            <p:cNvPr id="1238091" name="Line 75"/>
            <p:cNvSpPr>
              <a:spLocks noChangeShapeType="1"/>
            </p:cNvSpPr>
            <p:nvPr/>
          </p:nvSpPr>
          <p:spPr bwMode="auto">
            <a:xfrm>
              <a:off x="2688" y="3840"/>
              <a:ext cx="890" cy="0"/>
            </a:xfrm>
            <a:prstGeom prst="line">
              <a:avLst/>
            </a:prstGeom>
            <a:noFill/>
            <a:ln w="28575">
              <a:solidFill>
                <a:schemeClr val="tx1"/>
              </a:solidFill>
              <a:round/>
              <a:headEnd/>
              <a:tailEnd/>
            </a:ln>
            <a:effectLst/>
          </p:spPr>
          <p:txBody>
            <a:bodyPr/>
            <a:lstStyle/>
            <a:p>
              <a:endParaRPr lang="en-US"/>
            </a:p>
          </p:txBody>
        </p:sp>
        <p:sp>
          <p:nvSpPr>
            <p:cNvPr id="1238092" name="Line 76"/>
            <p:cNvSpPr>
              <a:spLocks noChangeShapeType="1"/>
            </p:cNvSpPr>
            <p:nvPr/>
          </p:nvSpPr>
          <p:spPr bwMode="auto">
            <a:xfrm>
              <a:off x="3590" y="3600"/>
              <a:ext cx="0" cy="240"/>
            </a:xfrm>
            <a:prstGeom prst="line">
              <a:avLst/>
            </a:prstGeom>
            <a:noFill/>
            <a:ln w="28575">
              <a:solidFill>
                <a:schemeClr val="tx1"/>
              </a:solidFill>
              <a:round/>
              <a:headEnd/>
              <a:tailEnd/>
            </a:ln>
            <a:effectLst/>
          </p:spPr>
          <p:txBody>
            <a:bodyPr/>
            <a:lstStyle/>
            <a:p>
              <a:endParaRPr lang="en-US"/>
            </a:p>
          </p:txBody>
        </p:sp>
        <p:sp>
          <p:nvSpPr>
            <p:cNvPr id="1238093" name="Rectangle 77"/>
            <p:cNvSpPr>
              <a:spLocks noChangeArrowheads="1"/>
            </p:cNvSpPr>
            <p:nvPr/>
          </p:nvSpPr>
          <p:spPr bwMode="auto">
            <a:xfrm>
              <a:off x="3194" y="3456"/>
              <a:ext cx="384"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DM2</a:t>
              </a:r>
            </a:p>
          </p:txBody>
        </p:sp>
        <p:grpSp>
          <p:nvGrpSpPr>
            <p:cNvPr id="17" name="Group 78"/>
            <p:cNvGrpSpPr>
              <a:grpSpLocks/>
            </p:cNvGrpSpPr>
            <p:nvPr/>
          </p:nvGrpSpPr>
          <p:grpSpPr bwMode="auto">
            <a:xfrm>
              <a:off x="2714" y="3456"/>
              <a:ext cx="325" cy="289"/>
              <a:chOff x="2600" y="1509"/>
              <a:chExt cx="325" cy="289"/>
            </a:xfrm>
          </p:grpSpPr>
          <p:sp>
            <p:nvSpPr>
              <p:cNvPr id="1238095" name="Freeform 7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96" name="Freeform 8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97" name="Line 81"/>
            <p:cNvSpPr>
              <a:spLocks noChangeShapeType="1"/>
            </p:cNvSpPr>
            <p:nvPr/>
          </p:nvSpPr>
          <p:spPr bwMode="auto">
            <a:xfrm>
              <a:off x="3050" y="3600"/>
              <a:ext cx="155" cy="0"/>
            </a:xfrm>
            <a:prstGeom prst="line">
              <a:avLst/>
            </a:prstGeom>
            <a:noFill/>
            <a:ln w="25400">
              <a:solidFill>
                <a:schemeClr val="tx1"/>
              </a:solidFill>
              <a:round/>
              <a:headEnd/>
              <a:tailEnd/>
            </a:ln>
            <a:effectLst/>
          </p:spPr>
          <p:txBody>
            <a:bodyPr wrap="none" anchor="ctr"/>
            <a:lstStyle/>
            <a:p>
              <a:endParaRPr lang="en-US"/>
            </a:p>
          </p:txBody>
        </p:sp>
      </p:grpSp>
      <p:sp>
        <p:nvSpPr>
          <p:cNvPr id="1238098" name="Rectangle 82"/>
          <p:cNvSpPr>
            <a:spLocks noChangeArrowheads="1"/>
          </p:cNvSpPr>
          <p:nvPr/>
        </p:nvSpPr>
        <p:spPr bwMode="auto">
          <a:xfrm>
            <a:off x="609600" y="3605213"/>
            <a:ext cx="7848600" cy="1728787"/>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What if the data memory access is twice as slow as the instruction memory?</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make the clock twice as slow or …</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let data memory access take two cycles (and keep the same clock rate)</a:t>
            </a:r>
          </a:p>
        </p:txBody>
      </p:sp>
      <p:sp>
        <p:nvSpPr>
          <p:cNvPr id="85" name="Slide Number Placeholder 84"/>
          <p:cNvSpPr>
            <a:spLocks noGrp="1"/>
          </p:cNvSpPr>
          <p:nvPr>
            <p:ph type="sldNum" sz="quarter" idx="12"/>
          </p:nvPr>
        </p:nvSpPr>
        <p:spPr/>
        <p:txBody>
          <a:bodyPr/>
          <a:lstStyle/>
          <a:p>
            <a:fld id="{9F75FEA4-BE46-4E23-B960-59FADFBDF281}" type="slidenum">
              <a:rPr lang="en-US" smtClean="0"/>
              <a:pPr/>
              <a:t>40</a:t>
            </a:fld>
            <a:endParaRPr lang="en-US"/>
          </a:p>
        </p:txBody>
      </p:sp>
      <p:sp>
        <p:nvSpPr>
          <p:cNvPr id="86" name="Footer Placeholder 85"/>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809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00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9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a:xfrm>
            <a:off x="652463" y="304800"/>
            <a:ext cx="1576387" cy="368300"/>
          </a:xfrm>
          <a:noFill/>
          <a:ln/>
        </p:spPr>
        <p:txBody>
          <a:bodyPr wrap="none">
            <a:normAutofit fontScale="90000"/>
          </a:bodyPr>
          <a:lstStyle/>
          <a:p>
            <a:r>
              <a:rPr lang="en-US"/>
              <a:t>Summary</a:t>
            </a:r>
          </a:p>
        </p:txBody>
      </p:sp>
      <p:sp>
        <p:nvSpPr>
          <p:cNvPr id="1242115" name="Rectangle 3"/>
          <p:cNvSpPr>
            <a:spLocks noGrp="1" noChangeArrowheads="1"/>
          </p:cNvSpPr>
          <p:nvPr>
            <p:ph type="body" idx="1"/>
          </p:nvPr>
        </p:nvSpPr>
        <p:spPr>
          <a:xfrm>
            <a:off x="685800" y="914400"/>
            <a:ext cx="7848600" cy="4598988"/>
          </a:xfrm>
          <a:noFill/>
          <a:ln/>
        </p:spPr>
        <p:txBody>
          <a:bodyPr>
            <a:normAutofit fontScale="85000" lnSpcReduction="20000"/>
          </a:bodyPr>
          <a:lstStyle/>
          <a:p>
            <a:pPr>
              <a:lnSpc>
                <a:spcPct val="100000"/>
              </a:lnSpc>
              <a:spcBef>
                <a:spcPct val="35000"/>
              </a:spcBef>
            </a:pPr>
            <a:r>
              <a:rPr lang="en-US"/>
              <a:t>All modern day processors use pipelining</a:t>
            </a:r>
          </a:p>
          <a:p>
            <a:pPr>
              <a:lnSpc>
                <a:spcPct val="100000"/>
              </a:lnSpc>
              <a:spcBef>
                <a:spcPct val="35000"/>
              </a:spcBef>
            </a:pPr>
            <a:r>
              <a:rPr lang="en-US"/>
              <a:t>Pipelining doesn’t help </a:t>
            </a:r>
            <a:r>
              <a:rPr lang="en-US">
                <a:solidFill>
                  <a:schemeClr val="accent1"/>
                </a:solidFill>
              </a:rPr>
              <a:t>latency</a:t>
            </a:r>
            <a:r>
              <a:rPr lang="en-US"/>
              <a:t> of single task, it helps </a:t>
            </a:r>
            <a:r>
              <a:rPr lang="en-US">
                <a:solidFill>
                  <a:schemeClr val="accent1"/>
                </a:solidFill>
              </a:rPr>
              <a:t>throughput</a:t>
            </a:r>
            <a:r>
              <a:rPr lang="en-US"/>
              <a:t> of entire workload</a:t>
            </a:r>
          </a:p>
          <a:p>
            <a:pPr>
              <a:lnSpc>
                <a:spcPct val="100000"/>
              </a:lnSpc>
              <a:spcBef>
                <a:spcPct val="35000"/>
              </a:spcBef>
            </a:pPr>
            <a:r>
              <a:rPr lang="en-US"/>
              <a:t>Potential speedup:  a CPI of 1 and fast a CC</a:t>
            </a:r>
            <a:endParaRPr lang="en-US">
              <a:solidFill>
                <a:schemeClr val="accent1"/>
              </a:solidFill>
            </a:endParaRPr>
          </a:p>
          <a:p>
            <a:pPr>
              <a:lnSpc>
                <a:spcPct val="100000"/>
              </a:lnSpc>
              <a:spcBef>
                <a:spcPct val="35000"/>
              </a:spcBef>
            </a:pPr>
            <a:r>
              <a:rPr lang="en-US"/>
              <a:t>Pipeline rate limited by </a:t>
            </a:r>
            <a:r>
              <a:rPr lang="en-US">
                <a:solidFill>
                  <a:schemeClr val="accent1"/>
                </a:solidFill>
              </a:rPr>
              <a:t>slowest</a:t>
            </a:r>
            <a:r>
              <a:rPr lang="en-US"/>
              <a:t> pipeline stage</a:t>
            </a:r>
          </a:p>
          <a:p>
            <a:pPr lvl="1">
              <a:lnSpc>
                <a:spcPct val="100000"/>
              </a:lnSpc>
              <a:spcBef>
                <a:spcPct val="35000"/>
              </a:spcBef>
            </a:pPr>
            <a:r>
              <a:rPr lang="en-US"/>
              <a:t>Unbalanced pipe stages makes for inefficiencies</a:t>
            </a:r>
          </a:p>
          <a:p>
            <a:pPr lvl="1">
              <a:lnSpc>
                <a:spcPct val="100000"/>
              </a:lnSpc>
              <a:spcBef>
                <a:spcPct val="35000"/>
              </a:spcBef>
            </a:pPr>
            <a:r>
              <a:rPr lang="en-US"/>
              <a:t>The time to “</a:t>
            </a:r>
            <a:r>
              <a:rPr lang="en-US">
                <a:solidFill>
                  <a:schemeClr val="accent1"/>
                </a:solidFill>
              </a:rPr>
              <a:t>fill</a:t>
            </a:r>
            <a:r>
              <a:rPr lang="en-US"/>
              <a:t>” pipeline and time to “</a:t>
            </a:r>
            <a:r>
              <a:rPr lang="en-US">
                <a:solidFill>
                  <a:schemeClr val="accent1"/>
                </a:solidFill>
              </a:rPr>
              <a:t>drain</a:t>
            </a:r>
            <a:r>
              <a:rPr lang="en-US"/>
              <a:t>” it can impact speedup for deep pipelines and short code runs</a:t>
            </a:r>
          </a:p>
          <a:p>
            <a:pPr>
              <a:lnSpc>
                <a:spcPct val="100000"/>
              </a:lnSpc>
              <a:spcBef>
                <a:spcPct val="35000"/>
              </a:spcBef>
            </a:pPr>
            <a:r>
              <a:rPr lang="en-US"/>
              <a:t>Must detect and resolve hazards</a:t>
            </a:r>
          </a:p>
          <a:p>
            <a:pPr lvl="1">
              <a:lnSpc>
                <a:spcPct val="100000"/>
              </a:lnSpc>
              <a:spcBef>
                <a:spcPct val="35000"/>
              </a:spcBef>
            </a:pPr>
            <a:r>
              <a:rPr lang="en-US"/>
              <a:t>Stalling negatively affects CPI (makes CPI less than the ideal of 1)</a:t>
            </a:r>
          </a:p>
        </p:txBody>
      </p:sp>
      <p:sp>
        <p:nvSpPr>
          <p:cNvPr id="4" name="Slide Number Placeholder 3"/>
          <p:cNvSpPr>
            <a:spLocks noGrp="1"/>
          </p:cNvSpPr>
          <p:nvPr>
            <p:ph type="sldNum" sz="quarter" idx="12"/>
          </p:nvPr>
        </p:nvSpPr>
        <p:spPr/>
        <p:txBody>
          <a:bodyPr/>
          <a:lstStyle/>
          <a:p>
            <a:fld id="{9F75FEA4-BE46-4E23-B960-59FADFBDF281}"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ChangeArrowheads="1"/>
          </p:cNvSpPr>
          <p:nvPr>
            <p:ph type="title"/>
          </p:nvPr>
        </p:nvSpPr>
        <p:spPr>
          <a:xfrm>
            <a:off x="457200" y="274638"/>
            <a:ext cx="8229600" cy="639762"/>
          </a:xfrm>
        </p:spPr>
        <p:txBody>
          <a:bodyPr>
            <a:normAutofit fontScale="90000"/>
          </a:bodyPr>
          <a:lstStyle/>
          <a:p>
            <a:r>
              <a:rPr lang="en-US" dirty="0"/>
              <a:t>How Can We Make It Even Faster?</a:t>
            </a:r>
          </a:p>
        </p:txBody>
      </p:sp>
      <p:sp>
        <p:nvSpPr>
          <p:cNvPr id="1266691" name="Rectangle 3"/>
          <p:cNvSpPr>
            <a:spLocks noGrp="1" noChangeArrowheads="1"/>
          </p:cNvSpPr>
          <p:nvPr>
            <p:ph type="body" idx="1"/>
          </p:nvPr>
        </p:nvSpPr>
        <p:spPr>
          <a:xfrm>
            <a:off x="533400" y="914400"/>
            <a:ext cx="8153400" cy="1512888"/>
          </a:xfrm>
        </p:spPr>
        <p:txBody>
          <a:bodyPr>
            <a:normAutofit/>
          </a:bodyPr>
          <a:lstStyle/>
          <a:p>
            <a:pPr>
              <a:lnSpc>
                <a:spcPct val="100000"/>
              </a:lnSpc>
            </a:pPr>
            <a:r>
              <a:rPr lang="en-US" dirty="0"/>
              <a:t>Split the multiple instruction cycle into smaller and </a:t>
            </a:r>
            <a:r>
              <a:rPr lang="en-US"/>
              <a:t>smaller </a:t>
            </a:r>
            <a:r>
              <a:rPr lang="en-US" smtClean="0"/>
              <a:t>steps</a:t>
            </a:r>
            <a:endParaRPr lang="en-US" dirty="0"/>
          </a:p>
        </p:txBody>
      </p:sp>
      <p:sp>
        <p:nvSpPr>
          <p:cNvPr id="1266692" name="Rectangle 4"/>
          <p:cNvSpPr>
            <a:spLocks noChangeArrowheads="1"/>
          </p:cNvSpPr>
          <p:nvPr/>
        </p:nvSpPr>
        <p:spPr bwMode="auto">
          <a:xfrm>
            <a:off x="533400" y="2667000"/>
            <a:ext cx="8153400" cy="1959511"/>
          </a:xfrm>
          <a:prstGeom prst="rect">
            <a:avLst/>
          </a:prstGeom>
          <a:noFill/>
          <a:ln w="12700">
            <a:noFill/>
            <a:miter lim="800000"/>
            <a:headEnd/>
            <a:tailEnd/>
          </a:ln>
          <a:effectLst/>
        </p:spPr>
        <p:txBody>
          <a:bodyPr lIns="63500" tIns="25400" rIns="63500" bIns="25400">
            <a:spAutoFit/>
          </a:bodyPr>
          <a:lstStyle/>
          <a:p>
            <a:pPr marL="287338" indent="-287338">
              <a:spcBef>
                <a:spcPct val="65000"/>
              </a:spcBef>
              <a:buClr>
                <a:schemeClr val="accent1"/>
              </a:buClr>
              <a:buSzPct val="75000"/>
              <a:buFont typeface="Wingdings" pitchFamily="2" charset="2"/>
              <a:buChar char="q"/>
            </a:pPr>
            <a:r>
              <a:rPr lang="en-US" sz="2400" dirty="0">
                <a:solidFill>
                  <a:schemeClr val="tx1"/>
                </a:solidFill>
              </a:rPr>
              <a:t>Start fetching and executing the next instruction before the current one has completed</a:t>
            </a:r>
          </a:p>
          <a:p>
            <a:pPr marL="741363" lvl="1" indent="-246063">
              <a:spcBef>
                <a:spcPct val="40000"/>
              </a:spcBef>
              <a:buClr>
                <a:schemeClr val="accent1"/>
              </a:buClr>
              <a:buSzPct val="75000"/>
              <a:buFont typeface="Monotype Sorts" pitchFamily="2" charset="2"/>
              <a:buChar char="l"/>
            </a:pPr>
            <a:r>
              <a:rPr lang="en-US" sz="2000" dirty="0"/>
              <a:t>Pipelining</a:t>
            </a:r>
            <a:r>
              <a:rPr lang="en-US" sz="2000" dirty="0">
                <a:solidFill>
                  <a:schemeClr val="tx1"/>
                </a:solidFill>
              </a:rPr>
              <a:t> – (all?) modern processors are pipelined for performance</a:t>
            </a:r>
          </a:p>
          <a:p>
            <a:pPr marL="741363" lvl="1" indent="-246063">
              <a:spcBef>
                <a:spcPct val="40000"/>
              </a:spcBef>
              <a:buClr>
                <a:schemeClr val="accent1"/>
              </a:buClr>
              <a:buSzPct val="75000"/>
              <a:buFont typeface="Monotype Sorts" pitchFamily="2" charset="2"/>
              <a:buChar char="l"/>
            </a:pPr>
            <a:r>
              <a:rPr lang="en-US" sz="2000" dirty="0">
                <a:solidFill>
                  <a:schemeClr val="tx1"/>
                </a:solidFill>
              </a:rPr>
              <a:t>Remember </a:t>
            </a:r>
            <a:r>
              <a:rPr lang="en-US" sz="2000" i="1" dirty="0">
                <a:solidFill>
                  <a:schemeClr val="tx1"/>
                </a:solidFill>
              </a:rPr>
              <a:t>the</a:t>
            </a:r>
            <a:r>
              <a:rPr lang="en-US" sz="2000" dirty="0">
                <a:solidFill>
                  <a:schemeClr val="tx1"/>
                </a:solidFill>
              </a:rPr>
              <a:t> performance equation:                                              		</a:t>
            </a:r>
            <a:r>
              <a:rPr lang="en-US" sz="2000" dirty="0" smtClean="0">
                <a:solidFill>
                  <a:schemeClr val="tx1"/>
                </a:solidFill>
              </a:rPr>
              <a:t>    CPU </a:t>
            </a:r>
            <a:r>
              <a:rPr lang="en-US" sz="2000" dirty="0">
                <a:solidFill>
                  <a:schemeClr val="tx1"/>
                </a:solidFill>
              </a:rPr>
              <a:t>time = CPI * CC * IC</a:t>
            </a:r>
          </a:p>
        </p:txBody>
      </p:sp>
      <p:sp>
        <p:nvSpPr>
          <p:cNvPr id="1266693" name="Rectangle 5"/>
          <p:cNvSpPr>
            <a:spLocks noChangeArrowheads="1"/>
          </p:cNvSpPr>
          <p:nvPr/>
        </p:nvSpPr>
        <p:spPr bwMode="auto">
          <a:xfrm>
            <a:off x="609600" y="5257800"/>
            <a:ext cx="8153400" cy="842963"/>
          </a:xfrm>
          <a:prstGeom prst="rect">
            <a:avLst/>
          </a:prstGeom>
          <a:noFill/>
          <a:ln w="12700">
            <a:noFill/>
            <a:miter lim="800000"/>
            <a:headEnd/>
            <a:tailEnd/>
          </a:ln>
          <a:effectLst/>
        </p:spPr>
        <p:txBody>
          <a:bodyPr lIns="63500" tIns="25400" rIns="63500" bIns="25400">
            <a:spAutoFit/>
          </a:bodyPr>
          <a:lstStyle/>
          <a:p>
            <a:pPr marL="287338" indent="-287338">
              <a:spcBef>
                <a:spcPct val="65000"/>
              </a:spcBef>
              <a:buClr>
                <a:schemeClr val="accent1"/>
              </a:buClr>
              <a:buSzPct val="75000"/>
              <a:buFont typeface="Wingdings" pitchFamily="2" charset="2"/>
              <a:buChar char="q"/>
            </a:pPr>
            <a:r>
              <a:rPr lang="en-US" sz="2400">
                <a:solidFill>
                  <a:schemeClr val="tx1"/>
                </a:solidFill>
              </a:rPr>
              <a:t>Fetch (and execute) more than one instruction at a time</a:t>
            </a:r>
          </a:p>
          <a:p>
            <a:pPr marL="741363" lvl="1" indent="-246063">
              <a:spcBef>
                <a:spcPct val="40000"/>
              </a:spcBef>
              <a:buClr>
                <a:schemeClr val="accent1"/>
              </a:buClr>
              <a:buSzPct val="75000"/>
              <a:buFont typeface="Monotype Sorts" pitchFamily="2" charset="2"/>
              <a:buChar char="l"/>
            </a:pPr>
            <a:r>
              <a:rPr lang="en-US" sz="2000">
                <a:solidFill>
                  <a:schemeClr val="tx1"/>
                </a:solidFill>
              </a:rPr>
              <a:t>Superscalar processing – stay tuned</a:t>
            </a:r>
          </a:p>
        </p:txBody>
      </p:sp>
      <p:sp>
        <p:nvSpPr>
          <p:cNvPr id="6" name="Slide Number Placeholder 5"/>
          <p:cNvSpPr>
            <a:spLocks noGrp="1"/>
          </p:cNvSpPr>
          <p:nvPr>
            <p:ph type="sldNum" sz="quarter" idx="12"/>
          </p:nvPr>
        </p:nvSpPr>
        <p:spPr/>
        <p:txBody>
          <a:bodyPr/>
          <a:lstStyle/>
          <a:p>
            <a:fld id="{9F75FEA4-BE46-4E23-B960-59FADFBDF281}"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CSE340, ACH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6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66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6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691" grpId="0" build="p"/>
      <p:bldP spid="1266692" grpId="0"/>
      <p:bldP spid="12666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6</a:t>
            </a:fld>
            <a:endParaRPr lang="en-US"/>
          </a:p>
        </p:txBody>
      </p:sp>
      <p:sp>
        <p:nvSpPr>
          <p:cNvPr id="6" name="Title 1"/>
          <p:cNvSpPr>
            <a:spLocks noGrp="1"/>
          </p:cNvSpPr>
          <p:nvPr>
            <p:ph type="title"/>
          </p:nvPr>
        </p:nvSpPr>
        <p:spPr>
          <a:xfrm>
            <a:off x="228600" y="152400"/>
            <a:ext cx="8915400" cy="1066800"/>
          </a:xfrm>
        </p:spPr>
        <p:txBody>
          <a:bodyPr/>
          <a:lstStyle/>
          <a:p>
            <a:r>
              <a:rPr lang="en-US" sz="3000" smtClean="0">
                <a:ea typeface="ＭＳ Ｐゴシック" panose="020B0600070205080204" pitchFamily="34" charset="-128"/>
              </a:rPr>
              <a:t>Can We Use the Idle Hardware to Improve Concurrency?	</a:t>
            </a:r>
          </a:p>
        </p:txBody>
      </p:sp>
      <p:sp>
        <p:nvSpPr>
          <p:cNvPr id="7" name="Content Placeholder 2"/>
          <p:cNvSpPr>
            <a:spLocks noGrp="1"/>
          </p:cNvSpPr>
          <p:nvPr>
            <p:ph idx="1"/>
          </p:nvPr>
        </p:nvSpPr>
        <p:spPr>
          <a:xfrm>
            <a:off x="228600" y="996950"/>
            <a:ext cx="8610600" cy="5194300"/>
          </a:xfrm>
        </p:spPr>
        <p:txBody>
          <a:bodyPr>
            <a:normAutofit fontScale="85000" lnSpcReduction="20000"/>
          </a:bodyPr>
          <a:lstStyle/>
          <a:p>
            <a:r>
              <a:rPr lang="en-US" smtClean="0">
                <a:ea typeface="ＭＳ Ｐゴシック" panose="020B0600070205080204" pitchFamily="34" charset="-128"/>
              </a:rPr>
              <a:t>Goal: Concurrency </a:t>
            </a:r>
            <a:r>
              <a:rPr lang="en-US" smtClean="0">
                <a:ea typeface="ＭＳ Ｐゴシック" panose="020B0600070205080204" pitchFamily="34" charset="-128"/>
                <a:sym typeface="Wingdings" panose="05000000000000000000" pitchFamily="2" charset="2"/>
              </a:rPr>
              <a:t> throughput (more </a:t>
            </a:r>
            <a:r>
              <a:rPr lang="en-US" altLang="en-US" smtClean="0">
                <a:ea typeface="ＭＳ Ｐゴシック" panose="020B0600070205080204" pitchFamily="34" charset="-128"/>
                <a:sym typeface="Wingdings" panose="05000000000000000000" pitchFamily="2" charset="2"/>
              </a:rPr>
              <a:t>“</a:t>
            </a:r>
            <a:r>
              <a:rPr lang="en-US" smtClean="0">
                <a:ea typeface="ＭＳ Ｐゴシック" panose="020B0600070205080204" pitchFamily="34" charset="-128"/>
                <a:sym typeface="Wingdings" panose="05000000000000000000" pitchFamily="2" charset="2"/>
              </a:rPr>
              <a:t>work</a:t>
            </a:r>
            <a:r>
              <a:rPr lang="en-US" altLang="en-US" smtClean="0">
                <a:ea typeface="ＭＳ Ｐゴシック" panose="020B0600070205080204" pitchFamily="34" charset="-128"/>
                <a:sym typeface="Wingdings" panose="05000000000000000000" pitchFamily="2" charset="2"/>
              </a:rPr>
              <a:t>”</a:t>
            </a:r>
            <a:r>
              <a:rPr lang="en-US" smtClean="0">
                <a:ea typeface="ＭＳ Ｐゴシック" panose="020B0600070205080204" pitchFamily="34" charset="-128"/>
                <a:sym typeface="Wingdings" panose="05000000000000000000" pitchFamily="2" charset="2"/>
              </a:rPr>
              <a:t> completed in one cycle)</a:t>
            </a:r>
          </a:p>
          <a:p>
            <a:endParaRPr lang="en-US" smtClean="0">
              <a:ea typeface="ＭＳ Ｐゴシック" panose="020B0600070205080204" pitchFamily="34" charset="-128"/>
            </a:endParaRPr>
          </a:p>
          <a:p>
            <a:r>
              <a:rPr lang="en-US" smtClean="0">
                <a:ea typeface="ＭＳ Ｐゴシック" panose="020B0600070205080204" pitchFamily="34" charset="-128"/>
              </a:rPr>
              <a:t>Idea: When an instruction is using some resources in its processing phase, </a:t>
            </a:r>
            <a:r>
              <a:rPr lang="en-US" smtClean="0">
                <a:solidFill>
                  <a:srgbClr val="0000FF"/>
                </a:solidFill>
                <a:ea typeface="ＭＳ Ｐゴシック" panose="020B0600070205080204" pitchFamily="34" charset="-128"/>
              </a:rPr>
              <a:t>process other instructions on idle resources</a:t>
            </a:r>
            <a:r>
              <a:rPr lang="en-US" smtClean="0">
                <a:ea typeface="ＭＳ Ｐゴシック" panose="020B0600070205080204" pitchFamily="34" charset="-128"/>
              </a:rPr>
              <a:t> not needed by that instruction</a:t>
            </a:r>
          </a:p>
          <a:p>
            <a:pPr lvl="1"/>
            <a:r>
              <a:rPr lang="en-US" smtClean="0">
                <a:ea typeface="ＭＳ Ｐゴシック" panose="020B0600070205080204" pitchFamily="34" charset="-128"/>
              </a:rPr>
              <a:t>E.g., when an instruction is being decoded, fetch the next instruction</a:t>
            </a:r>
          </a:p>
          <a:p>
            <a:pPr lvl="1"/>
            <a:r>
              <a:rPr lang="en-US" smtClean="0">
                <a:ea typeface="ＭＳ Ｐゴシック" panose="020B0600070205080204" pitchFamily="34" charset="-128"/>
              </a:rPr>
              <a:t>E.g., when an instruction is being executed, decode another instruction</a:t>
            </a:r>
          </a:p>
          <a:p>
            <a:pPr lvl="1"/>
            <a:r>
              <a:rPr lang="en-US" smtClean="0">
                <a:ea typeface="ＭＳ Ｐゴシック" panose="020B0600070205080204" pitchFamily="34" charset="-128"/>
              </a:rPr>
              <a:t>E.g., when an instruction is accessing data memory (ld/st), execute the next instruction</a:t>
            </a:r>
          </a:p>
          <a:p>
            <a:pPr lvl="1"/>
            <a:r>
              <a:rPr lang="en-US" smtClean="0">
                <a:ea typeface="ＭＳ Ｐゴシック" panose="020B0600070205080204" pitchFamily="34" charset="-128"/>
              </a:rPr>
              <a:t>E.g., when an instruction is writing its result into the register file, access data memory for the next instruction</a:t>
            </a:r>
          </a:p>
        </p:txBody>
      </p:sp>
    </p:spTree>
    <p:extLst>
      <p:ext uri="{BB962C8B-B14F-4D97-AF65-F5344CB8AC3E}">
        <p14:creationId xmlns:p14="http://schemas.microsoft.com/office/powerpoint/2010/main" val="21488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7</a:t>
            </a:fld>
            <a:endParaRPr lang="en-US"/>
          </a:p>
        </p:txBody>
      </p:sp>
      <p:sp>
        <p:nvSpPr>
          <p:cNvPr id="6" name="Title 1"/>
          <p:cNvSpPr>
            <a:spLocks noGrp="1"/>
          </p:cNvSpPr>
          <p:nvPr>
            <p:ph type="title"/>
          </p:nvPr>
        </p:nvSpPr>
        <p:spPr>
          <a:xfrm>
            <a:off x="228600" y="152400"/>
            <a:ext cx="8610600" cy="1066800"/>
          </a:xfrm>
        </p:spPr>
        <p:txBody>
          <a:bodyPr/>
          <a:lstStyle/>
          <a:p>
            <a:r>
              <a:rPr lang="en-US" smtClean="0">
                <a:ea typeface="ＭＳ Ｐゴシック" panose="020B0600070205080204" pitchFamily="34" charset="-128"/>
              </a:rPr>
              <a:t>Pipelining: Basic Idea</a:t>
            </a:r>
          </a:p>
        </p:txBody>
      </p:sp>
      <p:sp>
        <p:nvSpPr>
          <p:cNvPr id="7" name="Content Placeholder 2"/>
          <p:cNvSpPr>
            <a:spLocks noGrp="1"/>
          </p:cNvSpPr>
          <p:nvPr>
            <p:ph idx="1"/>
          </p:nvPr>
        </p:nvSpPr>
        <p:spPr>
          <a:xfrm>
            <a:off x="228600" y="914400"/>
            <a:ext cx="8915400" cy="5194300"/>
          </a:xfrm>
        </p:spPr>
        <p:txBody>
          <a:bodyPr>
            <a:normAutofit fontScale="85000" lnSpcReduction="20000"/>
          </a:bodyPr>
          <a:lstStyle/>
          <a:p>
            <a:r>
              <a:rPr lang="en-US" smtClean="0">
                <a:ea typeface="ＭＳ Ｐゴシック" panose="020B0600070205080204" pitchFamily="34" charset="-128"/>
              </a:rPr>
              <a:t>More systematically:</a:t>
            </a:r>
          </a:p>
          <a:p>
            <a:pPr lvl="1"/>
            <a:r>
              <a:rPr lang="en-US" smtClean="0">
                <a:ea typeface="ＭＳ Ｐゴシック" panose="020B0600070205080204" pitchFamily="34" charset="-128"/>
              </a:rPr>
              <a:t>Pipeline the execution of multiple instructions</a:t>
            </a:r>
          </a:p>
          <a:p>
            <a:pPr lvl="1"/>
            <a:r>
              <a:rPr lang="en-US" smtClean="0">
                <a:ea typeface="ＭＳ Ｐゴシック" panose="020B0600070205080204" pitchFamily="34" charset="-128"/>
              </a:rPr>
              <a:t>Analogy: </a:t>
            </a:r>
            <a:r>
              <a:rPr lang="en-US" altLang="en-US" smtClean="0">
                <a:ea typeface="ＭＳ Ｐゴシック" panose="020B0600070205080204" pitchFamily="34" charset="-128"/>
              </a:rPr>
              <a:t>“</a:t>
            </a:r>
            <a:r>
              <a:rPr lang="en-US" smtClean="0">
                <a:ea typeface="ＭＳ Ｐゴシック" panose="020B0600070205080204" pitchFamily="34" charset="-128"/>
              </a:rPr>
              <a:t>Assembly line processing</a:t>
            </a:r>
            <a:r>
              <a:rPr lang="en-US" altLang="en-US" smtClean="0">
                <a:ea typeface="ＭＳ Ｐゴシック" panose="020B0600070205080204" pitchFamily="34" charset="-128"/>
              </a:rPr>
              <a:t>”</a:t>
            </a:r>
            <a:r>
              <a:rPr lang="en-US" smtClean="0">
                <a:ea typeface="ＭＳ Ｐゴシック" panose="020B0600070205080204" pitchFamily="34" charset="-128"/>
              </a:rPr>
              <a:t> of instructions</a:t>
            </a:r>
          </a:p>
          <a:p>
            <a:pPr lvl="1"/>
            <a:endParaRPr lang="en-US" sz="1200" smtClean="0">
              <a:ea typeface="ＭＳ Ｐゴシック" panose="020B0600070205080204" pitchFamily="34" charset="-128"/>
            </a:endParaRPr>
          </a:p>
          <a:p>
            <a:r>
              <a:rPr lang="en-US" smtClean="0">
                <a:ea typeface="ＭＳ Ｐゴシック" panose="020B0600070205080204" pitchFamily="34" charset="-128"/>
              </a:rPr>
              <a:t>Idea:</a:t>
            </a:r>
          </a:p>
          <a:p>
            <a:pPr lvl="1"/>
            <a:r>
              <a:rPr lang="en-US" smtClean="0">
                <a:solidFill>
                  <a:srgbClr val="0000FF"/>
                </a:solidFill>
                <a:ea typeface="ＭＳ Ｐゴシック" panose="020B0600070205080204" pitchFamily="34" charset="-128"/>
              </a:rPr>
              <a:t>Divide the instruction processing cycle into distinct </a:t>
            </a:r>
            <a:r>
              <a:rPr lang="en-US" altLang="en-US" smtClean="0">
                <a:solidFill>
                  <a:srgbClr val="0000FF"/>
                </a:solidFill>
                <a:ea typeface="ＭＳ Ｐゴシック" panose="020B0600070205080204" pitchFamily="34" charset="-128"/>
              </a:rPr>
              <a:t>“</a:t>
            </a:r>
            <a:r>
              <a:rPr lang="en-US" smtClean="0">
                <a:solidFill>
                  <a:srgbClr val="0000FF"/>
                </a:solidFill>
                <a:ea typeface="ＭＳ Ｐゴシック" panose="020B0600070205080204" pitchFamily="34" charset="-128"/>
              </a:rPr>
              <a:t>stages</a:t>
            </a:r>
            <a:r>
              <a:rPr lang="en-US" altLang="en-US" smtClean="0">
                <a:solidFill>
                  <a:srgbClr val="0000FF"/>
                </a:solidFill>
                <a:ea typeface="ＭＳ Ｐゴシック" panose="020B0600070205080204" pitchFamily="34" charset="-128"/>
              </a:rPr>
              <a:t>”</a:t>
            </a:r>
            <a:r>
              <a:rPr lang="en-US" smtClean="0">
                <a:solidFill>
                  <a:srgbClr val="0000FF"/>
                </a:solidFill>
                <a:ea typeface="ＭＳ Ｐゴシック" panose="020B0600070205080204" pitchFamily="34" charset="-128"/>
              </a:rPr>
              <a:t> of processing</a:t>
            </a:r>
          </a:p>
          <a:p>
            <a:pPr lvl="1"/>
            <a:r>
              <a:rPr lang="en-US" smtClean="0">
                <a:ea typeface="ＭＳ Ｐゴシック" panose="020B0600070205080204" pitchFamily="34" charset="-128"/>
              </a:rPr>
              <a:t>Ensure there are enough hardware resources to process one instruction in each stage</a:t>
            </a:r>
          </a:p>
          <a:p>
            <a:pPr lvl="1"/>
            <a:r>
              <a:rPr lang="en-US" smtClean="0">
                <a:solidFill>
                  <a:srgbClr val="0000FF"/>
                </a:solidFill>
                <a:ea typeface="ＭＳ Ｐゴシック" panose="020B0600070205080204" pitchFamily="34" charset="-128"/>
              </a:rPr>
              <a:t>Process a different instruction in each stage</a:t>
            </a:r>
          </a:p>
          <a:p>
            <a:pPr lvl="2"/>
            <a:r>
              <a:rPr lang="en-US" smtClean="0">
                <a:ea typeface="ＭＳ Ｐゴシック" panose="020B0600070205080204" pitchFamily="34" charset="-128"/>
              </a:rPr>
              <a:t>Instructions consecutive in program order are processed in consecutive stages</a:t>
            </a:r>
          </a:p>
          <a:p>
            <a:endParaRPr lang="en-US" sz="1200" smtClean="0">
              <a:ea typeface="ＭＳ Ｐゴシック" panose="020B0600070205080204" pitchFamily="34" charset="-128"/>
            </a:endParaRPr>
          </a:p>
          <a:p>
            <a:r>
              <a:rPr lang="en-US" smtClean="0">
                <a:ea typeface="ＭＳ Ｐゴシック" panose="020B0600070205080204" pitchFamily="34" charset="-128"/>
              </a:rPr>
              <a:t>Benefit: Increases instruction processing throughput (1/CPI)</a:t>
            </a:r>
          </a:p>
          <a:p>
            <a:r>
              <a:rPr lang="en-US" smtClean="0">
                <a:ea typeface="ＭＳ Ｐゴシック" panose="020B0600070205080204" pitchFamily="34" charset="-128"/>
              </a:rPr>
              <a:t>Downside: Start thinking about this…</a:t>
            </a:r>
          </a:p>
        </p:txBody>
      </p:sp>
    </p:spTree>
    <p:extLst>
      <p:ext uri="{BB962C8B-B14F-4D97-AF65-F5344CB8AC3E}">
        <p14:creationId xmlns:p14="http://schemas.microsoft.com/office/powerpoint/2010/main" val="124153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a:xfrm>
            <a:off x="457200" y="274638"/>
            <a:ext cx="8229600" cy="639762"/>
          </a:xfrm>
        </p:spPr>
        <p:txBody>
          <a:bodyPr>
            <a:normAutofit fontScale="90000"/>
          </a:bodyPr>
          <a:lstStyle/>
          <a:p>
            <a:r>
              <a:rPr lang="en-US" dirty="0"/>
              <a:t>A Pipelined MIPS Processor</a:t>
            </a:r>
          </a:p>
        </p:txBody>
      </p:sp>
      <p:sp>
        <p:nvSpPr>
          <p:cNvPr id="1198083" name="Rectangle 3"/>
          <p:cNvSpPr>
            <a:spLocks noGrp="1" noChangeArrowheads="1"/>
          </p:cNvSpPr>
          <p:nvPr>
            <p:ph type="body" idx="1"/>
          </p:nvPr>
        </p:nvSpPr>
        <p:spPr>
          <a:xfrm>
            <a:off x="457200" y="838200"/>
            <a:ext cx="8305800" cy="1987550"/>
          </a:xfrm>
        </p:spPr>
        <p:txBody>
          <a:bodyPr>
            <a:normAutofit fontScale="70000" lnSpcReduction="20000"/>
          </a:bodyPr>
          <a:lstStyle/>
          <a:p>
            <a:r>
              <a:rPr lang="en-US"/>
              <a:t>Start the </a:t>
            </a:r>
            <a:r>
              <a:rPr lang="en-US">
                <a:solidFill>
                  <a:schemeClr val="accent1"/>
                </a:solidFill>
              </a:rPr>
              <a:t>next</a:t>
            </a:r>
            <a:r>
              <a:rPr lang="en-US"/>
              <a:t> instruction before the current one has completed</a:t>
            </a:r>
          </a:p>
          <a:p>
            <a:pPr lvl="1"/>
            <a:r>
              <a:rPr lang="en-US"/>
              <a:t>improves </a:t>
            </a:r>
            <a:r>
              <a:rPr lang="en-US">
                <a:solidFill>
                  <a:schemeClr val="accent1"/>
                </a:solidFill>
              </a:rPr>
              <a:t>throughput</a:t>
            </a:r>
            <a:r>
              <a:rPr lang="en-US"/>
              <a:t> - total amount of work done in a given time</a:t>
            </a:r>
          </a:p>
          <a:p>
            <a:pPr lvl="1"/>
            <a:r>
              <a:rPr lang="en-US"/>
              <a:t>instruction </a:t>
            </a:r>
            <a:r>
              <a:rPr lang="en-US">
                <a:solidFill>
                  <a:schemeClr val="accent1"/>
                </a:solidFill>
              </a:rPr>
              <a:t>latency</a:t>
            </a:r>
            <a:r>
              <a:rPr lang="en-US"/>
              <a:t> (execution time, delay time, response time - time from the start of an instruction to its completion) is </a:t>
            </a:r>
            <a:r>
              <a:rPr lang="en-US" i="1"/>
              <a:t>not</a:t>
            </a:r>
            <a:r>
              <a:rPr lang="en-US"/>
              <a:t> reduced</a:t>
            </a:r>
          </a:p>
        </p:txBody>
      </p:sp>
      <p:grpSp>
        <p:nvGrpSpPr>
          <p:cNvPr id="2" name="Group 4"/>
          <p:cNvGrpSpPr>
            <a:grpSpLocks/>
          </p:cNvGrpSpPr>
          <p:nvPr/>
        </p:nvGrpSpPr>
        <p:grpSpPr bwMode="auto">
          <a:xfrm>
            <a:off x="1587500" y="3470275"/>
            <a:ext cx="825500" cy="254000"/>
            <a:chOff x="1248" y="712"/>
            <a:chExt cx="520" cy="160"/>
          </a:xfrm>
        </p:grpSpPr>
        <p:sp>
          <p:nvSpPr>
            <p:cNvPr id="1198085" name="Line 5"/>
            <p:cNvSpPr>
              <a:spLocks noChangeShapeType="1"/>
            </p:cNvSpPr>
            <p:nvPr/>
          </p:nvSpPr>
          <p:spPr bwMode="auto">
            <a:xfrm>
              <a:off x="1256" y="864"/>
              <a:ext cx="272" cy="0"/>
            </a:xfrm>
            <a:prstGeom prst="line">
              <a:avLst/>
            </a:prstGeom>
            <a:noFill/>
            <a:ln w="25400">
              <a:solidFill>
                <a:schemeClr val="tx1"/>
              </a:solidFill>
              <a:round/>
              <a:headEnd/>
              <a:tailEnd/>
            </a:ln>
            <a:effectLst/>
          </p:spPr>
          <p:txBody>
            <a:bodyPr wrap="none" anchor="ctr"/>
            <a:lstStyle/>
            <a:p>
              <a:endParaRPr lang="en-US"/>
            </a:p>
          </p:txBody>
        </p:sp>
        <p:sp>
          <p:nvSpPr>
            <p:cNvPr id="1198086" name="Line 6"/>
            <p:cNvSpPr>
              <a:spLocks noChangeShapeType="1"/>
            </p:cNvSpPr>
            <p:nvPr/>
          </p:nvSpPr>
          <p:spPr bwMode="auto">
            <a:xfrm>
              <a:off x="1248" y="728"/>
              <a:ext cx="0" cy="128"/>
            </a:xfrm>
            <a:prstGeom prst="line">
              <a:avLst/>
            </a:prstGeom>
            <a:noFill/>
            <a:ln w="25400">
              <a:solidFill>
                <a:schemeClr val="tx1"/>
              </a:solidFill>
              <a:round/>
              <a:headEnd/>
              <a:tailEnd/>
            </a:ln>
            <a:effectLst/>
          </p:spPr>
          <p:txBody>
            <a:bodyPr wrap="none" anchor="ctr"/>
            <a:lstStyle/>
            <a:p>
              <a:endParaRPr lang="en-US"/>
            </a:p>
          </p:txBody>
        </p:sp>
        <p:sp>
          <p:nvSpPr>
            <p:cNvPr id="1198087" name="Line 7"/>
            <p:cNvSpPr>
              <a:spLocks noChangeShapeType="1"/>
            </p:cNvSpPr>
            <p:nvPr/>
          </p:nvSpPr>
          <p:spPr bwMode="auto">
            <a:xfrm flipV="1">
              <a:off x="1536" y="712"/>
              <a:ext cx="0" cy="160"/>
            </a:xfrm>
            <a:prstGeom prst="line">
              <a:avLst/>
            </a:prstGeom>
            <a:noFill/>
            <a:ln w="25400">
              <a:solidFill>
                <a:schemeClr val="tx1"/>
              </a:solidFill>
              <a:round/>
              <a:headEnd/>
              <a:tailEnd/>
            </a:ln>
            <a:effectLst/>
          </p:spPr>
          <p:txBody>
            <a:bodyPr wrap="none" anchor="ctr"/>
            <a:lstStyle/>
            <a:p>
              <a:endParaRPr lang="en-US"/>
            </a:p>
          </p:txBody>
        </p:sp>
        <p:sp>
          <p:nvSpPr>
            <p:cNvPr id="1198088" name="Line 8"/>
            <p:cNvSpPr>
              <a:spLocks noChangeShapeType="1"/>
            </p:cNvSpPr>
            <p:nvPr/>
          </p:nvSpPr>
          <p:spPr bwMode="auto">
            <a:xfrm>
              <a:off x="1544"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2425700" y="3470275"/>
            <a:ext cx="825500" cy="254000"/>
            <a:chOff x="1776" y="712"/>
            <a:chExt cx="520" cy="160"/>
          </a:xfrm>
        </p:grpSpPr>
        <p:sp>
          <p:nvSpPr>
            <p:cNvPr id="1198090" name="Line 10"/>
            <p:cNvSpPr>
              <a:spLocks noChangeShapeType="1"/>
            </p:cNvSpPr>
            <p:nvPr/>
          </p:nvSpPr>
          <p:spPr bwMode="auto">
            <a:xfrm>
              <a:off x="1784" y="864"/>
              <a:ext cx="272" cy="0"/>
            </a:xfrm>
            <a:prstGeom prst="line">
              <a:avLst/>
            </a:prstGeom>
            <a:noFill/>
            <a:ln w="25400">
              <a:solidFill>
                <a:schemeClr val="tx1"/>
              </a:solidFill>
              <a:round/>
              <a:headEnd/>
              <a:tailEnd/>
            </a:ln>
            <a:effectLst/>
          </p:spPr>
          <p:txBody>
            <a:bodyPr wrap="none" anchor="ctr"/>
            <a:lstStyle/>
            <a:p>
              <a:endParaRPr lang="en-US"/>
            </a:p>
          </p:txBody>
        </p:sp>
        <p:sp>
          <p:nvSpPr>
            <p:cNvPr id="1198091" name="Line 11"/>
            <p:cNvSpPr>
              <a:spLocks noChangeShapeType="1"/>
            </p:cNvSpPr>
            <p:nvPr/>
          </p:nvSpPr>
          <p:spPr bwMode="auto">
            <a:xfrm>
              <a:off x="1776" y="728"/>
              <a:ext cx="0" cy="128"/>
            </a:xfrm>
            <a:prstGeom prst="line">
              <a:avLst/>
            </a:prstGeom>
            <a:noFill/>
            <a:ln w="25400">
              <a:solidFill>
                <a:schemeClr val="tx1"/>
              </a:solidFill>
              <a:round/>
              <a:headEnd/>
              <a:tailEnd/>
            </a:ln>
            <a:effectLst/>
          </p:spPr>
          <p:txBody>
            <a:bodyPr wrap="none" anchor="ctr"/>
            <a:lstStyle/>
            <a:p>
              <a:endParaRPr lang="en-US"/>
            </a:p>
          </p:txBody>
        </p:sp>
        <p:sp>
          <p:nvSpPr>
            <p:cNvPr id="1198092" name="Line 12"/>
            <p:cNvSpPr>
              <a:spLocks noChangeShapeType="1"/>
            </p:cNvSpPr>
            <p:nvPr/>
          </p:nvSpPr>
          <p:spPr bwMode="auto">
            <a:xfrm flipV="1">
              <a:off x="2064" y="712"/>
              <a:ext cx="0" cy="160"/>
            </a:xfrm>
            <a:prstGeom prst="line">
              <a:avLst/>
            </a:prstGeom>
            <a:noFill/>
            <a:ln w="25400">
              <a:solidFill>
                <a:schemeClr val="tx1"/>
              </a:solidFill>
              <a:round/>
              <a:headEnd/>
              <a:tailEnd/>
            </a:ln>
            <a:effectLst/>
          </p:spPr>
          <p:txBody>
            <a:bodyPr wrap="none" anchor="ctr"/>
            <a:lstStyle/>
            <a:p>
              <a:endParaRPr lang="en-US"/>
            </a:p>
          </p:txBody>
        </p:sp>
        <p:sp>
          <p:nvSpPr>
            <p:cNvPr id="1198093" name="Line 13"/>
            <p:cNvSpPr>
              <a:spLocks noChangeShapeType="1"/>
            </p:cNvSpPr>
            <p:nvPr/>
          </p:nvSpPr>
          <p:spPr bwMode="auto">
            <a:xfrm>
              <a:off x="2072"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4" name="Group 14"/>
          <p:cNvGrpSpPr>
            <a:grpSpLocks/>
          </p:cNvGrpSpPr>
          <p:nvPr/>
        </p:nvGrpSpPr>
        <p:grpSpPr bwMode="auto">
          <a:xfrm>
            <a:off x="3263900" y="3470275"/>
            <a:ext cx="825500" cy="254000"/>
            <a:chOff x="2304" y="712"/>
            <a:chExt cx="520" cy="160"/>
          </a:xfrm>
        </p:grpSpPr>
        <p:sp>
          <p:nvSpPr>
            <p:cNvPr id="1198095" name="Line 15"/>
            <p:cNvSpPr>
              <a:spLocks noChangeShapeType="1"/>
            </p:cNvSpPr>
            <p:nvPr/>
          </p:nvSpPr>
          <p:spPr bwMode="auto">
            <a:xfrm>
              <a:off x="2312" y="864"/>
              <a:ext cx="272" cy="0"/>
            </a:xfrm>
            <a:prstGeom prst="line">
              <a:avLst/>
            </a:prstGeom>
            <a:noFill/>
            <a:ln w="25400">
              <a:solidFill>
                <a:schemeClr val="tx1"/>
              </a:solidFill>
              <a:round/>
              <a:headEnd/>
              <a:tailEnd/>
            </a:ln>
            <a:effectLst/>
          </p:spPr>
          <p:txBody>
            <a:bodyPr wrap="none" anchor="ctr"/>
            <a:lstStyle/>
            <a:p>
              <a:endParaRPr lang="en-US"/>
            </a:p>
          </p:txBody>
        </p:sp>
        <p:sp>
          <p:nvSpPr>
            <p:cNvPr id="1198096" name="Line 16"/>
            <p:cNvSpPr>
              <a:spLocks noChangeShapeType="1"/>
            </p:cNvSpPr>
            <p:nvPr/>
          </p:nvSpPr>
          <p:spPr bwMode="auto">
            <a:xfrm>
              <a:off x="2304" y="728"/>
              <a:ext cx="0" cy="128"/>
            </a:xfrm>
            <a:prstGeom prst="line">
              <a:avLst/>
            </a:prstGeom>
            <a:noFill/>
            <a:ln w="25400">
              <a:solidFill>
                <a:schemeClr val="tx1"/>
              </a:solidFill>
              <a:round/>
              <a:headEnd/>
              <a:tailEnd/>
            </a:ln>
            <a:effectLst/>
          </p:spPr>
          <p:txBody>
            <a:bodyPr wrap="none" anchor="ctr"/>
            <a:lstStyle/>
            <a:p>
              <a:endParaRPr lang="en-US"/>
            </a:p>
          </p:txBody>
        </p:sp>
        <p:sp>
          <p:nvSpPr>
            <p:cNvPr id="1198097" name="Line 17"/>
            <p:cNvSpPr>
              <a:spLocks noChangeShapeType="1"/>
            </p:cNvSpPr>
            <p:nvPr/>
          </p:nvSpPr>
          <p:spPr bwMode="auto">
            <a:xfrm flipV="1">
              <a:off x="2592" y="712"/>
              <a:ext cx="0" cy="160"/>
            </a:xfrm>
            <a:prstGeom prst="line">
              <a:avLst/>
            </a:prstGeom>
            <a:noFill/>
            <a:ln w="25400">
              <a:solidFill>
                <a:schemeClr val="tx1"/>
              </a:solidFill>
              <a:round/>
              <a:headEnd/>
              <a:tailEnd/>
            </a:ln>
            <a:effectLst/>
          </p:spPr>
          <p:txBody>
            <a:bodyPr wrap="none" anchor="ctr"/>
            <a:lstStyle/>
            <a:p>
              <a:endParaRPr lang="en-US"/>
            </a:p>
          </p:txBody>
        </p:sp>
        <p:sp>
          <p:nvSpPr>
            <p:cNvPr id="1198098" name="Line 18"/>
            <p:cNvSpPr>
              <a:spLocks noChangeShapeType="1"/>
            </p:cNvSpPr>
            <p:nvPr/>
          </p:nvSpPr>
          <p:spPr bwMode="auto">
            <a:xfrm>
              <a:off x="2600"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5" name="Group 19"/>
          <p:cNvGrpSpPr>
            <a:grpSpLocks/>
          </p:cNvGrpSpPr>
          <p:nvPr/>
        </p:nvGrpSpPr>
        <p:grpSpPr bwMode="auto">
          <a:xfrm>
            <a:off x="4102100" y="3470275"/>
            <a:ext cx="825500" cy="254000"/>
            <a:chOff x="2832" y="712"/>
            <a:chExt cx="520" cy="160"/>
          </a:xfrm>
        </p:grpSpPr>
        <p:sp>
          <p:nvSpPr>
            <p:cNvPr id="1198100" name="Line 20"/>
            <p:cNvSpPr>
              <a:spLocks noChangeShapeType="1"/>
            </p:cNvSpPr>
            <p:nvPr/>
          </p:nvSpPr>
          <p:spPr bwMode="auto">
            <a:xfrm>
              <a:off x="2840" y="864"/>
              <a:ext cx="272" cy="0"/>
            </a:xfrm>
            <a:prstGeom prst="line">
              <a:avLst/>
            </a:prstGeom>
            <a:noFill/>
            <a:ln w="25400">
              <a:solidFill>
                <a:schemeClr val="tx1"/>
              </a:solidFill>
              <a:round/>
              <a:headEnd/>
              <a:tailEnd/>
            </a:ln>
            <a:effectLst/>
          </p:spPr>
          <p:txBody>
            <a:bodyPr wrap="none" anchor="ctr"/>
            <a:lstStyle/>
            <a:p>
              <a:endParaRPr lang="en-US"/>
            </a:p>
          </p:txBody>
        </p:sp>
        <p:sp>
          <p:nvSpPr>
            <p:cNvPr id="1198101" name="Line 21"/>
            <p:cNvSpPr>
              <a:spLocks noChangeShapeType="1"/>
            </p:cNvSpPr>
            <p:nvPr/>
          </p:nvSpPr>
          <p:spPr bwMode="auto">
            <a:xfrm>
              <a:off x="2832" y="728"/>
              <a:ext cx="0" cy="128"/>
            </a:xfrm>
            <a:prstGeom prst="line">
              <a:avLst/>
            </a:prstGeom>
            <a:noFill/>
            <a:ln w="25400">
              <a:solidFill>
                <a:schemeClr val="tx1"/>
              </a:solidFill>
              <a:round/>
              <a:headEnd/>
              <a:tailEnd/>
            </a:ln>
            <a:effectLst/>
          </p:spPr>
          <p:txBody>
            <a:bodyPr wrap="none" anchor="ctr"/>
            <a:lstStyle/>
            <a:p>
              <a:endParaRPr lang="en-US"/>
            </a:p>
          </p:txBody>
        </p:sp>
        <p:sp>
          <p:nvSpPr>
            <p:cNvPr id="1198102" name="Line 22"/>
            <p:cNvSpPr>
              <a:spLocks noChangeShapeType="1"/>
            </p:cNvSpPr>
            <p:nvPr/>
          </p:nvSpPr>
          <p:spPr bwMode="auto">
            <a:xfrm flipV="1">
              <a:off x="3120" y="712"/>
              <a:ext cx="0" cy="160"/>
            </a:xfrm>
            <a:prstGeom prst="line">
              <a:avLst/>
            </a:prstGeom>
            <a:noFill/>
            <a:ln w="25400">
              <a:solidFill>
                <a:schemeClr val="tx1"/>
              </a:solidFill>
              <a:round/>
              <a:headEnd/>
              <a:tailEnd/>
            </a:ln>
            <a:effectLst/>
          </p:spPr>
          <p:txBody>
            <a:bodyPr wrap="none" anchor="ctr"/>
            <a:lstStyle/>
            <a:p>
              <a:endParaRPr lang="en-US"/>
            </a:p>
          </p:txBody>
        </p:sp>
        <p:sp>
          <p:nvSpPr>
            <p:cNvPr id="1198103" name="Line 23"/>
            <p:cNvSpPr>
              <a:spLocks noChangeShapeType="1"/>
            </p:cNvSpPr>
            <p:nvPr/>
          </p:nvSpPr>
          <p:spPr bwMode="auto">
            <a:xfrm>
              <a:off x="3128"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6" name="Group 24"/>
          <p:cNvGrpSpPr>
            <a:grpSpLocks/>
          </p:cNvGrpSpPr>
          <p:nvPr/>
        </p:nvGrpSpPr>
        <p:grpSpPr bwMode="auto">
          <a:xfrm>
            <a:off x="4940300" y="3470275"/>
            <a:ext cx="825500" cy="254000"/>
            <a:chOff x="3360" y="712"/>
            <a:chExt cx="520" cy="160"/>
          </a:xfrm>
        </p:grpSpPr>
        <p:sp>
          <p:nvSpPr>
            <p:cNvPr id="1198105" name="Line 25"/>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06" name="Line 26"/>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07" name="Line 27"/>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08" name="Line 28"/>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8109" name="Line 29"/>
          <p:cNvSpPr>
            <a:spLocks noChangeShapeType="1"/>
          </p:cNvSpPr>
          <p:nvPr/>
        </p:nvSpPr>
        <p:spPr bwMode="auto">
          <a:xfrm>
            <a:off x="1219200" y="3482975"/>
            <a:ext cx="355600" cy="0"/>
          </a:xfrm>
          <a:prstGeom prst="line">
            <a:avLst/>
          </a:prstGeom>
          <a:noFill/>
          <a:ln w="25400">
            <a:solidFill>
              <a:schemeClr val="tx1"/>
            </a:solidFill>
            <a:round/>
            <a:headEnd/>
            <a:tailEnd/>
          </a:ln>
          <a:effectLst/>
        </p:spPr>
        <p:txBody>
          <a:bodyPr wrap="none" anchor="ctr"/>
          <a:lstStyle/>
          <a:p>
            <a:endParaRPr lang="en-US"/>
          </a:p>
        </p:txBody>
      </p:sp>
      <p:sp>
        <p:nvSpPr>
          <p:cNvPr id="1198110" name="Line 30"/>
          <p:cNvSpPr>
            <a:spLocks noChangeShapeType="1"/>
          </p:cNvSpPr>
          <p:nvPr/>
        </p:nvSpPr>
        <p:spPr bwMode="auto">
          <a:xfrm flipV="1">
            <a:off x="1587500" y="308927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1" name="Line 31"/>
          <p:cNvSpPr>
            <a:spLocks noChangeShapeType="1"/>
          </p:cNvSpPr>
          <p:nvPr/>
        </p:nvSpPr>
        <p:spPr bwMode="auto">
          <a:xfrm flipV="1">
            <a:off x="2425700" y="308927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2" name="Rectangle 32"/>
          <p:cNvSpPr>
            <a:spLocks noChangeArrowheads="1"/>
          </p:cNvSpPr>
          <p:nvPr/>
        </p:nvSpPr>
        <p:spPr bwMode="auto">
          <a:xfrm>
            <a:off x="1524000"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98113" name="Rectangle 33"/>
          <p:cNvSpPr>
            <a:spLocks noChangeArrowheads="1"/>
          </p:cNvSpPr>
          <p:nvPr/>
        </p:nvSpPr>
        <p:spPr bwMode="auto">
          <a:xfrm>
            <a:off x="2405063"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98114" name="Line 34"/>
          <p:cNvSpPr>
            <a:spLocks noChangeShapeType="1"/>
          </p:cNvSpPr>
          <p:nvPr/>
        </p:nvSpPr>
        <p:spPr bwMode="auto">
          <a:xfrm flipV="1">
            <a:off x="3263900" y="308927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5" name="Line 35"/>
          <p:cNvSpPr>
            <a:spLocks noChangeShapeType="1"/>
          </p:cNvSpPr>
          <p:nvPr/>
        </p:nvSpPr>
        <p:spPr bwMode="auto">
          <a:xfrm flipV="1">
            <a:off x="4102100" y="308927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6" name="Line 36"/>
          <p:cNvSpPr>
            <a:spLocks noChangeShapeType="1"/>
          </p:cNvSpPr>
          <p:nvPr/>
        </p:nvSpPr>
        <p:spPr bwMode="auto">
          <a:xfrm flipV="1">
            <a:off x="4940300" y="308927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7" name="Line 37"/>
          <p:cNvSpPr>
            <a:spLocks noChangeShapeType="1"/>
          </p:cNvSpPr>
          <p:nvPr/>
        </p:nvSpPr>
        <p:spPr bwMode="auto">
          <a:xfrm flipV="1">
            <a:off x="5778500" y="308927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8" name="Rectangle 38"/>
          <p:cNvSpPr>
            <a:spLocks noChangeArrowheads="1"/>
          </p:cNvSpPr>
          <p:nvPr/>
        </p:nvSpPr>
        <p:spPr bwMode="auto">
          <a:xfrm>
            <a:off x="3319463"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3</a:t>
            </a:r>
          </a:p>
        </p:txBody>
      </p:sp>
      <p:sp>
        <p:nvSpPr>
          <p:cNvPr id="1198119" name="Rectangle 39"/>
          <p:cNvSpPr>
            <a:spLocks noChangeArrowheads="1"/>
          </p:cNvSpPr>
          <p:nvPr/>
        </p:nvSpPr>
        <p:spPr bwMode="auto">
          <a:xfrm>
            <a:off x="4081463"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198120" name="Rectangle 40"/>
          <p:cNvSpPr>
            <a:spLocks noChangeArrowheads="1"/>
          </p:cNvSpPr>
          <p:nvPr/>
        </p:nvSpPr>
        <p:spPr bwMode="auto">
          <a:xfrm>
            <a:off x="4919663"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grpSp>
        <p:nvGrpSpPr>
          <p:cNvPr id="7" name="Group 42"/>
          <p:cNvGrpSpPr>
            <a:grpSpLocks/>
          </p:cNvGrpSpPr>
          <p:nvPr/>
        </p:nvGrpSpPr>
        <p:grpSpPr bwMode="auto">
          <a:xfrm>
            <a:off x="1600200" y="3933825"/>
            <a:ext cx="838200" cy="333375"/>
            <a:chOff x="1256" y="1004"/>
            <a:chExt cx="528" cy="210"/>
          </a:xfrm>
        </p:grpSpPr>
        <p:sp>
          <p:nvSpPr>
            <p:cNvPr id="1198123" name="Rectangle 43"/>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24" name="Rectangle 44"/>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26" name="Rectangle 46"/>
          <p:cNvSpPr>
            <a:spLocks noChangeArrowheads="1"/>
          </p:cNvSpPr>
          <p:nvPr/>
        </p:nvSpPr>
        <p:spPr bwMode="auto">
          <a:xfrm>
            <a:off x="2438400" y="3952875"/>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27" name="Rectangle 47"/>
          <p:cNvSpPr>
            <a:spLocks noChangeArrowheads="1"/>
          </p:cNvSpPr>
          <p:nvPr/>
        </p:nvSpPr>
        <p:spPr bwMode="auto">
          <a:xfrm>
            <a:off x="2571750" y="3933825"/>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8" name="Group 48"/>
          <p:cNvGrpSpPr>
            <a:grpSpLocks/>
          </p:cNvGrpSpPr>
          <p:nvPr/>
        </p:nvGrpSpPr>
        <p:grpSpPr bwMode="auto">
          <a:xfrm>
            <a:off x="3276600" y="3933825"/>
            <a:ext cx="812800" cy="333375"/>
            <a:chOff x="2312" y="1004"/>
            <a:chExt cx="512" cy="210"/>
          </a:xfrm>
        </p:grpSpPr>
        <p:sp>
          <p:nvSpPr>
            <p:cNvPr id="1198129" name="Rectangle 49"/>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0" name="Rectangle 50"/>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9" name="Group 51"/>
          <p:cNvGrpSpPr>
            <a:grpSpLocks/>
          </p:cNvGrpSpPr>
          <p:nvPr/>
        </p:nvGrpSpPr>
        <p:grpSpPr bwMode="auto">
          <a:xfrm>
            <a:off x="4114800" y="3933825"/>
            <a:ext cx="812800" cy="333375"/>
            <a:chOff x="2840" y="1004"/>
            <a:chExt cx="512" cy="210"/>
          </a:xfrm>
        </p:grpSpPr>
        <p:sp>
          <p:nvSpPr>
            <p:cNvPr id="1198132" name="Rectangle 52"/>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3" name="Rectangle 53"/>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0" name="Group 54"/>
          <p:cNvGrpSpPr>
            <a:grpSpLocks/>
          </p:cNvGrpSpPr>
          <p:nvPr/>
        </p:nvGrpSpPr>
        <p:grpSpPr bwMode="auto">
          <a:xfrm>
            <a:off x="4953000" y="3933825"/>
            <a:ext cx="812800" cy="333375"/>
            <a:chOff x="3368" y="1004"/>
            <a:chExt cx="512" cy="210"/>
          </a:xfrm>
        </p:grpSpPr>
        <p:sp>
          <p:nvSpPr>
            <p:cNvPr id="1198135" name="Rectangle 55"/>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6" name="Rectangle 56"/>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sp>
        <p:nvSpPr>
          <p:cNvPr id="1198137" name="Rectangle 57"/>
          <p:cNvSpPr>
            <a:spLocks noChangeArrowheads="1"/>
          </p:cNvSpPr>
          <p:nvPr/>
        </p:nvSpPr>
        <p:spPr bwMode="auto">
          <a:xfrm>
            <a:off x="596900" y="3940175"/>
            <a:ext cx="45402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latin typeface="Courier New" pitchFamily="49" charset="0"/>
              </a:rPr>
              <a:t>lw</a:t>
            </a:r>
          </a:p>
        </p:txBody>
      </p:sp>
      <p:grpSp>
        <p:nvGrpSpPr>
          <p:cNvPr id="11" name="Group 58"/>
          <p:cNvGrpSpPr>
            <a:grpSpLocks/>
          </p:cNvGrpSpPr>
          <p:nvPr/>
        </p:nvGrpSpPr>
        <p:grpSpPr bwMode="auto">
          <a:xfrm>
            <a:off x="5791200" y="3476625"/>
            <a:ext cx="825500" cy="254000"/>
            <a:chOff x="3360" y="712"/>
            <a:chExt cx="520" cy="160"/>
          </a:xfrm>
        </p:grpSpPr>
        <p:sp>
          <p:nvSpPr>
            <p:cNvPr id="1198139" name="Line 59"/>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40" name="Line 60"/>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41" name="Line 61"/>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42" name="Line 62"/>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12" name="Group 63"/>
          <p:cNvGrpSpPr>
            <a:grpSpLocks/>
          </p:cNvGrpSpPr>
          <p:nvPr/>
        </p:nvGrpSpPr>
        <p:grpSpPr bwMode="auto">
          <a:xfrm>
            <a:off x="6629400" y="3476625"/>
            <a:ext cx="825500" cy="254000"/>
            <a:chOff x="3360" y="712"/>
            <a:chExt cx="520" cy="160"/>
          </a:xfrm>
        </p:grpSpPr>
        <p:sp>
          <p:nvSpPr>
            <p:cNvPr id="1198144" name="Line 64"/>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45" name="Line 65"/>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46" name="Line 66"/>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47" name="Line 67"/>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13" name="Group 68"/>
          <p:cNvGrpSpPr>
            <a:grpSpLocks/>
          </p:cNvGrpSpPr>
          <p:nvPr/>
        </p:nvGrpSpPr>
        <p:grpSpPr bwMode="auto">
          <a:xfrm>
            <a:off x="7467600" y="3476625"/>
            <a:ext cx="825500" cy="254000"/>
            <a:chOff x="3360" y="712"/>
            <a:chExt cx="520" cy="160"/>
          </a:xfrm>
        </p:grpSpPr>
        <p:sp>
          <p:nvSpPr>
            <p:cNvPr id="1198149" name="Line 69"/>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50" name="Line 70"/>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51" name="Line 71"/>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52" name="Line 72"/>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8153" name="Rectangle 73"/>
          <p:cNvSpPr>
            <a:spLocks noChangeArrowheads="1"/>
          </p:cNvSpPr>
          <p:nvPr/>
        </p:nvSpPr>
        <p:spPr bwMode="auto">
          <a:xfrm>
            <a:off x="6553200"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7</a:t>
            </a:r>
          </a:p>
        </p:txBody>
      </p:sp>
      <p:sp>
        <p:nvSpPr>
          <p:cNvPr id="1198154" name="Line 74"/>
          <p:cNvSpPr>
            <a:spLocks noChangeShapeType="1"/>
          </p:cNvSpPr>
          <p:nvPr/>
        </p:nvSpPr>
        <p:spPr bwMode="auto">
          <a:xfrm flipV="1">
            <a:off x="6629400" y="309562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5" name="Line 75"/>
          <p:cNvSpPr>
            <a:spLocks noChangeShapeType="1"/>
          </p:cNvSpPr>
          <p:nvPr/>
        </p:nvSpPr>
        <p:spPr bwMode="auto">
          <a:xfrm flipV="1">
            <a:off x="7467600" y="309562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6" name="Line 76"/>
          <p:cNvSpPr>
            <a:spLocks noChangeShapeType="1"/>
          </p:cNvSpPr>
          <p:nvPr/>
        </p:nvSpPr>
        <p:spPr bwMode="auto">
          <a:xfrm flipV="1">
            <a:off x="8305800" y="309562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7" name="Rectangle 77"/>
          <p:cNvSpPr>
            <a:spLocks noChangeArrowheads="1"/>
          </p:cNvSpPr>
          <p:nvPr/>
        </p:nvSpPr>
        <p:spPr bwMode="auto">
          <a:xfrm>
            <a:off x="5715000"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6</a:t>
            </a:r>
          </a:p>
        </p:txBody>
      </p:sp>
      <p:sp>
        <p:nvSpPr>
          <p:cNvPr id="1198158" name="Rectangle 78"/>
          <p:cNvSpPr>
            <a:spLocks noChangeArrowheads="1"/>
          </p:cNvSpPr>
          <p:nvPr/>
        </p:nvSpPr>
        <p:spPr bwMode="auto">
          <a:xfrm>
            <a:off x="7391400"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8</a:t>
            </a:r>
          </a:p>
        </p:txBody>
      </p:sp>
      <p:sp>
        <p:nvSpPr>
          <p:cNvPr id="1198159" name="Rectangle 79"/>
          <p:cNvSpPr>
            <a:spLocks noChangeArrowheads="1"/>
          </p:cNvSpPr>
          <p:nvPr/>
        </p:nvSpPr>
        <p:spPr bwMode="auto">
          <a:xfrm>
            <a:off x="609600" y="4419600"/>
            <a:ext cx="45402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latin typeface="Courier New" pitchFamily="49" charset="0"/>
              </a:rPr>
              <a:t>sw</a:t>
            </a:r>
          </a:p>
        </p:txBody>
      </p:sp>
      <p:grpSp>
        <p:nvGrpSpPr>
          <p:cNvPr id="14" name="Group 81"/>
          <p:cNvGrpSpPr>
            <a:grpSpLocks/>
          </p:cNvGrpSpPr>
          <p:nvPr/>
        </p:nvGrpSpPr>
        <p:grpSpPr bwMode="auto">
          <a:xfrm>
            <a:off x="2438400" y="4391025"/>
            <a:ext cx="838200" cy="333375"/>
            <a:chOff x="1256" y="1004"/>
            <a:chExt cx="528" cy="210"/>
          </a:xfrm>
        </p:grpSpPr>
        <p:sp>
          <p:nvSpPr>
            <p:cNvPr id="1198162" name="Rectangle 82"/>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63" name="Rectangle 83"/>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65" name="Rectangle 85"/>
          <p:cNvSpPr>
            <a:spLocks noChangeArrowheads="1"/>
          </p:cNvSpPr>
          <p:nvPr/>
        </p:nvSpPr>
        <p:spPr bwMode="auto">
          <a:xfrm>
            <a:off x="3276600" y="4410075"/>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66" name="Rectangle 86"/>
          <p:cNvSpPr>
            <a:spLocks noChangeArrowheads="1"/>
          </p:cNvSpPr>
          <p:nvPr/>
        </p:nvSpPr>
        <p:spPr bwMode="auto">
          <a:xfrm>
            <a:off x="3409950" y="4391025"/>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15" name="Group 87"/>
          <p:cNvGrpSpPr>
            <a:grpSpLocks/>
          </p:cNvGrpSpPr>
          <p:nvPr/>
        </p:nvGrpSpPr>
        <p:grpSpPr bwMode="auto">
          <a:xfrm>
            <a:off x="4114800" y="4391025"/>
            <a:ext cx="812800" cy="333375"/>
            <a:chOff x="2312" y="1004"/>
            <a:chExt cx="512" cy="210"/>
          </a:xfrm>
        </p:grpSpPr>
        <p:sp>
          <p:nvSpPr>
            <p:cNvPr id="1198168" name="Rectangle 88"/>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69" name="Rectangle 89"/>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6" name="Group 90"/>
          <p:cNvGrpSpPr>
            <a:grpSpLocks/>
          </p:cNvGrpSpPr>
          <p:nvPr/>
        </p:nvGrpSpPr>
        <p:grpSpPr bwMode="auto">
          <a:xfrm>
            <a:off x="4953000" y="4391025"/>
            <a:ext cx="812800" cy="333375"/>
            <a:chOff x="2840" y="1004"/>
            <a:chExt cx="512" cy="210"/>
          </a:xfrm>
        </p:grpSpPr>
        <p:sp>
          <p:nvSpPr>
            <p:cNvPr id="1198171" name="Rectangle 91"/>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72" name="Rectangle 92"/>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7" name="Group 93"/>
          <p:cNvGrpSpPr>
            <a:grpSpLocks/>
          </p:cNvGrpSpPr>
          <p:nvPr/>
        </p:nvGrpSpPr>
        <p:grpSpPr bwMode="auto">
          <a:xfrm>
            <a:off x="5791200" y="4391025"/>
            <a:ext cx="812800" cy="333375"/>
            <a:chOff x="3368" y="1004"/>
            <a:chExt cx="512" cy="210"/>
          </a:xfrm>
        </p:grpSpPr>
        <p:sp>
          <p:nvSpPr>
            <p:cNvPr id="1198174" name="Rectangle 94"/>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75" name="Rectangle 95"/>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t>WB</a:t>
              </a:r>
            </a:p>
          </p:txBody>
        </p:sp>
      </p:grpSp>
      <p:sp>
        <p:nvSpPr>
          <p:cNvPr id="1198176" name="Rectangle 96"/>
          <p:cNvSpPr>
            <a:spLocks noChangeArrowheads="1"/>
          </p:cNvSpPr>
          <p:nvPr/>
        </p:nvSpPr>
        <p:spPr bwMode="auto">
          <a:xfrm>
            <a:off x="609600" y="4876800"/>
            <a:ext cx="89217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rPr>
              <a:t>R-type</a:t>
            </a:r>
          </a:p>
        </p:txBody>
      </p:sp>
      <p:grpSp>
        <p:nvGrpSpPr>
          <p:cNvPr id="18" name="Group 98"/>
          <p:cNvGrpSpPr>
            <a:grpSpLocks/>
          </p:cNvGrpSpPr>
          <p:nvPr/>
        </p:nvGrpSpPr>
        <p:grpSpPr bwMode="auto">
          <a:xfrm>
            <a:off x="3276600" y="4848225"/>
            <a:ext cx="838200" cy="333375"/>
            <a:chOff x="1256" y="1004"/>
            <a:chExt cx="528" cy="210"/>
          </a:xfrm>
        </p:grpSpPr>
        <p:sp>
          <p:nvSpPr>
            <p:cNvPr id="1198179" name="Rectangle 99"/>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0" name="Rectangle 100"/>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82" name="Rectangle 102"/>
          <p:cNvSpPr>
            <a:spLocks noChangeArrowheads="1"/>
          </p:cNvSpPr>
          <p:nvPr/>
        </p:nvSpPr>
        <p:spPr bwMode="auto">
          <a:xfrm>
            <a:off x="4114800" y="4867275"/>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83" name="Rectangle 103"/>
          <p:cNvSpPr>
            <a:spLocks noChangeArrowheads="1"/>
          </p:cNvSpPr>
          <p:nvPr/>
        </p:nvSpPr>
        <p:spPr bwMode="auto">
          <a:xfrm>
            <a:off x="4248150" y="4848225"/>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19" name="Group 104"/>
          <p:cNvGrpSpPr>
            <a:grpSpLocks/>
          </p:cNvGrpSpPr>
          <p:nvPr/>
        </p:nvGrpSpPr>
        <p:grpSpPr bwMode="auto">
          <a:xfrm>
            <a:off x="4953000" y="4848225"/>
            <a:ext cx="812800" cy="333375"/>
            <a:chOff x="2312" y="1004"/>
            <a:chExt cx="512" cy="210"/>
          </a:xfrm>
        </p:grpSpPr>
        <p:sp>
          <p:nvSpPr>
            <p:cNvPr id="1198185" name="Rectangle 105"/>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6" name="Rectangle 106"/>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20" name="Group 107"/>
          <p:cNvGrpSpPr>
            <a:grpSpLocks/>
          </p:cNvGrpSpPr>
          <p:nvPr/>
        </p:nvGrpSpPr>
        <p:grpSpPr bwMode="auto">
          <a:xfrm>
            <a:off x="5791200" y="4848225"/>
            <a:ext cx="812800" cy="333375"/>
            <a:chOff x="2840" y="1004"/>
            <a:chExt cx="512" cy="210"/>
          </a:xfrm>
        </p:grpSpPr>
        <p:sp>
          <p:nvSpPr>
            <p:cNvPr id="1198188" name="Rectangle 108"/>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9" name="Rectangle 109"/>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t>Mem</a:t>
              </a:r>
            </a:p>
          </p:txBody>
        </p:sp>
      </p:grpSp>
      <p:grpSp>
        <p:nvGrpSpPr>
          <p:cNvPr id="21" name="Group 110"/>
          <p:cNvGrpSpPr>
            <a:grpSpLocks/>
          </p:cNvGrpSpPr>
          <p:nvPr/>
        </p:nvGrpSpPr>
        <p:grpSpPr bwMode="auto">
          <a:xfrm>
            <a:off x="6629400" y="4848225"/>
            <a:ext cx="812800" cy="333375"/>
            <a:chOff x="3368" y="1004"/>
            <a:chExt cx="512" cy="210"/>
          </a:xfrm>
        </p:grpSpPr>
        <p:sp>
          <p:nvSpPr>
            <p:cNvPr id="1198191" name="Rectangle 111"/>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92" name="Rectangle 112"/>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sp>
        <p:nvSpPr>
          <p:cNvPr id="1198193" name="Rectangle 113"/>
          <p:cNvSpPr>
            <a:spLocks noChangeArrowheads="1"/>
          </p:cNvSpPr>
          <p:nvPr/>
        </p:nvSpPr>
        <p:spPr bwMode="auto">
          <a:xfrm>
            <a:off x="457200" y="5562600"/>
            <a:ext cx="8305800" cy="627063"/>
          </a:xfrm>
          <a:prstGeom prst="rect">
            <a:avLst/>
          </a:prstGeom>
          <a:noFill/>
          <a:ln w="12700">
            <a:noFill/>
            <a:miter lim="800000"/>
            <a:headEnd/>
            <a:tailEnd/>
          </a:ln>
          <a:effectLst/>
        </p:spPr>
        <p:txBody>
          <a:bodyPr lIns="63500" tIns="25400" rIns="63500" bIns="25400">
            <a:spAutoFit/>
          </a:bodyPr>
          <a:lstStyle/>
          <a:p>
            <a:pPr marL="1146175" lvl="2" indent="-176213">
              <a:lnSpc>
                <a:spcPct val="85000"/>
              </a:lnSpc>
              <a:spcBef>
                <a:spcPct val="40000"/>
              </a:spcBef>
              <a:buClr>
                <a:schemeClr val="accent1"/>
              </a:buClr>
              <a:buSzPct val="100000"/>
              <a:buFontTx/>
              <a:buChar char="-"/>
            </a:pPr>
            <a:r>
              <a:rPr lang="en-US">
                <a:solidFill>
                  <a:schemeClr val="tx1"/>
                </a:solidFill>
              </a:rPr>
              <a:t>clock cycle (pipeline stage time) is limited by the slowest stage</a:t>
            </a:r>
          </a:p>
          <a:p>
            <a:pPr marL="1146175" lvl="2" indent="-176213">
              <a:lnSpc>
                <a:spcPct val="85000"/>
              </a:lnSpc>
              <a:spcBef>
                <a:spcPct val="40000"/>
              </a:spcBef>
              <a:buClr>
                <a:schemeClr val="accent1"/>
              </a:buClr>
              <a:buSzPct val="100000"/>
              <a:buFontTx/>
              <a:buChar char="-"/>
            </a:pPr>
            <a:r>
              <a:rPr lang="en-US">
                <a:solidFill>
                  <a:schemeClr val="tx1"/>
                </a:solidFill>
              </a:rPr>
              <a:t>for some instructions, some stages are </a:t>
            </a:r>
            <a:r>
              <a:rPr lang="en-US"/>
              <a:t>wasted</a:t>
            </a:r>
            <a:r>
              <a:rPr lang="en-US">
                <a:solidFill>
                  <a:schemeClr val="tx1"/>
                </a:solidFill>
              </a:rPr>
              <a:t> cycles</a:t>
            </a:r>
          </a:p>
        </p:txBody>
      </p:sp>
      <p:sp>
        <p:nvSpPr>
          <p:cNvPr id="108" name="Slide Number Placeholder 107"/>
          <p:cNvSpPr>
            <a:spLocks noGrp="1"/>
          </p:cNvSpPr>
          <p:nvPr>
            <p:ph type="sldNum" sz="quarter" idx="12"/>
          </p:nvPr>
        </p:nvSpPr>
        <p:spPr/>
        <p:txBody>
          <a:bodyPr/>
          <a:lstStyle/>
          <a:p>
            <a:fld id="{9F75FEA4-BE46-4E23-B960-59FADFBDF281}" type="slidenum">
              <a:rPr lang="en-US" smtClean="0"/>
              <a:pPr/>
              <a:t>8</a:t>
            </a:fld>
            <a:endParaRPr lang="en-US"/>
          </a:p>
        </p:txBody>
      </p:sp>
      <p:sp>
        <p:nvSpPr>
          <p:cNvPr id="109" name="Footer Placeholder 108"/>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652463" y="304800"/>
            <a:ext cx="7259637" cy="422275"/>
          </a:xfrm>
          <a:noFill/>
          <a:ln/>
        </p:spPr>
        <p:txBody>
          <a:bodyPr wrap="none">
            <a:normAutofit fontScale="90000"/>
          </a:bodyPr>
          <a:lstStyle/>
          <a:p>
            <a:r>
              <a:rPr lang="en-US"/>
              <a:t>Single Cycle, Multiple Cycle, vs. Pipeline</a:t>
            </a:r>
          </a:p>
        </p:txBody>
      </p:sp>
      <p:sp>
        <p:nvSpPr>
          <p:cNvPr id="1200140" name="Rectangle 12"/>
          <p:cNvSpPr>
            <a:spLocks noChangeArrowheads="1"/>
          </p:cNvSpPr>
          <p:nvPr/>
        </p:nvSpPr>
        <p:spPr bwMode="auto">
          <a:xfrm>
            <a:off x="250825" y="2714625"/>
            <a:ext cx="3178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Multiple Cycle Implementation:</a:t>
            </a:r>
          </a:p>
        </p:txBody>
      </p:sp>
      <p:grpSp>
        <p:nvGrpSpPr>
          <p:cNvPr id="2" name="Group 196"/>
          <p:cNvGrpSpPr>
            <a:grpSpLocks/>
          </p:cNvGrpSpPr>
          <p:nvPr/>
        </p:nvGrpSpPr>
        <p:grpSpPr bwMode="auto">
          <a:xfrm>
            <a:off x="207963" y="3143250"/>
            <a:ext cx="8542337" cy="1352550"/>
            <a:chOff x="131" y="1980"/>
            <a:chExt cx="5381" cy="852"/>
          </a:xfrm>
        </p:grpSpPr>
        <p:sp>
          <p:nvSpPr>
            <p:cNvPr id="1200131" name="Rectangle 3"/>
            <p:cNvSpPr>
              <a:spLocks noChangeArrowheads="1"/>
            </p:cNvSpPr>
            <p:nvPr/>
          </p:nvSpPr>
          <p:spPr bwMode="auto">
            <a:xfrm>
              <a:off x="131" y="2224"/>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200132" name="Line 4"/>
            <p:cNvSpPr>
              <a:spLocks noChangeShapeType="1"/>
            </p:cNvSpPr>
            <p:nvPr/>
          </p:nvSpPr>
          <p:spPr bwMode="auto">
            <a:xfrm>
              <a:off x="48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33" name="Line 5"/>
            <p:cNvSpPr>
              <a:spLocks noChangeShapeType="1"/>
            </p:cNvSpPr>
            <p:nvPr/>
          </p:nvSpPr>
          <p:spPr bwMode="auto">
            <a:xfrm>
              <a:off x="48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34" name="Line 6"/>
            <p:cNvSpPr>
              <a:spLocks noChangeShapeType="1"/>
            </p:cNvSpPr>
            <p:nvPr/>
          </p:nvSpPr>
          <p:spPr bwMode="auto">
            <a:xfrm flipV="1">
              <a:off x="72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35" name="Line 7"/>
            <p:cNvSpPr>
              <a:spLocks noChangeShapeType="1"/>
            </p:cNvSpPr>
            <p:nvPr/>
          </p:nvSpPr>
          <p:spPr bwMode="auto">
            <a:xfrm>
              <a:off x="72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36" name="Line 8"/>
            <p:cNvSpPr>
              <a:spLocks noChangeShapeType="1"/>
            </p:cNvSpPr>
            <p:nvPr/>
          </p:nvSpPr>
          <p:spPr bwMode="auto">
            <a:xfrm>
              <a:off x="96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37" name="Line 9"/>
            <p:cNvSpPr>
              <a:spLocks noChangeShapeType="1"/>
            </p:cNvSpPr>
            <p:nvPr/>
          </p:nvSpPr>
          <p:spPr bwMode="auto">
            <a:xfrm>
              <a:off x="24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39" name="Rectangle 11"/>
            <p:cNvSpPr>
              <a:spLocks noChangeArrowheads="1"/>
            </p:cNvSpPr>
            <p:nvPr/>
          </p:nvSpPr>
          <p:spPr bwMode="auto">
            <a:xfrm>
              <a:off x="46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grpSp>
          <p:nvGrpSpPr>
            <p:cNvPr id="3" name="Group 13"/>
            <p:cNvGrpSpPr>
              <a:grpSpLocks/>
            </p:cNvGrpSpPr>
            <p:nvPr/>
          </p:nvGrpSpPr>
          <p:grpSpPr bwMode="auto">
            <a:xfrm>
              <a:off x="488" y="2622"/>
              <a:ext cx="2384" cy="210"/>
              <a:chOff x="488" y="2540"/>
              <a:chExt cx="2384" cy="210"/>
            </a:xfrm>
          </p:grpSpPr>
          <p:grpSp>
            <p:nvGrpSpPr>
              <p:cNvPr id="4" name="Group 14"/>
              <p:cNvGrpSpPr>
                <a:grpSpLocks/>
              </p:cNvGrpSpPr>
              <p:nvPr/>
            </p:nvGrpSpPr>
            <p:grpSpPr bwMode="auto">
              <a:xfrm>
                <a:off x="488" y="2540"/>
                <a:ext cx="518" cy="210"/>
                <a:chOff x="488" y="2540"/>
                <a:chExt cx="518" cy="210"/>
              </a:xfrm>
            </p:grpSpPr>
            <p:sp>
              <p:nvSpPr>
                <p:cNvPr id="1200143" name="Rectangle 15"/>
                <p:cNvSpPr>
                  <a:spLocks noChangeArrowheads="1"/>
                </p:cNvSpPr>
                <p:nvPr/>
              </p:nvSpPr>
              <p:spPr bwMode="auto">
                <a:xfrm>
                  <a:off x="48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144" name="Rectangle 16"/>
                <p:cNvSpPr>
                  <a:spLocks noChangeArrowheads="1"/>
                </p:cNvSpPr>
                <p:nvPr/>
              </p:nvSpPr>
              <p:spPr bwMode="auto">
                <a:xfrm>
                  <a:off x="51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5" name="Group 17"/>
              <p:cNvGrpSpPr>
                <a:grpSpLocks/>
              </p:cNvGrpSpPr>
              <p:nvPr/>
            </p:nvGrpSpPr>
            <p:grpSpPr bwMode="auto">
              <a:xfrm>
                <a:off x="968" y="2540"/>
                <a:ext cx="464" cy="210"/>
                <a:chOff x="968" y="2540"/>
                <a:chExt cx="464" cy="210"/>
              </a:xfrm>
            </p:grpSpPr>
            <p:sp>
              <p:nvSpPr>
                <p:cNvPr id="1200146" name="Rectangle 18"/>
                <p:cNvSpPr>
                  <a:spLocks noChangeArrowheads="1"/>
                </p:cNvSpPr>
                <p:nvPr/>
              </p:nvSpPr>
              <p:spPr bwMode="auto">
                <a:xfrm>
                  <a:off x="96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147" name="Rectangle 19"/>
                <p:cNvSpPr>
                  <a:spLocks noChangeArrowheads="1"/>
                </p:cNvSpPr>
                <p:nvPr/>
              </p:nvSpPr>
              <p:spPr bwMode="auto">
                <a:xfrm>
                  <a:off x="1043" y="254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6" name="Group 20"/>
              <p:cNvGrpSpPr>
                <a:grpSpLocks/>
              </p:cNvGrpSpPr>
              <p:nvPr/>
            </p:nvGrpSpPr>
            <p:grpSpPr bwMode="auto">
              <a:xfrm>
                <a:off x="1448" y="2540"/>
                <a:ext cx="464" cy="210"/>
                <a:chOff x="1448" y="2540"/>
                <a:chExt cx="464" cy="210"/>
              </a:xfrm>
            </p:grpSpPr>
            <p:sp>
              <p:nvSpPr>
                <p:cNvPr id="1200149" name="Rectangle 21"/>
                <p:cNvSpPr>
                  <a:spLocks noChangeArrowheads="1"/>
                </p:cNvSpPr>
                <p:nvPr/>
              </p:nvSpPr>
              <p:spPr bwMode="auto">
                <a:xfrm>
                  <a:off x="144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150" name="Rectangle 22"/>
                <p:cNvSpPr>
                  <a:spLocks noChangeArrowheads="1"/>
                </p:cNvSpPr>
                <p:nvPr/>
              </p:nvSpPr>
              <p:spPr bwMode="auto">
                <a:xfrm>
                  <a:off x="1475" y="254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7" name="Group 23"/>
              <p:cNvGrpSpPr>
                <a:grpSpLocks/>
              </p:cNvGrpSpPr>
              <p:nvPr/>
            </p:nvGrpSpPr>
            <p:grpSpPr bwMode="auto">
              <a:xfrm>
                <a:off x="1928" y="2540"/>
                <a:ext cx="464" cy="210"/>
                <a:chOff x="1928" y="2540"/>
                <a:chExt cx="464" cy="210"/>
              </a:xfrm>
            </p:grpSpPr>
            <p:sp>
              <p:nvSpPr>
                <p:cNvPr id="1200152" name="Rectangle 24"/>
                <p:cNvSpPr>
                  <a:spLocks noChangeArrowheads="1"/>
                </p:cNvSpPr>
                <p:nvPr/>
              </p:nvSpPr>
              <p:spPr bwMode="auto">
                <a:xfrm>
                  <a:off x="192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153" name="Rectangle 25"/>
                <p:cNvSpPr>
                  <a:spLocks noChangeArrowheads="1"/>
                </p:cNvSpPr>
                <p:nvPr/>
              </p:nvSpPr>
              <p:spPr bwMode="auto">
                <a:xfrm>
                  <a:off x="1955" y="254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8" name="Group 26"/>
              <p:cNvGrpSpPr>
                <a:grpSpLocks/>
              </p:cNvGrpSpPr>
              <p:nvPr/>
            </p:nvGrpSpPr>
            <p:grpSpPr bwMode="auto">
              <a:xfrm>
                <a:off x="2408" y="2540"/>
                <a:ext cx="464" cy="210"/>
                <a:chOff x="2408" y="2540"/>
                <a:chExt cx="464" cy="210"/>
              </a:xfrm>
            </p:grpSpPr>
            <p:sp>
              <p:nvSpPr>
                <p:cNvPr id="1200155" name="Rectangle 27"/>
                <p:cNvSpPr>
                  <a:spLocks noChangeArrowheads="1"/>
                </p:cNvSpPr>
                <p:nvPr/>
              </p:nvSpPr>
              <p:spPr bwMode="auto">
                <a:xfrm>
                  <a:off x="240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156" name="Rectangle 28"/>
                <p:cNvSpPr>
                  <a:spLocks noChangeArrowheads="1"/>
                </p:cNvSpPr>
                <p:nvPr/>
              </p:nvSpPr>
              <p:spPr bwMode="auto">
                <a:xfrm>
                  <a:off x="2483" y="2540"/>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grpSp>
        <p:sp>
          <p:nvSpPr>
            <p:cNvPr id="1200157" name="Line 29"/>
            <p:cNvSpPr>
              <a:spLocks noChangeShapeType="1"/>
            </p:cNvSpPr>
            <p:nvPr/>
          </p:nvSpPr>
          <p:spPr bwMode="auto">
            <a:xfrm>
              <a:off x="96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58" name="Line 30"/>
            <p:cNvSpPr>
              <a:spLocks noChangeShapeType="1"/>
            </p:cNvSpPr>
            <p:nvPr/>
          </p:nvSpPr>
          <p:spPr bwMode="auto">
            <a:xfrm flipV="1">
              <a:off x="120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59" name="Line 31"/>
            <p:cNvSpPr>
              <a:spLocks noChangeShapeType="1"/>
            </p:cNvSpPr>
            <p:nvPr/>
          </p:nvSpPr>
          <p:spPr bwMode="auto">
            <a:xfrm>
              <a:off x="120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60" name="Line 32"/>
            <p:cNvSpPr>
              <a:spLocks noChangeShapeType="1"/>
            </p:cNvSpPr>
            <p:nvPr/>
          </p:nvSpPr>
          <p:spPr bwMode="auto">
            <a:xfrm>
              <a:off x="144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61" name="Line 33"/>
            <p:cNvSpPr>
              <a:spLocks noChangeShapeType="1"/>
            </p:cNvSpPr>
            <p:nvPr/>
          </p:nvSpPr>
          <p:spPr bwMode="auto">
            <a:xfrm flipV="1">
              <a:off x="96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162" name="Rectangle 34"/>
            <p:cNvSpPr>
              <a:spLocks noChangeArrowheads="1"/>
            </p:cNvSpPr>
            <p:nvPr/>
          </p:nvSpPr>
          <p:spPr bwMode="auto">
            <a:xfrm>
              <a:off x="94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200163" name="Line 35"/>
            <p:cNvSpPr>
              <a:spLocks noChangeShapeType="1"/>
            </p:cNvSpPr>
            <p:nvPr/>
          </p:nvSpPr>
          <p:spPr bwMode="auto">
            <a:xfrm>
              <a:off x="144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64" name="Line 36"/>
            <p:cNvSpPr>
              <a:spLocks noChangeShapeType="1"/>
            </p:cNvSpPr>
            <p:nvPr/>
          </p:nvSpPr>
          <p:spPr bwMode="auto">
            <a:xfrm flipV="1">
              <a:off x="168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65" name="Line 37"/>
            <p:cNvSpPr>
              <a:spLocks noChangeShapeType="1"/>
            </p:cNvSpPr>
            <p:nvPr/>
          </p:nvSpPr>
          <p:spPr bwMode="auto">
            <a:xfrm>
              <a:off x="168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66" name="Line 38"/>
            <p:cNvSpPr>
              <a:spLocks noChangeShapeType="1"/>
            </p:cNvSpPr>
            <p:nvPr/>
          </p:nvSpPr>
          <p:spPr bwMode="auto">
            <a:xfrm>
              <a:off x="192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67" name="Line 39"/>
            <p:cNvSpPr>
              <a:spLocks noChangeShapeType="1"/>
            </p:cNvSpPr>
            <p:nvPr/>
          </p:nvSpPr>
          <p:spPr bwMode="auto">
            <a:xfrm flipV="1">
              <a:off x="144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168" name="Rectangle 40"/>
            <p:cNvSpPr>
              <a:spLocks noChangeArrowheads="1"/>
            </p:cNvSpPr>
            <p:nvPr/>
          </p:nvSpPr>
          <p:spPr bwMode="auto">
            <a:xfrm>
              <a:off x="142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3</a:t>
              </a:r>
            </a:p>
          </p:txBody>
        </p:sp>
        <p:sp>
          <p:nvSpPr>
            <p:cNvPr id="1200169" name="Line 41"/>
            <p:cNvSpPr>
              <a:spLocks noChangeShapeType="1"/>
            </p:cNvSpPr>
            <p:nvPr/>
          </p:nvSpPr>
          <p:spPr bwMode="auto">
            <a:xfrm>
              <a:off x="192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70" name="Line 42"/>
            <p:cNvSpPr>
              <a:spLocks noChangeShapeType="1"/>
            </p:cNvSpPr>
            <p:nvPr/>
          </p:nvSpPr>
          <p:spPr bwMode="auto">
            <a:xfrm flipV="1">
              <a:off x="216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71" name="Line 43"/>
            <p:cNvSpPr>
              <a:spLocks noChangeShapeType="1"/>
            </p:cNvSpPr>
            <p:nvPr/>
          </p:nvSpPr>
          <p:spPr bwMode="auto">
            <a:xfrm>
              <a:off x="216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72" name="Line 44"/>
            <p:cNvSpPr>
              <a:spLocks noChangeShapeType="1"/>
            </p:cNvSpPr>
            <p:nvPr/>
          </p:nvSpPr>
          <p:spPr bwMode="auto">
            <a:xfrm>
              <a:off x="240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73" name="Line 45"/>
            <p:cNvSpPr>
              <a:spLocks noChangeShapeType="1"/>
            </p:cNvSpPr>
            <p:nvPr/>
          </p:nvSpPr>
          <p:spPr bwMode="auto">
            <a:xfrm flipV="1">
              <a:off x="192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174" name="Rectangle 46"/>
            <p:cNvSpPr>
              <a:spLocks noChangeArrowheads="1"/>
            </p:cNvSpPr>
            <p:nvPr/>
          </p:nvSpPr>
          <p:spPr bwMode="auto">
            <a:xfrm>
              <a:off x="190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200175" name="Line 47"/>
            <p:cNvSpPr>
              <a:spLocks noChangeShapeType="1"/>
            </p:cNvSpPr>
            <p:nvPr/>
          </p:nvSpPr>
          <p:spPr bwMode="auto">
            <a:xfrm>
              <a:off x="240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76" name="Line 48"/>
            <p:cNvSpPr>
              <a:spLocks noChangeShapeType="1"/>
            </p:cNvSpPr>
            <p:nvPr/>
          </p:nvSpPr>
          <p:spPr bwMode="auto">
            <a:xfrm flipV="1">
              <a:off x="264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77" name="Line 49"/>
            <p:cNvSpPr>
              <a:spLocks noChangeShapeType="1"/>
            </p:cNvSpPr>
            <p:nvPr/>
          </p:nvSpPr>
          <p:spPr bwMode="auto">
            <a:xfrm>
              <a:off x="264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78" name="Line 50"/>
            <p:cNvSpPr>
              <a:spLocks noChangeShapeType="1"/>
            </p:cNvSpPr>
            <p:nvPr/>
          </p:nvSpPr>
          <p:spPr bwMode="auto">
            <a:xfrm>
              <a:off x="288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79" name="Line 51"/>
            <p:cNvSpPr>
              <a:spLocks noChangeShapeType="1"/>
            </p:cNvSpPr>
            <p:nvPr/>
          </p:nvSpPr>
          <p:spPr bwMode="auto">
            <a:xfrm flipV="1">
              <a:off x="240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180" name="Rectangle 52"/>
            <p:cNvSpPr>
              <a:spLocks noChangeArrowheads="1"/>
            </p:cNvSpPr>
            <p:nvPr/>
          </p:nvSpPr>
          <p:spPr bwMode="auto">
            <a:xfrm>
              <a:off x="238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sp>
          <p:nvSpPr>
            <p:cNvPr id="1200181" name="Line 53"/>
            <p:cNvSpPr>
              <a:spLocks noChangeShapeType="1"/>
            </p:cNvSpPr>
            <p:nvPr/>
          </p:nvSpPr>
          <p:spPr bwMode="auto">
            <a:xfrm>
              <a:off x="288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82" name="Line 54"/>
            <p:cNvSpPr>
              <a:spLocks noChangeShapeType="1"/>
            </p:cNvSpPr>
            <p:nvPr/>
          </p:nvSpPr>
          <p:spPr bwMode="auto">
            <a:xfrm flipV="1">
              <a:off x="312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83" name="Line 55"/>
            <p:cNvSpPr>
              <a:spLocks noChangeShapeType="1"/>
            </p:cNvSpPr>
            <p:nvPr/>
          </p:nvSpPr>
          <p:spPr bwMode="auto">
            <a:xfrm>
              <a:off x="312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84" name="Line 56"/>
            <p:cNvSpPr>
              <a:spLocks noChangeShapeType="1"/>
            </p:cNvSpPr>
            <p:nvPr/>
          </p:nvSpPr>
          <p:spPr bwMode="auto">
            <a:xfrm>
              <a:off x="336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85" name="Rectangle 57"/>
            <p:cNvSpPr>
              <a:spLocks noChangeArrowheads="1"/>
            </p:cNvSpPr>
            <p:nvPr/>
          </p:nvSpPr>
          <p:spPr bwMode="auto">
            <a:xfrm>
              <a:off x="286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6</a:t>
              </a:r>
            </a:p>
          </p:txBody>
        </p:sp>
        <p:sp>
          <p:nvSpPr>
            <p:cNvPr id="1200186" name="Line 58"/>
            <p:cNvSpPr>
              <a:spLocks noChangeShapeType="1"/>
            </p:cNvSpPr>
            <p:nvPr/>
          </p:nvSpPr>
          <p:spPr bwMode="auto">
            <a:xfrm>
              <a:off x="336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87" name="Line 59"/>
            <p:cNvSpPr>
              <a:spLocks noChangeShapeType="1"/>
            </p:cNvSpPr>
            <p:nvPr/>
          </p:nvSpPr>
          <p:spPr bwMode="auto">
            <a:xfrm flipV="1">
              <a:off x="360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88" name="Line 60"/>
            <p:cNvSpPr>
              <a:spLocks noChangeShapeType="1"/>
            </p:cNvSpPr>
            <p:nvPr/>
          </p:nvSpPr>
          <p:spPr bwMode="auto">
            <a:xfrm>
              <a:off x="360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89" name="Line 61"/>
            <p:cNvSpPr>
              <a:spLocks noChangeShapeType="1"/>
            </p:cNvSpPr>
            <p:nvPr/>
          </p:nvSpPr>
          <p:spPr bwMode="auto">
            <a:xfrm>
              <a:off x="384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90" name="Line 62"/>
            <p:cNvSpPr>
              <a:spLocks noChangeShapeType="1"/>
            </p:cNvSpPr>
            <p:nvPr/>
          </p:nvSpPr>
          <p:spPr bwMode="auto">
            <a:xfrm flipV="1">
              <a:off x="336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191" name="Rectangle 63"/>
            <p:cNvSpPr>
              <a:spLocks noChangeArrowheads="1"/>
            </p:cNvSpPr>
            <p:nvPr/>
          </p:nvSpPr>
          <p:spPr bwMode="auto">
            <a:xfrm>
              <a:off x="334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7</a:t>
              </a:r>
            </a:p>
          </p:txBody>
        </p:sp>
        <p:sp>
          <p:nvSpPr>
            <p:cNvPr id="1200192" name="Line 64"/>
            <p:cNvSpPr>
              <a:spLocks noChangeShapeType="1"/>
            </p:cNvSpPr>
            <p:nvPr/>
          </p:nvSpPr>
          <p:spPr bwMode="auto">
            <a:xfrm>
              <a:off x="384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93" name="Line 65"/>
            <p:cNvSpPr>
              <a:spLocks noChangeShapeType="1"/>
            </p:cNvSpPr>
            <p:nvPr/>
          </p:nvSpPr>
          <p:spPr bwMode="auto">
            <a:xfrm flipV="1">
              <a:off x="408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94" name="Line 66"/>
            <p:cNvSpPr>
              <a:spLocks noChangeShapeType="1"/>
            </p:cNvSpPr>
            <p:nvPr/>
          </p:nvSpPr>
          <p:spPr bwMode="auto">
            <a:xfrm>
              <a:off x="408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95" name="Line 67"/>
            <p:cNvSpPr>
              <a:spLocks noChangeShapeType="1"/>
            </p:cNvSpPr>
            <p:nvPr/>
          </p:nvSpPr>
          <p:spPr bwMode="auto">
            <a:xfrm>
              <a:off x="432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96" name="Line 68"/>
            <p:cNvSpPr>
              <a:spLocks noChangeShapeType="1"/>
            </p:cNvSpPr>
            <p:nvPr/>
          </p:nvSpPr>
          <p:spPr bwMode="auto">
            <a:xfrm flipV="1">
              <a:off x="384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197" name="Rectangle 69"/>
            <p:cNvSpPr>
              <a:spLocks noChangeArrowheads="1"/>
            </p:cNvSpPr>
            <p:nvPr/>
          </p:nvSpPr>
          <p:spPr bwMode="auto">
            <a:xfrm>
              <a:off x="382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8</a:t>
              </a:r>
            </a:p>
          </p:txBody>
        </p:sp>
        <p:sp>
          <p:nvSpPr>
            <p:cNvPr id="1200198" name="Line 70"/>
            <p:cNvSpPr>
              <a:spLocks noChangeShapeType="1"/>
            </p:cNvSpPr>
            <p:nvPr/>
          </p:nvSpPr>
          <p:spPr bwMode="auto">
            <a:xfrm>
              <a:off x="432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99" name="Line 71"/>
            <p:cNvSpPr>
              <a:spLocks noChangeShapeType="1"/>
            </p:cNvSpPr>
            <p:nvPr/>
          </p:nvSpPr>
          <p:spPr bwMode="auto">
            <a:xfrm flipV="1">
              <a:off x="4560" y="2220"/>
              <a:ext cx="0" cy="160"/>
            </a:xfrm>
            <a:prstGeom prst="line">
              <a:avLst/>
            </a:prstGeom>
            <a:noFill/>
            <a:ln w="25400">
              <a:solidFill>
                <a:schemeClr val="tx1"/>
              </a:solidFill>
              <a:round/>
              <a:headEnd/>
              <a:tailEnd/>
            </a:ln>
            <a:effectLst/>
          </p:spPr>
          <p:txBody>
            <a:bodyPr wrap="none" anchor="ctr"/>
            <a:lstStyle/>
            <a:p>
              <a:endParaRPr lang="en-US"/>
            </a:p>
          </p:txBody>
        </p:sp>
        <p:sp>
          <p:nvSpPr>
            <p:cNvPr id="1200200" name="Line 72"/>
            <p:cNvSpPr>
              <a:spLocks noChangeShapeType="1"/>
            </p:cNvSpPr>
            <p:nvPr/>
          </p:nvSpPr>
          <p:spPr bwMode="auto">
            <a:xfrm>
              <a:off x="4568" y="2228"/>
              <a:ext cx="224" cy="0"/>
            </a:xfrm>
            <a:prstGeom prst="line">
              <a:avLst/>
            </a:prstGeom>
            <a:noFill/>
            <a:ln w="25400">
              <a:solidFill>
                <a:schemeClr val="tx1"/>
              </a:solidFill>
              <a:round/>
              <a:headEnd/>
              <a:tailEnd/>
            </a:ln>
            <a:effectLst/>
          </p:spPr>
          <p:txBody>
            <a:bodyPr wrap="none" anchor="ctr"/>
            <a:lstStyle/>
            <a:p>
              <a:endParaRPr lang="en-US"/>
            </a:p>
          </p:txBody>
        </p:sp>
        <p:sp>
          <p:nvSpPr>
            <p:cNvPr id="1200201" name="Line 73"/>
            <p:cNvSpPr>
              <a:spLocks noChangeShapeType="1"/>
            </p:cNvSpPr>
            <p:nvPr/>
          </p:nvSpPr>
          <p:spPr bwMode="auto">
            <a:xfrm>
              <a:off x="4800" y="2236"/>
              <a:ext cx="0" cy="128"/>
            </a:xfrm>
            <a:prstGeom prst="line">
              <a:avLst/>
            </a:prstGeom>
            <a:noFill/>
            <a:ln w="25400">
              <a:solidFill>
                <a:schemeClr val="tx1"/>
              </a:solidFill>
              <a:round/>
              <a:headEnd/>
              <a:tailEnd/>
            </a:ln>
            <a:effectLst/>
          </p:spPr>
          <p:txBody>
            <a:bodyPr wrap="none" anchor="ctr"/>
            <a:lstStyle/>
            <a:p>
              <a:endParaRPr lang="en-US"/>
            </a:p>
          </p:txBody>
        </p:sp>
        <p:sp>
          <p:nvSpPr>
            <p:cNvPr id="1200202" name="Line 74"/>
            <p:cNvSpPr>
              <a:spLocks noChangeShapeType="1"/>
            </p:cNvSpPr>
            <p:nvPr/>
          </p:nvSpPr>
          <p:spPr bwMode="auto">
            <a:xfrm flipV="1">
              <a:off x="432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203" name="Rectangle 75"/>
            <p:cNvSpPr>
              <a:spLocks noChangeArrowheads="1"/>
            </p:cNvSpPr>
            <p:nvPr/>
          </p:nvSpPr>
          <p:spPr bwMode="auto">
            <a:xfrm>
              <a:off x="430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9</a:t>
              </a:r>
            </a:p>
          </p:txBody>
        </p:sp>
        <p:sp>
          <p:nvSpPr>
            <p:cNvPr id="1200204" name="Line 76"/>
            <p:cNvSpPr>
              <a:spLocks noChangeShapeType="1"/>
            </p:cNvSpPr>
            <p:nvPr/>
          </p:nvSpPr>
          <p:spPr bwMode="auto">
            <a:xfrm>
              <a:off x="4808" y="2372"/>
              <a:ext cx="224" cy="0"/>
            </a:xfrm>
            <a:prstGeom prst="line">
              <a:avLst/>
            </a:prstGeom>
            <a:noFill/>
            <a:ln w="25400">
              <a:solidFill>
                <a:schemeClr val="tx1"/>
              </a:solidFill>
              <a:round/>
              <a:headEnd/>
              <a:tailEnd/>
            </a:ln>
            <a:effectLst/>
          </p:spPr>
          <p:txBody>
            <a:bodyPr wrap="none" anchor="ctr"/>
            <a:lstStyle/>
            <a:p>
              <a:endParaRPr lang="en-US"/>
            </a:p>
          </p:txBody>
        </p:sp>
        <p:sp>
          <p:nvSpPr>
            <p:cNvPr id="1200205" name="Line 77"/>
            <p:cNvSpPr>
              <a:spLocks noChangeShapeType="1"/>
            </p:cNvSpPr>
            <p:nvPr/>
          </p:nvSpPr>
          <p:spPr bwMode="auto">
            <a:xfrm flipV="1">
              <a:off x="5040" y="2220"/>
              <a:ext cx="0" cy="160"/>
            </a:xfrm>
            <a:prstGeom prst="line">
              <a:avLst/>
            </a:prstGeom>
            <a:noFill/>
            <a:ln w="25400">
              <a:solidFill>
                <a:schemeClr val="tx1"/>
              </a:solidFill>
              <a:round/>
              <a:headEnd/>
              <a:tailEnd/>
            </a:ln>
            <a:effectLst/>
          </p:spPr>
          <p:txBody>
            <a:bodyPr wrap="none" anchor="ctr"/>
            <a:lstStyle/>
            <a:p>
              <a:endParaRPr lang="en-US"/>
            </a:p>
          </p:txBody>
        </p:sp>
        <p:sp>
          <p:nvSpPr>
            <p:cNvPr id="1200206" name="Line 78"/>
            <p:cNvSpPr>
              <a:spLocks noChangeShapeType="1"/>
            </p:cNvSpPr>
            <p:nvPr/>
          </p:nvSpPr>
          <p:spPr bwMode="auto">
            <a:xfrm>
              <a:off x="5048" y="2228"/>
              <a:ext cx="224" cy="0"/>
            </a:xfrm>
            <a:prstGeom prst="line">
              <a:avLst/>
            </a:prstGeom>
            <a:noFill/>
            <a:ln w="25400">
              <a:solidFill>
                <a:schemeClr val="tx1"/>
              </a:solidFill>
              <a:round/>
              <a:headEnd/>
              <a:tailEnd/>
            </a:ln>
            <a:effectLst/>
          </p:spPr>
          <p:txBody>
            <a:bodyPr wrap="none" anchor="ctr"/>
            <a:lstStyle/>
            <a:p>
              <a:endParaRPr lang="en-US"/>
            </a:p>
          </p:txBody>
        </p:sp>
        <p:sp>
          <p:nvSpPr>
            <p:cNvPr id="1200207" name="Line 79"/>
            <p:cNvSpPr>
              <a:spLocks noChangeShapeType="1"/>
            </p:cNvSpPr>
            <p:nvPr/>
          </p:nvSpPr>
          <p:spPr bwMode="auto">
            <a:xfrm>
              <a:off x="5280" y="2236"/>
              <a:ext cx="0" cy="128"/>
            </a:xfrm>
            <a:prstGeom prst="line">
              <a:avLst/>
            </a:prstGeom>
            <a:noFill/>
            <a:ln w="25400">
              <a:solidFill>
                <a:schemeClr val="tx1"/>
              </a:solidFill>
              <a:round/>
              <a:headEnd/>
              <a:tailEnd/>
            </a:ln>
            <a:effectLst/>
          </p:spPr>
          <p:txBody>
            <a:bodyPr wrap="none" anchor="ctr"/>
            <a:lstStyle/>
            <a:p>
              <a:endParaRPr lang="en-US"/>
            </a:p>
          </p:txBody>
        </p:sp>
        <p:sp>
          <p:nvSpPr>
            <p:cNvPr id="1200208" name="Line 80"/>
            <p:cNvSpPr>
              <a:spLocks noChangeShapeType="1"/>
            </p:cNvSpPr>
            <p:nvPr/>
          </p:nvSpPr>
          <p:spPr bwMode="auto">
            <a:xfrm flipV="1">
              <a:off x="480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209" name="Rectangle 81"/>
            <p:cNvSpPr>
              <a:spLocks noChangeArrowheads="1"/>
            </p:cNvSpPr>
            <p:nvPr/>
          </p:nvSpPr>
          <p:spPr bwMode="auto">
            <a:xfrm>
              <a:off x="4739" y="1984"/>
              <a:ext cx="63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10</a:t>
              </a:r>
            </a:p>
          </p:txBody>
        </p:sp>
        <p:sp>
          <p:nvSpPr>
            <p:cNvPr id="1200210" name="Line 82"/>
            <p:cNvSpPr>
              <a:spLocks noChangeShapeType="1"/>
            </p:cNvSpPr>
            <p:nvPr/>
          </p:nvSpPr>
          <p:spPr bwMode="auto">
            <a:xfrm>
              <a:off x="5288" y="2372"/>
              <a:ext cx="224" cy="0"/>
            </a:xfrm>
            <a:prstGeom prst="line">
              <a:avLst/>
            </a:prstGeom>
            <a:noFill/>
            <a:ln w="25400">
              <a:solidFill>
                <a:schemeClr val="tx1"/>
              </a:solidFill>
              <a:round/>
              <a:headEnd/>
              <a:tailEnd/>
            </a:ln>
            <a:effectLst/>
          </p:spPr>
          <p:txBody>
            <a:bodyPr wrap="none" anchor="ctr"/>
            <a:lstStyle/>
            <a:p>
              <a:endParaRPr lang="en-US"/>
            </a:p>
          </p:txBody>
        </p:sp>
        <p:grpSp>
          <p:nvGrpSpPr>
            <p:cNvPr id="9" name="Group 100"/>
            <p:cNvGrpSpPr>
              <a:grpSpLocks/>
            </p:cNvGrpSpPr>
            <p:nvPr/>
          </p:nvGrpSpPr>
          <p:grpSpPr bwMode="auto">
            <a:xfrm>
              <a:off x="2888" y="2622"/>
              <a:ext cx="518" cy="210"/>
              <a:chOff x="2888" y="2540"/>
              <a:chExt cx="518" cy="210"/>
            </a:xfrm>
          </p:grpSpPr>
          <p:sp>
            <p:nvSpPr>
              <p:cNvPr id="1200229" name="Rectangle 101"/>
              <p:cNvSpPr>
                <a:spLocks noChangeArrowheads="1"/>
              </p:cNvSpPr>
              <p:nvPr/>
            </p:nvSpPr>
            <p:spPr bwMode="auto">
              <a:xfrm>
                <a:off x="288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30" name="Rectangle 102"/>
              <p:cNvSpPr>
                <a:spLocks noChangeArrowheads="1"/>
              </p:cNvSpPr>
              <p:nvPr/>
            </p:nvSpPr>
            <p:spPr bwMode="auto">
              <a:xfrm>
                <a:off x="291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10" name="Group 103"/>
            <p:cNvGrpSpPr>
              <a:grpSpLocks/>
            </p:cNvGrpSpPr>
            <p:nvPr/>
          </p:nvGrpSpPr>
          <p:grpSpPr bwMode="auto">
            <a:xfrm>
              <a:off x="3368" y="2622"/>
              <a:ext cx="464" cy="210"/>
              <a:chOff x="3368" y="2540"/>
              <a:chExt cx="464" cy="210"/>
            </a:xfrm>
          </p:grpSpPr>
          <p:sp>
            <p:nvSpPr>
              <p:cNvPr id="1200232" name="Rectangle 104"/>
              <p:cNvSpPr>
                <a:spLocks noChangeArrowheads="1"/>
              </p:cNvSpPr>
              <p:nvPr/>
            </p:nvSpPr>
            <p:spPr bwMode="auto">
              <a:xfrm>
                <a:off x="336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33" name="Rectangle 105"/>
              <p:cNvSpPr>
                <a:spLocks noChangeArrowheads="1"/>
              </p:cNvSpPr>
              <p:nvPr/>
            </p:nvSpPr>
            <p:spPr bwMode="auto">
              <a:xfrm>
                <a:off x="3443" y="254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1" name="Group 106"/>
            <p:cNvGrpSpPr>
              <a:grpSpLocks/>
            </p:cNvGrpSpPr>
            <p:nvPr/>
          </p:nvGrpSpPr>
          <p:grpSpPr bwMode="auto">
            <a:xfrm>
              <a:off x="3848" y="2622"/>
              <a:ext cx="464" cy="210"/>
              <a:chOff x="3848" y="2540"/>
              <a:chExt cx="464" cy="210"/>
            </a:xfrm>
          </p:grpSpPr>
          <p:sp>
            <p:nvSpPr>
              <p:cNvPr id="1200235" name="Rectangle 107"/>
              <p:cNvSpPr>
                <a:spLocks noChangeArrowheads="1"/>
              </p:cNvSpPr>
              <p:nvPr/>
            </p:nvSpPr>
            <p:spPr bwMode="auto">
              <a:xfrm>
                <a:off x="384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36" name="Rectangle 108"/>
              <p:cNvSpPr>
                <a:spLocks noChangeArrowheads="1"/>
              </p:cNvSpPr>
              <p:nvPr/>
            </p:nvSpPr>
            <p:spPr bwMode="auto">
              <a:xfrm>
                <a:off x="3875" y="254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2" name="Group 109"/>
            <p:cNvGrpSpPr>
              <a:grpSpLocks/>
            </p:cNvGrpSpPr>
            <p:nvPr/>
          </p:nvGrpSpPr>
          <p:grpSpPr bwMode="auto">
            <a:xfrm>
              <a:off x="4328" y="2622"/>
              <a:ext cx="464" cy="210"/>
              <a:chOff x="4328" y="2540"/>
              <a:chExt cx="464" cy="210"/>
            </a:xfrm>
          </p:grpSpPr>
          <p:sp>
            <p:nvSpPr>
              <p:cNvPr id="1200238" name="Rectangle 110"/>
              <p:cNvSpPr>
                <a:spLocks noChangeArrowheads="1"/>
              </p:cNvSpPr>
              <p:nvPr/>
            </p:nvSpPr>
            <p:spPr bwMode="auto">
              <a:xfrm>
                <a:off x="432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39" name="Rectangle 111"/>
              <p:cNvSpPr>
                <a:spLocks noChangeArrowheads="1"/>
              </p:cNvSpPr>
              <p:nvPr/>
            </p:nvSpPr>
            <p:spPr bwMode="auto">
              <a:xfrm>
                <a:off x="4355" y="254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sp>
          <p:nvSpPr>
            <p:cNvPr id="1200240" name="Rectangle 112"/>
            <p:cNvSpPr>
              <a:spLocks noChangeArrowheads="1"/>
            </p:cNvSpPr>
            <p:nvPr/>
          </p:nvSpPr>
          <p:spPr bwMode="auto">
            <a:xfrm>
              <a:off x="467" y="2430"/>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sp>
          <p:nvSpPr>
            <p:cNvPr id="1200241" name="Rectangle 113"/>
            <p:cNvSpPr>
              <a:spLocks noChangeArrowheads="1"/>
            </p:cNvSpPr>
            <p:nvPr/>
          </p:nvSpPr>
          <p:spPr bwMode="auto">
            <a:xfrm>
              <a:off x="2867" y="2430"/>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grpSp>
          <p:nvGrpSpPr>
            <p:cNvPr id="13" name="Group 158"/>
            <p:cNvGrpSpPr>
              <a:grpSpLocks/>
            </p:cNvGrpSpPr>
            <p:nvPr/>
          </p:nvGrpSpPr>
          <p:grpSpPr bwMode="auto">
            <a:xfrm>
              <a:off x="4808" y="2622"/>
              <a:ext cx="518" cy="210"/>
              <a:chOff x="4808" y="2540"/>
              <a:chExt cx="518" cy="210"/>
            </a:xfrm>
          </p:grpSpPr>
          <p:sp>
            <p:nvSpPr>
              <p:cNvPr id="1200287" name="Rectangle 159"/>
              <p:cNvSpPr>
                <a:spLocks noChangeArrowheads="1"/>
              </p:cNvSpPr>
              <p:nvPr/>
            </p:nvSpPr>
            <p:spPr bwMode="auto">
              <a:xfrm>
                <a:off x="480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88" name="Rectangle 160"/>
              <p:cNvSpPr>
                <a:spLocks noChangeArrowheads="1"/>
              </p:cNvSpPr>
              <p:nvPr/>
            </p:nvSpPr>
            <p:spPr bwMode="auto">
              <a:xfrm>
                <a:off x="483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200289" name="Rectangle 161"/>
            <p:cNvSpPr>
              <a:spLocks noChangeArrowheads="1"/>
            </p:cNvSpPr>
            <p:nvPr/>
          </p:nvSpPr>
          <p:spPr bwMode="auto">
            <a:xfrm>
              <a:off x="4787" y="2430"/>
              <a:ext cx="5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R-type</a:t>
              </a:r>
            </a:p>
          </p:txBody>
        </p:sp>
      </p:grpSp>
      <p:grpSp>
        <p:nvGrpSpPr>
          <p:cNvPr id="14" name="Group 195"/>
          <p:cNvGrpSpPr>
            <a:grpSpLocks/>
          </p:cNvGrpSpPr>
          <p:nvPr/>
        </p:nvGrpSpPr>
        <p:grpSpPr bwMode="auto">
          <a:xfrm>
            <a:off x="207963" y="4794250"/>
            <a:ext cx="5875337" cy="1635125"/>
            <a:chOff x="131" y="3020"/>
            <a:chExt cx="3701" cy="1030"/>
          </a:xfrm>
        </p:grpSpPr>
        <p:sp>
          <p:nvSpPr>
            <p:cNvPr id="1200211" name="Rectangle 83"/>
            <p:cNvSpPr>
              <a:spLocks noChangeArrowheads="1"/>
            </p:cNvSpPr>
            <p:nvPr/>
          </p:nvSpPr>
          <p:spPr bwMode="auto">
            <a:xfrm>
              <a:off x="182" y="3264"/>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grpSp>
          <p:nvGrpSpPr>
            <p:cNvPr id="15" name="Group 84"/>
            <p:cNvGrpSpPr>
              <a:grpSpLocks/>
            </p:cNvGrpSpPr>
            <p:nvPr/>
          </p:nvGrpSpPr>
          <p:grpSpPr bwMode="auto">
            <a:xfrm>
              <a:off x="488" y="3260"/>
              <a:ext cx="2384" cy="210"/>
              <a:chOff x="488" y="3260"/>
              <a:chExt cx="2384" cy="210"/>
            </a:xfrm>
          </p:grpSpPr>
          <p:grpSp>
            <p:nvGrpSpPr>
              <p:cNvPr id="16" name="Group 85"/>
              <p:cNvGrpSpPr>
                <a:grpSpLocks/>
              </p:cNvGrpSpPr>
              <p:nvPr/>
            </p:nvGrpSpPr>
            <p:grpSpPr bwMode="auto">
              <a:xfrm>
                <a:off x="488" y="3260"/>
                <a:ext cx="518" cy="210"/>
                <a:chOff x="488" y="3260"/>
                <a:chExt cx="518" cy="210"/>
              </a:xfrm>
            </p:grpSpPr>
            <p:sp>
              <p:nvSpPr>
                <p:cNvPr id="1200214" name="Rectangle 86"/>
                <p:cNvSpPr>
                  <a:spLocks noChangeArrowheads="1"/>
                </p:cNvSpPr>
                <p:nvPr/>
              </p:nvSpPr>
              <p:spPr bwMode="auto">
                <a:xfrm>
                  <a:off x="48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15" name="Rectangle 87"/>
                <p:cNvSpPr>
                  <a:spLocks noChangeArrowheads="1"/>
                </p:cNvSpPr>
                <p:nvPr/>
              </p:nvSpPr>
              <p:spPr bwMode="auto">
                <a:xfrm>
                  <a:off x="515" y="326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17" name="Group 88"/>
              <p:cNvGrpSpPr>
                <a:grpSpLocks/>
              </p:cNvGrpSpPr>
              <p:nvPr/>
            </p:nvGrpSpPr>
            <p:grpSpPr bwMode="auto">
              <a:xfrm>
                <a:off x="968" y="3260"/>
                <a:ext cx="464" cy="210"/>
                <a:chOff x="968" y="3260"/>
                <a:chExt cx="464" cy="210"/>
              </a:xfrm>
            </p:grpSpPr>
            <p:sp>
              <p:nvSpPr>
                <p:cNvPr id="1200217" name="Rectangle 89"/>
                <p:cNvSpPr>
                  <a:spLocks noChangeArrowheads="1"/>
                </p:cNvSpPr>
                <p:nvPr/>
              </p:nvSpPr>
              <p:spPr bwMode="auto">
                <a:xfrm>
                  <a:off x="96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18" name="Rectangle 90"/>
                <p:cNvSpPr>
                  <a:spLocks noChangeArrowheads="1"/>
                </p:cNvSpPr>
                <p:nvPr/>
              </p:nvSpPr>
              <p:spPr bwMode="auto">
                <a:xfrm>
                  <a:off x="1043" y="326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8" name="Group 91"/>
              <p:cNvGrpSpPr>
                <a:grpSpLocks/>
              </p:cNvGrpSpPr>
              <p:nvPr/>
            </p:nvGrpSpPr>
            <p:grpSpPr bwMode="auto">
              <a:xfrm>
                <a:off x="1448" y="3260"/>
                <a:ext cx="464" cy="210"/>
                <a:chOff x="1448" y="3260"/>
                <a:chExt cx="464" cy="210"/>
              </a:xfrm>
            </p:grpSpPr>
            <p:sp>
              <p:nvSpPr>
                <p:cNvPr id="1200220" name="Rectangle 92"/>
                <p:cNvSpPr>
                  <a:spLocks noChangeArrowheads="1"/>
                </p:cNvSpPr>
                <p:nvPr/>
              </p:nvSpPr>
              <p:spPr bwMode="auto">
                <a:xfrm>
                  <a:off x="144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1" name="Rectangle 93"/>
                <p:cNvSpPr>
                  <a:spLocks noChangeArrowheads="1"/>
                </p:cNvSpPr>
                <p:nvPr/>
              </p:nvSpPr>
              <p:spPr bwMode="auto">
                <a:xfrm>
                  <a:off x="1475" y="326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9" name="Group 94"/>
              <p:cNvGrpSpPr>
                <a:grpSpLocks/>
              </p:cNvGrpSpPr>
              <p:nvPr/>
            </p:nvGrpSpPr>
            <p:grpSpPr bwMode="auto">
              <a:xfrm>
                <a:off x="1928" y="3260"/>
                <a:ext cx="464" cy="210"/>
                <a:chOff x="1928" y="3260"/>
                <a:chExt cx="464" cy="210"/>
              </a:xfrm>
            </p:grpSpPr>
            <p:sp>
              <p:nvSpPr>
                <p:cNvPr id="1200223" name="Rectangle 95"/>
                <p:cNvSpPr>
                  <a:spLocks noChangeArrowheads="1"/>
                </p:cNvSpPr>
                <p:nvPr/>
              </p:nvSpPr>
              <p:spPr bwMode="auto">
                <a:xfrm>
                  <a:off x="192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4" name="Rectangle 96"/>
                <p:cNvSpPr>
                  <a:spLocks noChangeArrowheads="1"/>
                </p:cNvSpPr>
                <p:nvPr/>
              </p:nvSpPr>
              <p:spPr bwMode="auto">
                <a:xfrm>
                  <a:off x="1955" y="326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20" name="Group 97"/>
              <p:cNvGrpSpPr>
                <a:grpSpLocks/>
              </p:cNvGrpSpPr>
              <p:nvPr/>
            </p:nvGrpSpPr>
            <p:grpSpPr bwMode="auto">
              <a:xfrm>
                <a:off x="2408" y="3260"/>
                <a:ext cx="464" cy="210"/>
                <a:chOff x="2408" y="3260"/>
                <a:chExt cx="464" cy="210"/>
              </a:xfrm>
            </p:grpSpPr>
            <p:sp>
              <p:nvSpPr>
                <p:cNvPr id="1200226" name="Rectangle 98"/>
                <p:cNvSpPr>
                  <a:spLocks noChangeArrowheads="1"/>
                </p:cNvSpPr>
                <p:nvPr/>
              </p:nvSpPr>
              <p:spPr bwMode="auto">
                <a:xfrm>
                  <a:off x="240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7" name="Rectangle 99"/>
                <p:cNvSpPr>
                  <a:spLocks noChangeArrowheads="1"/>
                </p:cNvSpPr>
                <p:nvPr/>
              </p:nvSpPr>
              <p:spPr bwMode="auto">
                <a:xfrm>
                  <a:off x="2483" y="3260"/>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grpSp>
        <p:sp>
          <p:nvSpPr>
            <p:cNvPr id="1200243" name="Rectangle 115"/>
            <p:cNvSpPr>
              <a:spLocks noChangeArrowheads="1"/>
            </p:cNvSpPr>
            <p:nvPr/>
          </p:nvSpPr>
          <p:spPr bwMode="auto">
            <a:xfrm>
              <a:off x="131" y="3020"/>
              <a:ext cx="163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Pipeline Implementation:</a:t>
              </a:r>
            </a:p>
          </p:txBody>
        </p:sp>
        <p:grpSp>
          <p:nvGrpSpPr>
            <p:cNvPr id="21" name="Group 116"/>
            <p:cNvGrpSpPr>
              <a:grpSpLocks/>
            </p:cNvGrpSpPr>
            <p:nvPr/>
          </p:nvGrpSpPr>
          <p:grpSpPr bwMode="auto">
            <a:xfrm>
              <a:off x="968" y="3548"/>
              <a:ext cx="2384" cy="210"/>
              <a:chOff x="968" y="3548"/>
              <a:chExt cx="2384" cy="210"/>
            </a:xfrm>
          </p:grpSpPr>
          <p:grpSp>
            <p:nvGrpSpPr>
              <p:cNvPr id="22" name="Group 117"/>
              <p:cNvGrpSpPr>
                <a:grpSpLocks/>
              </p:cNvGrpSpPr>
              <p:nvPr/>
            </p:nvGrpSpPr>
            <p:grpSpPr bwMode="auto">
              <a:xfrm>
                <a:off x="968" y="3548"/>
                <a:ext cx="518" cy="210"/>
                <a:chOff x="968" y="3548"/>
                <a:chExt cx="518" cy="210"/>
              </a:xfrm>
            </p:grpSpPr>
            <p:sp>
              <p:nvSpPr>
                <p:cNvPr id="1200246" name="Rectangle 118"/>
                <p:cNvSpPr>
                  <a:spLocks noChangeArrowheads="1"/>
                </p:cNvSpPr>
                <p:nvPr/>
              </p:nvSpPr>
              <p:spPr bwMode="auto">
                <a:xfrm>
                  <a:off x="96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47" name="Rectangle 119"/>
                <p:cNvSpPr>
                  <a:spLocks noChangeArrowheads="1"/>
                </p:cNvSpPr>
                <p:nvPr/>
              </p:nvSpPr>
              <p:spPr bwMode="auto">
                <a:xfrm>
                  <a:off x="995" y="3548"/>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23" name="Group 120"/>
              <p:cNvGrpSpPr>
                <a:grpSpLocks/>
              </p:cNvGrpSpPr>
              <p:nvPr/>
            </p:nvGrpSpPr>
            <p:grpSpPr bwMode="auto">
              <a:xfrm>
                <a:off x="1448" y="3548"/>
                <a:ext cx="464" cy="210"/>
                <a:chOff x="1448" y="3548"/>
                <a:chExt cx="464" cy="210"/>
              </a:xfrm>
            </p:grpSpPr>
            <p:sp>
              <p:nvSpPr>
                <p:cNvPr id="1200249" name="Rectangle 121"/>
                <p:cNvSpPr>
                  <a:spLocks noChangeArrowheads="1"/>
                </p:cNvSpPr>
                <p:nvPr/>
              </p:nvSpPr>
              <p:spPr bwMode="auto">
                <a:xfrm>
                  <a:off x="144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0" name="Rectangle 122"/>
                <p:cNvSpPr>
                  <a:spLocks noChangeArrowheads="1"/>
                </p:cNvSpPr>
                <p:nvPr/>
              </p:nvSpPr>
              <p:spPr bwMode="auto">
                <a:xfrm>
                  <a:off x="1523" y="3548"/>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24" name="Group 123"/>
              <p:cNvGrpSpPr>
                <a:grpSpLocks/>
              </p:cNvGrpSpPr>
              <p:nvPr/>
            </p:nvGrpSpPr>
            <p:grpSpPr bwMode="auto">
              <a:xfrm>
                <a:off x="1928" y="3548"/>
                <a:ext cx="464" cy="210"/>
                <a:chOff x="1928" y="3548"/>
                <a:chExt cx="464" cy="210"/>
              </a:xfrm>
            </p:grpSpPr>
            <p:sp>
              <p:nvSpPr>
                <p:cNvPr id="1200252" name="Rectangle 124"/>
                <p:cNvSpPr>
                  <a:spLocks noChangeArrowheads="1"/>
                </p:cNvSpPr>
                <p:nvPr/>
              </p:nvSpPr>
              <p:spPr bwMode="auto">
                <a:xfrm>
                  <a:off x="192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3" name="Rectangle 125"/>
                <p:cNvSpPr>
                  <a:spLocks noChangeArrowheads="1"/>
                </p:cNvSpPr>
                <p:nvPr/>
              </p:nvSpPr>
              <p:spPr bwMode="auto">
                <a:xfrm>
                  <a:off x="1955" y="3548"/>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25" name="Group 126"/>
              <p:cNvGrpSpPr>
                <a:grpSpLocks/>
              </p:cNvGrpSpPr>
              <p:nvPr/>
            </p:nvGrpSpPr>
            <p:grpSpPr bwMode="auto">
              <a:xfrm>
                <a:off x="2408" y="3548"/>
                <a:ext cx="464" cy="210"/>
                <a:chOff x="2408" y="3548"/>
                <a:chExt cx="464" cy="210"/>
              </a:xfrm>
            </p:grpSpPr>
            <p:sp>
              <p:nvSpPr>
                <p:cNvPr id="1200255" name="Rectangle 127"/>
                <p:cNvSpPr>
                  <a:spLocks noChangeArrowheads="1"/>
                </p:cNvSpPr>
                <p:nvPr/>
              </p:nvSpPr>
              <p:spPr bwMode="auto">
                <a:xfrm>
                  <a:off x="240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6" name="Rectangle 128"/>
                <p:cNvSpPr>
                  <a:spLocks noChangeArrowheads="1"/>
                </p:cNvSpPr>
                <p:nvPr/>
              </p:nvSpPr>
              <p:spPr bwMode="auto">
                <a:xfrm>
                  <a:off x="2435" y="3548"/>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26" name="Group 129"/>
              <p:cNvGrpSpPr>
                <a:grpSpLocks/>
              </p:cNvGrpSpPr>
              <p:nvPr/>
            </p:nvGrpSpPr>
            <p:grpSpPr bwMode="auto">
              <a:xfrm>
                <a:off x="2888" y="3548"/>
                <a:ext cx="464" cy="210"/>
                <a:chOff x="2888" y="3548"/>
                <a:chExt cx="464" cy="210"/>
              </a:xfrm>
            </p:grpSpPr>
            <p:sp>
              <p:nvSpPr>
                <p:cNvPr id="1200258" name="Rectangle 130"/>
                <p:cNvSpPr>
                  <a:spLocks noChangeArrowheads="1"/>
                </p:cNvSpPr>
                <p:nvPr/>
              </p:nvSpPr>
              <p:spPr bwMode="auto">
                <a:xfrm>
                  <a:off x="288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9" name="Rectangle 131"/>
                <p:cNvSpPr>
                  <a:spLocks noChangeArrowheads="1"/>
                </p:cNvSpPr>
                <p:nvPr/>
              </p:nvSpPr>
              <p:spPr bwMode="auto">
                <a:xfrm>
                  <a:off x="2963" y="3548"/>
                  <a:ext cx="327" cy="210"/>
                </a:xfrm>
                <a:prstGeom prst="rect">
                  <a:avLst/>
                </a:prstGeom>
                <a:noFill/>
                <a:ln w="12700">
                  <a:noFill/>
                  <a:miter lim="800000"/>
                  <a:headEnd/>
                  <a:tailEnd/>
                </a:ln>
                <a:effectLst/>
              </p:spPr>
              <p:txBody>
                <a:bodyPr wrap="none" lIns="90488" tIns="44450" rIns="90488" bIns="44450">
                  <a:spAutoFit/>
                </a:bodyPr>
                <a:lstStyle/>
                <a:p>
                  <a:r>
                    <a:rPr lang="en-US" sz="1600" b="1"/>
                    <a:t>WB</a:t>
                  </a:r>
                </a:p>
              </p:txBody>
            </p:sp>
          </p:grpSp>
        </p:grpSp>
        <p:sp>
          <p:nvSpPr>
            <p:cNvPr id="1200260" name="Rectangle 132"/>
            <p:cNvSpPr>
              <a:spLocks noChangeArrowheads="1"/>
            </p:cNvSpPr>
            <p:nvPr/>
          </p:nvSpPr>
          <p:spPr bwMode="auto">
            <a:xfrm>
              <a:off x="579" y="3552"/>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grpSp>
          <p:nvGrpSpPr>
            <p:cNvPr id="27" name="Group 162"/>
            <p:cNvGrpSpPr>
              <a:grpSpLocks/>
            </p:cNvGrpSpPr>
            <p:nvPr/>
          </p:nvGrpSpPr>
          <p:grpSpPr bwMode="auto">
            <a:xfrm>
              <a:off x="1448" y="3836"/>
              <a:ext cx="2384" cy="210"/>
              <a:chOff x="1496" y="3836"/>
              <a:chExt cx="2384" cy="210"/>
            </a:xfrm>
          </p:grpSpPr>
          <p:grpSp>
            <p:nvGrpSpPr>
              <p:cNvPr id="28" name="Group 163"/>
              <p:cNvGrpSpPr>
                <a:grpSpLocks/>
              </p:cNvGrpSpPr>
              <p:nvPr/>
            </p:nvGrpSpPr>
            <p:grpSpPr bwMode="auto">
              <a:xfrm>
                <a:off x="1496" y="3836"/>
                <a:ext cx="518" cy="210"/>
                <a:chOff x="1496" y="3836"/>
                <a:chExt cx="518" cy="210"/>
              </a:xfrm>
            </p:grpSpPr>
            <p:sp>
              <p:nvSpPr>
                <p:cNvPr id="1200292" name="Rectangle 164"/>
                <p:cNvSpPr>
                  <a:spLocks noChangeArrowheads="1"/>
                </p:cNvSpPr>
                <p:nvPr/>
              </p:nvSpPr>
              <p:spPr bwMode="auto">
                <a:xfrm>
                  <a:off x="149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3" name="Rectangle 165"/>
                <p:cNvSpPr>
                  <a:spLocks noChangeArrowheads="1"/>
                </p:cNvSpPr>
                <p:nvPr/>
              </p:nvSpPr>
              <p:spPr bwMode="auto">
                <a:xfrm>
                  <a:off x="1523" y="3836"/>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29" name="Group 166"/>
              <p:cNvGrpSpPr>
                <a:grpSpLocks/>
              </p:cNvGrpSpPr>
              <p:nvPr/>
            </p:nvGrpSpPr>
            <p:grpSpPr bwMode="auto">
              <a:xfrm>
                <a:off x="1976" y="3836"/>
                <a:ext cx="464" cy="210"/>
                <a:chOff x="1976" y="3836"/>
                <a:chExt cx="464" cy="210"/>
              </a:xfrm>
            </p:grpSpPr>
            <p:sp>
              <p:nvSpPr>
                <p:cNvPr id="1200295" name="Rectangle 167"/>
                <p:cNvSpPr>
                  <a:spLocks noChangeArrowheads="1"/>
                </p:cNvSpPr>
                <p:nvPr/>
              </p:nvSpPr>
              <p:spPr bwMode="auto">
                <a:xfrm>
                  <a:off x="197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6" name="Rectangle 168"/>
                <p:cNvSpPr>
                  <a:spLocks noChangeArrowheads="1"/>
                </p:cNvSpPr>
                <p:nvPr/>
              </p:nvSpPr>
              <p:spPr bwMode="auto">
                <a:xfrm>
                  <a:off x="2051" y="3836"/>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30" name="Group 169"/>
              <p:cNvGrpSpPr>
                <a:grpSpLocks/>
              </p:cNvGrpSpPr>
              <p:nvPr/>
            </p:nvGrpSpPr>
            <p:grpSpPr bwMode="auto">
              <a:xfrm>
                <a:off x="2456" y="3836"/>
                <a:ext cx="464" cy="210"/>
                <a:chOff x="2456" y="3836"/>
                <a:chExt cx="464" cy="210"/>
              </a:xfrm>
            </p:grpSpPr>
            <p:sp>
              <p:nvSpPr>
                <p:cNvPr id="1200298" name="Rectangle 170"/>
                <p:cNvSpPr>
                  <a:spLocks noChangeArrowheads="1"/>
                </p:cNvSpPr>
                <p:nvPr/>
              </p:nvSpPr>
              <p:spPr bwMode="auto">
                <a:xfrm>
                  <a:off x="245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9" name="Rectangle 171"/>
                <p:cNvSpPr>
                  <a:spLocks noChangeArrowheads="1"/>
                </p:cNvSpPr>
                <p:nvPr/>
              </p:nvSpPr>
              <p:spPr bwMode="auto">
                <a:xfrm>
                  <a:off x="2483" y="3836"/>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31" name="Group 172"/>
              <p:cNvGrpSpPr>
                <a:grpSpLocks/>
              </p:cNvGrpSpPr>
              <p:nvPr/>
            </p:nvGrpSpPr>
            <p:grpSpPr bwMode="auto">
              <a:xfrm>
                <a:off x="2936" y="3836"/>
                <a:ext cx="464" cy="210"/>
                <a:chOff x="2936" y="3836"/>
                <a:chExt cx="464" cy="210"/>
              </a:xfrm>
            </p:grpSpPr>
            <p:sp>
              <p:nvSpPr>
                <p:cNvPr id="1200301" name="Rectangle 173"/>
                <p:cNvSpPr>
                  <a:spLocks noChangeArrowheads="1"/>
                </p:cNvSpPr>
                <p:nvPr/>
              </p:nvSpPr>
              <p:spPr bwMode="auto">
                <a:xfrm>
                  <a:off x="293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302" name="Rectangle 174"/>
                <p:cNvSpPr>
                  <a:spLocks noChangeArrowheads="1"/>
                </p:cNvSpPr>
                <p:nvPr/>
              </p:nvSpPr>
              <p:spPr bwMode="auto">
                <a:xfrm>
                  <a:off x="2963" y="3836"/>
                  <a:ext cx="406" cy="210"/>
                </a:xfrm>
                <a:prstGeom prst="rect">
                  <a:avLst/>
                </a:prstGeom>
                <a:noFill/>
                <a:ln w="12700">
                  <a:noFill/>
                  <a:miter lim="800000"/>
                  <a:headEnd/>
                  <a:tailEnd/>
                </a:ln>
                <a:effectLst/>
              </p:spPr>
              <p:txBody>
                <a:bodyPr wrap="none" lIns="90488" tIns="44450" rIns="90488" bIns="44450">
                  <a:spAutoFit/>
                </a:bodyPr>
                <a:lstStyle/>
                <a:p>
                  <a:r>
                    <a:rPr lang="en-US" sz="1600" b="1"/>
                    <a:t>Mem</a:t>
                  </a:r>
                </a:p>
              </p:txBody>
            </p:sp>
          </p:grpSp>
          <p:grpSp>
            <p:nvGrpSpPr>
              <p:cNvPr id="1200212" name="Group 175"/>
              <p:cNvGrpSpPr>
                <a:grpSpLocks/>
              </p:cNvGrpSpPr>
              <p:nvPr/>
            </p:nvGrpSpPr>
            <p:grpSpPr bwMode="auto">
              <a:xfrm>
                <a:off x="3416" y="3836"/>
                <a:ext cx="464" cy="210"/>
                <a:chOff x="3416" y="3836"/>
                <a:chExt cx="464" cy="210"/>
              </a:xfrm>
            </p:grpSpPr>
            <p:sp>
              <p:nvSpPr>
                <p:cNvPr id="1200304" name="Rectangle 176"/>
                <p:cNvSpPr>
                  <a:spLocks noChangeArrowheads="1"/>
                </p:cNvSpPr>
                <p:nvPr/>
              </p:nvSpPr>
              <p:spPr bwMode="auto">
                <a:xfrm>
                  <a:off x="341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305" name="Rectangle 177"/>
                <p:cNvSpPr>
                  <a:spLocks noChangeArrowheads="1"/>
                </p:cNvSpPr>
                <p:nvPr/>
              </p:nvSpPr>
              <p:spPr bwMode="auto">
                <a:xfrm>
                  <a:off x="3491" y="3836"/>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grpSp>
        <p:sp>
          <p:nvSpPr>
            <p:cNvPr id="1200306" name="Rectangle 178"/>
            <p:cNvSpPr>
              <a:spLocks noChangeArrowheads="1"/>
            </p:cNvSpPr>
            <p:nvPr/>
          </p:nvSpPr>
          <p:spPr bwMode="auto">
            <a:xfrm>
              <a:off x="960" y="3840"/>
              <a:ext cx="5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R-type</a:t>
              </a:r>
            </a:p>
          </p:txBody>
        </p:sp>
      </p:grpSp>
      <p:grpSp>
        <p:nvGrpSpPr>
          <p:cNvPr id="1200213" name="Group 197"/>
          <p:cNvGrpSpPr>
            <a:grpSpLocks/>
          </p:cNvGrpSpPr>
          <p:nvPr/>
        </p:nvGrpSpPr>
        <p:grpSpPr bwMode="auto">
          <a:xfrm>
            <a:off x="228600" y="838200"/>
            <a:ext cx="8204200" cy="1587500"/>
            <a:chOff x="144" y="528"/>
            <a:chExt cx="5168" cy="1000"/>
          </a:xfrm>
        </p:grpSpPr>
        <p:sp>
          <p:nvSpPr>
            <p:cNvPr id="1200264" name="Line 136"/>
            <p:cNvSpPr>
              <a:spLocks noChangeShapeType="1"/>
            </p:cNvSpPr>
            <p:nvPr/>
          </p:nvSpPr>
          <p:spPr bwMode="auto">
            <a:xfrm>
              <a:off x="248" y="938"/>
              <a:ext cx="224" cy="0"/>
            </a:xfrm>
            <a:prstGeom prst="line">
              <a:avLst/>
            </a:prstGeom>
            <a:noFill/>
            <a:ln w="25400">
              <a:solidFill>
                <a:schemeClr val="tx1"/>
              </a:solidFill>
              <a:round/>
              <a:headEnd/>
              <a:tailEnd/>
            </a:ln>
            <a:effectLst/>
          </p:spPr>
          <p:txBody>
            <a:bodyPr wrap="none" anchor="ctr"/>
            <a:lstStyle/>
            <a:p>
              <a:endParaRPr lang="en-US"/>
            </a:p>
          </p:txBody>
        </p:sp>
        <p:sp>
          <p:nvSpPr>
            <p:cNvPr id="1200265" name="Line 137"/>
            <p:cNvSpPr>
              <a:spLocks noChangeShapeType="1"/>
            </p:cNvSpPr>
            <p:nvPr/>
          </p:nvSpPr>
          <p:spPr bwMode="auto">
            <a:xfrm>
              <a:off x="480" y="946"/>
              <a:ext cx="0" cy="128"/>
            </a:xfrm>
            <a:prstGeom prst="line">
              <a:avLst/>
            </a:prstGeom>
            <a:noFill/>
            <a:ln w="25400">
              <a:solidFill>
                <a:schemeClr val="tx1"/>
              </a:solidFill>
              <a:round/>
              <a:headEnd/>
              <a:tailEnd/>
            </a:ln>
            <a:effectLst/>
          </p:spPr>
          <p:txBody>
            <a:bodyPr wrap="none" anchor="ctr"/>
            <a:lstStyle/>
            <a:p>
              <a:endParaRPr lang="en-US"/>
            </a:p>
          </p:txBody>
        </p:sp>
        <p:sp>
          <p:nvSpPr>
            <p:cNvPr id="1200268" name="Line 140"/>
            <p:cNvSpPr>
              <a:spLocks noChangeShapeType="1"/>
            </p:cNvSpPr>
            <p:nvPr/>
          </p:nvSpPr>
          <p:spPr bwMode="auto">
            <a:xfrm>
              <a:off x="2736" y="946"/>
              <a:ext cx="0" cy="128"/>
            </a:xfrm>
            <a:prstGeom prst="line">
              <a:avLst/>
            </a:prstGeom>
            <a:noFill/>
            <a:ln w="25400">
              <a:solidFill>
                <a:schemeClr val="tx1"/>
              </a:solidFill>
              <a:round/>
              <a:headEnd/>
              <a:tailEnd/>
            </a:ln>
            <a:effectLst/>
          </p:spPr>
          <p:txBody>
            <a:bodyPr wrap="none" anchor="ctr"/>
            <a:lstStyle/>
            <a:p>
              <a:endParaRPr lang="en-US"/>
            </a:p>
          </p:txBody>
        </p:sp>
        <p:sp>
          <p:nvSpPr>
            <p:cNvPr id="1200270" name="Line 142"/>
            <p:cNvSpPr>
              <a:spLocks noChangeShapeType="1"/>
            </p:cNvSpPr>
            <p:nvPr/>
          </p:nvSpPr>
          <p:spPr bwMode="auto">
            <a:xfrm>
              <a:off x="5088" y="946"/>
              <a:ext cx="0" cy="128"/>
            </a:xfrm>
            <a:prstGeom prst="line">
              <a:avLst/>
            </a:prstGeom>
            <a:noFill/>
            <a:ln w="25400">
              <a:solidFill>
                <a:schemeClr val="tx1"/>
              </a:solidFill>
              <a:round/>
              <a:headEnd/>
              <a:tailEnd/>
            </a:ln>
            <a:effectLst/>
          </p:spPr>
          <p:txBody>
            <a:bodyPr wrap="none" anchor="ctr"/>
            <a:lstStyle/>
            <a:p>
              <a:endParaRPr lang="en-US"/>
            </a:p>
          </p:txBody>
        </p:sp>
        <p:sp>
          <p:nvSpPr>
            <p:cNvPr id="1200271" name="Line 143"/>
            <p:cNvSpPr>
              <a:spLocks noChangeShapeType="1"/>
            </p:cNvSpPr>
            <p:nvPr/>
          </p:nvSpPr>
          <p:spPr bwMode="auto">
            <a:xfrm>
              <a:off x="488" y="1082"/>
              <a:ext cx="1184" cy="0"/>
            </a:xfrm>
            <a:prstGeom prst="line">
              <a:avLst/>
            </a:prstGeom>
            <a:noFill/>
            <a:ln w="25400">
              <a:solidFill>
                <a:schemeClr val="tx1"/>
              </a:solidFill>
              <a:round/>
              <a:headEnd/>
              <a:tailEnd/>
            </a:ln>
            <a:effectLst/>
          </p:spPr>
          <p:txBody>
            <a:bodyPr wrap="none" anchor="ctr"/>
            <a:lstStyle/>
            <a:p>
              <a:endParaRPr lang="en-US"/>
            </a:p>
          </p:txBody>
        </p:sp>
        <p:sp>
          <p:nvSpPr>
            <p:cNvPr id="1200272" name="Line 144"/>
            <p:cNvSpPr>
              <a:spLocks noChangeShapeType="1"/>
            </p:cNvSpPr>
            <p:nvPr/>
          </p:nvSpPr>
          <p:spPr bwMode="auto">
            <a:xfrm>
              <a:off x="1688" y="938"/>
              <a:ext cx="1040" cy="0"/>
            </a:xfrm>
            <a:prstGeom prst="line">
              <a:avLst/>
            </a:prstGeom>
            <a:noFill/>
            <a:ln w="25400">
              <a:solidFill>
                <a:schemeClr val="tx1"/>
              </a:solidFill>
              <a:round/>
              <a:headEnd/>
              <a:tailEnd/>
            </a:ln>
            <a:effectLst/>
          </p:spPr>
          <p:txBody>
            <a:bodyPr wrap="none" anchor="ctr"/>
            <a:lstStyle/>
            <a:p>
              <a:endParaRPr lang="en-US"/>
            </a:p>
          </p:txBody>
        </p:sp>
        <p:sp>
          <p:nvSpPr>
            <p:cNvPr id="1200273" name="Line 145"/>
            <p:cNvSpPr>
              <a:spLocks noChangeShapeType="1"/>
            </p:cNvSpPr>
            <p:nvPr/>
          </p:nvSpPr>
          <p:spPr bwMode="auto">
            <a:xfrm>
              <a:off x="1680" y="946"/>
              <a:ext cx="0" cy="128"/>
            </a:xfrm>
            <a:prstGeom prst="line">
              <a:avLst/>
            </a:prstGeom>
            <a:noFill/>
            <a:ln w="25400">
              <a:solidFill>
                <a:schemeClr val="tx1"/>
              </a:solidFill>
              <a:round/>
              <a:headEnd/>
              <a:tailEnd/>
            </a:ln>
            <a:effectLst/>
          </p:spPr>
          <p:txBody>
            <a:bodyPr wrap="none" anchor="ctr"/>
            <a:lstStyle/>
            <a:p>
              <a:endParaRPr lang="en-US"/>
            </a:p>
          </p:txBody>
        </p:sp>
        <p:sp>
          <p:nvSpPr>
            <p:cNvPr id="1200274" name="Line 146"/>
            <p:cNvSpPr>
              <a:spLocks noChangeShapeType="1"/>
            </p:cNvSpPr>
            <p:nvPr/>
          </p:nvSpPr>
          <p:spPr bwMode="auto">
            <a:xfrm>
              <a:off x="2744" y="1082"/>
              <a:ext cx="1184" cy="0"/>
            </a:xfrm>
            <a:prstGeom prst="line">
              <a:avLst/>
            </a:prstGeom>
            <a:noFill/>
            <a:ln w="25400">
              <a:solidFill>
                <a:schemeClr val="tx1"/>
              </a:solidFill>
              <a:round/>
              <a:headEnd/>
              <a:tailEnd/>
            </a:ln>
            <a:effectLst/>
          </p:spPr>
          <p:txBody>
            <a:bodyPr wrap="none" anchor="ctr"/>
            <a:lstStyle/>
            <a:p>
              <a:endParaRPr lang="en-US"/>
            </a:p>
          </p:txBody>
        </p:sp>
        <p:sp>
          <p:nvSpPr>
            <p:cNvPr id="1200275" name="Line 147"/>
            <p:cNvSpPr>
              <a:spLocks noChangeShapeType="1"/>
            </p:cNvSpPr>
            <p:nvPr/>
          </p:nvSpPr>
          <p:spPr bwMode="auto">
            <a:xfrm>
              <a:off x="3944" y="938"/>
              <a:ext cx="1136" cy="0"/>
            </a:xfrm>
            <a:prstGeom prst="line">
              <a:avLst/>
            </a:prstGeom>
            <a:noFill/>
            <a:ln w="25400">
              <a:solidFill>
                <a:schemeClr val="tx1"/>
              </a:solidFill>
              <a:round/>
              <a:headEnd/>
              <a:tailEnd/>
            </a:ln>
            <a:effectLst/>
          </p:spPr>
          <p:txBody>
            <a:bodyPr wrap="none" anchor="ctr"/>
            <a:lstStyle/>
            <a:p>
              <a:endParaRPr lang="en-US"/>
            </a:p>
          </p:txBody>
        </p:sp>
        <p:sp>
          <p:nvSpPr>
            <p:cNvPr id="1200276" name="Line 148"/>
            <p:cNvSpPr>
              <a:spLocks noChangeShapeType="1"/>
            </p:cNvSpPr>
            <p:nvPr/>
          </p:nvSpPr>
          <p:spPr bwMode="auto">
            <a:xfrm>
              <a:off x="3936" y="946"/>
              <a:ext cx="0" cy="128"/>
            </a:xfrm>
            <a:prstGeom prst="line">
              <a:avLst/>
            </a:prstGeom>
            <a:noFill/>
            <a:ln w="25400">
              <a:solidFill>
                <a:schemeClr val="tx1"/>
              </a:solidFill>
              <a:round/>
              <a:headEnd/>
              <a:tailEnd/>
            </a:ln>
            <a:effectLst/>
          </p:spPr>
          <p:txBody>
            <a:bodyPr wrap="none" anchor="ctr"/>
            <a:lstStyle/>
            <a:p>
              <a:endParaRPr lang="en-US"/>
            </a:p>
          </p:txBody>
        </p:sp>
        <p:sp>
          <p:nvSpPr>
            <p:cNvPr id="1200277" name="Line 149"/>
            <p:cNvSpPr>
              <a:spLocks noChangeShapeType="1"/>
            </p:cNvSpPr>
            <p:nvPr/>
          </p:nvSpPr>
          <p:spPr bwMode="auto">
            <a:xfrm>
              <a:off x="5088" y="1082"/>
              <a:ext cx="224" cy="0"/>
            </a:xfrm>
            <a:prstGeom prst="line">
              <a:avLst/>
            </a:prstGeom>
            <a:noFill/>
            <a:ln w="25400">
              <a:solidFill>
                <a:schemeClr val="tx1"/>
              </a:solidFill>
              <a:round/>
              <a:headEnd/>
              <a:tailEnd/>
            </a:ln>
            <a:effectLst/>
          </p:spPr>
          <p:txBody>
            <a:bodyPr wrap="none" anchor="ctr"/>
            <a:lstStyle/>
            <a:p>
              <a:endParaRPr lang="en-US"/>
            </a:p>
          </p:txBody>
        </p:sp>
        <p:sp>
          <p:nvSpPr>
            <p:cNvPr id="1200278" name="Rectangle 150"/>
            <p:cNvSpPr>
              <a:spLocks noChangeArrowheads="1"/>
            </p:cNvSpPr>
            <p:nvPr/>
          </p:nvSpPr>
          <p:spPr bwMode="auto">
            <a:xfrm>
              <a:off x="179" y="934"/>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200279" name="Rectangle 151"/>
            <p:cNvSpPr>
              <a:spLocks noChangeArrowheads="1"/>
            </p:cNvSpPr>
            <p:nvPr/>
          </p:nvSpPr>
          <p:spPr bwMode="auto">
            <a:xfrm>
              <a:off x="144" y="528"/>
              <a:ext cx="190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Single Cycle Implementation:</a:t>
              </a:r>
            </a:p>
          </p:txBody>
        </p:sp>
        <p:sp>
          <p:nvSpPr>
            <p:cNvPr id="1200280" name="Rectangle 152"/>
            <p:cNvSpPr>
              <a:spLocks noChangeArrowheads="1"/>
            </p:cNvSpPr>
            <p:nvPr/>
          </p:nvSpPr>
          <p:spPr bwMode="auto">
            <a:xfrm>
              <a:off x="488" y="1330"/>
              <a:ext cx="2240" cy="176"/>
            </a:xfrm>
            <a:prstGeom prst="rect">
              <a:avLst/>
            </a:prstGeom>
            <a:noFill/>
            <a:ln w="25400">
              <a:solidFill>
                <a:schemeClr val="tx1"/>
              </a:solidFill>
              <a:miter lim="800000"/>
              <a:headEnd/>
              <a:tailEnd/>
            </a:ln>
            <a:effectLst/>
          </p:spPr>
          <p:txBody>
            <a:bodyPr wrap="none" anchor="ctr"/>
            <a:lstStyle/>
            <a:p>
              <a:endParaRPr lang="en-US"/>
            </a:p>
          </p:txBody>
        </p:sp>
        <p:sp>
          <p:nvSpPr>
            <p:cNvPr id="1200281" name="Rectangle 153"/>
            <p:cNvSpPr>
              <a:spLocks noChangeArrowheads="1"/>
            </p:cNvSpPr>
            <p:nvPr/>
          </p:nvSpPr>
          <p:spPr bwMode="auto">
            <a:xfrm>
              <a:off x="2744" y="1330"/>
              <a:ext cx="2336" cy="176"/>
            </a:xfrm>
            <a:prstGeom prst="rect">
              <a:avLst/>
            </a:prstGeom>
            <a:noFill/>
            <a:ln w="25400">
              <a:solidFill>
                <a:schemeClr val="tx1"/>
              </a:solidFill>
              <a:miter lim="800000"/>
              <a:headEnd/>
              <a:tailEnd/>
            </a:ln>
            <a:effectLst/>
          </p:spPr>
          <p:txBody>
            <a:bodyPr wrap="none" anchor="ctr"/>
            <a:lstStyle/>
            <a:p>
              <a:endParaRPr lang="en-US"/>
            </a:p>
          </p:txBody>
        </p:sp>
        <p:sp>
          <p:nvSpPr>
            <p:cNvPr id="1200282" name="Rectangle 154"/>
            <p:cNvSpPr>
              <a:spLocks noChangeArrowheads="1"/>
            </p:cNvSpPr>
            <p:nvPr/>
          </p:nvSpPr>
          <p:spPr bwMode="auto">
            <a:xfrm>
              <a:off x="1331" y="1318"/>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sp>
          <p:nvSpPr>
            <p:cNvPr id="1200283" name="Rectangle 155"/>
            <p:cNvSpPr>
              <a:spLocks noChangeArrowheads="1"/>
            </p:cNvSpPr>
            <p:nvPr/>
          </p:nvSpPr>
          <p:spPr bwMode="auto">
            <a:xfrm>
              <a:off x="3731" y="1318"/>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sp>
          <p:nvSpPr>
            <p:cNvPr id="1200284" name="Line 156"/>
            <p:cNvSpPr>
              <a:spLocks noChangeShapeType="1"/>
            </p:cNvSpPr>
            <p:nvPr/>
          </p:nvSpPr>
          <p:spPr bwMode="auto">
            <a:xfrm flipV="1">
              <a:off x="4656" y="1314"/>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285" name="Rectangle 157"/>
            <p:cNvSpPr>
              <a:spLocks noChangeArrowheads="1"/>
            </p:cNvSpPr>
            <p:nvPr/>
          </p:nvSpPr>
          <p:spPr bwMode="auto">
            <a:xfrm>
              <a:off x="4643" y="1318"/>
              <a:ext cx="491" cy="210"/>
            </a:xfrm>
            <a:prstGeom prst="rect">
              <a:avLst/>
            </a:prstGeom>
            <a:noFill/>
            <a:ln w="12700">
              <a:noFill/>
              <a:miter lim="800000"/>
              <a:headEnd/>
              <a:tailEnd/>
            </a:ln>
            <a:effectLst/>
          </p:spPr>
          <p:txBody>
            <a:bodyPr wrap="none" lIns="90488" tIns="44450" rIns="90488" bIns="44450">
              <a:spAutoFit/>
            </a:bodyPr>
            <a:lstStyle/>
            <a:p>
              <a:r>
                <a:rPr lang="en-US" sz="1600" b="1"/>
                <a:t>Waste</a:t>
              </a:r>
            </a:p>
          </p:txBody>
        </p:sp>
        <p:sp>
          <p:nvSpPr>
            <p:cNvPr id="1200307" name="Line 179"/>
            <p:cNvSpPr>
              <a:spLocks noChangeShapeType="1"/>
            </p:cNvSpPr>
            <p:nvPr/>
          </p:nvSpPr>
          <p:spPr bwMode="auto">
            <a:xfrm flipV="1">
              <a:off x="480"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08" name="Rectangle 180"/>
            <p:cNvSpPr>
              <a:spLocks noChangeArrowheads="1"/>
            </p:cNvSpPr>
            <p:nvPr/>
          </p:nvSpPr>
          <p:spPr bwMode="auto">
            <a:xfrm>
              <a:off x="1427" y="742"/>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200309" name="Line 181"/>
            <p:cNvSpPr>
              <a:spLocks noChangeShapeType="1"/>
            </p:cNvSpPr>
            <p:nvPr/>
          </p:nvSpPr>
          <p:spPr bwMode="auto">
            <a:xfrm flipV="1">
              <a:off x="2736"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10" name="Line 182"/>
            <p:cNvSpPr>
              <a:spLocks noChangeShapeType="1"/>
            </p:cNvSpPr>
            <p:nvPr/>
          </p:nvSpPr>
          <p:spPr bwMode="auto">
            <a:xfrm flipV="1">
              <a:off x="5088"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11" name="Rectangle 183"/>
            <p:cNvSpPr>
              <a:spLocks noChangeArrowheads="1"/>
            </p:cNvSpPr>
            <p:nvPr/>
          </p:nvSpPr>
          <p:spPr bwMode="auto">
            <a:xfrm>
              <a:off x="3683" y="742"/>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200312" name="Line 184"/>
            <p:cNvSpPr>
              <a:spLocks noChangeShapeType="1"/>
            </p:cNvSpPr>
            <p:nvPr/>
          </p:nvSpPr>
          <p:spPr bwMode="auto">
            <a:xfrm>
              <a:off x="488" y="842"/>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3" name="Line 185"/>
            <p:cNvSpPr>
              <a:spLocks noChangeShapeType="1"/>
            </p:cNvSpPr>
            <p:nvPr/>
          </p:nvSpPr>
          <p:spPr bwMode="auto">
            <a:xfrm>
              <a:off x="2744" y="842"/>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4" name="Line 186"/>
            <p:cNvSpPr>
              <a:spLocks noChangeShapeType="1"/>
            </p:cNvSpPr>
            <p:nvPr/>
          </p:nvSpPr>
          <p:spPr bwMode="auto">
            <a:xfrm flipH="1">
              <a:off x="4168" y="842"/>
              <a:ext cx="928"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5" name="Line 187"/>
            <p:cNvSpPr>
              <a:spLocks noChangeShapeType="1"/>
            </p:cNvSpPr>
            <p:nvPr/>
          </p:nvSpPr>
          <p:spPr bwMode="auto">
            <a:xfrm flipH="1">
              <a:off x="1960" y="842"/>
              <a:ext cx="688" cy="0"/>
            </a:xfrm>
            <a:prstGeom prst="line">
              <a:avLst/>
            </a:prstGeom>
            <a:noFill/>
            <a:ln w="25400">
              <a:solidFill>
                <a:schemeClr val="tx1"/>
              </a:solidFill>
              <a:round/>
              <a:headEnd type="triangle" w="med" len="med"/>
              <a:tailEnd/>
            </a:ln>
            <a:effectLst/>
          </p:spPr>
          <p:txBody>
            <a:bodyPr wrap="none" anchor="ctr"/>
            <a:lstStyle/>
            <a:p>
              <a:endParaRPr lang="en-US"/>
            </a:p>
          </p:txBody>
        </p:sp>
      </p:grpSp>
      <p:grpSp>
        <p:nvGrpSpPr>
          <p:cNvPr id="1200216" name="Group 198"/>
          <p:cNvGrpSpPr>
            <a:grpSpLocks/>
          </p:cNvGrpSpPr>
          <p:nvPr/>
        </p:nvGrpSpPr>
        <p:grpSpPr bwMode="auto">
          <a:xfrm>
            <a:off x="5334000" y="1371600"/>
            <a:ext cx="2743200" cy="4572000"/>
            <a:chOff x="3360" y="864"/>
            <a:chExt cx="1728" cy="2880"/>
          </a:xfrm>
        </p:grpSpPr>
        <p:sp>
          <p:nvSpPr>
            <p:cNvPr id="1200266" name="Line 138"/>
            <p:cNvSpPr>
              <a:spLocks noChangeShapeType="1"/>
            </p:cNvSpPr>
            <p:nvPr/>
          </p:nvSpPr>
          <p:spPr bwMode="auto">
            <a:xfrm flipV="1">
              <a:off x="4800" y="1920"/>
              <a:ext cx="0" cy="1798"/>
            </a:xfrm>
            <a:prstGeom prst="line">
              <a:avLst/>
            </a:prstGeom>
            <a:noFill/>
            <a:ln w="25400">
              <a:solidFill>
                <a:schemeClr val="hlink"/>
              </a:solidFill>
              <a:prstDash val="sysDot"/>
              <a:round/>
              <a:headEnd/>
              <a:tailEnd/>
            </a:ln>
            <a:effectLst/>
          </p:spPr>
          <p:txBody>
            <a:bodyPr wrap="none" anchor="ctr"/>
            <a:lstStyle/>
            <a:p>
              <a:endParaRPr lang="en-US"/>
            </a:p>
          </p:txBody>
        </p:sp>
        <p:sp>
          <p:nvSpPr>
            <p:cNvPr id="1200269" name="Line 141"/>
            <p:cNvSpPr>
              <a:spLocks noChangeShapeType="1"/>
            </p:cNvSpPr>
            <p:nvPr/>
          </p:nvSpPr>
          <p:spPr bwMode="auto">
            <a:xfrm flipV="1">
              <a:off x="5088" y="864"/>
              <a:ext cx="0" cy="960"/>
            </a:xfrm>
            <a:prstGeom prst="line">
              <a:avLst/>
            </a:prstGeom>
            <a:noFill/>
            <a:ln w="25400">
              <a:solidFill>
                <a:schemeClr val="hlink"/>
              </a:solidFill>
              <a:prstDash val="sysDot"/>
              <a:round/>
              <a:headEnd/>
              <a:tailEnd/>
            </a:ln>
            <a:effectLst/>
          </p:spPr>
          <p:txBody>
            <a:bodyPr wrap="none" anchor="ctr"/>
            <a:lstStyle/>
            <a:p>
              <a:endParaRPr lang="en-US"/>
            </a:p>
          </p:txBody>
        </p:sp>
        <p:sp>
          <p:nvSpPr>
            <p:cNvPr id="1200317" name="Line 189"/>
            <p:cNvSpPr>
              <a:spLocks noChangeShapeType="1"/>
            </p:cNvSpPr>
            <p:nvPr/>
          </p:nvSpPr>
          <p:spPr bwMode="auto">
            <a:xfrm flipV="1">
              <a:off x="3360" y="1344"/>
              <a:ext cx="0" cy="2400"/>
            </a:xfrm>
            <a:prstGeom prst="line">
              <a:avLst/>
            </a:prstGeom>
            <a:noFill/>
            <a:ln w="25400">
              <a:solidFill>
                <a:schemeClr val="hlink"/>
              </a:solidFill>
              <a:prstDash val="sysDot"/>
              <a:round/>
              <a:headEnd/>
              <a:tailEnd/>
            </a:ln>
            <a:effectLst/>
          </p:spPr>
          <p:txBody>
            <a:bodyPr wrap="none" anchor="ctr"/>
            <a:lstStyle/>
            <a:p>
              <a:endParaRPr lang="en-US"/>
            </a:p>
          </p:txBody>
        </p:sp>
        <p:sp>
          <p:nvSpPr>
            <p:cNvPr id="1200321" name="Line 193"/>
            <p:cNvSpPr>
              <a:spLocks noChangeShapeType="1"/>
            </p:cNvSpPr>
            <p:nvPr/>
          </p:nvSpPr>
          <p:spPr bwMode="auto">
            <a:xfrm>
              <a:off x="3360" y="1632"/>
              <a:ext cx="1728"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200322" name="Line 194"/>
            <p:cNvSpPr>
              <a:spLocks noChangeShapeType="1"/>
            </p:cNvSpPr>
            <p:nvPr/>
          </p:nvSpPr>
          <p:spPr bwMode="auto">
            <a:xfrm>
              <a:off x="3360" y="2928"/>
              <a:ext cx="1440" cy="0"/>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89" name="Slide Number Placeholder 188"/>
          <p:cNvSpPr>
            <a:spLocks noGrp="1"/>
          </p:cNvSpPr>
          <p:nvPr>
            <p:ph type="sldNum" sz="quarter" idx="12"/>
          </p:nvPr>
        </p:nvSpPr>
        <p:spPr/>
        <p:txBody>
          <a:bodyPr/>
          <a:lstStyle/>
          <a:p>
            <a:fld id="{9F75FEA4-BE46-4E23-B960-59FADFBDF281}" type="slidenum">
              <a:rPr lang="en-US" smtClean="0"/>
              <a:pPr/>
              <a:t>9</a:t>
            </a:fld>
            <a:endParaRPr lang="en-US"/>
          </a:p>
        </p:txBody>
      </p:sp>
      <p:sp>
        <p:nvSpPr>
          <p:cNvPr id="190" name="Footer Placeholder 189"/>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0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3651</Words>
  <Application>Microsoft Office PowerPoint</Application>
  <PresentationFormat>On-screen Show (4:3)</PresentationFormat>
  <Paragraphs>1277</Paragraphs>
  <Slides>41</Slides>
  <Notes>26</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MS PGothic</vt:lpstr>
      <vt:lpstr>MS PGothic</vt:lpstr>
      <vt:lpstr>Arial</vt:lpstr>
      <vt:lpstr>Calibri</vt:lpstr>
      <vt:lpstr>Courier New</vt:lpstr>
      <vt:lpstr>Garamond</vt:lpstr>
      <vt:lpstr>Monotype Sorts</vt:lpstr>
      <vt:lpstr>Symbol</vt:lpstr>
      <vt:lpstr>Wingdings</vt:lpstr>
      <vt:lpstr>Office Theme</vt:lpstr>
      <vt:lpstr>CSE 340  Computer Architecture  Spring 2018 Basic MIPS Pipelining Review</vt:lpstr>
      <vt:lpstr>Multi-Cycle vs. Single-Cycle uArch</vt:lpstr>
      <vt:lpstr>Review:  Single Cycle vs. Multiple Cycle Timing</vt:lpstr>
      <vt:lpstr>Can We Do Better?</vt:lpstr>
      <vt:lpstr>How Can We Make It Even Faster?</vt:lpstr>
      <vt:lpstr>Can We Use the Idle Hardware to Improve Concurrency? </vt:lpstr>
      <vt:lpstr>Pipelining: Basic Idea</vt:lpstr>
      <vt:lpstr>A Pipelined MIPS Processor</vt:lpstr>
      <vt:lpstr>Single Cycle, Multiple Cycle, vs. Pipeline</vt:lpstr>
      <vt:lpstr>Example: Execution of Four Independent ADDs</vt:lpstr>
      <vt:lpstr>An Ideal Pipeline</vt:lpstr>
      <vt:lpstr>MIPS Pipeline Datapath Modifications</vt:lpstr>
      <vt:lpstr>Instruction Pipeline Throughput</vt:lpstr>
      <vt:lpstr>Enabling Pipelined Processing: Pipeline Registers</vt:lpstr>
      <vt:lpstr>Pipelined Operation Example</vt:lpstr>
      <vt:lpstr>Pipelined Operation Example</vt:lpstr>
      <vt:lpstr>Illustrating Pipeline Operation: Operation View</vt:lpstr>
      <vt:lpstr>Illustrating Pipeline Operation: Resource View</vt:lpstr>
      <vt:lpstr>Control Signals in a Pipeline</vt:lpstr>
      <vt:lpstr>Pipelining the MIPS ISA</vt:lpstr>
      <vt:lpstr>Graphically Representing MIPS Pipeline</vt:lpstr>
      <vt:lpstr>Why Pipeline? For Performance!</vt:lpstr>
      <vt:lpstr>Can Pipelining Get Us Into Trouble?</vt:lpstr>
      <vt:lpstr>A Single Memory Would Be a Structural Hazard</vt:lpstr>
      <vt:lpstr>How About Register File Access?</vt:lpstr>
      <vt:lpstr>How About Register File Access?</vt:lpstr>
      <vt:lpstr>Register Usage Can Cause Data Hazards</vt:lpstr>
      <vt:lpstr>Register Usage Can Cause Data Hazards</vt:lpstr>
      <vt:lpstr>Loads Can Cause Data Hazards</vt:lpstr>
      <vt:lpstr>One Way to “Fix” a Data Hazard</vt:lpstr>
      <vt:lpstr>Another Way to “Fix” a Data Hazard</vt:lpstr>
      <vt:lpstr>Another Way to “Fix” a Data Hazard</vt:lpstr>
      <vt:lpstr>Forwarding with Load-use Data Hazards</vt:lpstr>
      <vt:lpstr>Forwarding with Load-use Data Hazards</vt:lpstr>
      <vt:lpstr>Branch Instructions Cause Control Hazards</vt:lpstr>
      <vt:lpstr>One Way to “Fix” a Control Hazard</vt:lpstr>
      <vt:lpstr>Corrected Datapath to Save RegWrite Addr</vt:lpstr>
      <vt:lpstr>Corrected Datapath to Save RegWrite Addr</vt:lpstr>
      <vt:lpstr>MIPS Pipeline Control Path Modifications</vt:lpstr>
      <vt:lpstr>Other Pipeline Structures Are Possible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340  Computer Architecture  Summer 2013  Basic MIPS Pipelining Review</dc:title>
  <dc:creator>Amitabha Chakrabarty</dc:creator>
  <cp:lastModifiedBy>Amitabha Chakrabarty</cp:lastModifiedBy>
  <cp:revision>55</cp:revision>
  <dcterms:created xsi:type="dcterms:W3CDTF">2013-05-16T03:34:11Z</dcterms:created>
  <dcterms:modified xsi:type="dcterms:W3CDTF">2018-01-02T07:27:57Z</dcterms:modified>
</cp:coreProperties>
</file>