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14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617121A1-7161-4141-A191-61A1B1B151C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751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101C1C1-0111-4141-8171-41F121715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2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11A151-51F1-41C1-8161-812151915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968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28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8280" cy="54828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098280" y="221760"/>
            <a:ext cx="2285640" cy="380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7/29/15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97920" y="2544840"/>
            <a:ext cx="3657240" cy="3837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FEEDE8"/>
          </a:solidFill>
        </p:spPr>
      </p:sp>
      <p:sp>
        <p:nvSpPr>
          <p:cNvPr id="13" name="Line 14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Line 17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7" name="Line 18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8" name="Line 19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1C1F151-8141-4101-A191-31719191E141}" type="slidenum">
              <a:rPr lang="en-US">
                <a:solidFill>
                  <a:srgbClr val="000000"/>
                </a:solidFill>
                <a:latin typeface="Century Schoolbook"/>
              </a:rPr>
              <a:t>‹#›</a:t>
            </a:fld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60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61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62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63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4" name="CustomShape 6"/>
          <p:cNvSpPr/>
          <p:nvPr/>
        </p:nvSpPr>
        <p:spPr>
          <a:xfrm>
            <a:off x="8156520" y="5715000"/>
            <a:ext cx="548280" cy="54828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65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66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Second level</a:t>
            </a:r>
            <a:endParaRPr/>
          </a:p>
          <a:p>
            <a:pPr lvl="1">
              <a:buSzPct val="80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Third level</a:t>
            </a:r>
            <a:endParaRPr/>
          </a:p>
          <a:p>
            <a:pPr lvl="2">
              <a:buSzPct val="60000"/>
              <a:buFont typeface="Wingdings" charset="2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Fourth level</a:t>
            </a:r>
            <a:endParaRPr/>
          </a:p>
          <a:p>
            <a:pPr lvl="3">
              <a:buSzPct val="60000"/>
              <a:buFont typeface="Wingdings" charset="2"/>
              <a:buChar char=""/>
            </a:pPr>
            <a:r>
              <a:rPr lang="en-US" sz="1600">
                <a:solidFill>
                  <a:srgbClr val="000000"/>
                </a:solidFill>
                <a:latin typeface="Century Schoolbook"/>
              </a:rPr>
              <a:t>Fifth level</a:t>
            </a:r>
            <a:endParaRPr/>
          </a:p>
        </p:txBody>
      </p:sp>
      <p:sp>
        <p:nvSpPr>
          <p:cNvPr id="67" name="PlaceHolder 9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7/29/15</a:t>
            </a:r>
            <a:endParaRPr/>
          </a:p>
        </p:txBody>
      </p:sp>
      <p:sp>
        <p:nvSpPr>
          <p:cNvPr id="68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013161-8111-41B1-91E1-4111C1B10171}" type="slidenum">
              <a:rPr lang="en-US">
                <a:solidFill>
                  <a:srgbClr val="000000"/>
                </a:solidFill>
                <a:latin typeface="Century Schoolbook"/>
              </a:rPr>
              <a:t>‹#›</a:t>
            </a:fld>
            <a:endParaRPr/>
          </a:p>
        </p:txBody>
      </p:sp>
      <p:sp>
        <p:nvSpPr>
          <p:cNvPr id="69" name="PlaceHolder 11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abe.felk.cvut.cz/~stepan/AE3B33OSD/OSD-Lecture-5.pdf" TargetMode="External"/><Relationship Id="rId2" Type="http://schemas.openxmlformats.org/officeDocument/2006/relationships/hyperlink" Target="http://en.wikipedia.org/wiki/Banker's_algorith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gorithm" TargetMode="External"/><Relationship Id="rId2" Type="http://schemas.openxmlformats.org/officeDocument/2006/relationships/hyperlink" Target="http://en.wikipedia.org/wiki/Deadlock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en.wikipedia.org/wiki/Edsger_Dijkst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575F6D"/>
                </a:solidFill>
                <a:latin typeface="Century Schoolbook"/>
              </a:rPr>
              <a:t>Banker's algorithm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Example 1: No Deadlock Occur</a:t>
            </a:r>
            <a:endParaRPr/>
          </a:p>
        </p:txBody>
      </p:sp>
      <p:graphicFrame>
        <p:nvGraphicFramePr>
          <p:cNvPr id="152" name="Table 2"/>
          <p:cNvGraphicFramePr/>
          <p:nvPr/>
        </p:nvGraphicFramePr>
        <p:xfrm>
          <a:off x="457200" y="228600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3" name="Table 3"/>
          <p:cNvGraphicFramePr/>
          <p:nvPr/>
        </p:nvGraphicFramePr>
        <p:xfrm>
          <a:off x="4267080" y="228600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CustomShape 4"/>
          <p:cNvSpPr/>
          <p:nvPr/>
        </p:nvSpPr>
        <p:spPr>
          <a:xfrm>
            <a:off x="520920" y="3124080"/>
            <a:ext cx="12160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Available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4623840" y="3886200"/>
            <a:ext cx="130896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Allocation</a:t>
            </a:r>
            <a:endParaRPr/>
          </a:p>
        </p:txBody>
      </p:sp>
      <p:graphicFrame>
        <p:nvGraphicFramePr>
          <p:cNvPr id="156" name="Table 6"/>
          <p:cNvGraphicFramePr/>
          <p:nvPr/>
        </p:nvGraphicFramePr>
        <p:xfrm>
          <a:off x="2057400" y="228600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7" name="CustomShape 7"/>
          <p:cNvSpPr/>
          <p:nvPr/>
        </p:nvSpPr>
        <p:spPr>
          <a:xfrm>
            <a:off x="2424240" y="3886200"/>
            <a:ext cx="13057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Maximum</a:t>
            </a:r>
            <a:endParaRPr/>
          </a:p>
        </p:txBody>
      </p:sp>
      <p:graphicFrame>
        <p:nvGraphicFramePr>
          <p:cNvPr id="158" name="Table 8"/>
          <p:cNvGraphicFramePr/>
          <p:nvPr/>
        </p:nvGraphicFramePr>
        <p:xfrm>
          <a:off x="6477120" y="228600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9" name="CustomShape 9"/>
          <p:cNvSpPr/>
          <p:nvPr/>
        </p:nvSpPr>
        <p:spPr>
          <a:xfrm>
            <a:off x="6838200" y="3886200"/>
            <a:ext cx="77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Need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2160" y="1752480"/>
            <a:ext cx="23515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3)  2nd Step:</a:t>
            </a:r>
            <a:endParaRPr/>
          </a:p>
        </p:txBody>
      </p:sp>
      <p:graphicFrame>
        <p:nvGraphicFramePr>
          <p:cNvPr id="161" name="Table 11"/>
          <p:cNvGraphicFramePr/>
          <p:nvPr/>
        </p:nvGraphicFramePr>
        <p:xfrm>
          <a:off x="609480" y="472428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2" name="Table 12"/>
          <p:cNvGraphicFramePr/>
          <p:nvPr/>
        </p:nvGraphicFramePr>
        <p:xfrm>
          <a:off x="4419720" y="472428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CustomShape 13"/>
          <p:cNvSpPr/>
          <p:nvPr/>
        </p:nvSpPr>
        <p:spPr>
          <a:xfrm>
            <a:off x="673200" y="5562720"/>
            <a:ext cx="12160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Available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4776120" y="6324480"/>
            <a:ext cx="130896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Allocation</a:t>
            </a:r>
            <a:endParaRPr/>
          </a:p>
        </p:txBody>
      </p:sp>
      <p:graphicFrame>
        <p:nvGraphicFramePr>
          <p:cNvPr id="165" name="Table 15"/>
          <p:cNvGraphicFramePr/>
          <p:nvPr/>
        </p:nvGraphicFramePr>
        <p:xfrm>
          <a:off x="2209680" y="472428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CustomShape 16"/>
          <p:cNvSpPr/>
          <p:nvPr/>
        </p:nvSpPr>
        <p:spPr>
          <a:xfrm>
            <a:off x="2576880" y="6324480"/>
            <a:ext cx="13057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Maximum</a:t>
            </a:r>
            <a:endParaRPr/>
          </a:p>
        </p:txBody>
      </p:sp>
      <p:graphicFrame>
        <p:nvGraphicFramePr>
          <p:cNvPr id="167" name="Table 17"/>
          <p:cNvGraphicFramePr/>
          <p:nvPr/>
        </p:nvGraphicFramePr>
        <p:xfrm>
          <a:off x="6629400" y="472428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8" name="CustomShape 18"/>
          <p:cNvSpPr/>
          <p:nvPr/>
        </p:nvSpPr>
        <p:spPr>
          <a:xfrm>
            <a:off x="6990480" y="6324480"/>
            <a:ext cx="77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Need</a:t>
            </a:r>
            <a:endParaRPr/>
          </a:p>
        </p:txBody>
      </p:sp>
      <p:sp>
        <p:nvSpPr>
          <p:cNvPr id="169" name="CustomShape 19"/>
          <p:cNvSpPr/>
          <p:nvPr/>
        </p:nvSpPr>
        <p:spPr>
          <a:xfrm>
            <a:off x="254160" y="4191120"/>
            <a:ext cx="110016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4)</a:t>
            </a:r>
            <a:endParaRPr/>
          </a:p>
        </p:txBody>
      </p:sp>
      <p:sp>
        <p:nvSpPr>
          <p:cNvPr id="170" name="CustomShape 20"/>
          <p:cNvSpPr/>
          <p:nvPr/>
        </p:nvSpPr>
        <p:spPr>
          <a:xfrm>
            <a:off x="6400800" y="3048120"/>
            <a:ext cx="2133360" cy="304560"/>
          </a:xfrm>
          <a:prstGeom prst="rect">
            <a:avLst/>
          </a:prstGeom>
          <a:ln w="57240">
            <a:solidFill>
              <a:srgbClr val="BB6328"/>
            </a:solidFill>
            <a:round/>
          </a:ln>
        </p:spPr>
      </p:sp>
      <p:sp>
        <p:nvSpPr>
          <p:cNvPr id="171" name="Line 21"/>
          <p:cNvSpPr/>
          <p:nvPr/>
        </p:nvSpPr>
        <p:spPr>
          <a:xfrm flipH="1" flipV="1">
            <a:off x="9144000" y="5638680"/>
            <a:ext cx="6629400" cy="1440"/>
          </a:xfrm>
          <a:prstGeom prst="line">
            <a:avLst/>
          </a:prstGeom>
          <a:ln w="28440">
            <a:solidFill>
              <a:srgbClr val="FE8637"/>
            </a:solidFill>
            <a:round/>
          </a:ln>
        </p:spPr>
      </p:sp>
      <p:graphicFrame>
        <p:nvGraphicFramePr>
          <p:cNvPr id="172" name="Table 22"/>
          <p:cNvGraphicFramePr/>
          <p:nvPr/>
        </p:nvGraphicFramePr>
        <p:xfrm>
          <a:off x="-1295280" y="472428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3" name="CustomShape 23"/>
          <p:cNvSpPr/>
          <p:nvPr/>
        </p:nvSpPr>
        <p:spPr>
          <a:xfrm>
            <a:off x="9372600" y="5867280"/>
            <a:ext cx="2133360" cy="304560"/>
          </a:xfrm>
          <a:prstGeom prst="rect">
            <a:avLst/>
          </a:prstGeom>
          <a:ln w="57240">
            <a:solidFill>
              <a:srgbClr val="BB6328"/>
            </a:solidFill>
            <a:round/>
          </a:ln>
        </p:spPr>
      </p:sp>
      <p:graphicFrame>
        <p:nvGraphicFramePr>
          <p:cNvPr id="174" name="Table 24"/>
          <p:cNvGraphicFramePr/>
          <p:nvPr/>
        </p:nvGraphicFramePr>
        <p:xfrm>
          <a:off x="-1295280" y="472428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5" name="Table 25"/>
          <p:cNvGraphicFramePr/>
          <p:nvPr/>
        </p:nvGraphicFramePr>
        <p:xfrm>
          <a:off x="4419720" y="699516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6" name="Table 26"/>
          <p:cNvGraphicFramePr/>
          <p:nvPr/>
        </p:nvGraphicFramePr>
        <p:xfrm>
          <a:off x="6629400" y="699516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7" name="Line 27"/>
          <p:cNvSpPr/>
          <p:nvPr/>
        </p:nvSpPr>
        <p:spPr>
          <a:xfrm flipH="1" flipV="1">
            <a:off x="9144000" y="6019560"/>
            <a:ext cx="6629400" cy="1800"/>
          </a:xfrm>
          <a:prstGeom prst="line">
            <a:avLst/>
          </a:prstGeom>
          <a:ln w="28440">
            <a:solidFill>
              <a:srgbClr val="FE8637"/>
            </a:solidFill>
            <a:round/>
          </a:ln>
        </p:spPr>
      </p:sp>
      <p:graphicFrame>
        <p:nvGraphicFramePr>
          <p:cNvPr id="178" name="Table 28"/>
          <p:cNvGraphicFramePr/>
          <p:nvPr/>
        </p:nvGraphicFramePr>
        <p:xfrm>
          <a:off x="-1295280" y="472428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9" name="CustomShape 29"/>
          <p:cNvSpPr/>
          <p:nvPr/>
        </p:nvSpPr>
        <p:spPr>
          <a:xfrm>
            <a:off x="9372600" y="5105520"/>
            <a:ext cx="2133360" cy="304560"/>
          </a:xfrm>
          <a:prstGeom prst="rect">
            <a:avLst/>
          </a:prstGeom>
          <a:ln w="57240">
            <a:solidFill>
              <a:srgbClr val="BB6328"/>
            </a:solidFill>
            <a:round/>
          </a:ln>
        </p:spPr>
      </p:sp>
      <p:graphicFrame>
        <p:nvGraphicFramePr>
          <p:cNvPr id="180" name="Table 30"/>
          <p:cNvGraphicFramePr/>
          <p:nvPr/>
        </p:nvGraphicFramePr>
        <p:xfrm>
          <a:off x="4419720" y="874764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1" name="Table 31"/>
          <p:cNvGraphicFramePr/>
          <p:nvPr/>
        </p:nvGraphicFramePr>
        <p:xfrm>
          <a:off x="6629400" y="874764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Line 32"/>
          <p:cNvSpPr/>
          <p:nvPr/>
        </p:nvSpPr>
        <p:spPr>
          <a:xfrm flipH="1" flipV="1">
            <a:off x="9144000" y="5256000"/>
            <a:ext cx="6629400" cy="1800"/>
          </a:xfrm>
          <a:prstGeom prst="line">
            <a:avLst/>
          </a:prstGeom>
          <a:ln w="28440">
            <a:solidFill>
              <a:srgbClr val="FE8637"/>
            </a:solidFill>
            <a:round/>
          </a:ln>
        </p:spPr>
      </p:sp>
      <p:graphicFrame>
        <p:nvGraphicFramePr>
          <p:cNvPr id="183" name="Table 33"/>
          <p:cNvGraphicFramePr/>
          <p:nvPr/>
        </p:nvGraphicFramePr>
        <p:xfrm>
          <a:off x="-1295280" y="472428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4" name="Table 34"/>
          <p:cNvGraphicFramePr/>
          <p:nvPr/>
        </p:nvGraphicFramePr>
        <p:xfrm>
          <a:off x="-1295280" y="472428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5" name="Table 35"/>
          <p:cNvGraphicFramePr/>
          <p:nvPr/>
        </p:nvGraphicFramePr>
        <p:xfrm>
          <a:off x="-1295280" y="228600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6" name="Table 36"/>
          <p:cNvGraphicFramePr/>
          <p:nvPr/>
        </p:nvGraphicFramePr>
        <p:xfrm>
          <a:off x="9220320" y="213372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7" name="Table 37"/>
          <p:cNvGraphicFramePr/>
          <p:nvPr/>
        </p:nvGraphicFramePr>
        <p:xfrm>
          <a:off x="11582280" y="228600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8" name="CustomShape 38"/>
          <p:cNvSpPr/>
          <p:nvPr/>
        </p:nvSpPr>
        <p:spPr>
          <a:xfrm>
            <a:off x="9067680" y="304920"/>
            <a:ext cx="202464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P2 -&gt; P3 -&gt; P1
No  Deadlock</a:t>
            </a:r>
            <a:endParaRPr/>
          </a:p>
        </p:txBody>
      </p:sp>
      <p:sp>
        <p:nvSpPr>
          <p:cNvPr id="189" name="TextShape 39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Example 2: Deadlock Occur</a:t>
            </a:r>
            <a:endParaRPr/>
          </a:p>
        </p:txBody>
      </p:sp>
      <p:graphicFrame>
        <p:nvGraphicFramePr>
          <p:cNvPr id="191" name="Table 2"/>
          <p:cNvGraphicFramePr/>
          <p:nvPr/>
        </p:nvGraphicFramePr>
        <p:xfrm>
          <a:off x="533520" y="213372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2" name="Table 3"/>
          <p:cNvGraphicFramePr/>
          <p:nvPr/>
        </p:nvGraphicFramePr>
        <p:xfrm>
          <a:off x="4343400" y="213372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3" name="CustomShape 4"/>
          <p:cNvSpPr/>
          <p:nvPr/>
        </p:nvSpPr>
        <p:spPr>
          <a:xfrm>
            <a:off x="596880" y="2971800"/>
            <a:ext cx="12160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Available</a:t>
            </a:r>
            <a:endParaRPr/>
          </a:p>
        </p:txBody>
      </p:sp>
      <p:sp>
        <p:nvSpPr>
          <p:cNvPr id="194" name="CustomShape 5"/>
          <p:cNvSpPr/>
          <p:nvPr/>
        </p:nvSpPr>
        <p:spPr>
          <a:xfrm>
            <a:off x="4699800" y="3733920"/>
            <a:ext cx="130896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Allocation</a:t>
            </a:r>
            <a:endParaRPr/>
          </a:p>
        </p:txBody>
      </p:sp>
      <p:graphicFrame>
        <p:nvGraphicFramePr>
          <p:cNvPr id="195" name="Table 6"/>
          <p:cNvGraphicFramePr/>
          <p:nvPr/>
        </p:nvGraphicFramePr>
        <p:xfrm>
          <a:off x="2133720" y="213372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6" name="CustomShape 7"/>
          <p:cNvSpPr/>
          <p:nvPr/>
        </p:nvSpPr>
        <p:spPr>
          <a:xfrm>
            <a:off x="2500560" y="3733920"/>
            <a:ext cx="13057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Maximum</a:t>
            </a:r>
            <a:endParaRPr/>
          </a:p>
        </p:txBody>
      </p:sp>
      <p:graphicFrame>
        <p:nvGraphicFramePr>
          <p:cNvPr id="197" name="Table 8"/>
          <p:cNvGraphicFramePr/>
          <p:nvPr/>
        </p:nvGraphicFramePr>
        <p:xfrm>
          <a:off x="6553080" y="213372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8" name="CustomShape 9"/>
          <p:cNvSpPr/>
          <p:nvPr/>
        </p:nvSpPr>
        <p:spPr>
          <a:xfrm>
            <a:off x="6914520" y="3733920"/>
            <a:ext cx="77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Need</a:t>
            </a:r>
            <a:endParaRPr/>
          </a:p>
        </p:txBody>
      </p:sp>
      <p:sp>
        <p:nvSpPr>
          <p:cNvPr id="199" name="CustomShape 10"/>
          <p:cNvSpPr/>
          <p:nvPr/>
        </p:nvSpPr>
        <p:spPr>
          <a:xfrm>
            <a:off x="531720" y="1600200"/>
            <a:ext cx="14752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Font typeface="Century Schoolbook"/>
              <a:buAutoNum type="arabicParenR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At Start:</a:t>
            </a:r>
            <a:endParaRPr/>
          </a:p>
        </p:txBody>
      </p:sp>
      <p:graphicFrame>
        <p:nvGraphicFramePr>
          <p:cNvPr id="200" name="Table 11"/>
          <p:cNvGraphicFramePr/>
          <p:nvPr/>
        </p:nvGraphicFramePr>
        <p:xfrm>
          <a:off x="609480" y="473616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1" name="Table 12"/>
          <p:cNvGraphicFramePr/>
          <p:nvPr/>
        </p:nvGraphicFramePr>
        <p:xfrm>
          <a:off x="4419720" y="473616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2" name="CustomShape 13"/>
          <p:cNvSpPr/>
          <p:nvPr/>
        </p:nvSpPr>
        <p:spPr>
          <a:xfrm>
            <a:off x="673200" y="5574240"/>
            <a:ext cx="12160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Available</a:t>
            </a:r>
            <a:endParaRPr/>
          </a:p>
        </p:txBody>
      </p:sp>
      <p:sp>
        <p:nvSpPr>
          <p:cNvPr id="203" name="CustomShape 14"/>
          <p:cNvSpPr/>
          <p:nvPr/>
        </p:nvSpPr>
        <p:spPr>
          <a:xfrm>
            <a:off x="4776120" y="6336360"/>
            <a:ext cx="130896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Allocation</a:t>
            </a:r>
            <a:endParaRPr/>
          </a:p>
        </p:txBody>
      </p:sp>
      <p:graphicFrame>
        <p:nvGraphicFramePr>
          <p:cNvPr id="204" name="Table 15"/>
          <p:cNvGraphicFramePr/>
          <p:nvPr/>
        </p:nvGraphicFramePr>
        <p:xfrm>
          <a:off x="2209680" y="473616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" name="CustomShape 16"/>
          <p:cNvSpPr/>
          <p:nvPr/>
        </p:nvSpPr>
        <p:spPr>
          <a:xfrm>
            <a:off x="2576880" y="6336360"/>
            <a:ext cx="13057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Maximum</a:t>
            </a:r>
            <a:endParaRPr/>
          </a:p>
        </p:txBody>
      </p:sp>
      <p:graphicFrame>
        <p:nvGraphicFramePr>
          <p:cNvPr id="206" name="Table 17"/>
          <p:cNvGraphicFramePr/>
          <p:nvPr/>
        </p:nvGraphicFramePr>
        <p:xfrm>
          <a:off x="6629400" y="473616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" name="CustomShape 18"/>
          <p:cNvSpPr/>
          <p:nvPr/>
        </p:nvSpPr>
        <p:spPr>
          <a:xfrm>
            <a:off x="6990480" y="6336360"/>
            <a:ext cx="77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Need</a:t>
            </a:r>
            <a:endParaRPr/>
          </a:p>
        </p:txBody>
      </p:sp>
      <p:sp>
        <p:nvSpPr>
          <p:cNvPr id="208" name="CustomShape 19"/>
          <p:cNvSpPr/>
          <p:nvPr/>
        </p:nvSpPr>
        <p:spPr>
          <a:xfrm>
            <a:off x="154440" y="4202640"/>
            <a:ext cx="23515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2)  2nd Step:</a:t>
            </a:r>
            <a:endParaRPr/>
          </a:p>
        </p:txBody>
      </p:sp>
      <p:sp>
        <p:nvSpPr>
          <p:cNvPr id="209" name="CustomShape 20"/>
          <p:cNvSpPr/>
          <p:nvPr/>
        </p:nvSpPr>
        <p:spPr>
          <a:xfrm>
            <a:off x="9067680" y="304920"/>
            <a:ext cx="20246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Deadlock</a:t>
            </a:r>
            <a:endParaRPr/>
          </a:p>
        </p:txBody>
      </p:sp>
      <p:sp>
        <p:nvSpPr>
          <p:cNvPr id="210" name="TextShape 2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Example 3: Deadlock Occur</a:t>
            </a:r>
            <a:endParaRPr/>
          </a:p>
        </p:txBody>
      </p:sp>
      <p:graphicFrame>
        <p:nvGraphicFramePr>
          <p:cNvPr id="212" name="Table 2"/>
          <p:cNvGraphicFramePr/>
          <p:nvPr/>
        </p:nvGraphicFramePr>
        <p:xfrm>
          <a:off x="533520" y="213372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Table 3"/>
          <p:cNvGraphicFramePr/>
          <p:nvPr/>
        </p:nvGraphicFramePr>
        <p:xfrm>
          <a:off x="4343400" y="213372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ustomShape 4"/>
          <p:cNvSpPr/>
          <p:nvPr/>
        </p:nvSpPr>
        <p:spPr>
          <a:xfrm>
            <a:off x="596880" y="2971800"/>
            <a:ext cx="12160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Available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4699800" y="3733920"/>
            <a:ext cx="130896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Allocation</a:t>
            </a:r>
            <a:endParaRPr/>
          </a:p>
        </p:txBody>
      </p:sp>
      <p:graphicFrame>
        <p:nvGraphicFramePr>
          <p:cNvPr id="216" name="Table 6"/>
          <p:cNvGraphicFramePr/>
          <p:nvPr/>
        </p:nvGraphicFramePr>
        <p:xfrm>
          <a:off x="2133720" y="213372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7" name="CustomShape 7"/>
          <p:cNvSpPr/>
          <p:nvPr/>
        </p:nvSpPr>
        <p:spPr>
          <a:xfrm>
            <a:off x="2500560" y="3733920"/>
            <a:ext cx="13057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Maximum</a:t>
            </a:r>
            <a:endParaRPr/>
          </a:p>
        </p:txBody>
      </p:sp>
      <p:graphicFrame>
        <p:nvGraphicFramePr>
          <p:cNvPr id="218" name="Table 8"/>
          <p:cNvGraphicFramePr/>
          <p:nvPr/>
        </p:nvGraphicFramePr>
        <p:xfrm>
          <a:off x="6553080" y="213372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ustomShape 9"/>
          <p:cNvSpPr/>
          <p:nvPr/>
        </p:nvSpPr>
        <p:spPr>
          <a:xfrm>
            <a:off x="6914520" y="3733920"/>
            <a:ext cx="77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Need</a:t>
            </a:r>
            <a:endParaRPr/>
          </a:p>
        </p:txBody>
      </p:sp>
      <p:sp>
        <p:nvSpPr>
          <p:cNvPr id="220" name="CustomShape 10"/>
          <p:cNvSpPr/>
          <p:nvPr/>
        </p:nvSpPr>
        <p:spPr>
          <a:xfrm>
            <a:off x="531720" y="1600200"/>
            <a:ext cx="14752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Font typeface="Century Schoolbook"/>
              <a:buAutoNum type="arabicParenR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At Start:</a:t>
            </a:r>
            <a:endParaRPr/>
          </a:p>
        </p:txBody>
      </p:sp>
      <p:graphicFrame>
        <p:nvGraphicFramePr>
          <p:cNvPr id="221" name="Table 11"/>
          <p:cNvGraphicFramePr/>
          <p:nvPr/>
        </p:nvGraphicFramePr>
        <p:xfrm>
          <a:off x="609480" y="473616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2" name="Table 12"/>
          <p:cNvGraphicFramePr/>
          <p:nvPr/>
        </p:nvGraphicFramePr>
        <p:xfrm>
          <a:off x="4419720" y="473616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3" name="CustomShape 13"/>
          <p:cNvSpPr/>
          <p:nvPr/>
        </p:nvSpPr>
        <p:spPr>
          <a:xfrm>
            <a:off x="673200" y="5574240"/>
            <a:ext cx="12160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Available</a:t>
            </a:r>
            <a:endParaRPr/>
          </a:p>
        </p:txBody>
      </p:sp>
      <p:sp>
        <p:nvSpPr>
          <p:cNvPr id="224" name="CustomShape 14"/>
          <p:cNvSpPr/>
          <p:nvPr/>
        </p:nvSpPr>
        <p:spPr>
          <a:xfrm>
            <a:off x="4776120" y="6336360"/>
            <a:ext cx="130896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Allocation</a:t>
            </a:r>
            <a:endParaRPr/>
          </a:p>
        </p:txBody>
      </p:sp>
      <p:graphicFrame>
        <p:nvGraphicFramePr>
          <p:cNvPr id="225" name="Table 15"/>
          <p:cNvGraphicFramePr/>
          <p:nvPr/>
        </p:nvGraphicFramePr>
        <p:xfrm>
          <a:off x="2209680" y="473616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6" name="CustomShape 16"/>
          <p:cNvSpPr/>
          <p:nvPr/>
        </p:nvSpPr>
        <p:spPr>
          <a:xfrm>
            <a:off x="2576880" y="6336360"/>
            <a:ext cx="13057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Maximum</a:t>
            </a:r>
            <a:endParaRPr/>
          </a:p>
        </p:txBody>
      </p:sp>
      <p:graphicFrame>
        <p:nvGraphicFramePr>
          <p:cNvPr id="227" name="Table 17"/>
          <p:cNvGraphicFramePr/>
          <p:nvPr/>
        </p:nvGraphicFramePr>
        <p:xfrm>
          <a:off x="6629400" y="473616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8" name="CustomShape 18"/>
          <p:cNvSpPr/>
          <p:nvPr/>
        </p:nvSpPr>
        <p:spPr>
          <a:xfrm>
            <a:off x="6990480" y="6336360"/>
            <a:ext cx="77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Need</a:t>
            </a:r>
            <a:endParaRPr/>
          </a:p>
        </p:txBody>
      </p:sp>
      <p:sp>
        <p:nvSpPr>
          <p:cNvPr id="229" name="CustomShape 19"/>
          <p:cNvSpPr/>
          <p:nvPr/>
        </p:nvSpPr>
        <p:spPr>
          <a:xfrm>
            <a:off x="154440" y="4202640"/>
            <a:ext cx="23515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2)  2nd Step:</a:t>
            </a:r>
            <a:endParaRPr/>
          </a:p>
        </p:txBody>
      </p:sp>
      <p:sp>
        <p:nvSpPr>
          <p:cNvPr id="230" name="CustomShape 20"/>
          <p:cNvSpPr/>
          <p:nvPr/>
        </p:nvSpPr>
        <p:spPr>
          <a:xfrm>
            <a:off x="6629400" y="5486400"/>
            <a:ext cx="1980720" cy="380520"/>
          </a:xfrm>
          <a:prstGeom prst="rect">
            <a:avLst/>
          </a:prstGeom>
          <a:ln w="57240">
            <a:solidFill>
              <a:srgbClr val="00B050"/>
            </a:solidFill>
            <a:round/>
          </a:ln>
        </p:spPr>
      </p:sp>
      <p:sp>
        <p:nvSpPr>
          <p:cNvPr id="231" name="Line 21"/>
          <p:cNvSpPr/>
          <p:nvPr/>
        </p:nvSpPr>
        <p:spPr>
          <a:xfrm flipH="1" flipV="1">
            <a:off x="9144000" y="5638680"/>
            <a:ext cx="6629400" cy="1440"/>
          </a:xfrm>
          <a:prstGeom prst="line">
            <a:avLst/>
          </a:prstGeom>
          <a:ln w="28440">
            <a:solidFill>
              <a:srgbClr val="FE8637"/>
            </a:solidFill>
            <a:round/>
          </a:ln>
        </p:spPr>
      </p:sp>
      <p:graphicFrame>
        <p:nvGraphicFramePr>
          <p:cNvPr id="232" name="Table 22"/>
          <p:cNvGraphicFramePr/>
          <p:nvPr/>
        </p:nvGraphicFramePr>
        <p:xfrm>
          <a:off x="-1295280" y="472428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3" name="CustomShape 23"/>
          <p:cNvSpPr/>
          <p:nvPr/>
        </p:nvSpPr>
        <p:spPr>
          <a:xfrm>
            <a:off x="9067680" y="304920"/>
            <a:ext cx="202464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Deadlock After P2</a:t>
            </a:r>
            <a:endParaRPr/>
          </a:p>
        </p:txBody>
      </p:sp>
      <p:sp>
        <p:nvSpPr>
          <p:cNvPr id="234" name="TextShape 2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FF0000"/>
                </a:solidFill>
                <a:latin typeface="Century Schoolbook"/>
              </a:rPr>
              <a:t>Assignment: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1447920"/>
            <a:ext cx="7467120" cy="5025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Implement Banker’s Algorithm.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Input: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Number  of  process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Number  of  resource type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Number of resource for each resource type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Maximum resource table for each process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Resources allocated to processes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Input a resource allocation for all process</a:t>
            </a:r>
            <a:endParaRPr/>
          </a:p>
          <a:p>
            <a:pPr lvl="1">
              <a:buSzPct val="80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Calculate deadlock occurs or not</a:t>
            </a:r>
            <a:endParaRPr/>
          </a:p>
          <a:p>
            <a:pPr lvl="1">
              <a:buSzPct val="80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If  Deadlock – &gt; Output “Deadlock”</a:t>
            </a:r>
            <a:endParaRPr/>
          </a:p>
          <a:p>
            <a:pPr lvl="1">
              <a:buSzPct val="80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If  No Deadlock – &gt; Output the Process of Execution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Example and Code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u="sng">
                <a:solidFill>
                  <a:srgbClr val="D2611C"/>
                </a:solidFill>
                <a:latin typeface="Century Schoolbook"/>
                <a:hlinkClick r:id="rId2"/>
              </a:rPr>
              <a:t>http://www.cs.jhu.edu/~yairamir/cs418/os4/sld025.htm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u="sng">
                <a:solidFill>
                  <a:srgbClr val="D2611C"/>
                </a:solidFill>
                <a:latin typeface="Century Schoolbook"/>
                <a:hlinkClick r:id="rId3"/>
              </a:rPr>
              <a:t>http://labe.felk.cvut.cz/~stepan/AE3B33OSD/OSD-Lecture-5.pdf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 </a:t>
            </a:r>
            <a:endParaRPr/>
          </a:p>
        </p:txBody>
      </p:sp>
      <p:sp>
        <p:nvSpPr>
          <p:cNvPr id="240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Prepared By: Dipan Shaw (DLS)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Banker's algorithm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The </a:t>
            </a:r>
            <a:r>
              <a:rPr lang="en-US" sz="2400" b="1">
                <a:solidFill>
                  <a:srgbClr val="000000"/>
                </a:solidFill>
                <a:latin typeface="Century Schoolbook"/>
              </a:rPr>
              <a:t>Banker's algorithm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 is a </a:t>
            </a:r>
            <a:r>
              <a:rPr lang="en-US" sz="2400" u="sng">
                <a:solidFill>
                  <a:srgbClr val="D2611C"/>
                </a:solidFill>
                <a:latin typeface="Century Schoolbook"/>
                <a:hlinkClick r:id="rId2"/>
              </a:rPr>
              <a:t>deadlock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avoidance </a:t>
            </a:r>
            <a:r>
              <a:rPr lang="en-US" sz="2400" u="sng">
                <a:solidFill>
                  <a:srgbClr val="D2611C"/>
                </a:solidFill>
                <a:latin typeface="Century Schoolbook"/>
                <a:hlinkClick r:id="rId3"/>
              </a:rPr>
              <a:t>algorithm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 developed by </a:t>
            </a:r>
            <a:r>
              <a:rPr lang="en-US" sz="2400" u="sng">
                <a:solidFill>
                  <a:srgbClr val="D2611C"/>
                </a:solidFill>
                <a:latin typeface="Century Schoolbook"/>
                <a:hlinkClick r:id="rId4"/>
              </a:rPr>
              <a:t>Edsger</a:t>
            </a:r>
            <a:r>
              <a:rPr lang="en-US" sz="2400" u="sng">
                <a:solidFill>
                  <a:srgbClr val="D2611C"/>
                </a:solidFill>
                <a:latin typeface="Century Schoolbook"/>
                <a:hlinkClick r:id="rId4"/>
              </a:rPr>
              <a:t> </a:t>
            </a:r>
            <a:r>
              <a:rPr lang="en-US" sz="2400" u="sng">
                <a:solidFill>
                  <a:srgbClr val="D2611C"/>
                </a:solidFill>
                <a:latin typeface="Century Schoolbook"/>
                <a:hlinkClick r:id="rId4"/>
              </a:rPr>
              <a:t>Dijkstra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Deadlock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 </a:t>
            </a:r>
            <a:r>
              <a:rPr lang="en-US" sz="2400" b="1">
                <a:solidFill>
                  <a:srgbClr val="000000"/>
                </a:solidFill>
                <a:latin typeface="Century Schoolbook"/>
              </a:rPr>
              <a:t>deadlock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 is a situation in which two or more competing actions are each waiting for the other to finish, and thus neither ever does.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480" y="2971800"/>
            <a:ext cx="2885760" cy="2934000"/>
          </a:xfrm>
          <a:prstGeom prst="rect">
            <a:avLst/>
          </a:prstGeom>
        </p:spPr>
      </p:pic>
      <p:sp>
        <p:nvSpPr>
          <p:cNvPr id="11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Deadlock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pic>
        <p:nvPicPr>
          <p:cNvPr id="11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4123800" cy="1980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Banker's algorithm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Whenever a process requests resources, 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the algorithm check if it accepting the request could put the system in an </a:t>
            </a:r>
            <a:r>
              <a:rPr lang="en-US" sz="2100" b="1">
                <a:solidFill>
                  <a:srgbClr val="000000"/>
                </a:solidFill>
                <a:latin typeface="Century Schoolbook"/>
              </a:rPr>
              <a:t>unsafe state 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(one where deadlock could occur).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If in unsafe state it deny request.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Banker's algorithm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For the Banker's algorithm to work, it needs to know three things: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How much of each resource each process could possibly request[CLAIMS]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How much of each resource each process is currently holding[ALLOCATED]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How much of each resource the system currently has available[AVAILABLE]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Banker's algorithm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Resources may be allocated to a process only if it satisfies the following conditions: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request ≤ max, else set error condition as process has crossed maximum claim made by it.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request ≤ available, else process waits until resources are available.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575F6D"/>
                </a:solidFill>
                <a:latin typeface="Century Schoolbook"/>
              </a:rPr>
              <a:t>Data Structures for the Banker’s Algorithm 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1066680" y="2286000"/>
            <a:ext cx="6584760" cy="378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b="1" i="1">
                <a:solidFill>
                  <a:srgbClr val="FF0000"/>
                </a:solidFill>
                <a:latin typeface="Century Schoolbook"/>
              </a:rPr>
              <a:t>Available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: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 Vector of length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m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. If available [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j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] =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k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, there are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 k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instances of resource type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Rj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 available.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b="1" i="1">
                <a:solidFill>
                  <a:srgbClr val="FF0000"/>
                </a:solidFill>
                <a:latin typeface="Century Schoolbook"/>
              </a:rPr>
              <a:t>Max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: n x m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matrix.  If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Max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[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i,j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] =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k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, then process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Pi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may request at most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 k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instances of resource type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Rj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b="1" i="1">
                <a:solidFill>
                  <a:srgbClr val="FF0000"/>
                </a:solidFill>
                <a:latin typeface="Century Schoolbook"/>
              </a:rPr>
              <a:t>Allocation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:  n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x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 m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matrix.  If Allocation[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i,j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] =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k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then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 Pi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is currently allocated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k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instances of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Rj.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b="1" i="1">
                <a:solidFill>
                  <a:srgbClr val="FF0000"/>
                </a:solidFill>
                <a:latin typeface="Century Schoolbook"/>
              </a:rPr>
              <a:t>Need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:  n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x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 m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matrix. If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Need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[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i,j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] =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 k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, then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 Pi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may need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k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more instances of </a:t>
            </a:r>
            <a:r>
              <a:rPr lang="en-US" sz="2400" i="1">
                <a:solidFill>
                  <a:srgbClr val="000000"/>
                </a:solidFill>
                <a:latin typeface="Century Schoolbook"/>
              </a:rPr>
              <a:t>Rj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to complete its task.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i="1">
                <a:solidFill>
                  <a:srgbClr val="000000"/>
                </a:solidFill>
                <a:latin typeface="Century Schoolbook"/>
              </a:rPr>
              <a:t>Need</a:t>
            </a:r>
            <a:r>
              <a:rPr lang="en-US">
                <a:solidFill>
                  <a:srgbClr val="000000"/>
                </a:solidFill>
                <a:latin typeface="Century Schoolbook"/>
              </a:rPr>
              <a:t> [</a:t>
            </a:r>
            <a:r>
              <a:rPr lang="en-US" i="1">
                <a:solidFill>
                  <a:srgbClr val="000000"/>
                </a:solidFill>
                <a:latin typeface="Century Schoolbook"/>
              </a:rPr>
              <a:t>i,j]</a:t>
            </a:r>
            <a:r>
              <a:rPr lang="en-US">
                <a:solidFill>
                  <a:srgbClr val="000000"/>
                </a:solidFill>
                <a:latin typeface="Century Schoolbook"/>
              </a:rPr>
              <a:t> = </a:t>
            </a:r>
            <a:r>
              <a:rPr lang="en-US" i="1">
                <a:solidFill>
                  <a:srgbClr val="000000"/>
                </a:solidFill>
                <a:latin typeface="Century Schoolbook"/>
              </a:rPr>
              <a:t>Max</a:t>
            </a:r>
            <a:r>
              <a:rPr lang="en-US">
                <a:solidFill>
                  <a:srgbClr val="000000"/>
                </a:solidFill>
                <a:latin typeface="Century Schoolbook"/>
              </a:rPr>
              <a:t>[</a:t>
            </a:r>
            <a:r>
              <a:rPr lang="en-US" i="1">
                <a:solidFill>
                  <a:srgbClr val="000000"/>
                </a:solidFill>
                <a:latin typeface="Century Schoolbook"/>
              </a:rPr>
              <a:t>i,j</a:t>
            </a:r>
            <a:r>
              <a:rPr lang="en-US">
                <a:solidFill>
                  <a:srgbClr val="000000"/>
                </a:solidFill>
                <a:latin typeface="Century Schoolbook"/>
              </a:rPr>
              <a:t>] – </a:t>
            </a:r>
            <a:r>
              <a:rPr lang="en-US" i="1">
                <a:solidFill>
                  <a:srgbClr val="000000"/>
                </a:solidFill>
                <a:latin typeface="Century Schoolbook"/>
              </a:rPr>
              <a:t>Allocation</a:t>
            </a:r>
            <a:r>
              <a:rPr lang="en-US">
                <a:solidFill>
                  <a:srgbClr val="000000"/>
                </a:solidFill>
                <a:latin typeface="Century Schoolbook"/>
              </a:rPr>
              <a:t> [</a:t>
            </a:r>
            <a:r>
              <a:rPr lang="en-US" i="1">
                <a:solidFill>
                  <a:srgbClr val="000000"/>
                </a:solidFill>
                <a:latin typeface="Century Schoolbook"/>
              </a:rPr>
              <a:t>i,j</a:t>
            </a:r>
            <a:r>
              <a:rPr lang="en-US">
                <a:solidFill>
                  <a:srgbClr val="000000"/>
                </a:solidFill>
                <a:latin typeface="Century Schoolbook"/>
              </a:rPr>
              <a:t>].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349920" y="1753200"/>
            <a:ext cx="7910640" cy="3650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Let </a:t>
            </a:r>
            <a:r>
              <a:rPr lang="en-US" i="1">
                <a:solidFill>
                  <a:srgbClr val="000000"/>
                </a:solidFill>
                <a:latin typeface="Century Schoolbook"/>
              </a:rPr>
              <a:t>n</a:t>
            </a:r>
            <a:r>
              <a:rPr lang="en-US">
                <a:solidFill>
                  <a:srgbClr val="000000"/>
                </a:solidFill>
                <a:latin typeface="Century Schoolbook"/>
              </a:rPr>
              <a:t> = number of processes, and </a:t>
            </a:r>
            <a:r>
              <a:rPr lang="en-US" i="1">
                <a:solidFill>
                  <a:srgbClr val="000000"/>
                </a:solidFill>
                <a:latin typeface="Century Schoolbook"/>
              </a:rPr>
              <a:t>m </a:t>
            </a:r>
            <a:r>
              <a:rPr lang="en-US">
                <a:solidFill>
                  <a:srgbClr val="000000"/>
                </a:solidFill>
                <a:latin typeface="Century Schoolbook"/>
              </a:rPr>
              <a:t>= number of resources types. </a:t>
            </a:r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Example 1: No Deadlock Occur</a:t>
            </a:r>
            <a:endParaRPr/>
          </a:p>
        </p:txBody>
      </p:sp>
      <p:graphicFrame>
        <p:nvGraphicFramePr>
          <p:cNvPr id="132" name="Table 2"/>
          <p:cNvGraphicFramePr/>
          <p:nvPr/>
        </p:nvGraphicFramePr>
        <p:xfrm>
          <a:off x="533520" y="213372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3" name="Table 3"/>
          <p:cNvGraphicFramePr/>
          <p:nvPr/>
        </p:nvGraphicFramePr>
        <p:xfrm>
          <a:off x="4343400" y="213372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4"/>
          <p:cNvSpPr/>
          <p:nvPr/>
        </p:nvSpPr>
        <p:spPr>
          <a:xfrm>
            <a:off x="596880" y="2971800"/>
            <a:ext cx="12160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Available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4699800" y="3733920"/>
            <a:ext cx="130896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Allocation</a:t>
            </a:r>
            <a:endParaRPr/>
          </a:p>
        </p:txBody>
      </p:sp>
      <p:graphicFrame>
        <p:nvGraphicFramePr>
          <p:cNvPr id="136" name="Table 6"/>
          <p:cNvGraphicFramePr/>
          <p:nvPr/>
        </p:nvGraphicFramePr>
        <p:xfrm>
          <a:off x="2133720" y="213372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7" name="CustomShape 7"/>
          <p:cNvSpPr/>
          <p:nvPr/>
        </p:nvSpPr>
        <p:spPr>
          <a:xfrm>
            <a:off x="2500560" y="3733920"/>
            <a:ext cx="13057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Maximum</a:t>
            </a:r>
            <a:endParaRPr/>
          </a:p>
        </p:txBody>
      </p:sp>
      <p:graphicFrame>
        <p:nvGraphicFramePr>
          <p:cNvPr id="138" name="Table 8"/>
          <p:cNvGraphicFramePr/>
          <p:nvPr/>
        </p:nvGraphicFramePr>
        <p:xfrm>
          <a:off x="6553080" y="213372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" name="CustomShape 9"/>
          <p:cNvSpPr/>
          <p:nvPr/>
        </p:nvSpPr>
        <p:spPr>
          <a:xfrm>
            <a:off x="6914520" y="3733920"/>
            <a:ext cx="77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Need</a:t>
            </a:r>
            <a:endParaRPr/>
          </a:p>
        </p:txBody>
      </p:sp>
      <p:sp>
        <p:nvSpPr>
          <p:cNvPr id="140" name="CustomShape 10"/>
          <p:cNvSpPr/>
          <p:nvPr/>
        </p:nvSpPr>
        <p:spPr>
          <a:xfrm>
            <a:off x="531720" y="1600200"/>
            <a:ext cx="14752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Font typeface="Century Schoolbook"/>
              <a:buAutoNum type="arabicParenR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At Start:</a:t>
            </a:r>
            <a:endParaRPr/>
          </a:p>
        </p:txBody>
      </p:sp>
      <p:graphicFrame>
        <p:nvGraphicFramePr>
          <p:cNvPr id="141" name="Table 11"/>
          <p:cNvGraphicFramePr/>
          <p:nvPr/>
        </p:nvGraphicFramePr>
        <p:xfrm>
          <a:off x="609480" y="4736160"/>
          <a:ext cx="1294920" cy="731160"/>
        </p:xfrm>
        <a:graphic>
          <a:graphicData uri="http://schemas.openxmlformats.org/drawingml/2006/table">
            <a:tbl>
              <a:tblPr/>
              <a:tblGrid>
                <a:gridCol w="431640"/>
                <a:gridCol w="431640"/>
                <a:gridCol w="43164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2" name="Table 12"/>
          <p:cNvGraphicFramePr/>
          <p:nvPr/>
        </p:nvGraphicFramePr>
        <p:xfrm>
          <a:off x="4419720" y="473616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CustomShape 13"/>
          <p:cNvSpPr/>
          <p:nvPr/>
        </p:nvSpPr>
        <p:spPr>
          <a:xfrm>
            <a:off x="673200" y="5574240"/>
            <a:ext cx="12160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Available</a:t>
            </a:r>
            <a:endParaRPr/>
          </a:p>
        </p:txBody>
      </p:sp>
      <p:sp>
        <p:nvSpPr>
          <p:cNvPr id="144" name="CustomShape 14"/>
          <p:cNvSpPr/>
          <p:nvPr/>
        </p:nvSpPr>
        <p:spPr>
          <a:xfrm>
            <a:off x="4776120" y="6336360"/>
            <a:ext cx="130896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Allocation</a:t>
            </a:r>
            <a:endParaRPr/>
          </a:p>
        </p:txBody>
      </p:sp>
      <p:graphicFrame>
        <p:nvGraphicFramePr>
          <p:cNvPr id="145" name="Table 15"/>
          <p:cNvGraphicFramePr/>
          <p:nvPr/>
        </p:nvGraphicFramePr>
        <p:xfrm>
          <a:off x="2209680" y="473616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6" name="CustomShape 16"/>
          <p:cNvSpPr/>
          <p:nvPr/>
        </p:nvSpPr>
        <p:spPr>
          <a:xfrm>
            <a:off x="2576880" y="6336360"/>
            <a:ext cx="13057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Maximum</a:t>
            </a:r>
            <a:endParaRPr/>
          </a:p>
        </p:txBody>
      </p:sp>
      <p:graphicFrame>
        <p:nvGraphicFramePr>
          <p:cNvPr id="147" name="Table 17"/>
          <p:cNvGraphicFramePr/>
          <p:nvPr/>
        </p:nvGraphicFramePr>
        <p:xfrm>
          <a:off x="6629400" y="4736160"/>
          <a:ext cx="1980720" cy="1462680"/>
        </p:xfrm>
        <a:graphic>
          <a:graphicData uri="http://schemas.openxmlformats.org/drawingml/2006/table">
            <a:tbl>
              <a:tblPr/>
              <a:tblGrid>
                <a:gridCol w="495000"/>
                <a:gridCol w="495000"/>
                <a:gridCol w="495000"/>
                <a:gridCol w="495720"/>
              </a:tblGrid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Schoolbook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P3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8" name="CustomShape 18"/>
          <p:cNvSpPr/>
          <p:nvPr/>
        </p:nvSpPr>
        <p:spPr>
          <a:xfrm>
            <a:off x="6990480" y="6336360"/>
            <a:ext cx="77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Need</a:t>
            </a:r>
            <a:endParaRPr/>
          </a:p>
        </p:txBody>
      </p:sp>
      <p:sp>
        <p:nvSpPr>
          <p:cNvPr id="149" name="CustomShape 19"/>
          <p:cNvSpPr/>
          <p:nvPr/>
        </p:nvSpPr>
        <p:spPr>
          <a:xfrm>
            <a:off x="154440" y="4202640"/>
            <a:ext cx="235152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2)  2nd Step:</a:t>
            </a:r>
            <a:endParaRPr/>
          </a:p>
        </p:txBody>
      </p:sp>
      <p:sp>
        <p:nvSpPr>
          <p:cNvPr id="150" name="TextShape 20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On-screen Show (4:3)</PresentationFormat>
  <Paragraphs>633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Century Schoolbook</vt:lpstr>
      <vt:lpstr>DejaVu Sans</vt:lpstr>
      <vt:lpstr>StarSymbol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Walid Mohammad</dc:creator>
  <cp:lastModifiedBy>Walid Mohammad</cp:lastModifiedBy>
  <cp:revision>1</cp:revision>
  <dcterms:modified xsi:type="dcterms:W3CDTF">2016-07-21T02:01:18Z</dcterms:modified>
</cp:coreProperties>
</file>