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5" r:id="rId9"/>
    <p:sldId id="268" r:id="rId10"/>
    <p:sldId id="264" r:id="rId11"/>
    <p:sldId id="266" r:id="rId12"/>
    <p:sldId id="26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CSE321: Operating Systems</a:t>
            </a:r>
            <a:br>
              <a:rPr lang="en-US" dirty="0"/>
            </a:br>
            <a:r>
              <a:rPr lang="en-US" sz="2800" dirty="0"/>
              <a:t>Lecture 0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09998"/>
            <a:ext cx="7856627" cy="1663523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entury" panose="02040604050505020304" pitchFamily="18" charset="0"/>
              </a:rPr>
              <a:t>Shakila Zaman(</a:t>
            </a:r>
            <a:r>
              <a:rPr lang="en-US" sz="1600" dirty="0" err="1" smtClean="0">
                <a:solidFill>
                  <a:schemeClr val="tx2"/>
                </a:solidFill>
                <a:latin typeface="Century" panose="02040604050505020304" pitchFamily="18" charset="0"/>
              </a:rPr>
              <a:t>SZn</a:t>
            </a:r>
            <a:r>
              <a:rPr lang="en-US" sz="1600" dirty="0" smtClean="0">
                <a:solidFill>
                  <a:schemeClr val="tx2"/>
                </a:solidFill>
                <a:latin typeface="Century" panose="02040604050505020304" pitchFamily="18" charset="0"/>
              </a:rPr>
              <a:t>) 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entury" panose="02040604050505020304" pitchFamily="18" charset="0"/>
              </a:rPr>
              <a:t>Lecturer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entury" panose="02040604050505020304" pitchFamily="18" charset="0"/>
              </a:rPr>
              <a:t>Dept</a:t>
            </a:r>
            <a:r>
              <a:rPr lang="en-US" sz="1600" dirty="0">
                <a:solidFill>
                  <a:schemeClr val="tx2"/>
                </a:solidFill>
                <a:latin typeface="Century" panose="02040604050505020304" pitchFamily="18" charset="0"/>
              </a:rPr>
              <a:t>. of CSE, </a:t>
            </a:r>
            <a:r>
              <a:rPr lang="en-US" sz="1600" dirty="0" smtClean="0">
                <a:solidFill>
                  <a:schemeClr val="tx2"/>
                </a:solidFill>
                <a:latin typeface="Century" panose="02040604050505020304" pitchFamily="18" charset="0"/>
              </a:rPr>
              <a:t>BRAC </a:t>
            </a:r>
            <a:r>
              <a:rPr lang="en-US" sz="1600" dirty="0">
                <a:solidFill>
                  <a:schemeClr val="tx2"/>
                </a:solidFill>
                <a:latin typeface="Century" panose="02040604050505020304" pitchFamily="18" charset="0"/>
              </a:rPr>
              <a:t>University </a:t>
            </a:r>
            <a:endParaRPr lang="en-US" sz="1600" dirty="0" smtClean="0">
              <a:solidFill>
                <a:schemeClr val="tx2"/>
              </a:solidFill>
              <a:latin typeface="Century" panose="02040604050505020304" pitchFamily="18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entury" panose="02040604050505020304" pitchFamily="18" charset="0"/>
              </a:rPr>
              <a:t>66 </a:t>
            </a:r>
            <a:r>
              <a:rPr lang="en-US" sz="1600" dirty="0" err="1">
                <a:solidFill>
                  <a:schemeClr val="tx2"/>
                </a:solidFill>
                <a:latin typeface="Century" panose="02040604050505020304" pitchFamily="18" charset="0"/>
              </a:rPr>
              <a:t>Mohakhali</a:t>
            </a:r>
            <a:r>
              <a:rPr lang="en-US" sz="1600" dirty="0">
                <a:solidFill>
                  <a:schemeClr val="tx2"/>
                </a:solidFill>
                <a:latin typeface="Century" panose="02040604050505020304" pitchFamily="18" charset="0"/>
              </a:rPr>
              <a:t>, Dhaka 1212, Bangladesh</a:t>
            </a:r>
          </a:p>
          <a:p>
            <a:endParaRPr lang="en-US" sz="1600" dirty="0">
              <a:solidFill>
                <a:schemeClr val="tx2"/>
              </a:solidFill>
              <a:latin typeface="Century" panose="020406040505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947216" y="6333568"/>
            <a:ext cx="4471559" cy="672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2"/>
                </a:solidFill>
                <a:latin typeface="Century" panose="02040604050505020304" pitchFamily="18" charset="0"/>
              </a:rPr>
              <a:t>( From : NARZU TARANNUM(NAT) )</a:t>
            </a:r>
          </a:p>
        </p:txBody>
      </p:sp>
    </p:spTree>
    <p:extLst>
      <p:ext uri="{BB962C8B-B14F-4D97-AF65-F5344CB8AC3E}">
        <p14:creationId xmlns:p14="http://schemas.microsoft.com/office/powerpoint/2010/main" val="1187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9965240" cy="934791"/>
          </a:xfrm>
        </p:spPr>
        <p:txBody>
          <a:bodyPr/>
          <a:lstStyle/>
          <a:p>
            <a:r>
              <a:rPr lang="en-US" dirty="0" smtClean="0"/>
              <a:t>Computing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54805" y="1622676"/>
            <a:ext cx="10363826" cy="342410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Client-Server Systems</a:t>
            </a:r>
          </a:p>
          <a:p>
            <a:pPr lvl="1"/>
            <a:r>
              <a:rPr lang="fr-FR" dirty="0"/>
              <a:t>Mail server/service</a:t>
            </a:r>
          </a:p>
          <a:p>
            <a:pPr lvl="1"/>
            <a:r>
              <a:rPr lang="fr-FR" dirty="0" smtClean="0"/>
              <a:t>File </a:t>
            </a:r>
            <a:r>
              <a:rPr lang="fr-FR" dirty="0"/>
              <a:t>server/service</a:t>
            </a:r>
          </a:p>
          <a:p>
            <a:pPr lvl="1"/>
            <a:r>
              <a:rPr lang="fr-FR" dirty="0" err="1" smtClean="0"/>
              <a:t>Compute</a:t>
            </a:r>
            <a:r>
              <a:rPr lang="fr-FR" dirty="0" smtClean="0"/>
              <a:t>-server system</a:t>
            </a:r>
            <a:endParaRPr lang="en-US" dirty="0" smtClean="0"/>
          </a:p>
          <a:p>
            <a:r>
              <a:rPr lang="en-US" dirty="0" smtClean="0"/>
              <a:t>Peer-to-Peer (P2P</a:t>
            </a:r>
            <a:r>
              <a:rPr lang="en-US" dirty="0"/>
              <a:t>) Systems: </a:t>
            </a:r>
            <a:endParaRPr lang="en-US" dirty="0" smtClean="0"/>
          </a:p>
          <a:p>
            <a:pPr lvl="1"/>
            <a:r>
              <a:rPr lang="en-US" dirty="0" smtClean="0"/>
              <a:t>P2P </a:t>
            </a:r>
            <a:r>
              <a:rPr lang="en-US" dirty="0"/>
              <a:t>computing or networking is a distributed application architecture that partitions tasks or work loads between peers. Peers are equally privileged, equipotent participants in the application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Napster, Gnutella etc.</a:t>
            </a:r>
            <a:endParaRPr lang="en-US" dirty="0"/>
          </a:p>
          <a:p>
            <a:r>
              <a:rPr lang="en-US" dirty="0" smtClean="0"/>
              <a:t>Web-based computing</a:t>
            </a:r>
          </a:p>
          <a:p>
            <a:r>
              <a:rPr lang="en-US" dirty="0" smtClean="0"/>
              <a:t>Embedded and Mobile Systems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743" y="5283072"/>
            <a:ext cx="2262554" cy="80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098" y="5359278"/>
            <a:ext cx="1205645" cy="120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950" y="5359278"/>
            <a:ext cx="808639" cy="150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223" y="5334000"/>
            <a:ext cx="846992" cy="148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23" y="5334000"/>
            <a:ext cx="14478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1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functions of an 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Processes-process management</a:t>
            </a:r>
          </a:p>
          <a:p>
            <a:r>
              <a:rPr lang="en-US" dirty="0" smtClean="0"/>
              <a:t>Storage-memory management</a:t>
            </a:r>
          </a:p>
          <a:p>
            <a:r>
              <a:rPr lang="en-US" dirty="0" smtClean="0"/>
              <a:t>Data-file management</a:t>
            </a:r>
          </a:p>
          <a:p>
            <a:r>
              <a:rPr lang="en-US" dirty="0" smtClean="0"/>
              <a:t>Input/output devices-i/o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5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functions </a:t>
            </a:r>
            <a:r>
              <a:rPr lang="en-US" dirty="0"/>
              <a:t>of an 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User Accounting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Utility software-calculator, calendar, find, clock, help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62140" y="2367092"/>
            <a:ext cx="8315459" cy="2166271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6000" b="1" dirty="0" smtClean="0"/>
              <a:t>THANK YOU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29917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054" y="1476554"/>
            <a:ext cx="58770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Contact: </a:t>
            </a:r>
            <a:endParaRPr lang="en-US" sz="2400" dirty="0" smtClean="0"/>
          </a:p>
          <a:p>
            <a:r>
              <a:rPr lang="en-US" sz="2400" dirty="0" smtClean="0"/>
              <a:t>Room</a:t>
            </a:r>
            <a:r>
              <a:rPr lang="en-US" sz="2400" dirty="0"/>
              <a:t>: </a:t>
            </a:r>
            <a:r>
              <a:rPr lang="en-US" sz="2400" dirty="0" smtClean="0"/>
              <a:t>UB50409</a:t>
            </a:r>
            <a:endParaRPr lang="en-US" sz="2400" dirty="0" smtClean="0"/>
          </a:p>
          <a:p>
            <a:r>
              <a:rPr lang="en-US" sz="2400" dirty="0" smtClean="0"/>
              <a:t>Email</a:t>
            </a:r>
            <a:r>
              <a:rPr lang="en-US" sz="2400" dirty="0"/>
              <a:t>: s</a:t>
            </a:r>
            <a:r>
              <a:rPr lang="en-US" sz="2400" dirty="0" smtClean="0"/>
              <a:t>hakila.zaman@bracu.ac.bd 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For Consultation Time, Check “TSR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66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58768"/>
          </a:xfrm>
        </p:spPr>
        <p:txBody>
          <a:bodyPr/>
          <a:lstStyle/>
          <a:p>
            <a:r>
              <a:rPr lang="en-US" dirty="0" smtClean="0">
                <a:latin typeface="Centaur" panose="02030504050205020304" pitchFamily="18" charset="0"/>
              </a:rPr>
              <a:t>Reference Book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2771578"/>
          </a:xfrm>
        </p:spPr>
        <p:txBody>
          <a:bodyPr/>
          <a:lstStyle/>
          <a:p>
            <a:r>
              <a:rPr lang="en-US" dirty="0"/>
              <a:t> </a:t>
            </a:r>
            <a:r>
              <a:rPr lang="en-US" dirty="0" err="1"/>
              <a:t>Silberschatz</a:t>
            </a:r>
            <a:r>
              <a:rPr lang="en-US" dirty="0"/>
              <a:t>, Galvin, and Gagne, Operating System Principles, 7th ed., Wiley, 2006</a:t>
            </a:r>
          </a:p>
          <a:p>
            <a:r>
              <a:rPr lang="en-US" dirty="0"/>
              <a:t> A. </a:t>
            </a:r>
            <a:r>
              <a:rPr lang="en-US" dirty="0" err="1"/>
              <a:t>Tanenbaum</a:t>
            </a:r>
            <a:r>
              <a:rPr lang="en-US" dirty="0"/>
              <a:t>, Operating Systems: Design and Implementation, 2nd ed., Prentice-Hall, 2001</a:t>
            </a:r>
          </a:p>
        </p:txBody>
      </p:sp>
    </p:spTree>
    <p:extLst>
      <p:ext uri="{BB962C8B-B14F-4D97-AF65-F5344CB8AC3E}">
        <p14:creationId xmlns:p14="http://schemas.microsoft.com/office/powerpoint/2010/main" val="24549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5269" y="1434748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/>
              <a:t>Marks  Distribution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Attendance – 5%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Quiz (3 to 4 [best 2]) –10%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Presentation/Assignment </a:t>
            </a:r>
            <a:r>
              <a:rPr lang="en-US" sz="3200" dirty="0"/>
              <a:t>–5%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Mid </a:t>
            </a:r>
            <a:r>
              <a:rPr lang="en-US" sz="3200" dirty="0"/>
              <a:t>Term Exam </a:t>
            </a:r>
            <a:r>
              <a:rPr lang="en-US" sz="3200" dirty="0" smtClean="0"/>
              <a:t>–20%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Final </a:t>
            </a:r>
            <a:r>
              <a:rPr lang="en-US" sz="3200" dirty="0"/>
              <a:t>Exam </a:t>
            </a:r>
            <a:r>
              <a:rPr lang="en-US" sz="3200" dirty="0" smtClean="0"/>
              <a:t>–40%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Lab </a:t>
            </a:r>
            <a:r>
              <a:rPr lang="en-US" sz="3200" dirty="0"/>
              <a:t>–</a:t>
            </a:r>
            <a:r>
              <a:rPr lang="en-US" sz="3200" dirty="0" smtClean="0"/>
              <a:t>20%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92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6793" y="1438211"/>
            <a:ext cx="817418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Course </a:t>
            </a:r>
            <a:r>
              <a:rPr lang="en-US" sz="4000" b="1" dirty="0" smtClean="0"/>
              <a:t>Outline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 Operating </a:t>
            </a:r>
            <a:r>
              <a:rPr lang="en-US" sz="2800" dirty="0"/>
              <a:t>Systems </a:t>
            </a:r>
            <a:r>
              <a:rPr lang="en-US" sz="2800" dirty="0" smtClean="0"/>
              <a:t>Overview and Introduction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 Processes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 Threads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/>
              <a:t>CPU </a:t>
            </a:r>
            <a:r>
              <a:rPr lang="en-US" sz="2800" dirty="0" smtClean="0"/>
              <a:t>Scheduling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 Process Synchronization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 Deadlock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/>
              <a:t>Memory </a:t>
            </a:r>
            <a:r>
              <a:rPr lang="en-US" sz="2800" dirty="0" smtClean="0"/>
              <a:t>Management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/>
              <a:t>Virtual Memory 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31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</a:t>
            </a:r>
            <a:r>
              <a:rPr lang="en-US" dirty="0" smtClean="0"/>
              <a:t>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A program that acts as an </a:t>
            </a:r>
            <a:r>
              <a:rPr lang="en-US" sz="2400" b="1" dirty="0"/>
              <a:t>intermediary</a:t>
            </a:r>
            <a:r>
              <a:rPr lang="en-US" sz="2400" dirty="0"/>
              <a:t> between a user of a computer and the computer hardware.</a:t>
            </a:r>
          </a:p>
          <a:p>
            <a:r>
              <a:rPr lang="en-US" sz="2400" dirty="0"/>
              <a:t>Operating system goals:</a:t>
            </a:r>
          </a:p>
          <a:p>
            <a:pPr lvl="1"/>
            <a:r>
              <a:rPr lang="en-US" sz="2400" dirty="0"/>
              <a:t>Execute user programs and make solving user problems </a:t>
            </a:r>
            <a:r>
              <a:rPr lang="en-US" sz="2400" b="1" dirty="0"/>
              <a:t>easier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Make the computer system </a:t>
            </a:r>
            <a:r>
              <a:rPr lang="en-US" sz="2400" b="1" dirty="0"/>
              <a:t>convenient</a:t>
            </a:r>
            <a:r>
              <a:rPr lang="en-US" sz="2400" dirty="0"/>
              <a:t> to use.</a:t>
            </a:r>
          </a:p>
          <a:p>
            <a:pPr lvl="1"/>
            <a:r>
              <a:rPr lang="en-US" sz="2200" dirty="0"/>
              <a:t>Use the computer hardware in an </a:t>
            </a:r>
            <a:r>
              <a:rPr lang="en-US" sz="2200" b="1" dirty="0"/>
              <a:t>efficient</a:t>
            </a:r>
            <a:r>
              <a:rPr lang="en-US" sz="2200" dirty="0"/>
              <a:t>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1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83" y="290271"/>
            <a:ext cx="8435380" cy="10051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1020" y="1540615"/>
            <a:ext cx="10363826" cy="3424107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/>
                </a:solidFill>
              </a:rPr>
              <a:t>To understand what OS are, we must first understand how they have developed.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7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user single process</a:t>
            </a:r>
          </a:p>
          <a:p>
            <a:r>
              <a:rPr lang="en-US" dirty="0" smtClean="0"/>
              <a:t>Batch Systems</a:t>
            </a:r>
          </a:p>
          <a:p>
            <a:r>
              <a:rPr lang="en-US" dirty="0" smtClean="0"/>
              <a:t>Multi-Programmed Batched Systems</a:t>
            </a:r>
          </a:p>
          <a:p>
            <a:r>
              <a:rPr lang="en-US" dirty="0" smtClean="0"/>
              <a:t>Time Sharing Systems</a:t>
            </a:r>
          </a:p>
          <a:p>
            <a:r>
              <a:rPr lang="en-US" dirty="0" smtClean="0"/>
              <a:t>Personal-Computer Systems</a:t>
            </a:r>
          </a:p>
          <a:p>
            <a:r>
              <a:rPr lang="en-US" dirty="0" smtClean="0"/>
              <a:t>Parallel Systems</a:t>
            </a:r>
          </a:p>
          <a:p>
            <a:r>
              <a:rPr lang="en-US" dirty="0" smtClean="0"/>
              <a:t>Distributed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Computer-system architecture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Single-processor systems :</a:t>
            </a:r>
          </a:p>
          <a:p>
            <a:r>
              <a:rPr lang="en-US" sz="2400" dirty="0" smtClean="0"/>
              <a:t>Multiprocessor systems: </a:t>
            </a:r>
            <a:r>
              <a:rPr lang="en-US" sz="1800" dirty="0" smtClean="0"/>
              <a:t>(Parallel system or tightly coupled system) </a:t>
            </a:r>
            <a:r>
              <a:rPr lang="en-US" sz="2400" dirty="0" smtClean="0"/>
              <a:t>: </a:t>
            </a:r>
            <a:r>
              <a:rPr lang="en-US" sz="1800" dirty="0" smtClean="0"/>
              <a:t>two types</a:t>
            </a:r>
          </a:p>
          <a:p>
            <a:pPr lvl="1"/>
            <a:r>
              <a:rPr lang="en-US" sz="1600" dirty="0" smtClean="0"/>
              <a:t>Asymmetric multiprocessing</a:t>
            </a:r>
          </a:p>
          <a:p>
            <a:pPr lvl="1"/>
            <a:r>
              <a:rPr lang="en-US" sz="1600" dirty="0" smtClean="0"/>
              <a:t>symmetric multiprocessing(SMP)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 smtClean="0"/>
              <a:t>Have </a:t>
            </a:r>
            <a:r>
              <a:rPr lang="en-US" sz="1600" dirty="0"/>
              <a:t>three main advantages </a:t>
            </a:r>
            <a:r>
              <a:rPr lang="en-US" sz="1600" dirty="0" smtClean="0"/>
              <a:t>:-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/>
              <a:t>Increased throughput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/>
              <a:t>Economy of scale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/>
              <a:t>Increased reliability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24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1471</TotalTime>
  <Words>367</Words>
  <Application>Microsoft Office PowerPoint</Application>
  <PresentationFormat>Custom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Droplet</vt:lpstr>
      <vt:lpstr>CSE321: Operating Systems Lecture 0 </vt:lpstr>
      <vt:lpstr>PowerPoint Presentation</vt:lpstr>
      <vt:lpstr>Reference Book</vt:lpstr>
      <vt:lpstr>PowerPoint Presentation</vt:lpstr>
      <vt:lpstr>PowerPoint Presentation</vt:lpstr>
      <vt:lpstr>What is an Operating System?</vt:lpstr>
      <vt:lpstr>PowerPoint Presentation</vt:lpstr>
      <vt:lpstr>History of OS</vt:lpstr>
      <vt:lpstr>Computer-system architecture</vt:lpstr>
      <vt:lpstr>Computing Environment</vt:lpstr>
      <vt:lpstr>Primary functions of an os</vt:lpstr>
      <vt:lpstr>Secondary functions of an os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CSE321: Operating Systems Lecture 0</dc:title>
  <dc:creator>Narzu Tarannum</dc:creator>
  <cp:lastModifiedBy>Shakila Zaman</cp:lastModifiedBy>
  <cp:revision>33</cp:revision>
  <dcterms:created xsi:type="dcterms:W3CDTF">2015-09-01T08:24:28Z</dcterms:created>
  <dcterms:modified xsi:type="dcterms:W3CDTF">2019-01-13T01:57:14Z</dcterms:modified>
</cp:coreProperties>
</file>