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1" r:id="rId1"/>
  </p:sldMasterIdLst>
  <p:notesMasterIdLst>
    <p:notesMasterId r:id="rId25"/>
  </p:notesMasterIdLst>
  <p:handoutMasterIdLst>
    <p:handoutMasterId r:id="rId26"/>
  </p:handoutMasterIdLst>
  <p:sldIdLst>
    <p:sldId id="421" r:id="rId2"/>
    <p:sldId id="322" r:id="rId3"/>
    <p:sldId id="325" r:id="rId4"/>
    <p:sldId id="326" r:id="rId5"/>
    <p:sldId id="327" r:id="rId6"/>
    <p:sldId id="324" r:id="rId7"/>
    <p:sldId id="423" r:id="rId8"/>
    <p:sldId id="433" r:id="rId9"/>
    <p:sldId id="424" r:id="rId10"/>
    <p:sldId id="425" r:id="rId11"/>
    <p:sldId id="426" r:id="rId12"/>
    <p:sldId id="427" r:id="rId13"/>
    <p:sldId id="430" r:id="rId14"/>
    <p:sldId id="431" r:id="rId15"/>
    <p:sldId id="328" r:id="rId16"/>
    <p:sldId id="329" r:id="rId17"/>
    <p:sldId id="331" r:id="rId18"/>
    <p:sldId id="332" r:id="rId19"/>
    <p:sldId id="339" r:id="rId20"/>
    <p:sldId id="340" r:id="rId21"/>
    <p:sldId id="359" r:id="rId22"/>
    <p:sldId id="358" r:id="rId23"/>
    <p:sldId id="42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31" autoAdjust="0"/>
  </p:normalViewPr>
  <p:slideViewPr>
    <p:cSldViewPr snapToGrid="0">
      <p:cViewPr>
        <p:scale>
          <a:sx n="69" d="100"/>
          <a:sy n="69" d="100"/>
        </p:scale>
        <p:origin x="-140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7D87C6-F55C-4D0B-B3FD-E60AD6E43279}" type="datetimeFigureOut">
              <a:rPr lang="en-US" smtClean="0"/>
              <a:t>10/10/2018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B60708-C903-4219-8A40-13BA4DBBB790}" type="slidenum">
              <a:rPr lang="en-US" smtClean="0"/>
              <a:t>‹#›</a:t>
            </a:fld>
            <a:endParaRPr lang="en-US"/>
          </a:p>
        </p:txBody>
      </p:sp>
    </p:spTree>
    <p:extLst>
      <p:ext uri="{BB962C8B-B14F-4D97-AF65-F5344CB8AC3E}">
        <p14:creationId xmlns:p14="http://schemas.microsoft.com/office/powerpoint/2010/main" val="31682707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0D8E6-78DF-4578-BFB9-9D673DE2F1CF}" type="datetimeFigureOut">
              <a:rPr lang="en-US" smtClean="0"/>
              <a:t>10/10/2018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55563-1B15-4201-A150-EECF0BBBD012}" type="slidenum">
              <a:rPr lang="en-US" smtClean="0"/>
              <a:t>‹#›</a:t>
            </a:fld>
            <a:endParaRPr lang="en-US"/>
          </a:p>
        </p:txBody>
      </p:sp>
    </p:spTree>
    <p:extLst>
      <p:ext uri="{BB962C8B-B14F-4D97-AF65-F5344CB8AC3E}">
        <p14:creationId xmlns:p14="http://schemas.microsoft.com/office/powerpoint/2010/main" val="40005023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8255563-1B15-4201-A150-EECF0BBBD012}" type="slidenum">
              <a:rPr lang="en-US" smtClean="0"/>
              <a:t>1</a:t>
            </a:fld>
            <a:endParaRPr lang="en-US"/>
          </a:p>
        </p:txBody>
      </p:sp>
    </p:spTree>
    <p:extLst>
      <p:ext uri="{BB962C8B-B14F-4D97-AF65-F5344CB8AC3E}">
        <p14:creationId xmlns:p14="http://schemas.microsoft.com/office/powerpoint/2010/main" val="3183317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17600" y="696913"/>
            <a:ext cx="4648200" cy="3486150"/>
          </a:xfrm>
          <a:ln/>
        </p:spPr>
      </p:sp>
      <p:sp>
        <p:nvSpPr>
          <p:cNvPr id="983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17501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17600" y="696913"/>
            <a:ext cx="4648200" cy="3486150"/>
          </a:xfrm>
          <a:ln/>
        </p:spPr>
      </p:sp>
      <p:sp>
        <p:nvSpPr>
          <p:cNvPr id="10137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21145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17600" y="696913"/>
            <a:ext cx="4648200" cy="3486150"/>
          </a:xfrm>
          <a:ln/>
        </p:spPr>
      </p:sp>
      <p:sp>
        <p:nvSpPr>
          <p:cNvPr id="10240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63624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687BBE57-E78C-49B9-B88D-93E0FAF9A9DF}" type="slidenum">
              <a:rPr lang="en-US" altLang="en-US" smtClean="0">
                <a:latin typeface="Times New Roman" pitchFamily="18" charset="0"/>
              </a:rPr>
              <a:pPr/>
              <a:t>15</a:t>
            </a:fld>
            <a:endParaRPr lang="en-US" altLang="en-US">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9AF3358C-8C7A-4926-8F42-1C01F416E5B8}" type="slidenum">
              <a:rPr lang="en-US" altLang="en-US" smtClean="0">
                <a:latin typeface="Times New Roman" pitchFamily="18" charset="0"/>
              </a:rPr>
              <a:pPr/>
              <a:t>16</a:t>
            </a:fld>
            <a:endParaRPr lang="en-US" altLang="en-US">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4CDCA553-1DDA-41D7-86AB-83E673388808}" type="slidenum">
              <a:rPr lang="en-US" altLang="en-US" smtClean="0">
                <a:latin typeface="Times New Roman" pitchFamily="18" charset="0"/>
              </a:rPr>
              <a:pPr/>
              <a:t>17</a:t>
            </a:fld>
            <a:endParaRPr lang="en-US" altLang="en-US">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435BF0F6-7B57-4FDE-B6FB-60E218BDE0E4}" type="slidenum">
              <a:rPr lang="en-US" altLang="en-US" smtClean="0">
                <a:latin typeface="Times New Roman" pitchFamily="18" charset="0"/>
              </a:rPr>
              <a:pPr/>
              <a:t>18</a:t>
            </a:fld>
            <a:endParaRPr lang="en-US" altLang="en-US">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21AA3A7E-07F5-4DE0-9E4B-361C21677ED7}" type="slidenum">
              <a:rPr lang="en-US" altLang="en-US" smtClean="0">
                <a:latin typeface="Times New Roman" pitchFamily="18" charset="0"/>
              </a:rPr>
              <a:pPr/>
              <a:t>20</a:t>
            </a:fld>
            <a:endParaRPr lang="en-US" altLang="en-US">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FD31020-AD55-4AA1-BAD9-58A671E9B1D7}"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Till here for 9am 639</a:t>
            </a:r>
          </a:p>
        </p:txBody>
      </p:sp>
    </p:spTree>
    <p:extLst>
      <p:ext uri="{BB962C8B-B14F-4D97-AF65-F5344CB8AC3E}">
        <p14:creationId xmlns:p14="http://schemas.microsoft.com/office/powerpoint/2010/main" val="405026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64621385-3400-4B51-92FF-F12355095A7D}" type="slidenum">
              <a:rPr lang="en-US" altLang="en-US" smtClean="0">
                <a:latin typeface="Times New Roman" pitchFamily="18" charset="0"/>
              </a:rPr>
              <a:pPr/>
              <a:t>3</a:t>
            </a:fld>
            <a:endParaRPr lang="en-US" altLang="en-US">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46953248-5A67-4C5A-AD74-EF5154E885A1}" type="slidenum">
              <a:rPr lang="en-US" altLang="en-US" smtClean="0">
                <a:latin typeface="Times New Roman" pitchFamily="18" charset="0"/>
              </a:rPr>
              <a:pPr/>
              <a:t>4</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266DE56E-8098-4ED7-A903-72737C5B0B26}" type="slidenum">
              <a:rPr lang="en-US" altLang="en-US" smtClean="0">
                <a:latin typeface="Times New Roman" pitchFamily="18" charset="0"/>
              </a:rPr>
              <a:pPr/>
              <a:t>5</a:t>
            </a:fld>
            <a:endParaRPr lang="en-US" altLang="en-US">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17600" y="696913"/>
            <a:ext cx="4648200" cy="3486150"/>
          </a:xfrm>
          <a:ln/>
        </p:spPr>
      </p:sp>
      <p:sp>
        <p:nvSpPr>
          <p:cNvPr id="9421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020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17600" y="696913"/>
            <a:ext cx="4648200" cy="3486150"/>
          </a:xfrm>
          <a:ln/>
        </p:spPr>
      </p:sp>
      <p:sp>
        <p:nvSpPr>
          <p:cNvPr id="9523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95310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17600" y="696913"/>
            <a:ext cx="4648200" cy="3486150"/>
          </a:xfrm>
          <a:ln/>
        </p:spPr>
      </p:sp>
      <p:sp>
        <p:nvSpPr>
          <p:cNvPr id="9625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12223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17600" y="696913"/>
            <a:ext cx="4648200" cy="3486150"/>
          </a:xfrm>
          <a:ln/>
        </p:spPr>
      </p:sp>
      <p:sp>
        <p:nvSpPr>
          <p:cNvPr id="972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92609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A228A6-3293-408C-B009-0C5985CCD9F2}" type="datetime1">
              <a:rPr lang="en-US" smtClean="0"/>
              <a:t>10/10/2018</a:t>
            </a:fld>
            <a:endParaRPr lang="en-US"/>
          </a:p>
        </p:txBody>
      </p:sp>
      <p:sp>
        <p:nvSpPr>
          <p:cNvPr id="5" name="Footer Placeholder 4"/>
          <p:cNvSpPr>
            <a:spLocks noGrp="1"/>
          </p:cNvSpPr>
          <p:nvPr>
            <p:ph type="ftr" sz="quarter" idx="11"/>
          </p:nvPr>
        </p:nvSpPr>
        <p:spPr/>
        <p:txBody>
          <a:bodyPr/>
          <a:lstStyle/>
          <a:p>
            <a:r>
              <a:rPr lang="en-US" dirty="0"/>
              <a:t>Operating Systems – CS 361</a:t>
            </a:r>
          </a:p>
        </p:txBody>
      </p:sp>
      <p:sp>
        <p:nvSpPr>
          <p:cNvPr id="6" name="Slide Number Placeholder 5"/>
          <p:cNvSpPr>
            <a:spLocks noGrp="1"/>
          </p:cNvSpPr>
          <p:nvPr>
            <p:ph type="sldNum" sz="quarter" idx="12"/>
          </p:nvPr>
        </p:nvSpPr>
        <p:spPr/>
        <p:txBody>
          <a:bodyPr/>
          <a:lstStyle/>
          <a:p>
            <a:fld id="{D9689D17-8382-4C64-A239-6A881ADCA618}"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69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FC641-8121-4A19-B663-E385AE9D784C}" type="datetime1">
              <a:rPr lang="en-US" smtClean="0"/>
              <a:t>10/10/2018</a:t>
            </a:fld>
            <a:endParaRPr lang="en-US"/>
          </a:p>
        </p:txBody>
      </p:sp>
      <p:sp>
        <p:nvSpPr>
          <p:cNvPr id="5" name="Footer Placeholder 4"/>
          <p:cNvSpPr>
            <a:spLocks noGrp="1"/>
          </p:cNvSpPr>
          <p:nvPr>
            <p:ph type="ftr" sz="quarter" idx="11"/>
          </p:nvPr>
        </p:nvSpPr>
        <p:spPr/>
        <p:txBody>
          <a:bodyPr/>
          <a:lstStyle/>
          <a:p>
            <a:r>
              <a:rPr lang="en-US" dirty="0"/>
              <a:t>Operating Systems – CS 361</a:t>
            </a:r>
          </a:p>
        </p:txBody>
      </p:sp>
      <p:sp>
        <p:nvSpPr>
          <p:cNvPr id="6" name="Slide Number Placeholder 5"/>
          <p:cNvSpPr>
            <a:spLocks noGrp="1"/>
          </p:cNvSpPr>
          <p:nvPr>
            <p:ph type="sldNum" sz="quarter" idx="12"/>
          </p:nvPr>
        </p:nvSpPr>
        <p:spPr/>
        <p:txBody>
          <a:bodyPr/>
          <a:lstStyle/>
          <a:p>
            <a:fld id="{D9689D17-8382-4C64-A239-6A881ADCA618}" type="slidenum">
              <a:rPr lang="en-US" smtClean="0"/>
              <a:t>‹#›</a:t>
            </a:fld>
            <a:endParaRPr lang="en-US"/>
          </a:p>
        </p:txBody>
      </p:sp>
    </p:spTree>
    <p:extLst>
      <p:ext uri="{BB962C8B-B14F-4D97-AF65-F5344CB8AC3E}">
        <p14:creationId xmlns:p14="http://schemas.microsoft.com/office/powerpoint/2010/main" val="26155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21BD4-4896-4137-A746-220BC17FB3CC}" type="datetime1">
              <a:rPr lang="en-US" smtClean="0"/>
              <a:t>10/10/2018</a:t>
            </a:fld>
            <a:endParaRPr lang="en-US"/>
          </a:p>
        </p:txBody>
      </p:sp>
      <p:sp>
        <p:nvSpPr>
          <p:cNvPr id="5" name="Footer Placeholder 4"/>
          <p:cNvSpPr>
            <a:spLocks noGrp="1"/>
          </p:cNvSpPr>
          <p:nvPr>
            <p:ph type="ftr" sz="quarter" idx="11"/>
          </p:nvPr>
        </p:nvSpPr>
        <p:spPr/>
        <p:txBody>
          <a:bodyPr/>
          <a:lstStyle/>
          <a:p>
            <a:r>
              <a:rPr lang="en-US" dirty="0"/>
              <a:t>Operating Systems – CS 361</a:t>
            </a:r>
          </a:p>
        </p:txBody>
      </p:sp>
      <p:sp>
        <p:nvSpPr>
          <p:cNvPr id="6" name="Slide Number Placeholder 5"/>
          <p:cNvSpPr>
            <a:spLocks noGrp="1"/>
          </p:cNvSpPr>
          <p:nvPr>
            <p:ph type="sldNum" sz="quarter" idx="12"/>
          </p:nvPr>
        </p:nvSpPr>
        <p:spPr/>
        <p:txBody>
          <a:bodyPr/>
          <a:lstStyle/>
          <a:p>
            <a:fld id="{D9689D17-8382-4C64-A239-6A881ADCA618}" type="slidenum">
              <a:rPr lang="en-US" smtClean="0"/>
              <a:t>‹#›</a:t>
            </a:fld>
            <a:endParaRPr lang="en-US"/>
          </a:p>
        </p:txBody>
      </p:sp>
    </p:spTree>
    <p:extLst>
      <p:ext uri="{BB962C8B-B14F-4D97-AF65-F5344CB8AC3E}">
        <p14:creationId xmlns:p14="http://schemas.microsoft.com/office/powerpoint/2010/main" val="240980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91440" indent="-91440">
              <a:buFont typeface="Wingdings" panose="05000000000000000000" pitchFamily="2" charset="2"/>
              <a:buChar char="Ø"/>
              <a:defRPr/>
            </a:lvl1pPr>
            <a:lvl2pPr marL="384048" indent="-182880">
              <a:buFont typeface="Wingdings" panose="05000000000000000000" pitchFamily="2" charset="2"/>
              <a:buChar char="§"/>
              <a:defRPr/>
            </a:lvl2pPr>
            <a:lvl3pPr marL="566928" indent="-182880">
              <a:buFont typeface="Wingdings" panose="05000000000000000000" pitchFamily="2" charset="2"/>
              <a:buChar char="v"/>
              <a:defRPr sz="1600"/>
            </a:lvl3pPr>
            <a:lvl4pPr marL="749808" indent="-182880">
              <a:buFont typeface="Arial" panose="020B0604020202020204" pitchFamily="34" charset="0"/>
              <a:buChar char="•"/>
              <a:defRPr sz="14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EE993C6-D945-4A3F-8CF8-F70342154BB7}" type="datetime1">
              <a:rPr lang="en-US" smtClean="0"/>
              <a:t>10/10/2018</a:t>
            </a:fld>
            <a:endParaRPr lang="en-US"/>
          </a:p>
        </p:txBody>
      </p:sp>
      <p:sp>
        <p:nvSpPr>
          <p:cNvPr id="5" name="Footer Placeholder 4"/>
          <p:cNvSpPr>
            <a:spLocks noGrp="1"/>
          </p:cNvSpPr>
          <p:nvPr>
            <p:ph type="ftr" sz="quarter" idx="11"/>
          </p:nvPr>
        </p:nvSpPr>
        <p:spPr/>
        <p:txBody>
          <a:bodyPr/>
          <a:lstStyle/>
          <a:p>
            <a:r>
              <a:rPr lang="en-US" dirty="0"/>
              <a:t>Operating Systems – CS 361</a:t>
            </a:r>
          </a:p>
        </p:txBody>
      </p:sp>
      <p:sp>
        <p:nvSpPr>
          <p:cNvPr id="6" name="Slide Number Placeholder 5"/>
          <p:cNvSpPr>
            <a:spLocks noGrp="1"/>
          </p:cNvSpPr>
          <p:nvPr>
            <p:ph type="sldNum" sz="quarter" idx="12"/>
          </p:nvPr>
        </p:nvSpPr>
        <p:spPr/>
        <p:txBody>
          <a:bodyPr/>
          <a:lstStyle/>
          <a:p>
            <a:fld id="{D9689D17-8382-4C64-A239-6A881ADCA618}" type="slidenum">
              <a:rPr lang="en-US" smtClean="0"/>
              <a:t>‹#›</a:t>
            </a:fld>
            <a:endParaRPr lang="en-US" dirty="0"/>
          </a:p>
        </p:txBody>
      </p:sp>
    </p:spTree>
    <p:extLst>
      <p:ext uri="{BB962C8B-B14F-4D97-AF65-F5344CB8AC3E}">
        <p14:creationId xmlns:p14="http://schemas.microsoft.com/office/powerpoint/2010/main" val="391553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8340FA-1A52-45F6-93A8-44B5775F4982}" type="datetime1">
              <a:rPr lang="en-US" smtClean="0"/>
              <a:t>10/10/2018</a:t>
            </a:fld>
            <a:endParaRPr lang="en-US"/>
          </a:p>
        </p:txBody>
      </p:sp>
      <p:sp>
        <p:nvSpPr>
          <p:cNvPr id="5" name="Footer Placeholder 4"/>
          <p:cNvSpPr>
            <a:spLocks noGrp="1"/>
          </p:cNvSpPr>
          <p:nvPr>
            <p:ph type="ftr" sz="quarter" idx="11"/>
          </p:nvPr>
        </p:nvSpPr>
        <p:spPr/>
        <p:txBody>
          <a:bodyPr/>
          <a:lstStyle/>
          <a:p>
            <a:r>
              <a:rPr lang="en-US" dirty="0"/>
              <a:t>Operating Systems – CS 361</a:t>
            </a:r>
          </a:p>
        </p:txBody>
      </p:sp>
      <p:sp>
        <p:nvSpPr>
          <p:cNvPr id="6" name="Slide Number Placeholder 5"/>
          <p:cNvSpPr>
            <a:spLocks noGrp="1"/>
          </p:cNvSpPr>
          <p:nvPr>
            <p:ph type="sldNum" sz="quarter" idx="12"/>
          </p:nvPr>
        </p:nvSpPr>
        <p:spPr/>
        <p:txBody>
          <a:bodyPr/>
          <a:lstStyle/>
          <a:p>
            <a:fld id="{D9689D17-8382-4C64-A239-6A881ADCA618}"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7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1D3148-7087-43B1-B050-691E1C13CDF1}" type="datetime1">
              <a:rPr lang="en-US" smtClean="0"/>
              <a:t>10/10/2018</a:t>
            </a:fld>
            <a:endParaRPr lang="en-US"/>
          </a:p>
        </p:txBody>
      </p:sp>
      <p:sp>
        <p:nvSpPr>
          <p:cNvPr id="6" name="Footer Placeholder 5"/>
          <p:cNvSpPr>
            <a:spLocks noGrp="1"/>
          </p:cNvSpPr>
          <p:nvPr>
            <p:ph type="ftr" sz="quarter" idx="11"/>
          </p:nvPr>
        </p:nvSpPr>
        <p:spPr/>
        <p:txBody>
          <a:bodyPr/>
          <a:lstStyle/>
          <a:p>
            <a:r>
              <a:rPr lang="en-US" dirty="0"/>
              <a:t>Operating Systems – CS 361</a:t>
            </a:r>
          </a:p>
        </p:txBody>
      </p:sp>
      <p:sp>
        <p:nvSpPr>
          <p:cNvPr id="7" name="Slide Number Placeholder 6"/>
          <p:cNvSpPr>
            <a:spLocks noGrp="1"/>
          </p:cNvSpPr>
          <p:nvPr>
            <p:ph type="sldNum" sz="quarter" idx="12"/>
          </p:nvPr>
        </p:nvSpPr>
        <p:spPr/>
        <p:txBody>
          <a:bodyPr/>
          <a:lstStyle/>
          <a:p>
            <a:fld id="{D9689D17-8382-4C64-A239-6A881ADCA618}" type="slidenum">
              <a:rPr lang="en-US" smtClean="0"/>
              <a:t>‹#›</a:t>
            </a:fld>
            <a:endParaRPr lang="en-US"/>
          </a:p>
        </p:txBody>
      </p:sp>
    </p:spTree>
    <p:extLst>
      <p:ext uri="{BB962C8B-B14F-4D97-AF65-F5344CB8AC3E}">
        <p14:creationId xmlns:p14="http://schemas.microsoft.com/office/powerpoint/2010/main" val="387085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8C59D3-9DE4-4074-ABA7-59550DBEF121}" type="datetime1">
              <a:rPr lang="en-US" smtClean="0"/>
              <a:t>10/10/2018</a:t>
            </a:fld>
            <a:endParaRPr lang="en-US"/>
          </a:p>
        </p:txBody>
      </p:sp>
      <p:sp>
        <p:nvSpPr>
          <p:cNvPr id="8" name="Footer Placeholder 7"/>
          <p:cNvSpPr>
            <a:spLocks noGrp="1"/>
          </p:cNvSpPr>
          <p:nvPr>
            <p:ph type="ftr" sz="quarter" idx="11"/>
          </p:nvPr>
        </p:nvSpPr>
        <p:spPr/>
        <p:txBody>
          <a:bodyPr/>
          <a:lstStyle/>
          <a:p>
            <a:r>
              <a:rPr lang="en-US" dirty="0"/>
              <a:t>Operating Systems – CS 361</a:t>
            </a:r>
          </a:p>
        </p:txBody>
      </p:sp>
      <p:sp>
        <p:nvSpPr>
          <p:cNvPr id="9" name="Slide Number Placeholder 8"/>
          <p:cNvSpPr>
            <a:spLocks noGrp="1"/>
          </p:cNvSpPr>
          <p:nvPr>
            <p:ph type="sldNum" sz="quarter" idx="12"/>
          </p:nvPr>
        </p:nvSpPr>
        <p:spPr/>
        <p:txBody>
          <a:bodyPr/>
          <a:lstStyle/>
          <a:p>
            <a:fld id="{D9689D17-8382-4C64-A239-6A881ADCA618}" type="slidenum">
              <a:rPr lang="en-US" smtClean="0"/>
              <a:t>‹#›</a:t>
            </a:fld>
            <a:endParaRPr lang="en-US"/>
          </a:p>
        </p:txBody>
      </p:sp>
    </p:spTree>
    <p:extLst>
      <p:ext uri="{BB962C8B-B14F-4D97-AF65-F5344CB8AC3E}">
        <p14:creationId xmlns:p14="http://schemas.microsoft.com/office/powerpoint/2010/main" val="241349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08CB34-CB3B-4CCA-838F-65503F87598D}" type="datetime1">
              <a:rPr lang="en-US" smtClean="0"/>
              <a:t>10/10/2018</a:t>
            </a:fld>
            <a:endParaRPr lang="en-US"/>
          </a:p>
        </p:txBody>
      </p:sp>
      <p:sp>
        <p:nvSpPr>
          <p:cNvPr id="4" name="Footer Placeholder 3"/>
          <p:cNvSpPr>
            <a:spLocks noGrp="1"/>
          </p:cNvSpPr>
          <p:nvPr>
            <p:ph type="ftr" sz="quarter" idx="11"/>
          </p:nvPr>
        </p:nvSpPr>
        <p:spPr/>
        <p:txBody>
          <a:bodyPr/>
          <a:lstStyle/>
          <a:p>
            <a:r>
              <a:rPr lang="en-US" dirty="0"/>
              <a:t>Operating Systems – CS 361</a:t>
            </a:r>
          </a:p>
        </p:txBody>
      </p:sp>
      <p:sp>
        <p:nvSpPr>
          <p:cNvPr id="5" name="Slide Number Placeholder 4"/>
          <p:cNvSpPr>
            <a:spLocks noGrp="1"/>
          </p:cNvSpPr>
          <p:nvPr>
            <p:ph type="sldNum" sz="quarter" idx="12"/>
          </p:nvPr>
        </p:nvSpPr>
        <p:spPr/>
        <p:txBody>
          <a:bodyPr/>
          <a:lstStyle/>
          <a:p>
            <a:fld id="{D9689D17-8382-4C64-A239-6A881ADCA618}" type="slidenum">
              <a:rPr lang="en-US" smtClean="0"/>
              <a:t>‹#›</a:t>
            </a:fld>
            <a:endParaRPr lang="en-US"/>
          </a:p>
        </p:txBody>
      </p:sp>
    </p:spTree>
    <p:extLst>
      <p:ext uri="{BB962C8B-B14F-4D97-AF65-F5344CB8AC3E}">
        <p14:creationId xmlns:p14="http://schemas.microsoft.com/office/powerpoint/2010/main" val="239063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54EACF-A47A-4E2F-BDCC-157F7A125370}" type="datetime1">
              <a:rPr lang="en-US" smtClean="0"/>
              <a:t>10/10/2018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Operating Systems – CS 361</a:t>
            </a:r>
          </a:p>
        </p:txBody>
      </p:sp>
      <p:sp>
        <p:nvSpPr>
          <p:cNvPr id="9" name="Slide Number Placeholder 8"/>
          <p:cNvSpPr>
            <a:spLocks noGrp="1"/>
          </p:cNvSpPr>
          <p:nvPr>
            <p:ph type="sldNum" sz="quarter" idx="12"/>
          </p:nvPr>
        </p:nvSpPr>
        <p:spPr/>
        <p:txBody>
          <a:bodyPr/>
          <a:lstStyle/>
          <a:p>
            <a:fld id="{D9689D17-8382-4C64-A239-6A881ADCA618}" type="slidenum">
              <a:rPr lang="en-US" smtClean="0"/>
              <a:t>‹#›</a:t>
            </a:fld>
            <a:endParaRPr lang="en-US"/>
          </a:p>
        </p:txBody>
      </p:sp>
    </p:spTree>
    <p:extLst>
      <p:ext uri="{BB962C8B-B14F-4D97-AF65-F5344CB8AC3E}">
        <p14:creationId xmlns:p14="http://schemas.microsoft.com/office/powerpoint/2010/main" val="248650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7FC8C7D-C24F-4E2A-8161-250DF426AC12}" type="datetime1">
              <a:rPr lang="en-US" smtClean="0"/>
              <a:t>10/10/2018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dirty="0"/>
              <a:t>Operating Systems – CS 361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9689D17-8382-4C64-A239-6A881ADCA618}" type="slidenum">
              <a:rPr lang="en-US" smtClean="0"/>
              <a:t>‹#›</a:t>
            </a:fld>
            <a:endParaRPr lang="en-US"/>
          </a:p>
        </p:txBody>
      </p:sp>
    </p:spTree>
    <p:extLst>
      <p:ext uri="{BB962C8B-B14F-4D97-AF65-F5344CB8AC3E}">
        <p14:creationId xmlns:p14="http://schemas.microsoft.com/office/powerpoint/2010/main" val="124339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01CDE6-2A53-49AD-8049-5841D75E0C2A}" type="datetime1">
              <a:rPr lang="en-US" smtClean="0"/>
              <a:t>10/10/2018</a:t>
            </a:fld>
            <a:endParaRPr lang="en-US"/>
          </a:p>
        </p:txBody>
      </p:sp>
      <p:sp>
        <p:nvSpPr>
          <p:cNvPr id="6" name="Footer Placeholder 5"/>
          <p:cNvSpPr>
            <a:spLocks noGrp="1"/>
          </p:cNvSpPr>
          <p:nvPr>
            <p:ph type="ftr" sz="quarter" idx="11"/>
          </p:nvPr>
        </p:nvSpPr>
        <p:spPr/>
        <p:txBody>
          <a:bodyPr/>
          <a:lstStyle/>
          <a:p>
            <a:r>
              <a:rPr lang="en-US" dirty="0"/>
              <a:t>Operating Systems – CS 361</a:t>
            </a:r>
          </a:p>
        </p:txBody>
      </p:sp>
      <p:sp>
        <p:nvSpPr>
          <p:cNvPr id="7" name="Slide Number Placeholder 6"/>
          <p:cNvSpPr>
            <a:spLocks noGrp="1"/>
          </p:cNvSpPr>
          <p:nvPr>
            <p:ph type="sldNum" sz="quarter" idx="12"/>
          </p:nvPr>
        </p:nvSpPr>
        <p:spPr/>
        <p:txBody>
          <a:bodyPr/>
          <a:lstStyle/>
          <a:p>
            <a:fld id="{D9689D17-8382-4C64-A239-6A881ADCA618}" type="slidenum">
              <a:rPr lang="en-US" smtClean="0"/>
              <a:t>‹#›</a:t>
            </a:fld>
            <a:endParaRPr lang="en-US"/>
          </a:p>
        </p:txBody>
      </p:sp>
    </p:spTree>
    <p:extLst>
      <p:ext uri="{BB962C8B-B14F-4D97-AF65-F5344CB8AC3E}">
        <p14:creationId xmlns:p14="http://schemas.microsoft.com/office/powerpoint/2010/main" val="124057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ACD0625-878C-46E7-88A9-87CAD337B5B3}" type="datetime1">
              <a:rPr lang="en-US" smtClean="0"/>
              <a:t>10/10/2018</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Operating Systems – CS 361</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200">
                <a:solidFill>
                  <a:srgbClr val="FFFFFF"/>
                </a:solidFill>
              </a:defRPr>
            </a:lvl1pPr>
          </a:lstStyle>
          <a:p>
            <a:fld id="{4AFD4AA7-AFEB-449B-8E41-75C060BA12D6}"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034079"/>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v"/>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940" y="989280"/>
            <a:ext cx="7818120" cy="1413099"/>
          </a:xfrm>
        </p:spPr>
        <p:txBody>
          <a:bodyPr/>
          <a:lstStyle/>
          <a:p>
            <a:r>
              <a:rPr lang="en-US" dirty="0"/>
              <a:t>Operating Systems </a:t>
            </a:r>
          </a:p>
        </p:txBody>
      </p:sp>
      <p:sp>
        <p:nvSpPr>
          <p:cNvPr id="4" name="Rectangle 3"/>
          <p:cNvSpPr/>
          <p:nvPr/>
        </p:nvSpPr>
        <p:spPr>
          <a:xfrm>
            <a:off x="775855" y="6488668"/>
            <a:ext cx="7980218" cy="276999"/>
          </a:xfrm>
          <a:prstGeom prst="rect">
            <a:avLst/>
          </a:prstGeom>
        </p:spPr>
        <p:txBody>
          <a:bodyPr wrap="square">
            <a:spAutoFit/>
          </a:bodyPr>
          <a:lstStyle/>
          <a:p>
            <a:r>
              <a:rPr lang="en-AU" sz="1200" dirty="0">
                <a:solidFill>
                  <a:schemeClr val="bg1"/>
                </a:solidFill>
              </a:rPr>
              <a:t>Slides source: </a:t>
            </a:r>
            <a:r>
              <a:rPr lang="en-US" sz="1200" dirty="0" err="1">
                <a:solidFill>
                  <a:schemeClr val="bg1"/>
                </a:solidFill>
              </a:rPr>
              <a:t>Silberschatz</a:t>
            </a:r>
            <a:r>
              <a:rPr lang="en-US" sz="1200" dirty="0">
                <a:solidFill>
                  <a:schemeClr val="bg1"/>
                </a:solidFill>
              </a:rPr>
              <a:t>, Peter B. Galvin, Greg Gagne, "Operating System Concepts", Wiley; 9th edition</a:t>
            </a:r>
            <a:r>
              <a:rPr lang="en-AU" sz="1200" dirty="0">
                <a:solidFill>
                  <a:schemeClr val="bg1"/>
                </a:solidFill>
              </a:rPr>
              <a:t>.</a:t>
            </a:r>
            <a:endParaRPr lang="en-US" sz="1200" dirty="0">
              <a:solidFill>
                <a:schemeClr val="bg1"/>
              </a:solidFill>
            </a:endParaRPr>
          </a:p>
        </p:txBody>
      </p:sp>
      <p:sp>
        <p:nvSpPr>
          <p:cNvPr id="7" name="Subtitle 6"/>
          <p:cNvSpPr>
            <a:spLocks noGrp="1"/>
          </p:cNvSpPr>
          <p:nvPr>
            <p:ph type="subTitle" idx="1"/>
          </p:nvPr>
        </p:nvSpPr>
        <p:spPr>
          <a:xfrm>
            <a:off x="2196986" y="4400203"/>
            <a:ext cx="4882689" cy="1143000"/>
          </a:xfrm>
        </p:spPr>
        <p:txBody>
          <a:bodyPr>
            <a:normAutofit fontScale="47500" lnSpcReduction="20000"/>
          </a:bodyPr>
          <a:lstStyle/>
          <a:p>
            <a:pPr algn="ctr"/>
            <a:r>
              <a:rPr lang="en-US" dirty="0" smtClean="0"/>
              <a:t>Ref:</a:t>
            </a:r>
          </a:p>
          <a:p>
            <a:pPr algn="ctr"/>
            <a:r>
              <a:rPr lang="en-US" b="1" dirty="0"/>
              <a:t>Dr. Md. </a:t>
            </a:r>
            <a:r>
              <a:rPr lang="en-US" b="1" dirty="0" err="1"/>
              <a:t>Motaharul</a:t>
            </a:r>
            <a:r>
              <a:rPr lang="en-US" b="1" dirty="0"/>
              <a:t> Islam</a:t>
            </a:r>
          </a:p>
          <a:p>
            <a:pPr algn="ctr"/>
            <a:r>
              <a:rPr lang="en-US" dirty="0" smtClean="0"/>
              <a:t>Associate </a:t>
            </a:r>
            <a:r>
              <a:rPr lang="en-US" dirty="0" smtClean="0"/>
              <a:t>Professor</a:t>
            </a:r>
          </a:p>
          <a:p>
            <a:pPr algn="ctr"/>
            <a:r>
              <a:rPr lang="en-US" dirty="0" smtClean="0"/>
              <a:t>Dept. of CSE, Brac university</a:t>
            </a:r>
            <a:endParaRPr lang="ar-SA" dirty="0"/>
          </a:p>
        </p:txBody>
      </p:sp>
      <p:sp>
        <p:nvSpPr>
          <p:cNvPr id="8" name="TextBox 7">
            <a:extLst>
              <a:ext uri="{FF2B5EF4-FFF2-40B4-BE49-F238E27FC236}">
                <a16:creationId xmlns="" xmlns:a16="http://schemas.microsoft.com/office/drawing/2014/main" id="{4D2C8740-0679-4B86-A0A4-9F0D516E1022}"/>
              </a:ext>
            </a:extLst>
          </p:cNvPr>
          <p:cNvSpPr txBox="1"/>
          <p:nvPr/>
        </p:nvSpPr>
        <p:spPr>
          <a:xfrm>
            <a:off x="2366569" y="2845138"/>
            <a:ext cx="3995225" cy="954107"/>
          </a:xfrm>
          <a:prstGeom prst="rect">
            <a:avLst/>
          </a:prstGeom>
          <a:noFill/>
        </p:spPr>
        <p:txBody>
          <a:bodyPr wrap="square" rtlCol="0">
            <a:spAutoFit/>
          </a:bodyPr>
          <a:lstStyle/>
          <a:p>
            <a:pPr algn="ctr"/>
            <a:r>
              <a:rPr lang="en-US" sz="2800" b="1" dirty="0" err="1" smtClean="0"/>
              <a:t>Shakila</a:t>
            </a:r>
            <a:r>
              <a:rPr lang="en-US" sz="2800" b="1" dirty="0" smtClean="0"/>
              <a:t> Zaman</a:t>
            </a:r>
          </a:p>
          <a:p>
            <a:pPr algn="ctr"/>
            <a:r>
              <a:rPr lang="en-US" sz="2800" b="1" dirty="0" smtClean="0"/>
              <a:t>Lecturer</a:t>
            </a:r>
            <a:endParaRPr lang="en-US" sz="2800" b="1" dirty="0"/>
          </a:p>
        </p:txBody>
      </p:sp>
    </p:spTree>
    <p:extLst>
      <p:ext uri="{BB962C8B-B14F-4D97-AF65-F5344CB8AC3E}">
        <p14:creationId xmlns:p14="http://schemas.microsoft.com/office/powerpoint/2010/main" val="725083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r>
              <a:rPr lang="en-US" altLang="en-US"/>
              <a:t>Memory Management</a:t>
            </a:r>
          </a:p>
        </p:txBody>
      </p:sp>
      <p:sp>
        <p:nvSpPr>
          <p:cNvPr id="38915" name="Rectangle 3"/>
          <p:cNvSpPr>
            <a:spLocks noGrp="1" noChangeArrowheads="1"/>
          </p:cNvSpPr>
          <p:nvPr>
            <p:ph idx="1"/>
          </p:nvPr>
        </p:nvSpPr>
        <p:spPr/>
        <p:txBody>
          <a:bodyPr>
            <a:normAutofit lnSpcReduction="10000"/>
          </a:bodyPr>
          <a:lstStyle/>
          <a:p>
            <a:pPr algn="just">
              <a:buFont typeface="Wingdings" panose="05000000000000000000" pitchFamily="2" charset="2"/>
              <a:buChar char="Ø"/>
            </a:pPr>
            <a:r>
              <a:rPr lang="en-US" altLang="en-US" dirty="0"/>
              <a:t>To execute a program all (or part) of the instructions must be in memory</a:t>
            </a:r>
          </a:p>
          <a:p>
            <a:pPr algn="just">
              <a:buFont typeface="Wingdings" panose="05000000000000000000" pitchFamily="2" charset="2"/>
              <a:buChar char="Ø"/>
            </a:pPr>
            <a:r>
              <a:rPr lang="en-US" altLang="en-US" dirty="0"/>
              <a:t>All  (or part) of the data that is needed by the program must be in memory.</a:t>
            </a:r>
            <a:endParaRPr lang="en-US" altLang="en-US" sz="800" dirty="0"/>
          </a:p>
          <a:p>
            <a:pPr algn="just">
              <a:buFont typeface="Wingdings" panose="05000000000000000000" pitchFamily="2" charset="2"/>
              <a:buChar char="Ø"/>
            </a:pPr>
            <a:r>
              <a:rPr lang="en-US" altLang="en-US" dirty="0"/>
              <a:t>Memory management determines what is in memory and when</a:t>
            </a:r>
          </a:p>
          <a:p>
            <a:pPr lvl="1" algn="just">
              <a:buFont typeface="Wingdings" panose="05000000000000000000" pitchFamily="2" charset="2"/>
              <a:buChar char="§"/>
            </a:pPr>
            <a:r>
              <a:rPr lang="en-US" altLang="en-US" dirty="0"/>
              <a:t>Optimizing CPU utilization and computer response to users</a:t>
            </a:r>
            <a:endParaRPr lang="en-US" altLang="en-US" sz="800" dirty="0"/>
          </a:p>
          <a:p>
            <a:pPr algn="just">
              <a:buFont typeface="Wingdings" panose="05000000000000000000" pitchFamily="2" charset="2"/>
              <a:buChar char="Ø"/>
            </a:pPr>
            <a:r>
              <a:rPr lang="en-US" altLang="en-US" dirty="0"/>
              <a:t>Memory management activities</a:t>
            </a:r>
          </a:p>
          <a:p>
            <a:pPr lvl="1" algn="just">
              <a:buFont typeface="Wingdings" panose="05000000000000000000" pitchFamily="2" charset="2"/>
              <a:buChar char="§"/>
            </a:pPr>
            <a:r>
              <a:rPr lang="en-US" altLang="en-US" dirty="0"/>
              <a:t>Keeping track of which parts of memory are currently being used and by whom</a:t>
            </a:r>
          </a:p>
          <a:p>
            <a:pPr lvl="1" algn="just">
              <a:buFont typeface="Wingdings" panose="05000000000000000000" pitchFamily="2" charset="2"/>
              <a:buChar char="§"/>
            </a:pPr>
            <a:r>
              <a:rPr lang="en-US" altLang="en-US" dirty="0"/>
              <a:t>Deciding which processes (or parts thereof) and data to move into and out of memory</a:t>
            </a:r>
          </a:p>
          <a:p>
            <a:pPr lvl="1" algn="just">
              <a:buFont typeface="Wingdings" panose="05000000000000000000" pitchFamily="2" charset="2"/>
              <a:buChar char="§"/>
            </a:pPr>
            <a:r>
              <a:rPr lang="en-US" altLang="en-US" dirty="0"/>
              <a:t>Allocating and deallocating memory space as needed</a:t>
            </a:r>
          </a:p>
          <a:p>
            <a:pPr lvl="1">
              <a:buFont typeface="Monotype Sorts" pitchFamily="-84" charset="2"/>
              <a:buNone/>
            </a:pPr>
            <a:endParaRPr lang="en-US" altLang="en-US" dirty="0"/>
          </a:p>
        </p:txBody>
      </p:sp>
      <p:sp>
        <p:nvSpPr>
          <p:cNvPr id="3" name="Slide Number Placeholder 2"/>
          <p:cNvSpPr>
            <a:spLocks noGrp="1"/>
          </p:cNvSpPr>
          <p:nvPr>
            <p:ph type="sldNum" sz="quarter" idx="12"/>
          </p:nvPr>
        </p:nvSpPr>
        <p:spPr/>
        <p:txBody>
          <a:bodyPr/>
          <a:lstStyle/>
          <a:p>
            <a:fld id="{D9689D17-8382-4C64-A239-6A881ADCA618}" type="slidenum">
              <a:rPr lang="en-US" smtClean="0"/>
              <a:t>10</a:t>
            </a:fld>
            <a:endParaRPr lang="en-US"/>
          </a:p>
        </p:txBody>
      </p:sp>
      <p:sp>
        <p:nvSpPr>
          <p:cNvPr id="6"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2179758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eaLnBrk="1" hangingPunct="1"/>
            <a:r>
              <a:rPr lang="en-US" altLang="en-US"/>
              <a:t>Storage Management</a:t>
            </a:r>
          </a:p>
        </p:txBody>
      </p:sp>
      <p:sp>
        <p:nvSpPr>
          <p:cNvPr id="39939" name="Rectangle 3"/>
          <p:cNvSpPr>
            <a:spLocks noGrp="1" noChangeArrowheads="1"/>
          </p:cNvSpPr>
          <p:nvPr>
            <p:ph idx="1"/>
          </p:nvPr>
        </p:nvSpPr>
        <p:spPr/>
        <p:txBody>
          <a:bodyPr>
            <a:normAutofit lnSpcReduction="10000"/>
          </a:bodyPr>
          <a:lstStyle/>
          <a:p>
            <a:pPr>
              <a:lnSpc>
                <a:spcPct val="90000"/>
              </a:lnSpc>
              <a:buFont typeface="Wingdings" panose="05000000000000000000" pitchFamily="2" charset="2"/>
              <a:buChar char="Ø"/>
            </a:pPr>
            <a:r>
              <a:rPr lang="en-US" altLang="en-US" dirty="0"/>
              <a:t>OS provides uniform, logical view of information storage</a:t>
            </a:r>
          </a:p>
          <a:p>
            <a:pPr lvl="1">
              <a:lnSpc>
                <a:spcPct val="90000"/>
              </a:lnSpc>
              <a:buFont typeface="Wingdings" panose="05000000000000000000" pitchFamily="2" charset="2"/>
              <a:buChar char="§"/>
            </a:pPr>
            <a:r>
              <a:rPr lang="en-US" altLang="en-US" dirty="0"/>
              <a:t>Abstracts physical properties to logical storage unit  - </a:t>
            </a:r>
            <a:r>
              <a:rPr lang="en-US" altLang="en-US" b="1" dirty="0">
                <a:solidFill>
                  <a:srgbClr val="3366FF"/>
                </a:solidFill>
              </a:rPr>
              <a:t>file</a:t>
            </a:r>
          </a:p>
          <a:p>
            <a:pPr lvl="1">
              <a:lnSpc>
                <a:spcPct val="90000"/>
              </a:lnSpc>
              <a:buFont typeface="Wingdings" panose="05000000000000000000" pitchFamily="2" charset="2"/>
              <a:buChar char="§"/>
            </a:pPr>
            <a:r>
              <a:rPr lang="en-US" altLang="en-US" dirty="0"/>
              <a:t>Each medium is controlled by device (i.e., disk drive, tape drive)</a:t>
            </a:r>
          </a:p>
          <a:p>
            <a:pPr lvl="2">
              <a:lnSpc>
                <a:spcPct val="90000"/>
              </a:lnSpc>
              <a:buFont typeface="Courier New" panose="02070309020205020404" pitchFamily="49" charset="0"/>
              <a:buChar char="o"/>
            </a:pPr>
            <a:r>
              <a:rPr lang="en-US" altLang="en-US" dirty="0"/>
              <a:t>Varying properties include access speed, capacity, data-transfer rate, access method (sequential or random)</a:t>
            </a:r>
          </a:p>
          <a:p>
            <a:pPr lvl="2">
              <a:lnSpc>
                <a:spcPct val="90000"/>
              </a:lnSpc>
            </a:pPr>
            <a:endParaRPr lang="en-US" altLang="en-US" sz="800" dirty="0"/>
          </a:p>
          <a:p>
            <a:pPr>
              <a:lnSpc>
                <a:spcPct val="90000"/>
              </a:lnSpc>
              <a:buFont typeface="Wingdings" panose="05000000000000000000" pitchFamily="2" charset="2"/>
              <a:buChar char="Ø"/>
            </a:pPr>
            <a:r>
              <a:rPr lang="en-US" altLang="en-US" dirty="0"/>
              <a:t>File-System management</a:t>
            </a:r>
          </a:p>
          <a:p>
            <a:pPr lvl="1">
              <a:lnSpc>
                <a:spcPct val="90000"/>
              </a:lnSpc>
              <a:buFont typeface="Wingdings" panose="05000000000000000000" pitchFamily="2" charset="2"/>
              <a:buChar char="§"/>
            </a:pPr>
            <a:r>
              <a:rPr lang="en-US" altLang="en-US" dirty="0"/>
              <a:t>Files usually organized into directories</a:t>
            </a:r>
          </a:p>
          <a:p>
            <a:pPr lvl="1">
              <a:lnSpc>
                <a:spcPct val="90000"/>
              </a:lnSpc>
              <a:buFont typeface="Wingdings" panose="05000000000000000000" pitchFamily="2" charset="2"/>
              <a:buChar char="§"/>
            </a:pPr>
            <a:r>
              <a:rPr lang="en-US" altLang="en-US" dirty="0"/>
              <a:t>Access control on most systems to determine who can access what</a:t>
            </a:r>
          </a:p>
          <a:p>
            <a:pPr lvl="1">
              <a:lnSpc>
                <a:spcPct val="90000"/>
              </a:lnSpc>
              <a:buFont typeface="Wingdings" panose="05000000000000000000" pitchFamily="2" charset="2"/>
              <a:buChar char="§"/>
            </a:pPr>
            <a:r>
              <a:rPr lang="en-US" altLang="en-US" dirty="0"/>
              <a:t>OS activities include</a:t>
            </a:r>
          </a:p>
          <a:p>
            <a:pPr lvl="2">
              <a:lnSpc>
                <a:spcPct val="90000"/>
              </a:lnSpc>
              <a:buFont typeface="Courier New" panose="02070309020205020404" pitchFamily="49" charset="0"/>
              <a:buChar char="o"/>
            </a:pPr>
            <a:r>
              <a:rPr lang="en-US" altLang="en-US" dirty="0"/>
              <a:t>Creating and deleting files and directories</a:t>
            </a:r>
          </a:p>
          <a:p>
            <a:pPr lvl="2">
              <a:lnSpc>
                <a:spcPct val="90000"/>
              </a:lnSpc>
              <a:buFont typeface="Courier New" panose="02070309020205020404" pitchFamily="49" charset="0"/>
              <a:buChar char="o"/>
            </a:pPr>
            <a:r>
              <a:rPr lang="en-US" altLang="en-US" dirty="0"/>
              <a:t>Primitives to manipulate files and directories</a:t>
            </a:r>
          </a:p>
          <a:p>
            <a:pPr lvl="2">
              <a:lnSpc>
                <a:spcPct val="90000"/>
              </a:lnSpc>
              <a:buFont typeface="Courier New" panose="02070309020205020404" pitchFamily="49" charset="0"/>
              <a:buChar char="o"/>
            </a:pPr>
            <a:r>
              <a:rPr lang="en-US" altLang="en-US" dirty="0"/>
              <a:t>Mapping files onto secondary storage</a:t>
            </a:r>
          </a:p>
          <a:p>
            <a:pPr lvl="2">
              <a:lnSpc>
                <a:spcPct val="90000"/>
              </a:lnSpc>
              <a:buFont typeface="Courier New" panose="02070309020205020404" pitchFamily="49" charset="0"/>
              <a:buChar char="o"/>
            </a:pPr>
            <a:r>
              <a:rPr lang="en-US" altLang="en-US" dirty="0"/>
              <a:t>Backup files onto stable (non-volatile) storage media</a:t>
            </a:r>
          </a:p>
        </p:txBody>
      </p:sp>
      <p:sp>
        <p:nvSpPr>
          <p:cNvPr id="3" name="Slide Number Placeholder 2"/>
          <p:cNvSpPr>
            <a:spLocks noGrp="1"/>
          </p:cNvSpPr>
          <p:nvPr>
            <p:ph type="sldNum" sz="quarter" idx="12"/>
          </p:nvPr>
        </p:nvSpPr>
        <p:spPr/>
        <p:txBody>
          <a:bodyPr/>
          <a:lstStyle/>
          <a:p>
            <a:fld id="{D9689D17-8382-4C64-A239-6A881ADCA618}" type="slidenum">
              <a:rPr lang="en-US" smtClean="0"/>
              <a:t>11</a:t>
            </a:fld>
            <a:endParaRPr lang="en-US"/>
          </a:p>
        </p:txBody>
      </p:sp>
      <p:sp>
        <p:nvSpPr>
          <p:cNvPr id="7"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3255977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r>
              <a:rPr lang="en-US" altLang="en-US"/>
              <a:t>Mass-Storage Management</a:t>
            </a:r>
          </a:p>
        </p:txBody>
      </p:sp>
      <p:sp>
        <p:nvSpPr>
          <p:cNvPr id="40963" name="Rectangle 3"/>
          <p:cNvSpPr>
            <a:spLocks noGrp="1" noChangeArrowheads="1"/>
          </p:cNvSpPr>
          <p:nvPr>
            <p:ph idx="1"/>
          </p:nvPr>
        </p:nvSpPr>
        <p:spPr/>
        <p:txBody>
          <a:bodyPr>
            <a:normAutofit fontScale="92500" lnSpcReduction="20000"/>
          </a:bodyPr>
          <a:lstStyle/>
          <a:p>
            <a:pPr>
              <a:buFont typeface="Wingdings" panose="05000000000000000000" pitchFamily="2" charset="2"/>
              <a:buChar char="Ø"/>
            </a:pPr>
            <a:r>
              <a:rPr lang="en-US" altLang="en-US" dirty="0"/>
              <a:t>Usually disks used to store data that does not fit in main memory or data that must be kept for a </a:t>
            </a:r>
            <a:r>
              <a:rPr lang="ja-JP" altLang="en-US" dirty="0"/>
              <a:t>“</a:t>
            </a:r>
            <a:r>
              <a:rPr lang="en-US" altLang="ja-JP" dirty="0"/>
              <a:t>long</a:t>
            </a:r>
            <a:r>
              <a:rPr lang="ja-JP" altLang="en-US" dirty="0"/>
              <a:t>”</a:t>
            </a:r>
            <a:r>
              <a:rPr lang="en-US" altLang="ja-JP" dirty="0"/>
              <a:t> period of time</a:t>
            </a:r>
          </a:p>
          <a:p>
            <a:pPr>
              <a:buFont typeface="Wingdings" panose="05000000000000000000" pitchFamily="2" charset="2"/>
              <a:buChar char="Ø"/>
            </a:pPr>
            <a:r>
              <a:rPr lang="en-US" altLang="en-US" dirty="0"/>
              <a:t>Proper management is of central importance</a:t>
            </a:r>
          </a:p>
          <a:p>
            <a:pPr>
              <a:buFont typeface="Wingdings" panose="05000000000000000000" pitchFamily="2" charset="2"/>
              <a:buChar char="Ø"/>
            </a:pPr>
            <a:r>
              <a:rPr lang="en-US" altLang="en-US" dirty="0"/>
              <a:t>Entire speed of computer operation hinges on disk subsystem and its algorithms</a:t>
            </a:r>
          </a:p>
          <a:p>
            <a:pPr>
              <a:buFont typeface="Wingdings" panose="05000000000000000000" pitchFamily="2" charset="2"/>
              <a:buChar char="Ø"/>
            </a:pPr>
            <a:r>
              <a:rPr lang="en-US" altLang="en-US" dirty="0"/>
              <a:t>OS activities</a:t>
            </a:r>
          </a:p>
          <a:p>
            <a:pPr lvl="1">
              <a:buFont typeface="Wingdings" panose="05000000000000000000" pitchFamily="2" charset="2"/>
              <a:buChar char="§"/>
            </a:pPr>
            <a:r>
              <a:rPr lang="en-US" altLang="en-US" dirty="0"/>
              <a:t>Free-space management</a:t>
            </a:r>
          </a:p>
          <a:p>
            <a:pPr lvl="1">
              <a:buFont typeface="Wingdings" panose="05000000000000000000" pitchFamily="2" charset="2"/>
              <a:buChar char="§"/>
            </a:pPr>
            <a:r>
              <a:rPr lang="en-US" altLang="en-US" dirty="0"/>
              <a:t>Storage allocation</a:t>
            </a:r>
          </a:p>
          <a:p>
            <a:pPr lvl="1">
              <a:buFont typeface="Wingdings" panose="05000000000000000000" pitchFamily="2" charset="2"/>
              <a:buChar char="§"/>
            </a:pPr>
            <a:r>
              <a:rPr lang="en-US" altLang="en-US" dirty="0"/>
              <a:t>Disk scheduling</a:t>
            </a:r>
          </a:p>
          <a:p>
            <a:pPr>
              <a:buFont typeface="Wingdings" panose="05000000000000000000" pitchFamily="2" charset="2"/>
              <a:buChar char="Ø"/>
            </a:pPr>
            <a:r>
              <a:rPr lang="en-US" altLang="en-US" dirty="0"/>
              <a:t>Some storage need not be fast</a:t>
            </a:r>
          </a:p>
          <a:p>
            <a:pPr lvl="1">
              <a:buFont typeface="Wingdings" panose="05000000000000000000" pitchFamily="2" charset="2"/>
              <a:buChar char="§"/>
            </a:pPr>
            <a:r>
              <a:rPr lang="en-US" altLang="en-US" dirty="0"/>
              <a:t>Tertiary storage includes optical storage, magnetic tape</a:t>
            </a:r>
          </a:p>
          <a:p>
            <a:pPr lvl="1">
              <a:buFont typeface="Wingdings" panose="05000000000000000000" pitchFamily="2" charset="2"/>
              <a:buChar char="§"/>
            </a:pPr>
            <a:r>
              <a:rPr lang="en-US" altLang="en-US" dirty="0"/>
              <a:t>Still must be managed – by OS or applications</a:t>
            </a:r>
          </a:p>
          <a:p>
            <a:pPr lvl="1">
              <a:buFont typeface="Wingdings" panose="05000000000000000000" pitchFamily="2" charset="2"/>
              <a:buChar char="§"/>
            </a:pPr>
            <a:r>
              <a:rPr lang="en-US" altLang="en-US" dirty="0"/>
              <a:t>Varies between WORM (write-once, read-many-times) and RW (read-write)</a:t>
            </a:r>
          </a:p>
        </p:txBody>
      </p:sp>
      <p:sp>
        <p:nvSpPr>
          <p:cNvPr id="3" name="Slide Number Placeholder 2"/>
          <p:cNvSpPr>
            <a:spLocks noGrp="1"/>
          </p:cNvSpPr>
          <p:nvPr>
            <p:ph type="sldNum" sz="quarter" idx="12"/>
          </p:nvPr>
        </p:nvSpPr>
        <p:spPr/>
        <p:txBody>
          <a:bodyPr/>
          <a:lstStyle/>
          <a:p>
            <a:fld id="{D9689D17-8382-4C64-A239-6A881ADCA618}" type="slidenum">
              <a:rPr lang="en-US" smtClean="0"/>
              <a:t>12</a:t>
            </a:fld>
            <a:endParaRPr lang="en-US"/>
          </a:p>
        </p:txBody>
      </p:sp>
      <p:sp>
        <p:nvSpPr>
          <p:cNvPr id="7"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1821025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r>
              <a:rPr lang="en-US" altLang="en-US"/>
              <a:t>I/O Subsystem</a:t>
            </a:r>
          </a:p>
        </p:txBody>
      </p:sp>
      <p:sp>
        <p:nvSpPr>
          <p:cNvPr id="44035" name="Rectangle 3"/>
          <p:cNvSpPr>
            <a:spLocks noGrp="1" noChangeArrowheads="1"/>
          </p:cNvSpPr>
          <p:nvPr>
            <p:ph idx="1"/>
          </p:nvPr>
        </p:nvSpPr>
        <p:spPr/>
        <p:txBody>
          <a:bodyPr/>
          <a:lstStyle/>
          <a:p>
            <a:pPr algn="just">
              <a:buFont typeface="Wingdings" panose="05000000000000000000" pitchFamily="2" charset="2"/>
              <a:buChar char="Ø"/>
            </a:pPr>
            <a:r>
              <a:rPr lang="en-US" altLang="en-US" dirty="0"/>
              <a:t>One purpose of OS is to hide peculiarities of hardware devices from the user</a:t>
            </a:r>
          </a:p>
          <a:p>
            <a:pPr algn="just">
              <a:buFont typeface="Wingdings" panose="05000000000000000000" pitchFamily="2" charset="2"/>
              <a:buChar char="Ø"/>
            </a:pPr>
            <a:r>
              <a:rPr lang="en-US" altLang="en-US" dirty="0"/>
              <a:t>I/O subsystem responsible for</a:t>
            </a:r>
          </a:p>
          <a:p>
            <a:pPr lvl="1" algn="just">
              <a:buFont typeface="Wingdings" panose="05000000000000000000" pitchFamily="2" charset="2"/>
              <a:buChar char="§"/>
            </a:pPr>
            <a:r>
              <a:rPr lang="en-US" altLang="en-US" dirty="0"/>
              <a:t>Memory management of I/O including buffering (storing data temporarily while it is being transferred), caching (storing parts of data in faster storage for performance), spooling (the overlapping of output of one job with input of other jobs)</a:t>
            </a:r>
          </a:p>
          <a:p>
            <a:pPr lvl="1" algn="just">
              <a:buFont typeface="Wingdings" panose="05000000000000000000" pitchFamily="2" charset="2"/>
              <a:buChar char="§"/>
            </a:pPr>
            <a:r>
              <a:rPr lang="en-US" altLang="en-US" dirty="0"/>
              <a:t>General device-driver interface</a:t>
            </a:r>
          </a:p>
          <a:p>
            <a:pPr lvl="1" algn="just">
              <a:buFont typeface="Wingdings" panose="05000000000000000000" pitchFamily="2" charset="2"/>
              <a:buChar char="§"/>
            </a:pPr>
            <a:r>
              <a:rPr lang="en-US" altLang="en-US" dirty="0"/>
              <a:t>Drivers for specific hardware devices</a:t>
            </a:r>
          </a:p>
        </p:txBody>
      </p:sp>
      <p:sp>
        <p:nvSpPr>
          <p:cNvPr id="3" name="Slide Number Placeholder 2"/>
          <p:cNvSpPr>
            <a:spLocks noGrp="1"/>
          </p:cNvSpPr>
          <p:nvPr>
            <p:ph type="sldNum" sz="quarter" idx="12"/>
          </p:nvPr>
        </p:nvSpPr>
        <p:spPr/>
        <p:txBody>
          <a:bodyPr/>
          <a:lstStyle/>
          <a:p>
            <a:fld id="{D9689D17-8382-4C64-A239-6A881ADCA618}" type="slidenum">
              <a:rPr lang="en-US" smtClean="0"/>
              <a:t>13</a:t>
            </a:fld>
            <a:endParaRPr lang="en-US"/>
          </a:p>
        </p:txBody>
      </p:sp>
      <p:sp>
        <p:nvSpPr>
          <p:cNvPr id="6"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252978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altLang="en-US"/>
              <a:t>Protection and Security</a:t>
            </a:r>
          </a:p>
        </p:txBody>
      </p:sp>
      <p:sp>
        <p:nvSpPr>
          <p:cNvPr id="45059" name="Rectangle 3"/>
          <p:cNvSpPr>
            <a:spLocks noGrp="1" noChangeArrowheads="1"/>
          </p:cNvSpPr>
          <p:nvPr>
            <p:ph idx="1"/>
          </p:nvPr>
        </p:nvSpPr>
        <p:spPr/>
        <p:txBody>
          <a:bodyPr>
            <a:normAutofit lnSpcReduction="10000"/>
          </a:bodyPr>
          <a:lstStyle/>
          <a:p>
            <a:pPr>
              <a:lnSpc>
                <a:spcPct val="90000"/>
              </a:lnSpc>
              <a:buFont typeface="Wingdings" panose="05000000000000000000" pitchFamily="2" charset="2"/>
              <a:buChar char="Ø"/>
            </a:pPr>
            <a:r>
              <a:rPr lang="en-US" altLang="en-US" b="1" dirty="0">
                <a:solidFill>
                  <a:srgbClr val="3366FF"/>
                </a:solidFill>
              </a:rPr>
              <a:t>Protection </a:t>
            </a:r>
            <a:r>
              <a:rPr lang="en-US" altLang="en-US" dirty="0"/>
              <a:t>– any mechanism for controlling access of processes or users to resources defined by the OS</a:t>
            </a:r>
            <a:endParaRPr lang="en-US" altLang="en-US" sz="800" dirty="0"/>
          </a:p>
          <a:p>
            <a:pPr>
              <a:lnSpc>
                <a:spcPct val="90000"/>
              </a:lnSpc>
              <a:buFont typeface="Wingdings" panose="05000000000000000000" pitchFamily="2" charset="2"/>
              <a:buChar char="Ø"/>
            </a:pPr>
            <a:r>
              <a:rPr lang="en-US" altLang="en-US" b="1" dirty="0">
                <a:solidFill>
                  <a:srgbClr val="3366FF"/>
                </a:solidFill>
              </a:rPr>
              <a:t>Security </a:t>
            </a:r>
            <a:r>
              <a:rPr lang="en-US" altLang="en-US" dirty="0"/>
              <a:t>– defense of the system against internal and external attacks</a:t>
            </a:r>
          </a:p>
          <a:p>
            <a:pPr lvl="1">
              <a:lnSpc>
                <a:spcPct val="90000"/>
              </a:lnSpc>
              <a:buFont typeface="Wingdings" panose="05000000000000000000" pitchFamily="2" charset="2"/>
              <a:buChar char="§"/>
            </a:pPr>
            <a:r>
              <a:rPr lang="en-US" altLang="en-US" dirty="0"/>
              <a:t>Huge range, including denial-of-service, worms, viruses, identity theft, theft of service</a:t>
            </a:r>
            <a:endParaRPr lang="en-US" altLang="en-US" sz="800" dirty="0"/>
          </a:p>
          <a:p>
            <a:pPr>
              <a:lnSpc>
                <a:spcPct val="90000"/>
              </a:lnSpc>
              <a:buFont typeface="Wingdings" panose="05000000000000000000" pitchFamily="2" charset="2"/>
              <a:buChar char="Ø"/>
            </a:pPr>
            <a:r>
              <a:rPr lang="en-US" altLang="en-US" dirty="0"/>
              <a:t>Systems generally first distinguish among users, to determine who can do what</a:t>
            </a:r>
          </a:p>
          <a:p>
            <a:pPr lvl="1">
              <a:lnSpc>
                <a:spcPct val="90000"/>
              </a:lnSpc>
              <a:buFont typeface="Wingdings" panose="05000000000000000000" pitchFamily="2" charset="2"/>
              <a:buChar char="§"/>
            </a:pPr>
            <a:r>
              <a:rPr lang="en-US" altLang="en-US" dirty="0"/>
              <a:t>User identities (</a:t>
            </a:r>
            <a:r>
              <a:rPr lang="en-US" altLang="en-US" b="1" dirty="0">
                <a:solidFill>
                  <a:srgbClr val="3366FF"/>
                </a:solidFill>
              </a:rPr>
              <a:t>user IDs</a:t>
            </a:r>
            <a:r>
              <a:rPr lang="en-US" altLang="en-US" dirty="0"/>
              <a:t>, security IDs) include name and associated number, one per user</a:t>
            </a:r>
          </a:p>
          <a:p>
            <a:pPr lvl="1">
              <a:lnSpc>
                <a:spcPct val="90000"/>
              </a:lnSpc>
              <a:buFont typeface="Wingdings" panose="05000000000000000000" pitchFamily="2" charset="2"/>
              <a:buChar char="§"/>
            </a:pPr>
            <a:r>
              <a:rPr lang="en-US" altLang="en-US" dirty="0"/>
              <a:t>User ID then associated with all files, processes of that user to determine access control</a:t>
            </a:r>
          </a:p>
          <a:p>
            <a:pPr lvl="1">
              <a:lnSpc>
                <a:spcPct val="90000"/>
              </a:lnSpc>
              <a:buFont typeface="Wingdings" panose="05000000000000000000" pitchFamily="2" charset="2"/>
              <a:buChar char="§"/>
            </a:pPr>
            <a:r>
              <a:rPr lang="en-US" altLang="en-US" dirty="0"/>
              <a:t>Group identifier (</a:t>
            </a:r>
            <a:r>
              <a:rPr lang="en-US" altLang="en-US" b="1" dirty="0">
                <a:solidFill>
                  <a:srgbClr val="3366FF"/>
                </a:solidFill>
              </a:rPr>
              <a:t>group ID</a:t>
            </a:r>
            <a:r>
              <a:rPr lang="en-US" altLang="en-US" dirty="0"/>
              <a:t>) allows set of users to be defined and controls managed, then also associated with each process, file</a:t>
            </a:r>
          </a:p>
          <a:p>
            <a:pPr lvl="1">
              <a:lnSpc>
                <a:spcPct val="90000"/>
              </a:lnSpc>
              <a:buFont typeface="Wingdings" panose="05000000000000000000" pitchFamily="2" charset="2"/>
              <a:buChar char="§"/>
            </a:pPr>
            <a:r>
              <a:rPr lang="en-US" altLang="en-US" b="1" dirty="0">
                <a:solidFill>
                  <a:srgbClr val="3366FF"/>
                </a:solidFill>
              </a:rPr>
              <a:t>Privilege escalation </a:t>
            </a:r>
            <a:r>
              <a:rPr lang="en-US" altLang="en-US" dirty="0"/>
              <a:t>allows user to change to effective ID with more rights</a:t>
            </a:r>
          </a:p>
        </p:txBody>
      </p:sp>
      <p:sp>
        <p:nvSpPr>
          <p:cNvPr id="3" name="Slide Number Placeholder 2"/>
          <p:cNvSpPr>
            <a:spLocks noGrp="1"/>
          </p:cNvSpPr>
          <p:nvPr>
            <p:ph type="sldNum" sz="quarter" idx="12"/>
          </p:nvPr>
        </p:nvSpPr>
        <p:spPr/>
        <p:txBody>
          <a:bodyPr/>
          <a:lstStyle/>
          <a:p>
            <a:fld id="{D9689D17-8382-4C64-A239-6A881ADCA618}" type="slidenum">
              <a:rPr lang="en-US" smtClean="0"/>
              <a:t>14</a:t>
            </a:fld>
            <a:endParaRPr lang="en-US"/>
          </a:p>
        </p:txBody>
      </p:sp>
      <p:sp>
        <p:nvSpPr>
          <p:cNvPr id="6"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3834225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US" altLang="en-US"/>
              <a:t>System Calls</a:t>
            </a:r>
          </a:p>
        </p:txBody>
      </p:sp>
      <p:sp>
        <p:nvSpPr>
          <p:cNvPr id="15363" name="Rectangle 3"/>
          <p:cNvSpPr>
            <a:spLocks noGrp="1" noChangeArrowheads="1"/>
          </p:cNvSpPr>
          <p:nvPr>
            <p:ph idx="1"/>
          </p:nvPr>
        </p:nvSpPr>
        <p:spPr/>
        <p:txBody>
          <a:bodyPr>
            <a:normAutofit/>
          </a:bodyPr>
          <a:lstStyle/>
          <a:p>
            <a:r>
              <a:rPr lang="en-US" dirty="0"/>
              <a:t>In computing, a </a:t>
            </a:r>
            <a:r>
              <a:rPr lang="en-US" b="1" dirty="0"/>
              <a:t>system call</a:t>
            </a:r>
            <a:r>
              <a:rPr lang="en-US" dirty="0"/>
              <a:t> is the programmatic way in which a computer program requests a service from the kernel of the operating </a:t>
            </a:r>
            <a:r>
              <a:rPr lang="en-US" b="1" dirty="0"/>
              <a:t>system</a:t>
            </a:r>
            <a:r>
              <a:rPr lang="en-US" dirty="0"/>
              <a:t> it is executed on.</a:t>
            </a:r>
            <a:endParaRPr lang="en-US" altLang="en-US" dirty="0" smtClean="0"/>
          </a:p>
          <a:p>
            <a:pPr>
              <a:lnSpc>
                <a:spcPct val="90000"/>
              </a:lnSpc>
              <a:buFont typeface="Wingdings" panose="05000000000000000000" pitchFamily="2" charset="2"/>
              <a:buChar char="Ø"/>
            </a:pPr>
            <a:r>
              <a:rPr lang="en-US" altLang="en-US" dirty="0" smtClean="0"/>
              <a:t>Programming </a:t>
            </a:r>
            <a:r>
              <a:rPr lang="en-US" altLang="en-US" dirty="0"/>
              <a:t>interface to the services provided by the OS</a:t>
            </a:r>
            <a:endParaRPr lang="en-US" altLang="en-US" sz="800" dirty="0"/>
          </a:p>
          <a:p>
            <a:pPr>
              <a:lnSpc>
                <a:spcPct val="90000"/>
              </a:lnSpc>
              <a:buFont typeface="Wingdings" panose="05000000000000000000" pitchFamily="2" charset="2"/>
              <a:buChar char="Ø"/>
            </a:pPr>
            <a:r>
              <a:rPr lang="en-US" altLang="en-US" dirty="0"/>
              <a:t>Typically written in a high-level language (C or C++)</a:t>
            </a:r>
            <a:endParaRPr lang="en-US" altLang="en-US" sz="800" dirty="0"/>
          </a:p>
          <a:p>
            <a:pPr>
              <a:lnSpc>
                <a:spcPct val="90000"/>
              </a:lnSpc>
              <a:buFont typeface="Wingdings" panose="05000000000000000000" pitchFamily="2" charset="2"/>
              <a:buChar char="Ø"/>
            </a:pPr>
            <a:r>
              <a:rPr lang="en-US" altLang="en-US" dirty="0"/>
              <a:t>Mostly accessed by programs via a high-level </a:t>
            </a:r>
            <a:r>
              <a:rPr lang="en-US" altLang="en-US" b="1" dirty="0">
                <a:solidFill>
                  <a:srgbClr val="3366FF"/>
                </a:solidFill>
              </a:rPr>
              <a:t>Application Programming Interface </a:t>
            </a:r>
            <a:r>
              <a:rPr lang="en-US" altLang="en-US" b="1" dirty="0">
                <a:solidFill>
                  <a:srgbClr val="000000"/>
                </a:solidFill>
              </a:rPr>
              <a:t>(</a:t>
            </a:r>
            <a:r>
              <a:rPr lang="en-US" altLang="en-US" b="1" dirty="0">
                <a:solidFill>
                  <a:srgbClr val="3366FF"/>
                </a:solidFill>
              </a:rPr>
              <a:t>API</a:t>
            </a:r>
            <a:r>
              <a:rPr lang="en-US" altLang="en-US" b="1" dirty="0">
                <a:solidFill>
                  <a:srgbClr val="000000"/>
                </a:solidFill>
              </a:rPr>
              <a:t>)</a:t>
            </a:r>
            <a:r>
              <a:rPr lang="en-US" altLang="en-US" dirty="0">
                <a:solidFill>
                  <a:srgbClr val="3366FF"/>
                </a:solidFill>
              </a:rPr>
              <a:t> </a:t>
            </a:r>
            <a:r>
              <a:rPr lang="en-US" altLang="en-US" dirty="0"/>
              <a:t>rather than direct system call use</a:t>
            </a:r>
            <a:endParaRPr lang="en-US" altLang="en-US" sz="800" dirty="0"/>
          </a:p>
          <a:p>
            <a:pPr>
              <a:lnSpc>
                <a:spcPct val="90000"/>
              </a:lnSpc>
              <a:buFont typeface="Wingdings" panose="05000000000000000000" pitchFamily="2" charset="2"/>
              <a:buChar char="Ø"/>
            </a:pPr>
            <a:r>
              <a:rPr lang="en-US" altLang="en-US" dirty="0"/>
              <a:t>Three most common APIs are Win32 API for Windows, POSIX API for POSIX-based systems (including virtually all versions of UNIX, Linux, and Mac OS X), and Java API for the Java virtual machine (JVM)</a:t>
            </a:r>
          </a:p>
        </p:txBody>
      </p:sp>
      <p:sp>
        <p:nvSpPr>
          <p:cNvPr id="3" name="Slide Number Placeholder 2"/>
          <p:cNvSpPr>
            <a:spLocks noGrp="1"/>
          </p:cNvSpPr>
          <p:nvPr>
            <p:ph type="sldNum" sz="quarter" idx="12"/>
          </p:nvPr>
        </p:nvSpPr>
        <p:spPr/>
        <p:txBody>
          <a:bodyPr/>
          <a:lstStyle/>
          <a:p>
            <a:fld id="{D9689D17-8382-4C64-A239-6A881ADCA618}" type="slidenum">
              <a:rPr lang="en-US" smtClean="0"/>
              <a:t>15</a:t>
            </a:fld>
            <a:endParaRPr lang="en-US" dirty="0"/>
          </a:p>
        </p:txBody>
      </p:sp>
      <p:sp>
        <p:nvSpPr>
          <p:cNvPr id="7"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3415484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altLang="en-US"/>
              <a:t>Example of System Calls</a:t>
            </a:r>
          </a:p>
        </p:txBody>
      </p:sp>
      <p:sp>
        <p:nvSpPr>
          <p:cNvPr id="16387" name="Rectangle 5"/>
          <p:cNvSpPr>
            <a:spLocks noGrp="1" noChangeArrowheads="1"/>
          </p:cNvSpPr>
          <p:nvPr>
            <p:ph idx="1"/>
          </p:nvPr>
        </p:nvSpPr>
        <p:spPr/>
        <p:txBody>
          <a:bodyPr/>
          <a:lstStyle/>
          <a:p>
            <a:r>
              <a:rPr lang="en-US" altLang="en-US" dirty="0"/>
              <a:t>System call sequence to copy the contents of one file to another file</a:t>
            </a:r>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29" y="2192643"/>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D9689D17-8382-4C64-A239-6A881ADCA618}" type="slidenum">
              <a:rPr lang="en-US" smtClean="0"/>
              <a:t>16</a:t>
            </a:fld>
            <a:endParaRPr lang="en-US" dirty="0"/>
          </a:p>
        </p:txBody>
      </p:sp>
      <p:sp>
        <p:nvSpPr>
          <p:cNvPr id="7"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2594088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a:t>System Call Implementation</a:t>
            </a:r>
          </a:p>
        </p:txBody>
      </p:sp>
      <p:sp>
        <p:nvSpPr>
          <p:cNvPr id="18435" name="Rectangle 3"/>
          <p:cNvSpPr>
            <a:spLocks noGrp="1" noChangeArrowheads="1"/>
          </p:cNvSpPr>
          <p:nvPr>
            <p:ph idx="1"/>
          </p:nvPr>
        </p:nvSpPr>
        <p:spPr/>
        <p:txBody>
          <a:bodyPr/>
          <a:lstStyle/>
          <a:p>
            <a:r>
              <a:rPr lang="en-US" altLang="en-US" dirty="0"/>
              <a:t>Typically, a number associated with each system call</a:t>
            </a:r>
          </a:p>
          <a:p>
            <a:pPr lvl="1"/>
            <a:r>
              <a:rPr lang="en-US" altLang="en-US" b="1" dirty="0">
                <a:solidFill>
                  <a:srgbClr val="3366FF"/>
                </a:solidFill>
              </a:rPr>
              <a:t>System-call interface </a:t>
            </a:r>
            <a:r>
              <a:rPr lang="en-US" altLang="en-US" dirty="0"/>
              <a:t>maintains a table indexed according to these numbers</a:t>
            </a:r>
            <a:endParaRPr lang="en-US" altLang="en-US" sz="800" dirty="0"/>
          </a:p>
          <a:p>
            <a:r>
              <a:rPr lang="en-US" altLang="en-US" dirty="0"/>
              <a:t>The system call interface invokes  the intended system call in OS kernel and returns status of the system call and any return values</a:t>
            </a:r>
            <a:endParaRPr lang="en-US" altLang="en-US" sz="800" dirty="0"/>
          </a:p>
          <a:p>
            <a:r>
              <a:rPr lang="en-US" altLang="en-US" dirty="0"/>
              <a:t>The caller need know nothing about how the system call is implemented</a:t>
            </a:r>
          </a:p>
          <a:p>
            <a:pPr lvl="1"/>
            <a:r>
              <a:rPr lang="en-US" altLang="en-US" dirty="0"/>
              <a:t>Just needs to obey API and understand what OS will do as a result call</a:t>
            </a:r>
          </a:p>
          <a:p>
            <a:pPr lvl="1"/>
            <a:r>
              <a:rPr lang="en-US" altLang="en-US" dirty="0"/>
              <a:t>Most details of  OS interface hidden from programmer by API  </a:t>
            </a:r>
          </a:p>
          <a:p>
            <a:pPr lvl="2"/>
            <a:r>
              <a:rPr lang="en-US" altLang="en-US" dirty="0"/>
              <a:t>Managed by run-time support library (set of functions built into libraries included with compiler)</a:t>
            </a:r>
          </a:p>
        </p:txBody>
      </p:sp>
      <p:sp>
        <p:nvSpPr>
          <p:cNvPr id="3" name="Slide Number Placeholder 2"/>
          <p:cNvSpPr>
            <a:spLocks noGrp="1"/>
          </p:cNvSpPr>
          <p:nvPr>
            <p:ph type="sldNum" sz="quarter" idx="12"/>
          </p:nvPr>
        </p:nvSpPr>
        <p:spPr/>
        <p:txBody>
          <a:bodyPr/>
          <a:lstStyle/>
          <a:p>
            <a:fld id="{D9689D17-8382-4C64-A239-6A881ADCA618}" type="slidenum">
              <a:rPr lang="en-US" smtClean="0"/>
              <a:t>17</a:t>
            </a:fld>
            <a:endParaRPr lang="en-US" dirty="0"/>
          </a:p>
        </p:txBody>
      </p:sp>
      <p:sp>
        <p:nvSpPr>
          <p:cNvPr id="6"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2714293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en-US" dirty="0"/>
              <a:t>API – System Call – OS Relationship</a:t>
            </a:r>
          </a:p>
        </p:txBody>
      </p:sp>
      <p:sp>
        <p:nvSpPr>
          <p:cNvPr id="7" name="Content Placeholder 6"/>
          <p:cNvSpPr>
            <a:spLocks noGrp="1"/>
          </p:cNvSpPr>
          <p:nvPr>
            <p:ph idx="1"/>
          </p:nvPr>
        </p:nvSpPr>
        <p:spPr/>
        <p:txBody>
          <a:bodyPr/>
          <a:lstStyle/>
          <a:p>
            <a:endParaRPr lang="en-US" dirty="0"/>
          </a:p>
        </p:txBody>
      </p:sp>
      <p:pic>
        <p:nvPicPr>
          <p:cNvPr id="19459"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4" y="1876512"/>
            <a:ext cx="71532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D9689D17-8382-4C64-A239-6A881ADCA618}" type="slidenum">
              <a:rPr lang="en-US" smtClean="0"/>
              <a:t>18</a:t>
            </a:fld>
            <a:endParaRPr lang="en-US" dirty="0"/>
          </a:p>
        </p:txBody>
      </p:sp>
      <p:sp>
        <p:nvSpPr>
          <p:cNvPr id="8"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4209249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Examples of Windows and  Unix System Calls</a:t>
            </a:r>
          </a:p>
        </p:txBody>
      </p:sp>
      <p:sp>
        <p:nvSpPr>
          <p:cNvPr id="10" name="Content Placeholder 9"/>
          <p:cNvSpPr>
            <a:spLocks noGrp="1"/>
          </p:cNvSpPr>
          <p:nvPr>
            <p:ph idx="1"/>
          </p:nvPr>
        </p:nvSpPr>
        <p:spPr/>
        <p:txBody>
          <a:bodyPr/>
          <a:lstStyle/>
          <a:p>
            <a:endParaRPr lang="en-US"/>
          </a:p>
        </p:txBody>
      </p:sp>
      <p:pic>
        <p:nvPicPr>
          <p:cNvPr id="26627" name="Picture 6" descr="OS8-p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8" y="1806900"/>
            <a:ext cx="4985946" cy="444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D9689D17-8382-4C64-A239-6A881ADCA618}" type="slidenum">
              <a:rPr lang="en-US" smtClean="0"/>
              <a:t>19</a:t>
            </a:fld>
            <a:endParaRPr lang="en-US" dirty="0"/>
          </a:p>
        </p:txBody>
      </p:sp>
      <p:sp>
        <p:nvSpPr>
          <p:cNvPr id="7"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3338081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2: OS Structures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dirty="0"/>
              <a:t> Operating System Services</a:t>
            </a:r>
          </a:p>
          <a:p>
            <a:pPr>
              <a:buFont typeface="Wingdings" panose="05000000000000000000" pitchFamily="2" charset="2"/>
              <a:buChar char="Ø"/>
            </a:pPr>
            <a:r>
              <a:rPr lang="en-US" altLang="en-US" dirty="0"/>
              <a:t> System calls</a:t>
            </a:r>
          </a:p>
          <a:p>
            <a:pPr>
              <a:buFont typeface="Wingdings" panose="05000000000000000000" pitchFamily="2" charset="2"/>
              <a:buChar char="Ø"/>
            </a:pPr>
            <a:r>
              <a:rPr lang="en-US" altLang="en-US" dirty="0"/>
              <a:t> OS design and implementation</a:t>
            </a:r>
          </a:p>
          <a:p>
            <a:pPr>
              <a:buFont typeface="Wingdings" panose="05000000000000000000" pitchFamily="2" charset="2"/>
              <a:buChar char="Ø"/>
            </a:pPr>
            <a:r>
              <a:rPr lang="en-US" altLang="en-US" dirty="0"/>
              <a:t> Operating system structure</a:t>
            </a:r>
          </a:p>
          <a:p>
            <a:endParaRPr lang="en-US" dirty="0"/>
          </a:p>
        </p:txBody>
      </p:sp>
      <p:sp>
        <p:nvSpPr>
          <p:cNvPr id="5" name="Slide Number Placeholder 4"/>
          <p:cNvSpPr>
            <a:spLocks noGrp="1"/>
          </p:cNvSpPr>
          <p:nvPr>
            <p:ph type="sldNum" sz="quarter" idx="12"/>
          </p:nvPr>
        </p:nvSpPr>
        <p:spPr/>
        <p:txBody>
          <a:bodyPr/>
          <a:lstStyle/>
          <a:p>
            <a:fld id="{D9689D17-8382-4C64-A239-6A881ADCA618}" type="slidenum">
              <a:rPr lang="en-US" smtClean="0"/>
              <a:t>2</a:t>
            </a:fld>
            <a:endParaRPr lang="en-US" dirty="0"/>
          </a:p>
        </p:txBody>
      </p:sp>
    </p:spTree>
    <p:extLst>
      <p:ext uri="{BB962C8B-B14F-4D97-AF65-F5344CB8AC3E}">
        <p14:creationId xmlns:p14="http://schemas.microsoft.com/office/powerpoint/2010/main" val="4037896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Standard C Library Example</a:t>
            </a:r>
          </a:p>
        </p:txBody>
      </p:sp>
      <p:sp>
        <p:nvSpPr>
          <p:cNvPr id="27651" name="Rectangle 3"/>
          <p:cNvSpPr>
            <a:spLocks noGrp="1" noChangeArrowheads="1"/>
          </p:cNvSpPr>
          <p:nvPr>
            <p:ph idx="1"/>
          </p:nvPr>
        </p:nvSpPr>
        <p:spPr/>
        <p:txBody>
          <a:bodyPr/>
          <a:lstStyle/>
          <a:p>
            <a:r>
              <a:rPr lang="en-US" altLang="en-US" dirty="0"/>
              <a:t>C program invoking </a:t>
            </a:r>
            <a:r>
              <a:rPr lang="en-US" altLang="en-US" b="1" dirty="0" err="1"/>
              <a:t>printf</a:t>
            </a:r>
            <a:r>
              <a:rPr lang="en-US" altLang="en-US" b="1" dirty="0"/>
              <a:t>()</a:t>
            </a:r>
            <a:r>
              <a:rPr lang="en-US" altLang="en-US" dirty="0"/>
              <a:t> library call, which calls </a:t>
            </a:r>
            <a:r>
              <a:rPr lang="en-US" altLang="en-US" b="1" dirty="0"/>
              <a:t>write()</a:t>
            </a:r>
            <a:r>
              <a:rPr lang="en-US" altLang="en-US" dirty="0"/>
              <a:t> system call</a:t>
            </a:r>
          </a:p>
        </p:txBody>
      </p:sp>
      <p:pic>
        <p:nvPicPr>
          <p:cNvPr id="27652" name="Picture 1" descr="Screen Shot 2012-12-01 at 1.12.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1748" y="2289950"/>
            <a:ext cx="3736213" cy="377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D9689D17-8382-4C64-A239-6A881ADCA618}" type="slidenum">
              <a:rPr lang="en-US" smtClean="0"/>
              <a:t>20</a:t>
            </a:fld>
            <a:endParaRPr lang="en-US" dirty="0"/>
          </a:p>
        </p:txBody>
      </p:sp>
      <p:sp>
        <p:nvSpPr>
          <p:cNvPr id="7"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833997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pPr eaLnBrk="1" hangingPunct="1"/>
            <a:r>
              <a:rPr lang="en-US" altLang="en-US"/>
              <a:t>System Boot</a:t>
            </a:r>
          </a:p>
        </p:txBody>
      </p:sp>
      <p:sp>
        <p:nvSpPr>
          <p:cNvPr id="57347" name="Rectangle 3"/>
          <p:cNvSpPr>
            <a:spLocks noGrp="1" noChangeArrowheads="1"/>
          </p:cNvSpPr>
          <p:nvPr>
            <p:ph idx="1"/>
          </p:nvPr>
        </p:nvSpPr>
        <p:spPr/>
        <p:txBody>
          <a:bodyPr/>
          <a:lstStyle/>
          <a:p>
            <a:r>
              <a:rPr lang="en-US" altLang="en-US" dirty="0"/>
              <a:t>When power initialized on system, execution starts at a fixed memory location</a:t>
            </a:r>
          </a:p>
          <a:p>
            <a:pPr lvl="1"/>
            <a:r>
              <a:rPr lang="en-US" altLang="en-US" dirty="0"/>
              <a:t>Firmware ROM used to hold initial boot code</a:t>
            </a:r>
          </a:p>
          <a:p>
            <a:r>
              <a:rPr lang="en-US" altLang="en-US" dirty="0"/>
              <a:t>Operating system must be made available to hardware so hardware can start it</a:t>
            </a:r>
          </a:p>
          <a:p>
            <a:pPr lvl="1"/>
            <a:r>
              <a:rPr lang="en-US" altLang="en-US" dirty="0"/>
              <a:t>Small piece of code – </a:t>
            </a:r>
            <a:r>
              <a:rPr lang="en-US" altLang="en-US" b="1" dirty="0">
                <a:solidFill>
                  <a:srgbClr val="3366FF"/>
                </a:solidFill>
              </a:rPr>
              <a:t>bootstrap loader</a:t>
            </a:r>
            <a:r>
              <a:rPr lang="en-US" altLang="en-US" dirty="0"/>
              <a:t>, stored in </a:t>
            </a:r>
            <a:r>
              <a:rPr lang="en-US" altLang="en-US" b="1" dirty="0">
                <a:solidFill>
                  <a:srgbClr val="3366FF"/>
                </a:solidFill>
              </a:rPr>
              <a:t>ROM</a:t>
            </a:r>
            <a:r>
              <a:rPr lang="en-US" altLang="en-US" dirty="0"/>
              <a:t> locates the kernel, loads it into memory, and starts it</a:t>
            </a:r>
          </a:p>
          <a:p>
            <a:pPr lvl="1"/>
            <a:r>
              <a:rPr lang="en-US" altLang="en-US" dirty="0"/>
              <a:t>Sometimes two-step process where </a:t>
            </a:r>
            <a:r>
              <a:rPr lang="en-US" altLang="en-US" b="1" dirty="0">
                <a:solidFill>
                  <a:srgbClr val="3366FF"/>
                </a:solidFill>
              </a:rPr>
              <a:t>boot block </a:t>
            </a:r>
            <a:r>
              <a:rPr lang="en-US" altLang="en-US" dirty="0"/>
              <a:t>at fixed location loaded by ROM code, which loads bootstrap loader from disk</a:t>
            </a:r>
          </a:p>
          <a:p>
            <a:r>
              <a:rPr lang="en-US" altLang="en-US" dirty="0"/>
              <a:t>Common bootstrap loader, </a:t>
            </a:r>
            <a:r>
              <a:rPr lang="en-US" altLang="en-US" b="1" dirty="0">
                <a:solidFill>
                  <a:srgbClr val="3366FF"/>
                </a:solidFill>
              </a:rPr>
              <a:t>GRUB</a:t>
            </a:r>
            <a:r>
              <a:rPr lang="en-US" altLang="en-US" dirty="0"/>
              <a:t>, allows selection of kernel from multiple disks, versions, kernel options</a:t>
            </a:r>
          </a:p>
          <a:p>
            <a:r>
              <a:rPr lang="en-US" altLang="en-US" dirty="0"/>
              <a:t>Kernel loads and system is then </a:t>
            </a:r>
            <a:r>
              <a:rPr lang="en-US" altLang="en-US" b="1" dirty="0">
                <a:solidFill>
                  <a:srgbClr val="3366FF"/>
                </a:solidFill>
              </a:rPr>
              <a:t>running</a:t>
            </a:r>
          </a:p>
        </p:txBody>
      </p:sp>
      <p:sp>
        <p:nvSpPr>
          <p:cNvPr id="3" name="Slide Number Placeholder 2"/>
          <p:cNvSpPr>
            <a:spLocks noGrp="1"/>
          </p:cNvSpPr>
          <p:nvPr>
            <p:ph type="sldNum" sz="quarter" idx="12"/>
          </p:nvPr>
        </p:nvSpPr>
        <p:spPr/>
        <p:txBody>
          <a:bodyPr/>
          <a:lstStyle/>
          <a:p>
            <a:fld id="{D9689D17-8382-4C64-A239-6A881ADCA618}" type="slidenum">
              <a:rPr lang="en-US" smtClean="0"/>
              <a:t>21</a:t>
            </a:fld>
            <a:endParaRPr lang="en-US" dirty="0"/>
          </a:p>
        </p:txBody>
      </p:sp>
      <p:sp>
        <p:nvSpPr>
          <p:cNvPr id="6"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688436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dirty="0"/>
              <a:t> Operating System Services</a:t>
            </a:r>
          </a:p>
          <a:p>
            <a:pPr>
              <a:buFont typeface="Wingdings" panose="05000000000000000000" pitchFamily="2" charset="2"/>
              <a:buChar char="Ø"/>
            </a:pPr>
            <a:r>
              <a:rPr lang="en-US" altLang="en-US" dirty="0"/>
              <a:t> System calls</a:t>
            </a:r>
          </a:p>
          <a:p>
            <a:pPr>
              <a:buFont typeface="Wingdings" panose="05000000000000000000" pitchFamily="2" charset="2"/>
              <a:buChar char="Ø"/>
            </a:pPr>
            <a:r>
              <a:rPr lang="en-US" altLang="en-US" dirty="0"/>
              <a:t> OS design and implementation</a:t>
            </a:r>
          </a:p>
          <a:p>
            <a:pPr>
              <a:buFont typeface="Wingdings" panose="05000000000000000000" pitchFamily="2" charset="2"/>
              <a:buChar char="Ø"/>
            </a:pPr>
            <a:r>
              <a:rPr lang="en-US" altLang="en-US" dirty="0"/>
              <a:t> Operating system structure</a:t>
            </a:r>
          </a:p>
          <a:p>
            <a:endParaRPr lang="en-US" dirty="0"/>
          </a:p>
        </p:txBody>
      </p:sp>
      <p:sp>
        <p:nvSpPr>
          <p:cNvPr id="5" name="Slide Number Placeholder 4"/>
          <p:cNvSpPr>
            <a:spLocks noGrp="1"/>
          </p:cNvSpPr>
          <p:nvPr>
            <p:ph type="sldNum" sz="quarter" idx="12"/>
          </p:nvPr>
        </p:nvSpPr>
        <p:spPr/>
        <p:txBody>
          <a:bodyPr/>
          <a:lstStyle/>
          <a:p>
            <a:fld id="{D9689D17-8382-4C64-A239-6A881ADCA618}" type="slidenum">
              <a:rPr lang="en-US" smtClean="0"/>
              <a:t>22</a:t>
            </a:fld>
            <a:endParaRPr lang="en-US" dirty="0"/>
          </a:p>
        </p:txBody>
      </p:sp>
      <p:sp>
        <p:nvSpPr>
          <p:cNvPr id="6"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1351764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Next Topic</a:t>
            </a:r>
            <a:endParaRPr lang="en-US" dirty="0"/>
          </a:p>
        </p:txBody>
      </p:sp>
      <p:sp>
        <p:nvSpPr>
          <p:cNvPr id="8" name="Content Placeholder 7"/>
          <p:cNvSpPr>
            <a:spLocks noGrp="1"/>
          </p:cNvSpPr>
          <p:nvPr>
            <p:ph idx="1"/>
          </p:nvPr>
        </p:nvSpPr>
        <p:spPr/>
        <p:txBody>
          <a:bodyPr/>
          <a:lstStyle/>
          <a:p>
            <a:r>
              <a:rPr lang="en-US" dirty="0"/>
              <a:t> </a:t>
            </a:r>
            <a:r>
              <a:rPr lang="en-US" b="1" dirty="0"/>
              <a:t>Processes: </a:t>
            </a:r>
            <a:r>
              <a:rPr lang="en-US" dirty="0"/>
              <a:t>Process Concept,  Process Scheduling, Operations on Processes, Inter-process Communication – Within a system, Communication in Client-Server Systems – Between systems</a:t>
            </a:r>
          </a:p>
          <a:p>
            <a:pPr>
              <a:buFont typeface="Wingdings" panose="05000000000000000000" pitchFamily="2" charset="2"/>
              <a:buChar char="Ø"/>
            </a:pPr>
            <a:endParaRPr lang="en-US" dirty="0"/>
          </a:p>
          <a:p>
            <a:pPr>
              <a:buFont typeface="Wingdings" panose="05000000000000000000" pitchFamily="2" charset="2"/>
              <a:buChar char="Ø"/>
            </a:pPr>
            <a:r>
              <a:rPr lang="en-US" dirty="0"/>
              <a:t>Reading: Book Chapter 3: Processes</a:t>
            </a:r>
          </a:p>
        </p:txBody>
      </p:sp>
      <p:sp>
        <p:nvSpPr>
          <p:cNvPr id="6" name="Slide Number Placeholder 5"/>
          <p:cNvSpPr>
            <a:spLocks noGrp="1"/>
          </p:cNvSpPr>
          <p:nvPr>
            <p:ph type="sldNum" sz="quarter" idx="12"/>
          </p:nvPr>
        </p:nvSpPr>
        <p:spPr/>
        <p:txBody>
          <a:bodyPr/>
          <a:lstStyle/>
          <a:p>
            <a:fld id="{D9689D17-8382-4C64-A239-6A881ADCA618}" type="slidenum">
              <a:rPr lang="en-US" smtClean="0"/>
              <a:t>23</a:t>
            </a:fld>
            <a:endParaRPr lang="en-US"/>
          </a:p>
        </p:txBody>
      </p:sp>
      <p:sp>
        <p:nvSpPr>
          <p:cNvPr id="9"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4149868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Operating System Services</a:t>
            </a:r>
          </a:p>
        </p:txBody>
      </p:sp>
      <p:sp>
        <p:nvSpPr>
          <p:cNvPr id="6147" name="Rectangle 3"/>
          <p:cNvSpPr>
            <a:spLocks noGrp="1" noChangeArrowheads="1"/>
          </p:cNvSpPr>
          <p:nvPr>
            <p:ph idx="1"/>
          </p:nvPr>
        </p:nvSpPr>
        <p:spPr>
          <a:noFill/>
        </p:spPr>
        <p:txBody>
          <a:bodyPr/>
          <a:lstStyle/>
          <a:p>
            <a:r>
              <a:rPr lang="en-US" altLang="en-US" sz="1600"/>
              <a:t>Operating systems provide an environment for execution of programs and services to programs and users</a:t>
            </a:r>
          </a:p>
          <a:p>
            <a:r>
              <a:rPr lang="en-US" altLang="en-US" sz="1600"/>
              <a:t>One set of operating-system services provides functions that are helpful to the user:</a:t>
            </a:r>
          </a:p>
          <a:p>
            <a:pPr lvl="1"/>
            <a:r>
              <a:rPr lang="en-US" altLang="en-US" sz="1600" b="1"/>
              <a:t>User interface </a:t>
            </a:r>
            <a:r>
              <a:rPr lang="en-US" altLang="en-US" sz="1600"/>
              <a:t>- Almost all operating systems have a user interface (</a:t>
            </a:r>
            <a:r>
              <a:rPr lang="en-US" altLang="en-US" sz="1600" b="1">
                <a:solidFill>
                  <a:srgbClr val="3366FF"/>
                </a:solidFill>
              </a:rPr>
              <a:t>UI</a:t>
            </a:r>
            <a:r>
              <a:rPr lang="en-US" altLang="en-US" sz="1600"/>
              <a:t>).</a:t>
            </a:r>
          </a:p>
          <a:p>
            <a:pPr lvl="2"/>
            <a:r>
              <a:rPr lang="en-US" altLang="en-US" sz="1600"/>
              <a:t>Varies between </a:t>
            </a:r>
            <a:r>
              <a:rPr lang="en-US" altLang="en-US" sz="1600" b="1">
                <a:solidFill>
                  <a:srgbClr val="3366FF"/>
                </a:solidFill>
              </a:rPr>
              <a:t>Command-Line </a:t>
            </a:r>
            <a:r>
              <a:rPr lang="en-US" altLang="en-US" sz="1600" b="1"/>
              <a:t>(</a:t>
            </a:r>
            <a:r>
              <a:rPr lang="en-US" altLang="en-US" sz="1600" b="1">
                <a:solidFill>
                  <a:srgbClr val="3366FF"/>
                </a:solidFill>
              </a:rPr>
              <a:t>CLI</a:t>
            </a:r>
            <a:r>
              <a:rPr lang="en-US" altLang="en-US" sz="1600" b="1">
                <a:solidFill>
                  <a:srgbClr val="000000"/>
                </a:solidFill>
              </a:rPr>
              <a:t>)</a:t>
            </a:r>
            <a:r>
              <a:rPr lang="en-US" altLang="en-US" sz="1600">
                <a:solidFill>
                  <a:srgbClr val="000000"/>
                </a:solidFill>
              </a:rPr>
              <a:t>, </a:t>
            </a:r>
            <a:r>
              <a:rPr lang="en-US" altLang="en-US" sz="1600" b="1">
                <a:solidFill>
                  <a:srgbClr val="3366FF"/>
                </a:solidFill>
              </a:rPr>
              <a:t>Graphics User Interface </a:t>
            </a:r>
            <a:r>
              <a:rPr lang="en-US" altLang="en-US" sz="1600" b="1">
                <a:solidFill>
                  <a:srgbClr val="000000"/>
                </a:solidFill>
              </a:rPr>
              <a:t>(</a:t>
            </a:r>
            <a:r>
              <a:rPr lang="en-US" altLang="en-US" sz="1600" b="1">
                <a:solidFill>
                  <a:srgbClr val="3366FF"/>
                </a:solidFill>
              </a:rPr>
              <a:t>GUI</a:t>
            </a:r>
            <a:r>
              <a:rPr lang="en-US" altLang="en-US" sz="1600" b="1">
                <a:solidFill>
                  <a:srgbClr val="000000"/>
                </a:solidFill>
              </a:rPr>
              <a:t>)</a:t>
            </a:r>
            <a:r>
              <a:rPr lang="en-US" altLang="en-US" sz="1600">
                <a:solidFill>
                  <a:srgbClr val="000000"/>
                </a:solidFill>
              </a:rPr>
              <a:t>,</a:t>
            </a:r>
            <a:r>
              <a:rPr lang="en-US" altLang="en-US" sz="1600" b="1">
                <a:solidFill>
                  <a:srgbClr val="3366FF"/>
                </a:solidFill>
              </a:rPr>
              <a:t>   Batch</a:t>
            </a:r>
          </a:p>
          <a:p>
            <a:pPr lvl="1"/>
            <a:r>
              <a:rPr lang="en-US" altLang="en-US" sz="1600" b="1"/>
              <a:t>Program execution </a:t>
            </a:r>
            <a:r>
              <a:rPr lang="en-US" altLang="en-US" sz="1600"/>
              <a:t>- The system must be able to load a program into memory and to run that program, end execution, either normally or abnormally (indicating error)</a:t>
            </a:r>
          </a:p>
          <a:p>
            <a:pPr lvl="1"/>
            <a:r>
              <a:rPr lang="en-US" altLang="en-US" sz="1600" b="1"/>
              <a:t>I/O operations </a:t>
            </a:r>
            <a:r>
              <a:rPr lang="en-US" altLang="en-US" sz="1600"/>
              <a:t>-  A running program may require I/O, which may involve a file or an I/O device</a:t>
            </a:r>
          </a:p>
        </p:txBody>
      </p:sp>
      <p:sp>
        <p:nvSpPr>
          <p:cNvPr id="3" name="Slide Number Placeholder 2"/>
          <p:cNvSpPr>
            <a:spLocks noGrp="1"/>
          </p:cNvSpPr>
          <p:nvPr>
            <p:ph type="sldNum" sz="quarter" idx="12"/>
          </p:nvPr>
        </p:nvSpPr>
        <p:spPr/>
        <p:txBody>
          <a:bodyPr/>
          <a:lstStyle/>
          <a:p>
            <a:fld id="{D9689D17-8382-4C64-A239-6A881ADCA618}" type="slidenum">
              <a:rPr lang="en-US" smtClean="0"/>
              <a:t>3</a:t>
            </a:fld>
            <a:endParaRPr lang="en-US" dirty="0"/>
          </a:p>
        </p:txBody>
      </p:sp>
      <p:sp>
        <p:nvSpPr>
          <p:cNvPr id="6"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1315970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Operating System Services (Cont.)</a:t>
            </a:r>
          </a:p>
        </p:txBody>
      </p:sp>
      <p:sp>
        <p:nvSpPr>
          <p:cNvPr id="7171" name="Rectangle 3"/>
          <p:cNvSpPr>
            <a:spLocks noGrp="1" noChangeArrowheads="1"/>
          </p:cNvSpPr>
          <p:nvPr>
            <p:ph idx="1"/>
          </p:nvPr>
        </p:nvSpPr>
        <p:spPr>
          <a:noFill/>
        </p:spPr>
        <p:txBody>
          <a:bodyPr>
            <a:normAutofit lnSpcReduction="10000"/>
          </a:bodyPr>
          <a:lstStyle/>
          <a:p>
            <a:pPr lvl="1"/>
            <a:endParaRPr lang="en-US" altLang="en-US" sz="1600" b="1"/>
          </a:p>
          <a:p>
            <a:r>
              <a:rPr lang="en-US" altLang="en-US" sz="1600"/>
              <a:t>One set of operating-system services provides functions that are helpful to the user (Cont.):</a:t>
            </a:r>
            <a:endParaRPr lang="en-US" altLang="en-US" sz="1600" b="1"/>
          </a:p>
          <a:p>
            <a:pPr lvl="1"/>
            <a:r>
              <a:rPr lang="en-US" altLang="en-US" sz="1600" b="1"/>
              <a:t>File-system manipulation </a:t>
            </a:r>
            <a:r>
              <a:rPr lang="en-US" altLang="en-US" sz="1600"/>
              <a:t>-  The file system is of particular interest. Programs need to read and write files and directories, create and delete them, search them, list file Information, permission management.</a:t>
            </a:r>
            <a:endParaRPr lang="en-US" altLang="en-US" sz="1600" b="1"/>
          </a:p>
          <a:p>
            <a:pPr lvl="1"/>
            <a:r>
              <a:rPr lang="en-US" altLang="en-US" sz="1600" b="1"/>
              <a:t>Communications</a:t>
            </a:r>
            <a:r>
              <a:rPr lang="en-US" altLang="en-US" sz="1600"/>
              <a:t> – Processes may exchange information, on the same computer or between computers over a network</a:t>
            </a:r>
          </a:p>
          <a:p>
            <a:pPr lvl="2"/>
            <a:r>
              <a:rPr lang="en-US" altLang="en-US" sz="1600"/>
              <a:t>Communications may be via shared memory or through message passing (packets moved by the OS)</a:t>
            </a:r>
          </a:p>
          <a:p>
            <a:pPr lvl="1"/>
            <a:r>
              <a:rPr lang="en-US" altLang="en-US" sz="1600" b="1"/>
              <a:t>Error detection </a:t>
            </a:r>
            <a:r>
              <a:rPr lang="en-US" altLang="en-US" sz="1600"/>
              <a:t>– OS needs to be constantly aware of possible errors</a:t>
            </a:r>
          </a:p>
          <a:p>
            <a:pPr lvl="2"/>
            <a:r>
              <a:rPr lang="en-US" altLang="en-US" sz="1600"/>
              <a:t>May occur in the CPU and memory hardware, in I/O devices, in user program</a:t>
            </a:r>
          </a:p>
          <a:p>
            <a:pPr lvl="2"/>
            <a:r>
              <a:rPr lang="en-US" altLang="en-US" sz="1600"/>
              <a:t>For each type of error, OS should take the appropriate action to ensure correct and consistent computing</a:t>
            </a:r>
          </a:p>
          <a:p>
            <a:pPr lvl="2"/>
            <a:r>
              <a:rPr lang="en-US" altLang="en-US" sz="1600"/>
              <a:t>Debugging facilities can greatly enhance the user</a:t>
            </a:r>
            <a:r>
              <a:rPr lang="ja-JP" altLang="en-US" sz="1600"/>
              <a:t>’</a:t>
            </a:r>
            <a:r>
              <a:rPr lang="en-US" altLang="ja-JP" sz="1600"/>
              <a:t>s and programmer</a:t>
            </a:r>
            <a:r>
              <a:rPr lang="ja-JP" altLang="en-US" sz="1600"/>
              <a:t>’</a:t>
            </a:r>
            <a:r>
              <a:rPr lang="en-US" altLang="ja-JP" sz="1600"/>
              <a:t>s abilities to efficiently use the system</a:t>
            </a:r>
            <a:endParaRPr lang="en-US" altLang="en-US" sz="1600"/>
          </a:p>
        </p:txBody>
      </p:sp>
      <p:sp>
        <p:nvSpPr>
          <p:cNvPr id="3" name="Slide Number Placeholder 2"/>
          <p:cNvSpPr>
            <a:spLocks noGrp="1"/>
          </p:cNvSpPr>
          <p:nvPr>
            <p:ph type="sldNum" sz="quarter" idx="12"/>
          </p:nvPr>
        </p:nvSpPr>
        <p:spPr/>
        <p:txBody>
          <a:bodyPr/>
          <a:lstStyle/>
          <a:p>
            <a:fld id="{D9689D17-8382-4C64-A239-6A881ADCA618}" type="slidenum">
              <a:rPr lang="en-US" smtClean="0"/>
              <a:t>4</a:t>
            </a:fld>
            <a:endParaRPr lang="en-US" dirty="0"/>
          </a:p>
        </p:txBody>
      </p:sp>
      <p:sp>
        <p:nvSpPr>
          <p:cNvPr id="6"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6588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Operating System Services (Cont.)</a:t>
            </a:r>
          </a:p>
        </p:txBody>
      </p:sp>
      <p:sp>
        <p:nvSpPr>
          <p:cNvPr id="8195" name="Rectangle 3"/>
          <p:cNvSpPr>
            <a:spLocks noGrp="1" noChangeArrowheads="1"/>
          </p:cNvSpPr>
          <p:nvPr>
            <p:ph idx="1"/>
          </p:nvPr>
        </p:nvSpPr>
        <p:spPr/>
        <p:txBody>
          <a:bodyPr/>
          <a:lstStyle/>
          <a:p>
            <a:pPr>
              <a:lnSpc>
                <a:spcPct val="90000"/>
              </a:lnSpc>
            </a:pPr>
            <a:r>
              <a:rPr lang="en-US" altLang="en-US" sz="1600"/>
              <a:t>Another set of OS functions exists for ensuring the efficient operation of the system itself via resource sharing</a:t>
            </a:r>
          </a:p>
          <a:p>
            <a:pPr lvl="1">
              <a:lnSpc>
                <a:spcPct val="90000"/>
              </a:lnSpc>
            </a:pPr>
            <a:r>
              <a:rPr lang="en-US" altLang="en-US" sz="1600" b="1"/>
              <a:t>Resource allocation - </a:t>
            </a:r>
            <a:r>
              <a:rPr lang="en-US" altLang="en-US" sz="1600"/>
              <a:t>When  multiple users or multiple jobs running concurrently, resources must be allocated to each of them</a:t>
            </a:r>
          </a:p>
          <a:p>
            <a:pPr lvl="2">
              <a:lnSpc>
                <a:spcPct val="90000"/>
              </a:lnSpc>
            </a:pPr>
            <a:r>
              <a:rPr lang="en-US" altLang="en-US" sz="1600"/>
              <a:t>Many types of resources -   CPU cycles, main memory, file storage, I/O devices.</a:t>
            </a:r>
          </a:p>
          <a:p>
            <a:pPr lvl="1">
              <a:lnSpc>
                <a:spcPct val="90000"/>
              </a:lnSpc>
            </a:pPr>
            <a:r>
              <a:rPr lang="en-US" altLang="en-US" sz="1600" b="1"/>
              <a:t>Accounting -</a:t>
            </a:r>
            <a:r>
              <a:rPr lang="en-US" altLang="en-US" sz="1600"/>
              <a:t> To keep track of which users use how much and what kinds of computer resources</a:t>
            </a:r>
          </a:p>
          <a:p>
            <a:pPr lvl="1">
              <a:lnSpc>
                <a:spcPct val="90000"/>
              </a:lnSpc>
            </a:pPr>
            <a:r>
              <a:rPr lang="en-US" altLang="en-US" sz="1600" b="1"/>
              <a:t>Protection and security - </a:t>
            </a:r>
            <a:r>
              <a:rPr lang="en-US" altLang="en-US" sz="1600"/>
              <a:t>The owners of information stored in a multiuser or networked computer system may want to control use of that information, concurrent processes should not interfere with each other</a:t>
            </a:r>
          </a:p>
          <a:p>
            <a:pPr lvl="2">
              <a:lnSpc>
                <a:spcPct val="90000"/>
              </a:lnSpc>
            </a:pPr>
            <a:r>
              <a:rPr lang="en-US" altLang="en-US" sz="1600" b="1"/>
              <a:t>Protection</a:t>
            </a:r>
            <a:r>
              <a:rPr lang="en-US" altLang="en-US" sz="1600"/>
              <a:t> involves ensuring that all access to system resources is controlled</a:t>
            </a:r>
          </a:p>
          <a:p>
            <a:pPr lvl="2">
              <a:lnSpc>
                <a:spcPct val="90000"/>
              </a:lnSpc>
            </a:pPr>
            <a:r>
              <a:rPr lang="en-US" altLang="en-US" sz="1600" b="1"/>
              <a:t>Security</a:t>
            </a:r>
            <a:r>
              <a:rPr lang="en-US" altLang="en-US" sz="1600"/>
              <a:t> of the system from outsiders requires user authentication, extends to defending external I/O devices from invalid access attempts</a:t>
            </a:r>
          </a:p>
          <a:p>
            <a:pPr>
              <a:lnSpc>
                <a:spcPct val="90000"/>
              </a:lnSpc>
              <a:buFont typeface="Monotype Sorts" pitchFamily="-84" charset="2"/>
              <a:buNone/>
            </a:pPr>
            <a:endParaRPr lang="en-US" altLang="en-US" sz="1600"/>
          </a:p>
        </p:txBody>
      </p:sp>
      <p:sp>
        <p:nvSpPr>
          <p:cNvPr id="3" name="Slide Number Placeholder 2"/>
          <p:cNvSpPr>
            <a:spLocks noGrp="1"/>
          </p:cNvSpPr>
          <p:nvPr>
            <p:ph type="sldNum" sz="quarter" idx="12"/>
          </p:nvPr>
        </p:nvSpPr>
        <p:spPr/>
        <p:txBody>
          <a:bodyPr/>
          <a:lstStyle/>
          <a:p>
            <a:fld id="{D9689D17-8382-4C64-A239-6A881ADCA618}" type="slidenum">
              <a:rPr lang="en-US" smtClean="0"/>
              <a:t>5</a:t>
            </a:fld>
            <a:endParaRPr lang="en-US" dirty="0"/>
          </a:p>
        </p:txBody>
      </p:sp>
      <p:sp>
        <p:nvSpPr>
          <p:cNvPr id="6"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106815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A View of Operating System Services</a:t>
            </a:r>
          </a:p>
        </p:txBody>
      </p:sp>
      <p:pic>
        <p:nvPicPr>
          <p:cNvPr id="9219"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4" y="2052725"/>
            <a:ext cx="7218363"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D9689D17-8382-4C64-A239-6A881ADCA618}" type="slidenum">
              <a:rPr lang="en-US" smtClean="0"/>
              <a:t>6</a:t>
            </a:fld>
            <a:endParaRPr lang="en-US" dirty="0"/>
          </a:p>
        </p:txBody>
      </p:sp>
      <p:sp>
        <p:nvSpPr>
          <p:cNvPr id="7"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2228433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eaLnBrk="1" hangingPunct="1"/>
            <a:r>
              <a:rPr lang="en-US" altLang="en-US"/>
              <a:t>Process Management</a:t>
            </a:r>
          </a:p>
        </p:txBody>
      </p:sp>
      <p:sp>
        <p:nvSpPr>
          <p:cNvPr id="36867" name="Rectangle 3"/>
          <p:cNvSpPr>
            <a:spLocks noGrp="1" noChangeArrowheads="1"/>
          </p:cNvSpPr>
          <p:nvPr>
            <p:ph idx="1"/>
          </p:nvPr>
        </p:nvSpPr>
        <p:spPr/>
        <p:txBody>
          <a:bodyPr>
            <a:normAutofit fontScale="85000" lnSpcReduction="20000"/>
          </a:bodyPr>
          <a:lstStyle/>
          <a:p>
            <a:pPr>
              <a:lnSpc>
                <a:spcPct val="90000"/>
              </a:lnSpc>
            </a:pPr>
            <a:endParaRPr lang="en-US" altLang="en-US" dirty="0"/>
          </a:p>
          <a:p>
            <a:pPr>
              <a:lnSpc>
                <a:spcPct val="90000"/>
              </a:lnSpc>
            </a:pPr>
            <a:r>
              <a:rPr lang="en-US" altLang="en-US" dirty="0"/>
              <a:t>A process is a program in execution. It is a unit of work within the system. Program is a </a:t>
            </a:r>
            <a:r>
              <a:rPr lang="en-US" altLang="en-US" b="1" i="1" dirty="0"/>
              <a:t>passive entity</a:t>
            </a:r>
            <a:r>
              <a:rPr lang="en-US" altLang="en-US" dirty="0"/>
              <a:t>, process is </a:t>
            </a:r>
            <a:r>
              <a:rPr lang="en-US" altLang="en-US" dirty="0">
                <a:solidFill>
                  <a:srgbClr val="000000"/>
                </a:solidFill>
              </a:rPr>
              <a:t>an </a:t>
            </a:r>
            <a:r>
              <a:rPr lang="en-US" altLang="en-US" b="1" i="1" dirty="0">
                <a:solidFill>
                  <a:srgbClr val="000000"/>
                </a:solidFill>
              </a:rPr>
              <a:t>active entity</a:t>
            </a:r>
            <a:r>
              <a:rPr lang="en-US" altLang="en-US" dirty="0"/>
              <a:t>.</a:t>
            </a:r>
          </a:p>
          <a:p>
            <a:pPr>
              <a:lnSpc>
                <a:spcPct val="90000"/>
              </a:lnSpc>
            </a:pPr>
            <a:r>
              <a:rPr lang="en-US" altLang="en-US" dirty="0"/>
              <a:t>Process needs resources to accomplish its task</a:t>
            </a:r>
          </a:p>
          <a:p>
            <a:pPr lvl="1">
              <a:lnSpc>
                <a:spcPct val="90000"/>
              </a:lnSpc>
            </a:pPr>
            <a:r>
              <a:rPr lang="en-US" altLang="en-US" dirty="0"/>
              <a:t>CPU, memory, I/O, files</a:t>
            </a:r>
          </a:p>
          <a:p>
            <a:pPr lvl="1">
              <a:lnSpc>
                <a:spcPct val="90000"/>
              </a:lnSpc>
            </a:pPr>
            <a:r>
              <a:rPr lang="en-US" altLang="en-US" dirty="0"/>
              <a:t>Initialization data</a:t>
            </a:r>
          </a:p>
          <a:p>
            <a:pPr>
              <a:lnSpc>
                <a:spcPct val="90000"/>
              </a:lnSpc>
            </a:pPr>
            <a:r>
              <a:rPr lang="en-US" altLang="en-US" dirty="0"/>
              <a:t>Process termination requires reclaim of any reusable resources</a:t>
            </a:r>
          </a:p>
          <a:p>
            <a:pPr>
              <a:lnSpc>
                <a:spcPct val="90000"/>
              </a:lnSpc>
            </a:pPr>
            <a:r>
              <a:rPr lang="en-US" altLang="en-US" dirty="0"/>
              <a:t>Single-threaded process has one </a:t>
            </a:r>
            <a:r>
              <a:rPr lang="en-US" altLang="en-US" b="1" dirty="0">
                <a:solidFill>
                  <a:srgbClr val="3366FF"/>
                </a:solidFill>
              </a:rPr>
              <a:t>program counter</a:t>
            </a:r>
            <a:r>
              <a:rPr lang="en-US" altLang="en-US" sz="2000" b="1" dirty="0">
                <a:solidFill>
                  <a:srgbClr val="3366FF"/>
                </a:solidFill>
              </a:rPr>
              <a:t> </a:t>
            </a:r>
            <a:r>
              <a:rPr lang="en-US" altLang="en-US" dirty="0"/>
              <a:t>specifying location of next instruction to execute</a:t>
            </a:r>
          </a:p>
          <a:p>
            <a:pPr lvl="1">
              <a:lnSpc>
                <a:spcPct val="90000"/>
              </a:lnSpc>
            </a:pPr>
            <a:r>
              <a:rPr lang="en-US" altLang="en-US" dirty="0"/>
              <a:t>Process executes instructions sequentially, one at a time, until completion</a:t>
            </a:r>
          </a:p>
          <a:p>
            <a:pPr>
              <a:lnSpc>
                <a:spcPct val="90000"/>
              </a:lnSpc>
            </a:pPr>
            <a:r>
              <a:rPr lang="en-US" altLang="en-US" dirty="0"/>
              <a:t>Multi-threaded process has one program counter per thread</a:t>
            </a:r>
          </a:p>
          <a:p>
            <a:pPr>
              <a:lnSpc>
                <a:spcPct val="90000"/>
              </a:lnSpc>
            </a:pPr>
            <a:r>
              <a:rPr lang="en-US" altLang="en-US" dirty="0"/>
              <a:t>Typically system has many processes, some user, some operating system running concurrently on one or more CPUs</a:t>
            </a:r>
          </a:p>
          <a:p>
            <a:pPr lvl="1">
              <a:lnSpc>
                <a:spcPct val="90000"/>
              </a:lnSpc>
            </a:pPr>
            <a:r>
              <a:rPr lang="en-US" altLang="en-US" dirty="0"/>
              <a:t>Concurrency by multiplexing the CPUs among the processes / threads</a:t>
            </a:r>
          </a:p>
          <a:p>
            <a:pPr>
              <a:lnSpc>
                <a:spcPct val="90000"/>
              </a:lnSpc>
              <a:buFont typeface="Monotype Sorts" pitchFamily="-84" charset="2"/>
              <a:buNone/>
            </a:pPr>
            <a:endParaRPr lang="en-US" altLang="en-US" dirty="0"/>
          </a:p>
        </p:txBody>
      </p:sp>
      <p:sp>
        <p:nvSpPr>
          <p:cNvPr id="3" name="Slide Number Placeholder 2"/>
          <p:cNvSpPr>
            <a:spLocks noGrp="1"/>
          </p:cNvSpPr>
          <p:nvPr>
            <p:ph type="sldNum" sz="quarter" idx="12"/>
          </p:nvPr>
        </p:nvSpPr>
        <p:spPr/>
        <p:txBody>
          <a:bodyPr/>
          <a:lstStyle/>
          <a:p>
            <a:fld id="{D9689D17-8382-4C64-A239-6A881ADCA618}" type="slidenum">
              <a:rPr lang="en-US" smtClean="0"/>
              <a:t>7</a:t>
            </a:fld>
            <a:endParaRPr lang="en-US"/>
          </a:p>
        </p:txBody>
      </p:sp>
      <p:sp>
        <p:nvSpPr>
          <p:cNvPr id="7"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577476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Concurrency</a:t>
            </a:r>
            <a:endParaRPr lang="en-US" dirty="0"/>
          </a:p>
        </p:txBody>
      </p:sp>
      <p:pic>
        <p:nvPicPr>
          <p:cNvPr id="37891" name="Picture 2" descr="http://www.codeproject.com/KB/aspnet/6WaysLock/1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141538"/>
            <a:ext cx="5133975"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4" descr="http://yosefk.com/img/n/concurrency-centr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275" y="2128838"/>
            <a:ext cx="389572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89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eaLnBrk="1" hangingPunct="1"/>
            <a:r>
              <a:rPr lang="en-US" altLang="en-US"/>
              <a:t>Process Management Activities</a:t>
            </a:r>
          </a:p>
        </p:txBody>
      </p:sp>
      <p:sp>
        <p:nvSpPr>
          <p:cNvPr id="37891" name="Rectangle 3"/>
          <p:cNvSpPr>
            <a:spLocks noGrp="1" noChangeArrowheads="1"/>
          </p:cNvSpPr>
          <p:nvPr>
            <p:ph idx="1"/>
          </p:nvPr>
        </p:nvSpPr>
        <p:spPr/>
        <p:txBody>
          <a:bodyPr/>
          <a:lstStyle/>
          <a:p>
            <a:pPr>
              <a:buFont typeface="Monotype Sorts" pitchFamily="-84" charset="2"/>
              <a:buNone/>
            </a:pPr>
            <a:r>
              <a:rPr lang="en-US" altLang="en-US" dirty="0"/>
              <a:t>The operating system is responsible for the following activities in connection with process management:</a:t>
            </a:r>
          </a:p>
          <a:p>
            <a:pPr marL="339725" indent="-90488">
              <a:buFont typeface="Wingdings" panose="05000000000000000000" pitchFamily="2" charset="2"/>
              <a:buChar char="Ø"/>
            </a:pPr>
            <a:r>
              <a:rPr lang="en-US" altLang="en-US" dirty="0"/>
              <a:t>Creating and deleting both user and system processes</a:t>
            </a:r>
          </a:p>
          <a:p>
            <a:pPr marL="339725" indent="-90488">
              <a:buFont typeface="Wingdings" panose="05000000000000000000" pitchFamily="2" charset="2"/>
              <a:buChar char="Ø"/>
            </a:pPr>
            <a:r>
              <a:rPr lang="en-US" altLang="en-US" dirty="0"/>
              <a:t>Suspending and resuming processes</a:t>
            </a:r>
          </a:p>
          <a:p>
            <a:pPr marL="339725" indent="-90488">
              <a:buFont typeface="Wingdings" panose="05000000000000000000" pitchFamily="2" charset="2"/>
              <a:buChar char="Ø"/>
            </a:pPr>
            <a:r>
              <a:rPr lang="en-US" altLang="en-US" dirty="0"/>
              <a:t>Providing mechanisms for process synchronization</a:t>
            </a:r>
          </a:p>
          <a:p>
            <a:pPr marL="339725" indent="-90488">
              <a:buFont typeface="Wingdings" panose="05000000000000000000" pitchFamily="2" charset="2"/>
              <a:buChar char="Ø"/>
            </a:pPr>
            <a:r>
              <a:rPr lang="en-US" altLang="en-US" dirty="0"/>
              <a:t>Providing mechanisms for process communication</a:t>
            </a:r>
          </a:p>
          <a:p>
            <a:pPr marL="339725" indent="-90488">
              <a:buFont typeface="Wingdings" panose="05000000000000000000" pitchFamily="2" charset="2"/>
              <a:buChar char="Ø"/>
            </a:pPr>
            <a:r>
              <a:rPr lang="en-US" altLang="en-US" dirty="0"/>
              <a:t>Providing mechanisms for deadlock handling</a:t>
            </a:r>
          </a:p>
        </p:txBody>
      </p:sp>
      <p:sp>
        <p:nvSpPr>
          <p:cNvPr id="3" name="Slide Number Placeholder 2"/>
          <p:cNvSpPr>
            <a:spLocks noGrp="1"/>
          </p:cNvSpPr>
          <p:nvPr>
            <p:ph type="sldNum" sz="quarter" idx="12"/>
          </p:nvPr>
        </p:nvSpPr>
        <p:spPr/>
        <p:txBody>
          <a:bodyPr/>
          <a:lstStyle/>
          <a:p>
            <a:fld id="{D9689D17-8382-4C64-A239-6A881ADCA618}" type="slidenum">
              <a:rPr lang="en-US" smtClean="0"/>
              <a:t>9</a:t>
            </a:fld>
            <a:endParaRPr lang="en-US"/>
          </a:p>
        </p:txBody>
      </p:sp>
      <p:sp>
        <p:nvSpPr>
          <p:cNvPr id="6" name="Footer Placeholder 5"/>
          <p:cNvSpPr>
            <a:spLocks noGrp="1"/>
          </p:cNvSpPr>
          <p:nvPr>
            <p:ph type="ftr" sz="quarter" idx="11"/>
          </p:nvPr>
        </p:nvSpPr>
        <p:spPr>
          <a:xfrm>
            <a:off x="2764639" y="6459786"/>
            <a:ext cx="3617103" cy="365125"/>
          </a:xfrm>
        </p:spPr>
        <p:txBody>
          <a:bodyPr/>
          <a:lstStyle/>
          <a:p>
            <a:r>
              <a:rPr lang="en-US" dirty="0"/>
              <a:t>Operating Systems – </a:t>
            </a:r>
            <a:r>
              <a:rPr lang="en-US" dirty="0" smtClean="0"/>
              <a:t>CSE321</a:t>
            </a:r>
            <a:endParaRPr lang="en-US" dirty="0"/>
          </a:p>
        </p:txBody>
      </p:sp>
    </p:spTree>
    <p:extLst>
      <p:ext uri="{BB962C8B-B14F-4D97-AF65-F5344CB8AC3E}">
        <p14:creationId xmlns:p14="http://schemas.microsoft.com/office/powerpoint/2010/main" val="3900402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2191</TotalTime>
  <Words>1558</Words>
  <Application>Microsoft Office PowerPoint</Application>
  <PresentationFormat>On-screen Show (4:3)</PresentationFormat>
  <Paragraphs>198</Paragraphs>
  <Slides>23</Slides>
  <Notes>19</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lpstr>
      <vt:lpstr>Operating Systems </vt:lpstr>
      <vt:lpstr>Chapter 2: OS Structures</vt:lpstr>
      <vt:lpstr>Operating System Services</vt:lpstr>
      <vt:lpstr>Operating System Services (Cont.)</vt:lpstr>
      <vt:lpstr>Operating System Services (Cont.)</vt:lpstr>
      <vt:lpstr>A View of Operating System Services</vt:lpstr>
      <vt:lpstr>Process Management</vt:lpstr>
      <vt:lpstr>Concurrency</vt:lpstr>
      <vt:lpstr>Process Management Activities</vt:lpstr>
      <vt:lpstr>Memory Management</vt:lpstr>
      <vt:lpstr>Storage Management</vt:lpstr>
      <vt:lpstr>Mass-Storage Management</vt:lpstr>
      <vt:lpstr>I/O Subsystem</vt:lpstr>
      <vt:lpstr>Protection and Security</vt:lpstr>
      <vt:lpstr>System Calls</vt:lpstr>
      <vt:lpstr>Example of System Calls</vt:lpstr>
      <vt:lpstr>System Call Implementation</vt:lpstr>
      <vt:lpstr>API – System Call – OS Relationship</vt:lpstr>
      <vt:lpstr>Examples of Windows and  Unix System Calls</vt:lpstr>
      <vt:lpstr>Standard C Library Example</vt:lpstr>
      <vt:lpstr>System Boot</vt:lpstr>
      <vt:lpstr>Summary</vt:lpstr>
      <vt:lpstr>Next Topic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 CS 361</dc:title>
  <dc:creator>Waqas Nawaz</dc:creator>
  <cp:lastModifiedBy>Shakila Zaman</cp:lastModifiedBy>
  <cp:revision>145</cp:revision>
  <dcterms:created xsi:type="dcterms:W3CDTF">2017-02-04T20:51:12Z</dcterms:created>
  <dcterms:modified xsi:type="dcterms:W3CDTF">2018-10-10T07:46:43Z</dcterms:modified>
</cp:coreProperties>
</file>