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27" r:id="rId2"/>
    <p:sldId id="264" r:id="rId3"/>
    <p:sldId id="354" r:id="rId4"/>
    <p:sldId id="285" r:id="rId5"/>
    <p:sldId id="353" r:id="rId6"/>
    <p:sldId id="280" r:id="rId7"/>
    <p:sldId id="281" r:id="rId8"/>
    <p:sldId id="282" r:id="rId9"/>
    <p:sldId id="303" r:id="rId10"/>
    <p:sldId id="283" r:id="rId11"/>
    <p:sldId id="258" r:id="rId12"/>
    <p:sldId id="286" r:id="rId13"/>
    <p:sldId id="259" r:id="rId14"/>
    <p:sldId id="279" r:id="rId15"/>
    <p:sldId id="350" r:id="rId16"/>
    <p:sldId id="351" r:id="rId17"/>
    <p:sldId id="352" r:id="rId18"/>
    <p:sldId id="328" r:id="rId19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27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-1182" y="-102"/>
      </p:cViewPr>
      <p:guideLst>
        <p:guide orient="horz" pos="1527"/>
        <p:guide pos="1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099D7087-B4D8-4E67-A974-1C4634F4EE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4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</a:defRPr>
            </a:lvl1pPr>
          </a:lstStyle>
          <a:p>
            <a:fld id="{D85F2307-3D02-499F-A7ED-5480735EB8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90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B471E-478C-4991-AC16-A9DEB8FC6CDA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6294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F6D760-CD02-4864-AAFC-7F3AFC03EFCA}" type="slidenum">
              <a:rPr lang="en-US"/>
              <a:pPr/>
              <a:t>11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0242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768518-CD41-450A-BB28-CDF7AF27499C}" type="slidenum">
              <a:rPr lang="en-US"/>
              <a:pPr/>
              <a:t>12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15347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4BDB6-9C64-488B-A95E-48B742ADD9DF}" type="slidenum">
              <a:rPr lang="en-US"/>
              <a:pPr/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677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C4977-728B-45F9-B20C-A3D9692E5730}" type="slidenum">
              <a:rPr lang="en-US"/>
              <a:pPr/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1928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A5539-FB78-481D-8F59-E25860CD1FFF}" type="slidenum">
              <a:rPr lang="en-US"/>
              <a:pPr/>
              <a:t>15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4082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15B22-8EE2-4F96-B49F-F1746FC1E309}" type="slidenum">
              <a:rPr lang="en-US"/>
              <a:pPr/>
              <a:t>18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7003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38F00-A7C9-41F1-9F48-12BD35D964C2}" type="slidenum">
              <a:rPr lang="en-US"/>
              <a:pPr/>
              <a:t>2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673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1A843-A3D6-4026-AF41-F9DB4366038B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200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C4977-728B-45F9-B20C-A3D9692E5730}" type="slidenum">
              <a:rPr lang="en-US"/>
              <a:pPr/>
              <a:t>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192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8D63A2-4AEF-4079-B7DF-B42D51AE0654}" type="slidenum">
              <a:rPr lang="en-US"/>
              <a:pPr/>
              <a:t>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232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D1AB8-CAF1-4FE0-B4CC-5DBBC0D0DFB7}" type="slidenum">
              <a:rPr lang="en-US"/>
              <a:pPr/>
              <a:t>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614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43069-D27F-4691-8F2C-D321469708DB}" type="slidenum">
              <a:rPr lang="en-US"/>
              <a:pPr/>
              <a:t>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7159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80825-B5A0-4037-8C12-BAE4103C8A0F}" type="slidenum">
              <a:rPr lang="en-US"/>
              <a:pPr/>
              <a:t>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615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361F1-049D-45B8-A0FB-8C7EEF10C160}" type="slidenum">
              <a:rPr lang="en-US"/>
              <a:pPr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278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647238" y="8818563"/>
            <a:ext cx="406876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4.</a:t>
            </a:r>
            <a:fld id="{1D2BBA59-132A-4C4C-8F11-BA90418171D4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705" r:id="rId3"/>
    <p:sldLayoutId id="2147483704" r:id="rId4"/>
    <p:sldLayoutId id="2147483703" r:id="rId5"/>
    <p:sldLayoutId id="2147483702" r:id="rId6"/>
    <p:sldLayoutId id="2147483701" r:id="rId7"/>
    <p:sldLayoutId id="2147483700" r:id="rId8"/>
    <p:sldLayoutId id="2147483699" r:id="rId9"/>
    <p:sldLayoutId id="2147483698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essormerwyn.files.wordpress.com/2015/08/many-to-many-model.jp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fessormerwyn.files.wordpress.com/2015/08/many-to-one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1830" y="2007351"/>
            <a:ext cx="11658600" cy="1599734"/>
          </a:xfrm>
        </p:spPr>
        <p:txBody>
          <a:bodyPr/>
          <a:lstStyle/>
          <a:p>
            <a:pPr eaLnBrk="1" hangingPunct="1"/>
            <a:r>
              <a:rPr lang="en-US" sz="5400" dirty="0" smtClean="0"/>
              <a:t>Chapter 4:  Threads</a:t>
            </a:r>
            <a:br>
              <a:rPr lang="en-US" sz="5400" dirty="0" smtClean="0"/>
            </a:br>
            <a:r>
              <a:rPr lang="en-US" sz="5400" dirty="0" smtClean="0"/>
              <a:t>(7</a:t>
            </a:r>
            <a:r>
              <a:rPr lang="en-US" sz="5400" baseline="30000" dirty="0" smtClean="0"/>
              <a:t>th</a:t>
            </a:r>
            <a:r>
              <a:rPr lang="en-US" sz="5400" dirty="0" smtClean="0"/>
              <a:t> Edition)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800" dirty="0" smtClean="0"/>
              <a:t>(</a:t>
            </a:r>
            <a:r>
              <a:rPr lang="en-US" sz="2800" dirty="0" err="1" smtClean="0"/>
              <a:t>Sharmin</a:t>
            </a:r>
            <a:r>
              <a:rPr lang="en-US" sz="2800" dirty="0" smtClean="0"/>
              <a:t> </a:t>
            </a:r>
            <a:r>
              <a:rPr lang="en-US" sz="2800" dirty="0" err="1" smtClean="0"/>
              <a:t>Afrose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Ref: NAT</a:t>
            </a: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Each user-level thread maps to kernel thread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</a:t>
            </a:r>
          </a:p>
          <a:p>
            <a:pPr lvl="1"/>
            <a:r>
              <a:rPr lang="en-US" sz="2400" dirty="0" smtClean="0"/>
              <a:t>Windows NT/XP/2000</a:t>
            </a:r>
          </a:p>
          <a:p>
            <a:pPr lvl="1"/>
            <a:r>
              <a:rPr lang="en-US" sz="2400" dirty="0" smtClean="0"/>
              <a:t>Linux</a:t>
            </a:r>
          </a:p>
          <a:p>
            <a:pPr lvl="1"/>
            <a:r>
              <a:rPr lang="en-US" sz="2400" dirty="0" smtClean="0"/>
              <a:t>Solaris 9 and later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209674" y="5231830"/>
            <a:ext cx="118205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444444"/>
                </a:solidFill>
                <a:latin typeface="Gentium Basic"/>
              </a:rPr>
              <a:t>There is one to one relationship of user level thread to the kernel level </a:t>
            </a:r>
            <a:r>
              <a:rPr lang="en-US" sz="3200" dirty="0" err="1" smtClean="0">
                <a:solidFill>
                  <a:srgbClr val="444444"/>
                </a:solidFill>
                <a:latin typeface="Gentium Basic"/>
              </a:rPr>
              <a:t>thread.This</a:t>
            </a:r>
            <a:r>
              <a:rPr lang="en-US" sz="3200" smtClean="0">
                <a:solidFill>
                  <a:srgbClr val="444444"/>
                </a:solidFill>
                <a:latin typeface="Gentium Basic"/>
              </a:rPr>
              <a:t> model </a:t>
            </a:r>
            <a:r>
              <a:rPr lang="en-US" sz="3200" dirty="0">
                <a:solidFill>
                  <a:srgbClr val="444444"/>
                </a:solidFill>
                <a:latin typeface="Gentium Basic"/>
              </a:rPr>
              <a:t>provides more concurrency than the many to one model. It also another thread to run when a thread makes a blocking system call. It support multiple thread to execute in parallel on microprocessors.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One-to-one Model</a:t>
            </a:r>
          </a:p>
        </p:txBody>
      </p:sp>
      <p:pic>
        <p:nvPicPr>
          <p:cNvPr id="47107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9988" y="2678113"/>
            <a:ext cx="11607800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2100263"/>
            <a:ext cx="11550650" cy="5926137"/>
          </a:xfrm>
        </p:spPr>
        <p:txBody>
          <a:bodyPr/>
          <a:lstStyle/>
          <a:p>
            <a:r>
              <a:rPr lang="en-US" sz="2400" dirty="0">
                <a:solidFill>
                  <a:srgbClr val="444444"/>
                </a:solidFill>
                <a:latin typeface="Gentium Basic"/>
              </a:rPr>
              <a:t>In this model, many user level threads multiplexes to the Kernel thread of smaller or equal numbers. The number of Kernel threads may be specific to either a particular application or a particular machine.</a:t>
            </a:r>
          </a:p>
          <a:p>
            <a:r>
              <a:rPr lang="en-US" sz="2400" dirty="0">
                <a:solidFill>
                  <a:srgbClr val="444444"/>
                </a:solidFill>
                <a:latin typeface="Gentium Basic"/>
              </a:rPr>
              <a:t>Following diagram shows the many to many model. In this model, developers can create as many user threads as necessary and the corresponding Kernel threads can run in parallels on a multiprocessor.</a:t>
            </a:r>
          </a:p>
          <a:p>
            <a:endParaRPr lang="en-US" sz="2400" dirty="0" smtClean="0"/>
          </a:p>
          <a:p>
            <a:r>
              <a:rPr lang="en-US" sz="2400" dirty="0" smtClean="0"/>
              <a:t>Solaris prior to version 9</a:t>
            </a:r>
          </a:p>
          <a:p>
            <a:endParaRPr lang="en-US" sz="2400" dirty="0" smtClean="0"/>
          </a:p>
          <a:p>
            <a:r>
              <a:rPr lang="en-US" sz="2400" dirty="0"/>
              <a:t>Solaris is a good example of this combined approach. In a combined system, multiple threads within the same application can run in parallel on multiple processors and a blocking system call need not block the entire process. 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Many-to-Many Model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25" y="1792288"/>
            <a:ext cx="7729538" cy="587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Thread Libraries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Provides the programmer and API for creating and managing threads.</a:t>
            </a:r>
          </a:p>
          <a:p>
            <a:r>
              <a:rPr lang="en-US" sz="2400" dirty="0" smtClean="0"/>
              <a:t>Three </a:t>
            </a:r>
            <a:r>
              <a:rPr lang="en-US" sz="2400" dirty="0"/>
              <a:t>primary thread libraries:</a:t>
            </a:r>
          </a:p>
          <a:p>
            <a:pPr lvl="1"/>
            <a:r>
              <a:rPr lang="en-US" sz="2400" dirty="0"/>
              <a:t> POSIX </a:t>
            </a:r>
            <a:r>
              <a:rPr lang="en-US" sz="2400" dirty="0" err="1"/>
              <a:t>Pthreads</a:t>
            </a:r>
            <a:endParaRPr lang="en-US" sz="2400" i="1" dirty="0"/>
          </a:p>
          <a:p>
            <a:pPr lvl="1"/>
            <a:r>
              <a:rPr lang="en-US" sz="2400" dirty="0"/>
              <a:t> Win32 threads</a:t>
            </a:r>
          </a:p>
          <a:p>
            <a:pPr lvl="1"/>
            <a:r>
              <a:rPr lang="en-US" sz="2400" dirty="0"/>
              <a:t> Java threads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Threading Issues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5" y="1981200"/>
            <a:ext cx="11026775" cy="5976938"/>
          </a:xfrm>
        </p:spPr>
        <p:txBody>
          <a:bodyPr/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Thread cancellation</a:t>
            </a:r>
            <a:r>
              <a:rPr lang="en-US" sz="2400" dirty="0" smtClean="0">
                <a:solidFill>
                  <a:srgbClr val="3366FF"/>
                </a:solidFill>
              </a:rPr>
              <a:t>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3366FF"/>
                </a:solidFill>
              </a:rPr>
              <a:t>target thread (page 139)</a:t>
            </a:r>
          </a:p>
          <a:p>
            <a:pPr lvl="1"/>
            <a:r>
              <a:rPr lang="en-US" sz="2400" dirty="0" smtClean="0"/>
              <a:t>Asynchronous Cancellation </a:t>
            </a:r>
            <a:endParaRPr lang="en-US" sz="2400" dirty="0"/>
          </a:p>
          <a:p>
            <a:pPr lvl="1"/>
            <a:r>
              <a:rPr lang="en-US" sz="2400" dirty="0" smtClean="0"/>
              <a:t>Deferred Cancellation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Signal handling </a:t>
            </a:r>
            <a:r>
              <a:rPr lang="en-US" sz="2400" dirty="0" smtClean="0"/>
              <a:t>(page 139)</a:t>
            </a:r>
          </a:p>
          <a:p>
            <a:pPr lvl="2"/>
            <a:r>
              <a:rPr lang="en-US" sz="2400" dirty="0" smtClean="0"/>
              <a:t>All signals, whether synchronous or asynchronous, follows the same pattern :</a:t>
            </a:r>
          </a:p>
          <a:p>
            <a:pPr lvl="3"/>
            <a:r>
              <a:rPr lang="en-US" sz="2400" dirty="0" smtClean="0"/>
              <a:t>A signal is generated by the occurrence of a particular event.</a:t>
            </a:r>
          </a:p>
          <a:p>
            <a:pPr lvl="3"/>
            <a:r>
              <a:rPr lang="en-US" sz="2400" dirty="0" smtClean="0"/>
              <a:t>A generated signal is delivered to a process</a:t>
            </a:r>
          </a:p>
          <a:p>
            <a:pPr lvl="3"/>
            <a:r>
              <a:rPr lang="en-US" sz="2400" dirty="0" smtClean="0"/>
              <a:t>Once delivered, the signal must be handled.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Thread Cancellation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632" y="1913468"/>
            <a:ext cx="9970293" cy="5907617"/>
          </a:xfrm>
        </p:spPr>
        <p:txBody>
          <a:bodyPr/>
          <a:lstStyle/>
          <a:p>
            <a:r>
              <a:rPr lang="en-US" sz="2800" dirty="0" smtClean="0"/>
              <a:t>Terminating a thread before it has finished</a:t>
            </a:r>
          </a:p>
          <a:p>
            <a:r>
              <a:rPr lang="en-US" sz="2800" dirty="0" smtClean="0"/>
              <a:t>Two general approaches:</a:t>
            </a:r>
          </a:p>
          <a:p>
            <a:pPr lvl="1"/>
            <a:r>
              <a:rPr lang="en-US" sz="2800" b="1" dirty="0" smtClean="0"/>
              <a:t>Asynchronous cancellation</a:t>
            </a:r>
            <a:r>
              <a:rPr lang="en-US" sz="2800" dirty="0" smtClean="0"/>
              <a:t> terminates the target thread  immediately</a:t>
            </a:r>
          </a:p>
          <a:p>
            <a:pPr lvl="1"/>
            <a:r>
              <a:rPr lang="en-US" sz="2800" b="1" dirty="0" smtClean="0"/>
              <a:t>Deferred cancellation</a:t>
            </a:r>
            <a:r>
              <a:rPr lang="en-US" sz="2800" dirty="0" smtClean="0"/>
              <a:t> allows the target thread to periodically check if it should be cancelled</a:t>
            </a:r>
          </a:p>
          <a:p>
            <a:pPr lvl="1">
              <a:buFont typeface="Monotype Sorts" pitchFamily="2" charset="2"/>
              <a:buNone/>
            </a:pPr>
            <a:endParaRPr lang="en-US" sz="2800" dirty="0" smtClean="0"/>
          </a:p>
          <a:p>
            <a:pPr lvl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18" y="0"/>
            <a:ext cx="12344400" cy="1120307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800" dirty="0">
                <a:solidFill>
                  <a:srgbClr val="0070C0"/>
                </a:solidFill>
              </a:rPr>
              <a:t>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800" dirty="0"/>
              <a:t>Synchronous and asynchronous received signal</a:t>
            </a:r>
            <a:r>
              <a:rPr lang="en-US" dirty="0"/>
              <a:t>.</a:t>
            </a:r>
          </a:p>
          <a:p>
            <a:pPr marL="1974850" lvl="3" indent="-342900">
              <a:buFont typeface="Wingdings" panose="05000000000000000000" pitchFamily="2" charset="2"/>
              <a:buChar char="§"/>
            </a:pPr>
            <a:r>
              <a:rPr lang="en-US" sz="2400" dirty="0"/>
              <a:t>Every Signal may be handled by one of two possible  handlers: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400" dirty="0"/>
              <a:t>A default signal handler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400" dirty="0"/>
              <a:t>A user-defined signal handler</a:t>
            </a:r>
          </a:p>
          <a:p>
            <a:endParaRPr lang="en-US" b="1" dirty="0">
              <a:solidFill>
                <a:srgbClr val="0066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7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4253" y="968189"/>
            <a:ext cx="11658600" cy="1761098"/>
          </a:xfrm>
        </p:spPr>
        <p:txBody>
          <a:bodyPr/>
          <a:lstStyle/>
          <a:p>
            <a:pPr eaLnBrk="1" hangingPunct="1"/>
            <a:r>
              <a:rPr lang="en-US" sz="4800" dirty="0" smtClean="0"/>
              <a:t>End of Chapter 4</a:t>
            </a:r>
            <a:br>
              <a:rPr lang="en-US" sz="4800" dirty="0" smtClean="0"/>
            </a:b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mtClean="0"/>
              <a:t>Single and Multithreaded Processes</a:t>
            </a:r>
          </a:p>
        </p:txBody>
      </p:sp>
      <p:pic>
        <p:nvPicPr>
          <p:cNvPr id="2253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3588" y="1798638"/>
            <a:ext cx="9901237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43636" y="1658942"/>
            <a:ext cx="98387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 in a word processor, a background thread may check spelling and grammar while a foreground thread processes user input ( keystrokes ), while yet a third thread loads images from the hard drive, and a fourth does periodic automatic backups of the file being edited.</a:t>
            </a:r>
          </a:p>
        </p:txBody>
      </p:sp>
    </p:spTree>
    <p:extLst>
      <p:ext uri="{BB962C8B-B14F-4D97-AF65-F5344CB8AC3E}">
        <p14:creationId xmlns:p14="http://schemas.microsoft.com/office/powerpoint/2010/main" val="36559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611188"/>
            <a:ext cx="10426700" cy="417512"/>
          </a:xfrm>
        </p:spPr>
        <p:txBody>
          <a:bodyPr/>
          <a:lstStyle/>
          <a:p>
            <a:pPr eaLnBrk="1" hangingPunct="1"/>
            <a:r>
              <a:rPr lang="en-US" smtClean="0"/>
              <a:t>Benefits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/>
              <a:t>Responsiveness – </a:t>
            </a:r>
            <a:r>
              <a:rPr lang="en-US" altLang="en-US" sz="2400" dirty="0"/>
              <a:t>may allow </a:t>
            </a:r>
            <a:r>
              <a:rPr lang="en-US" altLang="en-US" sz="2400" b="1" dirty="0">
                <a:solidFill>
                  <a:srgbClr val="0070C0"/>
                </a:solidFill>
              </a:rPr>
              <a:t>continued execution </a:t>
            </a:r>
            <a:r>
              <a:rPr lang="en-US" altLang="en-US" sz="2400" dirty="0"/>
              <a:t>if part of process is blocked, especially important for user interfaces</a:t>
            </a:r>
          </a:p>
          <a:p>
            <a:r>
              <a:rPr lang="en-US" altLang="en-US" sz="2400" b="1" dirty="0"/>
              <a:t>Resource Sharing – </a:t>
            </a:r>
            <a:r>
              <a:rPr lang="en-US" altLang="en-US" sz="2400" dirty="0"/>
              <a:t>threads share resources of process, easier than shared memory or message passing</a:t>
            </a:r>
          </a:p>
          <a:p>
            <a:r>
              <a:rPr lang="en-US" altLang="en-US" sz="2400" b="1" dirty="0"/>
              <a:t>Economy – </a:t>
            </a:r>
            <a:r>
              <a:rPr lang="en-US" altLang="en-US" sz="2400" dirty="0"/>
              <a:t>cheaper than process creation, thread switching lower overhead than context switching</a:t>
            </a:r>
          </a:p>
          <a:p>
            <a:r>
              <a:rPr lang="en-US" altLang="en-US" sz="2400" b="1" dirty="0"/>
              <a:t>Scalability – </a:t>
            </a:r>
            <a:r>
              <a:rPr lang="en-US" altLang="en-US" sz="2400" dirty="0"/>
              <a:t>process can take advantage of multiprocessor architectures</a:t>
            </a:r>
            <a:br>
              <a:rPr lang="en-US" altLang="en-US" sz="2400" dirty="0"/>
            </a:b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Threads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User Thread : Support for thread may be provided at user level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54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 Threads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Supported by the Kernel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Examples</a:t>
            </a:r>
          </a:p>
          <a:p>
            <a:pPr lvl="1"/>
            <a:r>
              <a:rPr lang="en-US" sz="2400" dirty="0" smtClean="0"/>
              <a:t>Windows XP/2000</a:t>
            </a:r>
          </a:p>
          <a:p>
            <a:pPr lvl="1"/>
            <a:r>
              <a:rPr lang="en-US" sz="2400" dirty="0" smtClean="0"/>
              <a:t>Solaris</a:t>
            </a:r>
          </a:p>
          <a:p>
            <a:pPr lvl="1"/>
            <a:r>
              <a:rPr lang="en-US" sz="2400" dirty="0" smtClean="0"/>
              <a:t>Linux</a:t>
            </a:r>
          </a:p>
          <a:p>
            <a:pPr lvl="1"/>
            <a:r>
              <a:rPr lang="en-US" sz="2400" dirty="0" smtClean="0"/>
              <a:t>Tru64 UNIX</a:t>
            </a:r>
          </a:p>
          <a:p>
            <a:pPr lvl="1"/>
            <a:r>
              <a:rPr lang="en-US" sz="2400" dirty="0" smtClean="0"/>
              <a:t>Mac OS X</a:t>
            </a:r>
          </a:p>
          <a:p>
            <a:pPr marL="652462" lvl="1" indent="0">
              <a:buNone/>
            </a:pPr>
            <a:endParaRPr lang="en-US" dirty="0"/>
          </a:p>
          <a:p>
            <a:pPr marL="652462" lvl="1" indent="0">
              <a:buNone/>
            </a:pPr>
            <a:endParaRPr lang="en-US" dirty="0" smtClean="0"/>
          </a:p>
          <a:p>
            <a:pPr marL="652462" lvl="1" indent="0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There must exists a relationship between user thread and kernel thread.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Multithreading Models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Many-to-One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One-to-One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Many-to-Many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63311"/>
            <a:ext cx="12344400" cy="6040438"/>
          </a:xfrm>
        </p:spPr>
        <p:txBody>
          <a:bodyPr/>
          <a:lstStyle/>
          <a:p>
            <a:r>
              <a:rPr lang="en-US" smtClean="0"/>
              <a:t>Many user-level threads mapped to single kernel thread</a:t>
            </a:r>
          </a:p>
          <a:p>
            <a:endParaRPr lang="en-US" smtClean="0"/>
          </a:p>
          <a:p>
            <a:r>
              <a:rPr lang="en-US" smtClean="0"/>
              <a:t>Examples: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Solaris Green Threads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GNU Portable Threads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6765" y="4270392"/>
            <a:ext cx="113269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85D7"/>
                </a:solidFill>
                <a:latin typeface="Gentium Basic"/>
                <a:hlinkClick r:id="rId3"/>
              </a:rPr>
              <a:t/>
            </a:r>
            <a:br>
              <a:rPr lang="en-US" dirty="0">
                <a:solidFill>
                  <a:srgbClr val="1185D7"/>
                </a:solidFill>
                <a:latin typeface="Gentium Basic"/>
                <a:hlinkClick r:id="rId3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6764" y="4037310"/>
            <a:ext cx="1157343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4444"/>
                </a:solidFill>
                <a:latin typeface="Gentium Basic"/>
              </a:rPr>
              <a:t>Many to one model maps many user level threads to one Kernel level thread. Thread management is done in user space. When thread makes a blocking system call, the entire process will be blocks. Only one thread can access the Kernel at a time</a:t>
            </a:r>
            <a:r>
              <a:rPr lang="en-US" sz="2800" dirty="0" smtClean="0">
                <a:solidFill>
                  <a:srgbClr val="444444"/>
                </a:solidFill>
                <a:latin typeface="Gentium Basic"/>
              </a:rPr>
              <a:t>, so </a:t>
            </a:r>
            <a:r>
              <a:rPr lang="en-US" sz="2800" dirty="0">
                <a:solidFill>
                  <a:srgbClr val="444444"/>
                </a:solidFill>
                <a:latin typeface="Gentium Basic"/>
              </a:rPr>
              <a:t>multiple threads are unable to run in parallel on multiprocessors.</a:t>
            </a:r>
          </a:p>
          <a:p>
            <a:r>
              <a:rPr lang="en-US" sz="2800" dirty="0">
                <a:solidFill>
                  <a:srgbClr val="444444"/>
                </a:solidFill>
                <a:latin typeface="Gentium Basic"/>
              </a:rPr>
              <a:t>If the user level thread libraries are implemented in the operating system in such a way that system does not support them then Kernel threads use the many to one relationship modes.</a:t>
            </a:r>
          </a:p>
          <a:p>
            <a:r>
              <a:rPr lang="en-US" dirty="0">
                <a:solidFill>
                  <a:srgbClr val="1185D7"/>
                </a:solidFill>
                <a:latin typeface="Gentium Basic"/>
                <a:hlinkClick r:id="rId4"/>
              </a:rPr>
              <a:t/>
            </a:r>
            <a:br>
              <a:rPr lang="en-US" dirty="0">
                <a:solidFill>
                  <a:srgbClr val="1185D7"/>
                </a:solidFill>
                <a:latin typeface="Gentium Basic"/>
                <a:hlinkClick r:id="rId4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Many-to-One Model</a:t>
            </a:r>
          </a:p>
        </p:txBody>
      </p:sp>
      <p:pic>
        <p:nvPicPr>
          <p:cNvPr id="43011" name="Picture 4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4213" y="1522413"/>
            <a:ext cx="7915275" cy="694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3439</TotalTime>
  <Words>574</Words>
  <Application>Microsoft Office PowerPoint</Application>
  <PresentationFormat>Custom</PresentationFormat>
  <Paragraphs>97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os-8</vt:lpstr>
      <vt:lpstr>Chapter 4:  Threads (7th Edition)  (Sharmin Afrose) Ref: NAT</vt:lpstr>
      <vt:lpstr>Single and Multithreaded Processes</vt:lpstr>
      <vt:lpstr>PowerPoint Presentation</vt:lpstr>
      <vt:lpstr>Benefits</vt:lpstr>
      <vt:lpstr>User Threads</vt:lpstr>
      <vt:lpstr>Kernel Threads</vt:lpstr>
      <vt:lpstr>Multithreading Models</vt:lpstr>
      <vt:lpstr>Many-to-One</vt:lpstr>
      <vt:lpstr>Many-to-One Model</vt:lpstr>
      <vt:lpstr>One-to-One</vt:lpstr>
      <vt:lpstr>One-to-one Model</vt:lpstr>
      <vt:lpstr>Many-to-Many Model</vt:lpstr>
      <vt:lpstr>Many-to-Many Model</vt:lpstr>
      <vt:lpstr>Thread Libraries</vt:lpstr>
      <vt:lpstr>Threading Issues</vt:lpstr>
      <vt:lpstr>Thread Cancellation</vt:lpstr>
      <vt:lpstr> Signal handling</vt:lpstr>
      <vt:lpstr>End of Chapter 4 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5.01</dc:title>
  <dc:creator>Marilyn Turnamian</dc:creator>
  <cp:lastModifiedBy>Shakila Zaman</cp:lastModifiedBy>
  <cp:revision>349</cp:revision>
  <cp:lastPrinted>2011-01-26T17:51:27Z</cp:lastPrinted>
  <dcterms:created xsi:type="dcterms:W3CDTF">2011-01-26T16:51:35Z</dcterms:created>
  <dcterms:modified xsi:type="dcterms:W3CDTF">2018-10-29T09:17:52Z</dcterms:modified>
</cp:coreProperties>
</file>