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18" r:id="rId2"/>
    <p:sldId id="256" r:id="rId3"/>
    <p:sldId id="353" r:id="rId4"/>
    <p:sldId id="257" r:id="rId5"/>
    <p:sldId id="376" r:id="rId6"/>
    <p:sldId id="278" r:id="rId7"/>
    <p:sldId id="258" r:id="rId8"/>
    <p:sldId id="260" r:id="rId9"/>
    <p:sldId id="261" r:id="rId10"/>
    <p:sldId id="262" r:id="rId11"/>
    <p:sldId id="263" r:id="rId12"/>
    <p:sldId id="380" r:id="rId13"/>
    <p:sldId id="372" r:id="rId14"/>
    <p:sldId id="266" r:id="rId15"/>
    <p:sldId id="373" r:id="rId16"/>
    <p:sldId id="374" r:id="rId17"/>
    <p:sldId id="360" r:id="rId18"/>
    <p:sldId id="378" r:id="rId19"/>
    <p:sldId id="269" r:id="rId20"/>
    <p:sldId id="361" r:id="rId21"/>
    <p:sldId id="379" r:id="rId22"/>
    <p:sldId id="270" r:id="rId23"/>
    <p:sldId id="271" r:id="rId24"/>
    <p:sldId id="281" r:id="rId25"/>
    <p:sldId id="282" r:id="rId26"/>
    <p:sldId id="272" r:id="rId27"/>
    <p:sldId id="283" r:id="rId28"/>
    <p:sldId id="377" r:id="rId29"/>
    <p:sldId id="273" r:id="rId30"/>
    <p:sldId id="274" r:id="rId31"/>
    <p:sldId id="292" r:id="rId32"/>
    <p:sldId id="375" r:id="rId33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17">
          <p15:clr>
            <a:srgbClr val="A4A3A4"/>
          </p15:clr>
        </p15:guide>
        <p15:guide id="2" pos="1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-1182" y="-102"/>
      </p:cViewPr>
      <p:guideLst>
        <p:guide orient="horz" pos="1517"/>
        <p:guide pos="1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</a:defRPr>
            </a:lvl1pPr>
          </a:lstStyle>
          <a:p>
            <a:fld id="{54492EB3-0312-4C94-ACA2-C5355F3C76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1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</a:defRPr>
            </a:lvl1pPr>
          </a:lstStyle>
          <a:p>
            <a:fld id="{0C9E32B4-B3B1-4225-B1EE-1A9B01E99D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9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34060-CEFA-42F5-8F8B-10AE1E493BE7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360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689BC-F572-4BA9-AB89-A03A584F0857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9501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689BC-F572-4BA9-AB89-A03A584F0857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9501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08355F-3906-4B8A-A13C-4D51DD85A2A4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0926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5B593B-0AEB-430F-A40A-ABB32B8A3B3A}" type="slidenum">
              <a:rPr lang="en-US"/>
              <a:pPr/>
              <a:t>17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1216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8AC77-05AD-4B47-9659-126DABED6D46}" type="slidenum">
              <a:rPr lang="en-US"/>
              <a:pPr/>
              <a:t>19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1676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64175B-759C-440D-948D-A19806604024}" type="slidenum">
              <a:rPr lang="en-US"/>
              <a:pPr/>
              <a:t>20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5076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8AC77-05AD-4B47-9659-126DABED6D46}" type="slidenum">
              <a:rPr lang="en-US"/>
              <a:pPr/>
              <a:t>21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1676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52C7D-DD15-4840-8F87-F3C9189612C6}" type="slidenum">
              <a:rPr lang="en-US"/>
              <a:pPr/>
              <a:t>22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5230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51B8F-42BC-4F70-BBB4-B75117B82E89}" type="slidenum">
              <a:rPr lang="en-US"/>
              <a:pPr/>
              <a:t>23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1908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8AB46-E39A-45DC-96AA-EBEAB3713A7B}" type="slidenum">
              <a:rPr lang="en-US"/>
              <a:pPr/>
              <a:t>24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2308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C76A4-7CFC-45C3-A87F-C66B869671CB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6873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BD9BEE-782A-4A51-B4CD-DD4202A318B3}" type="slidenum">
              <a:rPr lang="en-US"/>
              <a:pPr/>
              <a:t>25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9872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9D6252-9D79-45B3-A133-502007AED4E7}" type="slidenum">
              <a:rPr lang="en-US"/>
              <a:pPr/>
              <a:t>26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3984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285CF-9147-4C86-BFB0-5537E5985403}" type="slidenum">
              <a:rPr lang="en-US"/>
              <a:pPr/>
              <a:t>27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Partitions</a:t>
            </a:r>
            <a:r>
              <a:rPr lang="en-US" baseline="0" dirty="0" smtClean="0"/>
              <a:t> ready queue into several queues.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4040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955D52-9982-4A86-A44F-222362204651}" type="slidenum">
              <a:rPr lang="en-US"/>
              <a:pPr/>
              <a:t>29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1742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79A738-9A4B-4B70-A2E4-85751BE973DF}" type="slidenum">
              <a:rPr lang="en-US"/>
              <a:pPr/>
              <a:t>30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23070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18887-75B5-408A-B8AC-5EA0ABF8D853}" type="slidenum">
              <a:rPr lang="en-US"/>
              <a:pPr/>
              <a:t>31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455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117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4ED71-0D3F-4B0F-92B2-0A838296B595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671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04C15-BB92-480D-A600-A12CC9213F13}" type="slidenum">
              <a:rPr lang="en-US"/>
              <a:pPr/>
              <a:t>6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1817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20190-F904-4007-A11B-C0603F036466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6735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60FD50-1798-4884-8B81-CDFE853188F9}" type="slidenum">
              <a:rPr lang="en-US"/>
              <a:pPr/>
              <a:t>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8603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D7B7A3-AC53-43E5-B643-2C51BEB2A4FF}" type="slidenum">
              <a:rPr lang="en-US"/>
              <a:pPr/>
              <a:t>9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7353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CDA14-3197-4095-A0D3-F47D3DA01A1E}" type="slidenum">
              <a:rPr lang="en-US"/>
              <a:pPr/>
              <a:t>10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892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7353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Operating System Concepts  – 8</a:t>
            </a:r>
            <a:r>
              <a:rPr lang="en-US" sz="14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2286000" y="1862667"/>
          <a:ext cx="9144000" cy="5418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8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Rectangle 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62667"/>
                        <a:ext cx="9144000" cy="5418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7" descr="Slide_iconblue_p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9645" y="6438901"/>
            <a:ext cx="3524250" cy="18923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" name="Picture 8" descr="BD21332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09813" y="4804833"/>
            <a:ext cx="9053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3048000"/>
            <a:ext cx="116586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28700" y="8331200"/>
            <a:ext cx="28575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200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686300" y="8331200"/>
            <a:ext cx="43434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200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2998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3000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6397625" y="8818563"/>
            <a:ext cx="6445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5.</a:t>
            </a:r>
            <a:fld id="{2A4C16DD-49BF-48F5-8211-DA6BB90C5110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4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3686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6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Chapter 5:  CPU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533400"/>
            <a:ext cx="12006263" cy="609600"/>
          </a:xfrm>
        </p:spPr>
        <p:txBody>
          <a:bodyPr/>
          <a:lstStyle/>
          <a:p>
            <a:pPr eaLnBrk="1" hangingPunct="1"/>
            <a:r>
              <a:rPr lang="en-US" sz="4000" smtClean="0"/>
              <a:t>First-Come, First-Served (FCFS) Scheduling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6650" y="1369014"/>
            <a:ext cx="11349038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z="2800" dirty="0" smtClean="0"/>
              <a:t>		</a:t>
            </a:r>
            <a:r>
              <a:rPr lang="en-US" sz="2400" u="sng" dirty="0" smtClean="0"/>
              <a:t>Process</a:t>
            </a:r>
            <a:r>
              <a:rPr lang="en-US" sz="2400" dirty="0" smtClean="0"/>
              <a:t>	</a:t>
            </a:r>
            <a:r>
              <a:rPr lang="en-US" sz="2400" u="sng" dirty="0" smtClean="0"/>
              <a:t>Burst Time	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	24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	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	 </a:t>
            </a:r>
            <a:r>
              <a:rPr lang="en-US" sz="2400" dirty="0" smtClean="0"/>
              <a:t>3</a:t>
            </a:r>
            <a:r>
              <a:rPr lang="en-US" sz="2400" i="1" baseline="-25000" dirty="0" smtClean="0"/>
              <a:t> </a:t>
            </a:r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z="2400" dirty="0" smtClean="0"/>
              <a:t>Suppose that the processes arrive in the order: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  </a:t>
            </a:r>
            <a:br>
              <a:rPr lang="en-US" sz="2400" i="1" baseline="-25000" dirty="0" smtClean="0"/>
            </a:br>
            <a:r>
              <a:rPr lang="en-US" sz="2400" dirty="0" smtClean="0"/>
              <a:t>The Gantt Chart for the schedule is:</a:t>
            </a:r>
            <a:br>
              <a:rPr lang="en-US" sz="24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endParaRPr lang="en-US" sz="2800" dirty="0" smtClean="0"/>
          </a:p>
        </p:txBody>
      </p:sp>
      <p:grpSp>
        <p:nvGrpSpPr>
          <p:cNvPr id="35844" name="Group 18"/>
          <p:cNvGrpSpPr>
            <a:grpSpLocks/>
          </p:cNvGrpSpPr>
          <p:nvPr/>
        </p:nvGrpSpPr>
        <p:grpSpPr bwMode="auto">
          <a:xfrm>
            <a:off x="1722438" y="4276725"/>
            <a:ext cx="8821154" cy="1995676"/>
            <a:chOff x="888" y="2688"/>
            <a:chExt cx="3422" cy="682"/>
          </a:xfrm>
        </p:grpSpPr>
        <p:sp>
          <p:nvSpPr>
            <p:cNvPr id="35845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1819" y="2764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3307" y="2764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Helvetica" charset="0"/>
                </a:rPr>
                <a:t>P</a:t>
              </a:r>
              <a:r>
                <a:rPr lang="en-US" baseline="-25000" dirty="0">
                  <a:latin typeface="Helvetica" charset="0"/>
                </a:rPr>
                <a:t>2</a:t>
              </a:r>
              <a:endParaRPr lang="en-US" dirty="0">
                <a:latin typeface="Helvetica" charset="0"/>
              </a:endParaRP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3883" y="2764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9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Text Box 14"/>
            <p:cNvSpPr txBox="1">
              <a:spLocks noChangeArrowheads="1"/>
            </p:cNvSpPr>
            <p:nvPr/>
          </p:nvSpPr>
          <p:spPr bwMode="auto">
            <a:xfrm>
              <a:off x="2973" y="319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  <p:sp>
          <p:nvSpPr>
            <p:cNvPr id="35856" name="Text Box 15"/>
            <p:cNvSpPr txBox="1">
              <a:spLocks noChangeArrowheads="1"/>
            </p:cNvSpPr>
            <p:nvPr/>
          </p:nvSpPr>
          <p:spPr bwMode="auto">
            <a:xfrm>
              <a:off x="3549" y="319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27</a:t>
              </a:r>
            </a:p>
          </p:txBody>
        </p:sp>
        <p:sp>
          <p:nvSpPr>
            <p:cNvPr id="35857" name="Text Box 16"/>
            <p:cNvSpPr txBox="1">
              <a:spLocks noChangeArrowheads="1"/>
            </p:cNvSpPr>
            <p:nvPr/>
          </p:nvSpPr>
          <p:spPr bwMode="auto">
            <a:xfrm>
              <a:off x="4125" y="319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35858" name="Text Box 17"/>
            <p:cNvSpPr txBox="1">
              <a:spLocks noChangeArrowheads="1"/>
            </p:cNvSpPr>
            <p:nvPr/>
          </p:nvSpPr>
          <p:spPr bwMode="auto">
            <a:xfrm>
              <a:off x="888" y="3196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347990" y="6272401"/>
            <a:ext cx="11349038" cy="12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488950" indent="-4889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1060450" indent="-40798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550988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2039938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530475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3183912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837022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4490133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5143243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endParaRPr lang="en-US" sz="2800" kern="0" dirty="0" smtClean="0"/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z="2400" kern="0" dirty="0" smtClean="0"/>
              <a:t>Waiting time for </a:t>
            </a:r>
            <a:r>
              <a:rPr lang="en-US" sz="2400" i="1" kern="0" dirty="0" smtClean="0"/>
              <a:t>P</a:t>
            </a:r>
            <a:r>
              <a:rPr lang="en-US" sz="2400" i="1" kern="0" baseline="-25000" dirty="0" smtClean="0"/>
              <a:t>1</a:t>
            </a:r>
            <a:r>
              <a:rPr lang="en-US" sz="2400" kern="0" dirty="0" smtClean="0"/>
              <a:t>  = 0; </a:t>
            </a:r>
            <a:r>
              <a:rPr lang="en-US" sz="2400" i="1" kern="0" dirty="0" smtClean="0"/>
              <a:t>P</a:t>
            </a:r>
            <a:r>
              <a:rPr lang="en-US" sz="2400" i="1" kern="0" baseline="-25000" dirty="0" smtClean="0"/>
              <a:t>2</a:t>
            </a:r>
            <a:r>
              <a:rPr lang="en-US" sz="2400" kern="0" dirty="0" smtClean="0"/>
              <a:t>  = 24; </a:t>
            </a:r>
            <a:r>
              <a:rPr lang="en-US" sz="2400" i="1" kern="0" dirty="0" smtClean="0"/>
              <a:t>P</a:t>
            </a:r>
            <a:r>
              <a:rPr lang="en-US" sz="2400" i="1" kern="0" baseline="-25000" dirty="0" smtClean="0"/>
              <a:t>3 </a:t>
            </a:r>
            <a:r>
              <a:rPr lang="en-US" sz="2400" kern="0" dirty="0" smtClean="0"/>
              <a:t>= 27</a:t>
            </a:r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z="2400" kern="0" dirty="0" smtClean="0"/>
              <a:t>Average waiting time:  (0 + 24 + 27)/3 = </a:t>
            </a:r>
            <a:r>
              <a:rPr lang="en-US" sz="2400" kern="0" dirty="0" smtClean="0"/>
              <a:t>17</a:t>
            </a:r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z="2400" kern="0" dirty="0" smtClean="0"/>
              <a:t>Turnaround time </a:t>
            </a:r>
            <a:r>
              <a:rPr lang="en-US" sz="2400" i="1" kern="0" dirty="0"/>
              <a:t>P</a:t>
            </a:r>
            <a:r>
              <a:rPr lang="en-US" sz="2400" i="1" kern="0" baseline="-25000" dirty="0"/>
              <a:t>1</a:t>
            </a:r>
            <a:r>
              <a:rPr lang="en-US" sz="2400" kern="0" dirty="0"/>
              <a:t>  = </a:t>
            </a:r>
            <a:r>
              <a:rPr lang="en-US" sz="2400" kern="0" dirty="0" smtClean="0"/>
              <a:t>24; </a:t>
            </a:r>
            <a:r>
              <a:rPr lang="en-US" sz="2400" i="1" kern="0" dirty="0"/>
              <a:t>P</a:t>
            </a:r>
            <a:r>
              <a:rPr lang="en-US" sz="2400" i="1" kern="0" baseline="-25000" dirty="0"/>
              <a:t>2</a:t>
            </a:r>
            <a:r>
              <a:rPr lang="en-US" sz="2400" kern="0" dirty="0"/>
              <a:t>  = </a:t>
            </a:r>
            <a:r>
              <a:rPr lang="en-US" sz="2400" kern="0" dirty="0" smtClean="0"/>
              <a:t>27; </a:t>
            </a:r>
            <a:r>
              <a:rPr lang="en-US" sz="2400" i="1" kern="0" dirty="0"/>
              <a:t>P</a:t>
            </a:r>
            <a:r>
              <a:rPr lang="en-US" sz="2400" i="1" kern="0" baseline="-25000" dirty="0"/>
              <a:t>3 </a:t>
            </a:r>
            <a:r>
              <a:rPr lang="en-US" sz="2400" kern="0" dirty="0"/>
              <a:t>= </a:t>
            </a:r>
            <a:r>
              <a:rPr lang="en-US" sz="2400" kern="0" dirty="0" smtClean="0"/>
              <a:t>30</a:t>
            </a:r>
            <a:endParaRPr lang="en-US" sz="24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smtClean="0"/>
              <a:t>FCFS Scheduling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  <a:tabLst>
                <a:tab pos="5214938" algn="ctr"/>
              </a:tabLst>
            </a:pPr>
            <a:r>
              <a:rPr lang="en-US" sz="2400" dirty="0" smtClean="0"/>
              <a:t>Suppose that the processes arrive in the order:</a:t>
            </a:r>
          </a:p>
          <a:p>
            <a:pPr>
              <a:buFont typeface="Monotype Sorts" charset="2"/>
              <a:buNone/>
              <a:tabLst>
                <a:tab pos="5214938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</a:t>
            </a:r>
            <a:r>
              <a:rPr lang="en-US" sz="2400" dirty="0" smtClean="0"/>
              <a:t> 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</a:t>
            </a:r>
          </a:p>
          <a:p>
            <a:pPr>
              <a:tabLst>
                <a:tab pos="5214938" algn="ctr"/>
              </a:tabLst>
            </a:pPr>
            <a:r>
              <a:rPr lang="en-US" sz="2400" dirty="0" smtClean="0"/>
              <a:t>The Gantt chart for the schedule is:</a:t>
            </a:r>
            <a:br>
              <a:rPr lang="en-US" sz="2400" dirty="0" smtClean="0"/>
            </a:br>
            <a:endParaRPr lang="en-US" sz="2400" dirty="0" smtClean="0"/>
          </a:p>
          <a:p>
            <a:pPr>
              <a:tabLst>
                <a:tab pos="5214938" algn="ctr"/>
              </a:tabLst>
            </a:pPr>
            <a:endParaRPr lang="en-US" sz="2400" dirty="0" smtClean="0"/>
          </a:p>
          <a:p>
            <a:pPr>
              <a:tabLst>
                <a:tab pos="5214938" algn="ctr"/>
              </a:tabLst>
            </a:pPr>
            <a:endParaRPr lang="en-US" sz="2400" dirty="0" smtClean="0"/>
          </a:p>
          <a:p>
            <a:pPr>
              <a:tabLst>
                <a:tab pos="5214938" algn="ctr"/>
              </a:tabLst>
            </a:pPr>
            <a:endParaRPr lang="en-US" sz="2400" dirty="0" smtClean="0"/>
          </a:p>
          <a:p>
            <a:pPr>
              <a:tabLst>
                <a:tab pos="5214938" algn="ctr"/>
              </a:tabLst>
            </a:pPr>
            <a:endParaRPr lang="en-US" sz="2400" dirty="0" smtClean="0"/>
          </a:p>
          <a:p>
            <a:pPr>
              <a:tabLst>
                <a:tab pos="5214938" algn="ctr"/>
              </a:tabLst>
            </a:pPr>
            <a:endParaRPr lang="en-US" sz="2400" dirty="0" smtClean="0"/>
          </a:p>
          <a:p>
            <a:pPr>
              <a:tabLst>
                <a:tab pos="5214938" algn="ctr"/>
              </a:tabLst>
            </a:pPr>
            <a:endParaRPr lang="en-US" sz="2400" dirty="0" smtClean="0"/>
          </a:p>
        </p:txBody>
      </p:sp>
      <p:grpSp>
        <p:nvGrpSpPr>
          <p:cNvPr id="37892" name="Group 20"/>
          <p:cNvGrpSpPr>
            <a:grpSpLocks/>
          </p:cNvGrpSpPr>
          <p:nvPr/>
        </p:nvGrpSpPr>
        <p:grpSpPr bwMode="auto">
          <a:xfrm>
            <a:off x="2909888" y="3473450"/>
            <a:ext cx="8177212" cy="1443038"/>
            <a:chOff x="884" y="1650"/>
            <a:chExt cx="3434" cy="682"/>
          </a:xfrm>
        </p:grpSpPr>
        <p:sp>
          <p:nvSpPr>
            <p:cNvPr id="37893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4" name="Text Box 7"/>
            <p:cNvSpPr txBox="1">
              <a:spLocks noChangeArrowheads="1"/>
            </p:cNvSpPr>
            <p:nvPr/>
          </p:nvSpPr>
          <p:spPr bwMode="auto">
            <a:xfrm flipH="1">
              <a:off x="3222" y="1726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5" name="Text Box 8"/>
            <p:cNvSpPr txBox="1">
              <a:spLocks noChangeArrowheads="1"/>
            </p:cNvSpPr>
            <p:nvPr/>
          </p:nvSpPr>
          <p:spPr bwMode="auto">
            <a:xfrm flipH="1">
              <a:off x="1734" y="1726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6" name="Text Box 9"/>
            <p:cNvSpPr txBox="1">
              <a:spLocks noChangeArrowheads="1"/>
            </p:cNvSpPr>
            <p:nvPr/>
          </p:nvSpPr>
          <p:spPr bwMode="auto">
            <a:xfrm flipH="1">
              <a:off x="1158" y="1726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7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Text Box 16"/>
            <p:cNvSpPr txBox="1">
              <a:spLocks noChangeArrowheads="1"/>
            </p:cNvSpPr>
            <p:nvPr/>
          </p:nvSpPr>
          <p:spPr bwMode="auto">
            <a:xfrm flipH="1">
              <a:off x="2088" y="215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37904" name="Text Box 17"/>
            <p:cNvSpPr txBox="1">
              <a:spLocks noChangeArrowheads="1"/>
            </p:cNvSpPr>
            <p:nvPr/>
          </p:nvSpPr>
          <p:spPr bwMode="auto">
            <a:xfrm flipH="1">
              <a:off x="1512" y="215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37905" name="Text Box 18"/>
            <p:cNvSpPr txBox="1">
              <a:spLocks noChangeArrowheads="1"/>
            </p:cNvSpPr>
            <p:nvPr/>
          </p:nvSpPr>
          <p:spPr bwMode="auto">
            <a:xfrm flipH="1">
              <a:off x="4133" y="2158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37906" name="Text Box 19"/>
            <p:cNvSpPr txBox="1">
              <a:spLocks noChangeArrowheads="1"/>
            </p:cNvSpPr>
            <p:nvPr/>
          </p:nvSpPr>
          <p:spPr bwMode="auto">
            <a:xfrm flipH="1">
              <a:off x="884" y="215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36653" y="5710249"/>
            <a:ext cx="95095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214938" algn="ctr"/>
              </a:tabLst>
            </a:pPr>
            <a:r>
              <a:rPr lang="en-US" sz="2400" dirty="0"/>
              <a:t>Waiting time for </a:t>
            </a:r>
            <a:r>
              <a:rPr lang="en-US" sz="2400" i="1" dirty="0"/>
              <a:t>P</a:t>
            </a:r>
            <a:r>
              <a:rPr lang="en-US" sz="2400" i="1" baseline="-25000" dirty="0"/>
              <a:t>1 </a:t>
            </a:r>
            <a:r>
              <a:rPr lang="en-US" sz="2400" i="1" dirty="0"/>
              <a:t>=</a:t>
            </a:r>
            <a:r>
              <a:rPr lang="en-US" sz="2400" dirty="0"/>
              <a:t> 6</a:t>
            </a:r>
            <a:r>
              <a:rPr lang="en-US" sz="2400" i="1" dirty="0"/>
              <a:t>;</a:t>
            </a:r>
            <a:r>
              <a:rPr lang="en-US" sz="2400" i="1" baseline="-25000" dirty="0"/>
              <a:t> </a:t>
            </a:r>
            <a:r>
              <a:rPr lang="en-US" sz="2400" i="1" dirty="0"/>
              <a:t>P</a:t>
            </a:r>
            <a:r>
              <a:rPr lang="en-US" sz="2400" i="1" baseline="-25000" dirty="0"/>
              <a:t>2</a:t>
            </a:r>
            <a:r>
              <a:rPr lang="en-US" sz="2400" dirty="0"/>
              <a:t> = 0</a:t>
            </a:r>
            <a:r>
              <a:rPr lang="en-US" sz="2400" i="1" baseline="-25000" dirty="0"/>
              <a:t>; </a:t>
            </a:r>
            <a:r>
              <a:rPr lang="en-US" sz="2400" i="1" dirty="0"/>
              <a:t>P</a:t>
            </a:r>
            <a:r>
              <a:rPr lang="en-US" sz="2400" i="1" baseline="-25000" dirty="0"/>
              <a:t>3 </a:t>
            </a:r>
            <a:r>
              <a:rPr lang="en-US" sz="2400" i="1" dirty="0"/>
              <a:t>= </a:t>
            </a:r>
            <a:r>
              <a:rPr lang="en-US" sz="2400" dirty="0"/>
              <a:t>3</a:t>
            </a:r>
            <a:endParaRPr lang="en-US" sz="2400" i="1" dirty="0"/>
          </a:p>
          <a:p>
            <a:pPr>
              <a:tabLst>
                <a:tab pos="5214938" algn="ctr"/>
              </a:tabLst>
            </a:pPr>
            <a:r>
              <a:rPr lang="en-US" sz="2400" dirty="0"/>
              <a:t>Average waiting time:   (6 + 0 + 3)/3 = 3</a:t>
            </a:r>
          </a:p>
          <a:p>
            <a:pPr>
              <a:tabLst>
                <a:tab pos="5214938" algn="ctr"/>
              </a:tabLst>
            </a:pPr>
            <a:r>
              <a:rPr lang="en-US" sz="2400" dirty="0"/>
              <a:t>Much better than previous case</a:t>
            </a:r>
          </a:p>
          <a:p>
            <a:pPr>
              <a:tabLst>
                <a:tab pos="5214938" algn="ctr"/>
              </a:tabLst>
            </a:pPr>
            <a:r>
              <a:rPr lang="en-US" sz="2400" b="1" dirty="0"/>
              <a:t>Convoy effect </a:t>
            </a:r>
            <a:r>
              <a:rPr lang="en-US" sz="2400" dirty="0"/>
              <a:t>- short process behind long process</a:t>
            </a:r>
          </a:p>
          <a:p>
            <a:pPr lvl="1">
              <a:tabLst>
                <a:tab pos="5214938" algn="ctr"/>
              </a:tabLst>
            </a:pPr>
            <a:r>
              <a:rPr lang="en-US" sz="2400" dirty="0"/>
              <a:t>Consider one CPU-bound and many I/O-bound processes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smtClean="0"/>
              <a:t>FCFS Scheduling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  <a:tabLst>
                <a:tab pos="5214938" algn="ctr"/>
              </a:tabLst>
            </a:pPr>
            <a:r>
              <a:rPr lang="en-US" sz="3600" dirty="0" smtClean="0"/>
              <a:t>Convoy Effect : </a:t>
            </a:r>
            <a:br>
              <a:rPr lang="en-US" sz="3600" dirty="0" smtClean="0"/>
            </a:br>
            <a:endParaRPr lang="en-US" sz="3600" dirty="0" smtClean="0"/>
          </a:p>
          <a:p>
            <a:pPr>
              <a:buFont typeface="Monotype Sorts" charset="2"/>
              <a:buNone/>
              <a:tabLst>
                <a:tab pos="5214938" algn="ctr"/>
              </a:tabLst>
            </a:pPr>
            <a:r>
              <a:rPr lang="en-US" sz="3600" dirty="0"/>
              <a:t>	</a:t>
            </a:r>
            <a:r>
              <a:rPr lang="en-US" sz="2800" dirty="0" smtClean="0"/>
              <a:t>many I/O bound process and one CPU bound process</a:t>
            </a:r>
            <a:endParaRPr lang="en-US" sz="3600" dirty="0" smtClean="0"/>
          </a:p>
          <a:p>
            <a:pPr>
              <a:buFont typeface="Monotype Sorts" charset="2"/>
              <a:buNone/>
              <a:tabLst>
                <a:tab pos="5214938" algn="ctr"/>
              </a:tabLst>
            </a:pPr>
            <a:r>
              <a:rPr lang="en-US" dirty="0" smtClean="0"/>
              <a:t>	</a:t>
            </a:r>
          </a:p>
          <a:p>
            <a:pPr>
              <a:buFont typeface="Monotype Sorts" charset="2"/>
              <a:buNone/>
              <a:tabLst>
                <a:tab pos="5214938" algn="ctr"/>
              </a:tabLst>
            </a:pP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8769"/>
              </p:ext>
            </p:extLst>
          </p:nvPr>
        </p:nvGraphicFramePr>
        <p:xfrm>
          <a:off x="1726163" y="4229878"/>
          <a:ext cx="10608906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536302"/>
                <a:gridCol w="3536302"/>
                <a:gridCol w="35363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bound process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I/O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bound process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Effect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I/O device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I/O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site idle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CPU processing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Ready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I/O site idle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9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Shortest-Job-First (SJF) Scheduling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/>
              <a:t>Associate with each process the length of its next CPU burst.  Use these lengths to schedule the process with the shortest time</a:t>
            </a:r>
          </a:p>
          <a:p>
            <a:r>
              <a:rPr lang="en-US" sz="2600" dirty="0" smtClean="0"/>
              <a:t>Two schemes: </a:t>
            </a:r>
          </a:p>
          <a:p>
            <a:pPr lvl="1"/>
            <a:r>
              <a:rPr lang="en-US" sz="2600" b="1" dirty="0" smtClean="0"/>
              <a:t>Non-preemptive</a:t>
            </a:r>
            <a:r>
              <a:rPr lang="en-US" sz="2600" dirty="0" smtClean="0"/>
              <a:t> – once CPU given to the process it cannot be preempted until completes its CPU burst</a:t>
            </a:r>
          </a:p>
          <a:p>
            <a:pPr lvl="1"/>
            <a:r>
              <a:rPr lang="en-US" sz="2600" b="1" dirty="0" smtClean="0"/>
              <a:t>preemptive</a:t>
            </a:r>
            <a:r>
              <a:rPr lang="en-US" sz="2600" dirty="0" smtClean="0"/>
              <a:t> – if a new process arrives with CPU burst length less than remaining time of current executing process, preempt.  This scheme is know as the </a:t>
            </a:r>
            <a:br>
              <a:rPr lang="en-US" sz="2600" dirty="0" smtClean="0"/>
            </a:br>
            <a:r>
              <a:rPr lang="en-US" sz="2600" dirty="0" smtClean="0"/>
              <a:t>Shortest-Remaining-Time-First (SRTF)</a:t>
            </a:r>
          </a:p>
          <a:p>
            <a:r>
              <a:rPr lang="en-US" sz="2600" u="sng" dirty="0" smtClean="0"/>
              <a:t>SJF is optimal </a:t>
            </a:r>
            <a:r>
              <a:rPr lang="en-US" sz="2600" dirty="0" smtClean="0"/>
              <a:t>– gives minimum average waiting time for a given set of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SJF</a:t>
            </a:r>
          </a:p>
        </p:txBody>
      </p:sp>
      <p:sp>
        <p:nvSpPr>
          <p:cNvPr id="41987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      	                </a:t>
            </a:r>
            <a:r>
              <a:rPr lang="en-US" sz="2400" u="sng" dirty="0" err="1" smtClean="0"/>
              <a:t>Process</a:t>
            </a:r>
            <a:r>
              <a:rPr lang="en-US" sz="2400" u="sng" dirty="0" err="1" smtClean="0">
                <a:solidFill>
                  <a:schemeClr val="bg1"/>
                </a:solidFill>
              </a:rPr>
              <a:t>Arriva</a:t>
            </a:r>
            <a:r>
              <a:rPr lang="en-US" sz="2400" u="sng" dirty="0" smtClean="0">
                <a:solidFill>
                  <a:schemeClr val="bg1"/>
                </a:solidFill>
              </a:rPr>
              <a:t>	l Time</a:t>
            </a:r>
            <a:r>
              <a:rPr lang="en-US" sz="2400" dirty="0" smtClean="0"/>
              <a:t>	</a:t>
            </a:r>
            <a:r>
              <a:rPr lang="en-US" sz="2400" u="sng" dirty="0" smtClean="0"/>
              <a:t>Burst Time</a:t>
            </a:r>
            <a:endParaRPr lang="en-US" sz="2400" dirty="0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0.0</a:t>
            </a:r>
            <a:r>
              <a:rPr lang="en-US" sz="2400" dirty="0" smtClean="0"/>
              <a:t>	6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 	</a:t>
            </a:r>
            <a:r>
              <a:rPr lang="en-US" sz="2400" dirty="0" smtClean="0">
                <a:solidFill>
                  <a:schemeClr val="bg1"/>
                </a:solidFill>
              </a:rPr>
              <a:t>2.0</a:t>
            </a:r>
            <a:r>
              <a:rPr lang="en-US" sz="2400" dirty="0" smtClean="0"/>
              <a:t>	8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4.0</a:t>
            </a:r>
            <a:r>
              <a:rPr lang="en-US" sz="2400" dirty="0" smtClean="0"/>
              <a:t>	7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4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5.0</a:t>
            </a:r>
            <a:r>
              <a:rPr lang="en-US" sz="2400" dirty="0" smtClean="0"/>
              <a:t>	3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SJF scheduling chart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</p:txBody>
      </p:sp>
      <p:grpSp>
        <p:nvGrpSpPr>
          <p:cNvPr id="41988" name="Group 74"/>
          <p:cNvGrpSpPr>
            <a:grpSpLocks/>
          </p:cNvGrpSpPr>
          <p:nvPr/>
        </p:nvGrpSpPr>
        <p:grpSpPr bwMode="auto">
          <a:xfrm>
            <a:off x="1496945" y="4924622"/>
            <a:ext cx="8704263" cy="1487487"/>
            <a:chOff x="896" y="2352"/>
            <a:chExt cx="3655" cy="703"/>
          </a:xfrm>
        </p:grpSpPr>
        <p:sp>
          <p:nvSpPr>
            <p:cNvPr id="41989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Text Box 38"/>
            <p:cNvSpPr txBox="1">
              <a:spLocks noChangeArrowheads="1"/>
            </p:cNvSpPr>
            <p:nvPr/>
          </p:nvSpPr>
          <p:spPr bwMode="auto">
            <a:xfrm flipH="1">
              <a:off x="1052" y="2441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1" name="Text Box 39"/>
            <p:cNvSpPr txBox="1">
              <a:spLocks noChangeArrowheads="1"/>
            </p:cNvSpPr>
            <p:nvPr/>
          </p:nvSpPr>
          <p:spPr bwMode="auto">
            <a:xfrm flipH="1">
              <a:off x="3019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2" name="Text Box 40"/>
            <p:cNvSpPr txBox="1">
              <a:spLocks noChangeArrowheads="1"/>
            </p:cNvSpPr>
            <p:nvPr/>
          </p:nvSpPr>
          <p:spPr bwMode="auto">
            <a:xfrm flipH="1">
              <a:off x="2012" y="2477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3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Text Box 48"/>
            <p:cNvSpPr txBox="1">
              <a:spLocks noChangeArrowheads="1"/>
            </p:cNvSpPr>
            <p:nvPr/>
          </p:nvSpPr>
          <p:spPr bwMode="auto">
            <a:xfrm flipH="1">
              <a:off x="1569" y="2861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41997" name="Text Box 49"/>
            <p:cNvSpPr txBox="1">
              <a:spLocks noChangeArrowheads="1"/>
            </p:cNvSpPr>
            <p:nvPr/>
          </p:nvSpPr>
          <p:spPr bwMode="auto">
            <a:xfrm flipH="1">
              <a:off x="3358" y="287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16</a:t>
              </a:r>
            </a:p>
          </p:txBody>
        </p:sp>
        <p:sp>
          <p:nvSpPr>
            <p:cNvPr id="41998" name="Text Box 50"/>
            <p:cNvSpPr txBox="1">
              <a:spLocks noChangeArrowheads="1"/>
            </p:cNvSpPr>
            <p:nvPr/>
          </p:nvSpPr>
          <p:spPr bwMode="auto">
            <a:xfrm flipH="1">
              <a:off x="896" y="2881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41999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Text Box 64"/>
            <p:cNvSpPr txBox="1">
              <a:spLocks noChangeArrowheads="1"/>
            </p:cNvSpPr>
            <p:nvPr/>
          </p:nvSpPr>
          <p:spPr bwMode="auto">
            <a:xfrm flipH="1">
              <a:off x="2625" y="2861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9</a:t>
              </a:r>
            </a:p>
          </p:txBody>
        </p:sp>
        <p:sp>
          <p:nvSpPr>
            <p:cNvPr id="42004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Text Box 70"/>
            <p:cNvSpPr txBox="1">
              <a:spLocks noChangeArrowheads="1"/>
            </p:cNvSpPr>
            <p:nvPr/>
          </p:nvSpPr>
          <p:spPr bwMode="auto">
            <a:xfrm flipH="1">
              <a:off x="3787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42006" name="Text Box 73"/>
            <p:cNvSpPr txBox="1">
              <a:spLocks noChangeArrowheads="1"/>
            </p:cNvSpPr>
            <p:nvPr/>
          </p:nvSpPr>
          <p:spPr bwMode="auto">
            <a:xfrm flipH="1">
              <a:off x="4366" y="287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30811" y="6867331"/>
            <a:ext cx="7809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Average waiting time = (3 + 16 + 9 + 0) / 4 = 7</a:t>
            </a:r>
            <a:endParaRPr lang="en-US" sz="2400" i="1" baseline="-250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		</a:t>
            </a:r>
            <a:r>
              <a:rPr lang="en-US" sz="2600" u="sng" dirty="0" smtClean="0"/>
              <a:t>Process	Arrival Time</a:t>
            </a:r>
            <a:r>
              <a:rPr lang="en-US" sz="2600" dirty="0" smtClean="0"/>
              <a:t>	</a:t>
            </a:r>
            <a:r>
              <a:rPr lang="en-US" sz="2600" u="sng" dirty="0" smtClean="0"/>
              <a:t>Burst Time</a:t>
            </a:r>
            <a:endParaRPr lang="en-US" sz="2600" dirty="0" smtClean="0"/>
          </a:p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		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1</a:t>
            </a:r>
            <a:r>
              <a:rPr lang="en-US" sz="2600" dirty="0" smtClean="0"/>
              <a:t>	0.0	7</a:t>
            </a:r>
          </a:p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		 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2	</a:t>
            </a:r>
            <a:r>
              <a:rPr lang="en-US" sz="2600" dirty="0" smtClean="0"/>
              <a:t>2.0	4</a:t>
            </a:r>
          </a:p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		 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3</a:t>
            </a:r>
            <a:r>
              <a:rPr lang="en-US" sz="2600" dirty="0" smtClean="0"/>
              <a:t>	4.0	1</a:t>
            </a:r>
          </a:p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		 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4</a:t>
            </a:r>
            <a:r>
              <a:rPr lang="en-US" sz="2600" dirty="0" smtClean="0"/>
              <a:t>	5.0	4</a:t>
            </a:r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SJF (non-preemptive)</a:t>
            </a:r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endParaRPr lang="en-US" sz="2600" dirty="0" smtClean="0"/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endParaRPr lang="en-US" sz="2600" dirty="0" smtClean="0"/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endParaRPr lang="en-US" sz="2600" dirty="0" smtClean="0"/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endParaRPr lang="en-US" sz="2600" dirty="0" smtClean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>
              <a:defRPr/>
            </a:pPr>
            <a:r>
              <a:rPr lang="en-US" smtClean="0"/>
              <a:t>Example of Non-Preemptive SJF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672788" y="5369115"/>
            <a:ext cx="8184356" cy="1384299"/>
            <a:chOff x="864" y="2325"/>
            <a:chExt cx="3437" cy="654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 flipH="1">
              <a:off x="960" y="2325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 flipH="1">
              <a:off x="1392" y="2373"/>
              <a:ext cx="17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 flipH="1">
              <a:off x="2400" y="2373"/>
              <a:ext cx="17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 flipH="1">
              <a:off x="2976" y="2373"/>
              <a:ext cx="17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H="1">
              <a:off x="4272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H="1">
              <a:off x="96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 flipH="1">
              <a:off x="2688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 flipH="1">
              <a:off x="2400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H="1">
              <a:off x="240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flipH="1">
              <a:off x="139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Text Box 15"/>
            <p:cNvSpPr txBox="1">
              <a:spLocks noChangeArrowheads="1"/>
            </p:cNvSpPr>
            <p:nvPr/>
          </p:nvSpPr>
          <p:spPr bwMode="auto">
            <a:xfrm flipH="1">
              <a:off x="2304" y="2805"/>
              <a:ext cx="13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 flipH="1">
              <a:off x="1492" y="2805"/>
              <a:ext cx="13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 flipH="1">
              <a:off x="4100" y="2805"/>
              <a:ext cx="20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16</a:t>
              </a:r>
            </a:p>
          </p:txBody>
        </p:sp>
        <p:sp>
          <p:nvSpPr>
            <p:cNvPr id="14354" name="Text Box 18"/>
            <p:cNvSpPr txBox="1">
              <a:spLocks noChangeArrowheads="1"/>
            </p:cNvSpPr>
            <p:nvPr/>
          </p:nvSpPr>
          <p:spPr bwMode="auto">
            <a:xfrm flipH="1">
              <a:off x="864" y="2805"/>
              <a:ext cx="13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4355" name="Text Box 20"/>
            <p:cNvSpPr txBox="1">
              <a:spLocks noChangeArrowheads="1"/>
            </p:cNvSpPr>
            <p:nvPr/>
          </p:nvSpPr>
          <p:spPr bwMode="auto">
            <a:xfrm flipH="1">
              <a:off x="3696" y="2373"/>
              <a:ext cx="17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14356" name="Line 21"/>
            <p:cNvSpPr>
              <a:spLocks noChangeShapeType="1"/>
            </p:cNvSpPr>
            <p:nvPr/>
          </p:nvSpPr>
          <p:spPr bwMode="auto">
            <a:xfrm flipH="1">
              <a:off x="3456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Line 22"/>
            <p:cNvSpPr>
              <a:spLocks noChangeShapeType="1"/>
            </p:cNvSpPr>
            <p:nvPr/>
          </p:nvSpPr>
          <p:spPr bwMode="auto">
            <a:xfrm flipH="1">
              <a:off x="115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Line 23"/>
            <p:cNvSpPr>
              <a:spLocks noChangeShapeType="1"/>
            </p:cNvSpPr>
            <p:nvPr/>
          </p:nvSpPr>
          <p:spPr bwMode="auto">
            <a:xfrm flipH="1">
              <a:off x="163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Line 24"/>
            <p:cNvSpPr>
              <a:spLocks noChangeShapeType="1"/>
            </p:cNvSpPr>
            <p:nvPr/>
          </p:nvSpPr>
          <p:spPr bwMode="auto">
            <a:xfrm flipH="1">
              <a:off x="187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Line 25"/>
            <p:cNvSpPr>
              <a:spLocks noChangeShapeType="1"/>
            </p:cNvSpPr>
            <p:nvPr/>
          </p:nvSpPr>
          <p:spPr bwMode="auto">
            <a:xfrm flipH="1">
              <a:off x="206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Line 26"/>
            <p:cNvSpPr>
              <a:spLocks noChangeShapeType="1"/>
            </p:cNvSpPr>
            <p:nvPr/>
          </p:nvSpPr>
          <p:spPr bwMode="auto">
            <a:xfrm flipH="1">
              <a:off x="225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Line 27"/>
            <p:cNvSpPr>
              <a:spLocks noChangeShapeType="1"/>
            </p:cNvSpPr>
            <p:nvPr/>
          </p:nvSpPr>
          <p:spPr bwMode="auto">
            <a:xfrm flipH="1">
              <a:off x="2688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Text Box 28"/>
            <p:cNvSpPr txBox="1">
              <a:spLocks noChangeArrowheads="1"/>
            </p:cNvSpPr>
            <p:nvPr/>
          </p:nvSpPr>
          <p:spPr bwMode="auto">
            <a:xfrm flipH="1">
              <a:off x="2592" y="2805"/>
              <a:ext cx="13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14364" name="Line 29"/>
            <p:cNvSpPr>
              <a:spLocks noChangeShapeType="1"/>
            </p:cNvSpPr>
            <p:nvPr/>
          </p:nvSpPr>
          <p:spPr bwMode="auto">
            <a:xfrm flipH="1">
              <a:off x="292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Line 30"/>
            <p:cNvSpPr>
              <a:spLocks noChangeShapeType="1"/>
            </p:cNvSpPr>
            <p:nvPr/>
          </p:nvSpPr>
          <p:spPr bwMode="auto">
            <a:xfrm flipH="1">
              <a:off x="312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Line 31"/>
            <p:cNvSpPr>
              <a:spLocks noChangeShapeType="1"/>
            </p:cNvSpPr>
            <p:nvPr/>
          </p:nvSpPr>
          <p:spPr bwMode="auto">
            <a:xfrm flipH="1">
              <a:off x="331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Line 32"/>
            <p:cNvSpPr>
              <a:spLocks noChangeShapeType="1"/>
            </p:cNvSpPr>
            <p:nvPr/>
          </p:nvSpPr>
          <p:spPr bwMode="auto">
            <a:xfrm flipH="1">
              <a:off x="3456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Text Box 33"/>
            <p:cNvSpPr txBox="1">
              <a:spLocks noChangeArrowheads="1"/>
            </p:cNvSpPr>
            <p:nvPr/>
          </p:nvSpPr>
          <p:spPr bwMode="auto">
            <a:xfrm flipH="1">
              <a:off x="3312" y="2805"/>
              <a:ext cx="20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12</a:t>
              </a:r>
            </a:p>
          </p:txBody>
        </p:sp>
        <p:sp>
          <p:nvSpPr>
            <p:cNvPr id="14369" name="Line 34"/>
            <p:cNvSpPr>
              <a:spLocks noChangeShapeType="1"/>
            </p:cNvSpPr>
            <p:nvPr/>
          </p:nvSpPr>
          <p:spPr bwMode="auto">
            <a:xfrm flipH="1">
              <a:off x="369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Line 35"/>
            <p:cNvSpPr>
              <a:spLocks noChangeShapeType="1"/>
            </p:cNvSpPr>
            <p:nvPr/>
          </p:nvSpPr>
          <p:spPr bwMode="auto">
            <a:xfrm flipH="1">
              <a:off x="388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1" name="Line 36"/>
            <p:cNvSpPr>
              <a:spLocks noChangeShapeType="1"/>
            </p:cNvSpPr>
            <p:nvPr/>
          </p:nvSpPr>
          <p:spPr bwMode="auto">
            <a:xfrm flipH="1">
              <a:off x="408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11558" y="7333861"/>
            <a:ext cx="8250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Average waiting time = (0 + 6 + 3 + 7)/4  = 4</a:t>
            </a:r>
            <a:endParaRPr lang="en-US" sz="2400" b="1" i="1" baseline="-25000" dirty="0"/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of Preemptive SJF</a:t>
            </a:r>
          </a:p>
        </p:txBody>
      </p:sp>
      <p:sp>
        <p:nvSpPr>
          <p:cNvPr id="15363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		</a:t>
            </a:r>
            <a:r>
              <a:rPr lang="en-US" sz="2600" u="sng" dirty="0" smtClean="0"/>
              <a:t>Process	Arrival Time</a:t>
            </a:r>
            <a:r>
              <a:rPr lang="en-US" sz="2600" dirty="0" smtClean="0"/>
              <a:t>	</a:t>
            </a:r>
            <a:r>
              <a:rPr lang="en-US" sz="2600" u="sng" dirty="0" smtClean="0"/>
              <a:t>Burst Time</a:t>
            </a:r>
            <a:endParaRPr lang="en-US" sz="2600" dirty="0" smtClean="0"/>
          </a:p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		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1</a:t>
            </a:r>
            <a:r>
              <a:rPr lang="en-US" sz="2600" dirty="0" smtClean="0"/>
              <a:t>	0.0	7</a:t>
            </a:r>
          </a:p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		 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2	</a:t>
            </a:r>
            <a:r>
              <a:rPr lang="en-US" sz="2600" dirty="0" smtClean="0"/>
              <a:t>2.0	4</a:t>
            </a:r>
          </a:p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		 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3</a:t>
            </a:r>
            <a:r>
              <a:rPr lang="en-US" sz="2600" dirty="0" smtClean="0"/>
              <a:t>	4.0	1</a:t>
            </a:r>
          </a:p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		 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4</a:t>
            </a:r>
            <a:r>
              <a:rPr lang="en-US" sz="2600" dirty="0" smtClean="0"/>
              <a:t>	5.0	4</a:t>
            </a:r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SJF (preemptive)</a:t>
            </a:r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endParaRPr lang="en-US" sz="2600" dirty="0" smtClean="0"/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endParaRPr lang="en-US" sz="2600" dirty="0" smtClean="0"/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endParaRPr lang="en-US" sz="2600" dirty="0" smtClean="0"/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endParaRPr lang="en-US" sz="2600" dirty="0" smtClean="0"/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2600" dirty="0" smtClean="0"/>
              <a:t>Average waiting time = (9 + 1 + 0 +2)/4 = 3</a:t>
            </a:r>
            <a:endParaRPr lang="en-US" sz="2600" i="1" baseline="-25000" dirty="0" smtClean="0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057400" y="5358360"/>
            <a:ext cx="8708231" cy="1485901"/>
            <a:chOff x="864" y="2364"/>
            <a:chExt cx="3657" cy="702"/>
          </a:xfrm>
        </p:grpSpPr>
        <p:sp>
          <p:nvSpPr>
            <p:cNvPr id="15365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17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15367" name="Text Box 39"/>
            <p:cNvSpPr txBox="1">
              <a:spLocks noChangeArrowheads="1"/>
            </p:cNvSpPr>
            <p:nvPr/>
          </p:nvSpPr>
          <p:spPr bwMode="auto">
            <a:xfrm flipH="1">
              <a:off x="1824" y="2412"/>
              <a:ext cx="17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15368" name="Text Box 40"/>
            <p:cNvSpPr txBox="1">
              <a:spLocks noChangeArrowheads="1"/>
            </p:cNvSpPr>
            <p:nvPr/>
          </p:nvSpPr>
          <p:spPr bwMode="auto">
            <a:xfrm flipH="1">
              <a:off x="1488" y="2412"/>
              <a:ext cx="17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15369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Line 44"/>
            <p:cNvSpPr>
              <a:spLocks noChangeShapeType="1"/>
            </p:cNvSpPr>
            <p:nvPr/>
          </p:nvSpPr>
          <p:spPr bwMode="auto">
            <a:xfrm flipH="1">
              <a:off x="134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Line 45"/>
            <p:cNvSpPr>
              <a:spLocks noChangeShapeType="1"/>
            </p:cNvSpPr>
            <p:nvPr/>
          </p:nvSpPr>
          <p:spPr bwMode="auto">
            <a:xfrm flipH="1">
              <a:off x="240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Text Box 47"/>
            <p:cNvSpPr txBox="1">
              <a:spLocks noChangeArrowheads="1"/>
            </p:cNvSpPr>
            <p:nvPr/>
          </p:nvSpPr>
          <p:spPr bwMode="auto">
            <a:xfrm flipH="1">
              <a:off x="1728" y="2892"/>
              <a:ext cx="13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15375" name="Text Box 48"/>
            <p:cNvSpPr txBox="1">
              <a:spLocks noChangeArrowheads="1"/>
            </p:cNvSpPr>
            <p:nvPr/>
          </p:nvSpPr>
          <p:spPr bwMode="auto">
            <a:xfrm flipH="1">
              <a:off x="1248" y="2892"/>
              <a:ext cx="13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5376" name="Text Box 49"/>
            <p:cNvSpPr txBox="1">
              <a:spLocks noChangeArrowheads="1"/>
            </p:cNvSpPr>
            <p:nvPr/>
          </p:nvSpPr>
          <p:spPr bwMode="auto">
            <a:xfrm flipH="1">
              <a:off x="3312" y="2844"/>
              <a:ext cx="20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11</a:t>
              </a:r>
            </a:p>
          </p:txBody>
        </p:sp>
        <p:sp>
          <p:nvSpPr>
            <p:cNvPr id="15377" name="Text Box 50"/>
            <p:cNvSpPr txBox="1">
              <a:spLocks noChangeArrowheads="1"/>
            </p:cNvSpPr>
            <p:nvPr/>
          </p:nvSpPr>
          <p:spPr bwMode="auto">
            <a:xfrm flipH="1">
              <a:off x="864" y="2853"/>
              <a:ext cx="13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5378" name="Text Box 51"/>
            <p:cNvSpPr txBox="1">
              <a:spLocks noChangeArrowheads="1"/>
            </p:cNvSpPr>
            <p:nvPr/>
          </p:nvSpPr>
          <p:spPr bwMode="auto">
            <a:xfrm flipH="1">
              <a:off x="2976" y="2412"/>
              <a:ext cx="17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15379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53"/>
            <p:cNvSpPr>
              <a:spLocks noChangeShapeType="1"/>
            </p:cNvSpPr>
            <p:nvPr/>
          </p:nvSpPr>
          <p:spPr bwMode="auto">
            <a:xfrm flipH="1">
              <a:off x="115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Text Box 59"/>
            <p:cNvSpPr txBox="1">
              <a:spLocks noChangeArrowheads="1"/>
            </p:cNvSpPr>
            <p:nvPr/>
          </p:nvSpPr>
          <p:spPr bwMode="auto">
            <a:xfrm flipH="1">
              <a:off x="2064" y="2892"/>
              <a:ext cx="13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5</a:t>
              </a:r>
            </a:p>
          </p:txBody>
        </p:sp>
        <p:sp>
          <p:nvSpPr>
            <p:cNvPr id="15384" name="Line 60"/>
            <p:cNvSpPr>
              <a:spLocks noChangeShapeType="1"/>
            </p:cNvSpPr>
            <p:nvPr/>
          </p:nvSpPr>
          <p:spPr bwMode="auto">
            <a:xfrm flipH="1">
              <a:off x="292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Line 61"/>
            <p:cNvSpPr>
              <a:spLocks noChangeShapeType="1"/>
            </p:cNvSpPr>
            <p:nvPr/>
          </p:nvSpPr>
          <p:spPr bwMode="auto">
            <a:xfrm flipH="1">
              <a:off x="312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Line 62"/>
            <p:cNvSpPr>
              <a:spLocks noChangeShapeType="1"/>
            </p:cNvSpPr>
            <p:nvPr/>
          </p:nvSpPr>
          <p:spPr bwMode="auto">
            <a:xfrm flipH="1">
              <a:off x="331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7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Text Box 64"/>
            <p:cNvSpPr txBox="1">
              <a:spLocks noChangeArrowheads="1"/>
            </p:cNvSpPr>
            <p:nvPr/>
          </p:nvSpPr>
          <p:spPr bwMode="auto">
            <a:xfrm flipH="1">
              <a:off x="2592" y="2892"/>
              <a:ext cx="13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15389" name="Line 65"/>
            <p:cNvSpPr>
              <a:spLocks noChangeShapeType="1"/>
            </p:cNvSpPr>
            <p:nvPr/>
          </p:nvSpPr>
          <p:spPr bwMode="auto">
            <a:xfrm flipH="1">
              <a:off x="3696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Line 66"/>
            <p:cNvSpPr>
              <a:spLocks noChangeShapeType="1"/>
            </p:cNvSpPr>
            <p:nvPr/>
          </p:nvSpPr>
          <p:spPr bwMode="auto">
            <a:xfrm flipH="1">
              <a:off x="388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1" name="Line 67"/>
            <p:cNvSpPr>
              <a:spLocks noChangeShapeType="1"/>
            </p:cNvSpPr>
            <p:nvPr/>
          </p:nvSpPr>
          <p:spPr bwMode="auto">
            <a:xfrm flipH="1">
              <a:off x="408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2" name="Line 68"/>
            <p:cNvSpPr>
              <a:spLocks noChangeShapeType="1"/>
            </p:cNvSpPr>
            <p:nvPr/>
          </p:nvSpPr>
          <p:spPr bwMode="auto">
            <a:xfrm flipH="1">
              <a:off x="182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3" name="Line 69"/>
            <p:cNvSpPr>
              <a:spLocks noChangeShapeType="1"/>
            </p:cNvSpPr>
            <p:nvPr/>
          </p:nvSpPr>
          <p:spPr bwMode="auto">
            <a:xfrm flipH="1">
              <a:off x="2160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4" name="Text Box 70"/>
            <p:cNvSpPr txBox="1">
              <a:spLocks noChangeArrowheads="1"/>
            </p:cNvSpPr>
            <p:nvPr/>
          </p:nvSpPr>
          <p:spPr bwMode="auto">
            <a:xfrm flipH="1">
              <a:off x="2256" y="2412"/>
              <a:ext cx="17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15395" name="Text Box 71"/>
            <p:cNvSpPr txBox="1">
              <a:spLocks noChangeArrowheads="1"/>
            </p:cNvSpPr>
            <p:nvPr/>
          </p:nvSpPr>
          <p:spPr bwMode="auto">
            <a:xfrm flipH="1">
              <a:off x="3840" y="2412"/>
              <a:ext cx="17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15396" name="Line 72"/>
            <p:cNvSpPr>
              <a:spLocks noChangeShapeType="1"/>
            </p:cNvSpPr>
            <p:nvPr/>
          </p:nvSpPr>
          <p:spPr bwMode="auto">
            <a:xfrm flipH="1">
              <a:off x="427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7" name="Text Box 73"/>
            <p:cNvSpPr txBox="1">
              <a:spLocks noChangeArrowheads="1"/>
            </p:cNvSpPr>
            <p:nvPr/>
          </p:nvSpPr>
          <p:spPr bwMode="auto">
            <a:xfrm flipH="1">
              <a:off x="4320" y="2844"/>
              <a:ext cx="20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Example of Shortest-remaining-time-first</a:t>
            </a:r>
          </a:p>
        </p:txBody>
      </p:sp>
      <p:sp>
        <p:nvSpPr>
          <p:cNvPr id="50179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Now we add the concepts of varying arrival times and preemption to the analysis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endParaRPr lang="en-US" dirty="0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		         </a:t>
            </a:r>
            <a:r>
              <a:rPr lang="en-US" u="sng" dirty="0" err="1" smtClean="0"/>
              <a:t>Process</a:t>
            </a:r>
            <a:r>
              <a:rPr lang="en-US" u="sng" dirty="0" err="1" smtClean="0">
                <a:solidFill>
                  <a:schemeClr val="bg1"/>
                </a:solidFill>
              </a:rPr>
              <a:t>A</a:t>
            </a:r>
            <a:r>
              <a:rPr lang="en-US" u="sng" dirty="0" smtClean="0">
                <a:solidFill>
                  <a:schemeClr val="bg1"/>
                </a:solidFill>
              </a:rPr>
              <a:t>	</a:t>
            </a:r>
            <a:r>
              <a:rPr lang="en-US" u="sng" dirty="0" err="1" smtClean="0">
                <a:solidFill>
                  <a:schemeClr val="bg1"/>
                </a:solidFill>
              </a:rPr>
              <a:t>arri</a:t>
            </a:r>
            <a:r>
              <a:rPr lang="en-US" u="sng" dirty="0" smtClean="0">
                <a:solidFill>
                  <a:schemeClr val="bg1"/>
                </a:solidFill>
              </a:rPr>
              <a:t> </a:t>
            </a:r>
            <a:r>
              <a:rPr lang="en-US" i="1" u="sng" dirty="0" smtClean="0"/>
              <a:t>Arrival </a:t>
            </a:r>
            <a:r>
              <a:rPr lang="en-US" u="sng" dirty="0" err="1" smtClean="0"/>
              <a:t>Time</a:t>
            </a:r>
            <a:r>
              <a:rPr lang="en-US" u="sng" dirty="0" err="1" smtClean="0">
                <a:solidFill>
                  <a:schemeClr val="bg1"/>
                </a:solidFill>
              </a:rPr>
              <a:t>T</a:t>
            </a:r>
            <a:r>
              <a:rPr lang="en-US" dirty="0" smtClean="0"/>
              <a:t>	</a:t>
            </a:r>
            <a:r>
              <a:rPr lang="en-US" u="sng" dirty="0" smtClean="0"/>
              <a:t>Burst Time</a:t>
            </a:r>
            <a:endParaRPr lang="en-US" dirty="0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0000"/>
                </a:solidFill>
              </a:rPr>
              <a:t>0</a:t>
            </a:r>
            <a:r>
              <a:rPr lang="en-US" dirty="0" smtClean="0"/>
              <a:t>	8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2 	</a:t>
            </a:r>
            <a:r>
              <a:rPr lang="en-US" dirty="0" smtClean="0">
                <a:solidFill>
                  <a:srgbClr val="000000"/>
                </a:solidFill>
              </a:rPr>
              <a:t>1</a:t>
            </a:r>
            <a:r>
              <a:rPr lang="en-US" dirty="0" smtClean="0"/>
              <a:t>	4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3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0000"/>
                </a:solidFill>
              </a:rPr>
              <a:t>2</a:t>
            </a:r>
            <a:r>
              <a:rPr lang="en-US" dirty="0" smtClean="0"/>
              <a:t>	9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4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0000"/>
                </a:solidFill>
              </a:rPr>
              <a:t>3</a:t>
            </a:r>
            <a:r>
              <a:rPr lang="en-US" dirty="0" smtClean="0"/>
              <a:t>	5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i="1" dirty="0" smtClean="0"/>
              <a:t>Preemptive </a:t>
            </a:r>
            <a:r>
              <a:rPr lang="en-US" dirty="0" smtClean="0"/>
              <a:t>SJF Gantt Chart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Average waiting time = [(10-1)+(1-1)+(17-2)+5-3)]/4 = 26/4 = 6.5 </a:t>
            </a:r>
            <a:r>
              <a:rPr lang="en-US" dirty="0" err="1" smtClean="0"/>
              <a:t>msec</a:t>
            </a:r>
            <a:endParaRPr lang="en-US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i="1" baseline="-25000" dirty="0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endParaRPr lang="en-US" i="1" baseline="-25000" dirty="0" smtClean="0"/>
          </a:p>
        </p:txBody>
      </p:sp>
      <p:grpSp>
        <p:nvGrpSpPr>
          <p:cNvPr id="50180" name="Group 74"/>
          <p:cNvGrpSpPr>
            <a:grpSpLocks/>
          </p:cNvGrpSpPr>
          <p:nvPr/>
        </p:nvGrpSpPr>
        <p:grpSpPr bwMode="auto">
          <a:xfrm>
            <a:off x="1414463" y="4964113"/>
            <a:ext cx="8702675" cy="1384300"/>
            <a:chOff x="901" y="2366"/>
            <a:chExt cx="3655" cy="654"/>
          </a:xfrm>
        </p:grpSpPr>
        <p:sp>
          <p:nvSpPr>
            <p:cNvPr id="50181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2" name="Text Box 38"/>
            <p:cNvSpPr txBox="1">
              <a:spLocks noChangeArrowheads="1"/>
            </p:cNvSpPr>
            <p:nvPr/>
          </p:nvSpPr>
          <p:spPr bwMode="auto">
            <a:xfrm flipH="1">
              <a:off x="1052" y="2441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83" name="Text Box 39"/>
            <p:cNvSpPr txBox="1">
              <a:spLocks noChangeArrowheads="1"/>
            </p:cNvSpPr>
            <p:nvPr/>
          </p:nvSpPr>
          <p:spPr bwMode="auto">
            <a:xfrm flipH="1">
              <a:off x="3019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84" name="Text Box 40"/>
            <p:cNvSpPr txBox="1">
              <a:spLocks noChangeArrowheads="1"/>
            </p:cNvSpPr>
            <p:nvPr/>
          </p:nvSpPr>
          <p:spPr bwMode="auto">
            <a:xfrm flipH="1">
              <a:off x="1498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85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Text Box 48"/>
            <p:cNvSpPr txBox="1">
              <a:spLocks noChangeArrowheads="1"/>
            </p:cNvSpPr>
            <p:nvPr/>
          </p:nvSpPr>
          <p:spPr bwMode="auto">
            <a:xfrm flipH="1">
              <a:off x="1244" y="2845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50187" name="Text Box 49"/>
            <p:cNvSpPr txBox="1">
              <a:spLocks noChangeArrowheads="1"/>
            </p:cNvSpPr>
            <p:nvPr/>
          </p:nvSpPr>
          <p:spPr bwMode="auto">
            <a:xfrm flipH="1">
              <a:off x="3353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17</a:t>
              </a:r>
            </a:p>
          </p:txBody>
        </p:sp>
        <p:sp>
          <p:nvSpPr>
            <p:cNvPr id="50188" name="Text Box 50"/>
            <p:cNvSpPr txBox="1">
              <a:spLocks noChangeArrowheads="1"/>
            </p:cNvSpPr>
            <p:nvPr/>
          </p:nvSpPr>
          <p:spPr bwMode="auto">
            <a:xfrm flipH="1">
              <a:off x="90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0189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0" name="Text Box 64"/>
            <p:cNvSpPr txBox="1">
              <a:spLocks noChangeArrowheads="1"/>
            </p:cNvSpPr>
            <p:nvPr/>
          </p:nvSpPr>
          <p:spPr bwMode="auto">
            <a:xfrm flipH="1">
              <a:off x="2597" y="2845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10</a:t>
              </a:r>
            </a:p>
          </p:txBody>
        </p:sp>
        <p:sp>
          <p:nvSpPr>
            <p:cNvPr id="50191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Text Box 70"/>
            <p:cNvSpPr txBox="1">
              <a:spLocks noChangeArrowheads="1"/>
            </p:cNvSpPr>
            <p:nvPr/>
          </p:nvSpPr>
          <p:spPr bwMode="auto">
            <a:xfrm flipH="1">
              <a:off x="3787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93" name="Text Box 73"/>
            <p:cNvSpPr txBox="1">
              <a:spLocks noChangeArrowheads="1"/>
            </p:cNvSpPr>
            <p:nvPr/>
          </p:nvSpPr>
          <p:spPr bwMode="auto">
            <a:xfrm flipH="1">
              <a:off x="4371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26</a:t>
              </a:r>
            </a:p>
          </p:txBody>
        </p:sp>
        <p:sp>
          <p:nvSpPr>
            <p:cNvPr id="50194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Text Box 64"/>
            <p:cNvSpPr txBox="1">
              <a:spLocks noChangeArrowheads="1"/>
            </p:cNvSpPr>
            <p:nvPr/>
          </p:nvSpPr>
          <p:spPr bwMode="auto">
            <a:xfrm flipH="1">
              <a:off x="186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0196" name="Text Box 39"/>
            <p:cNvSpPr txBox="1">
              <a:spLocks noChangeArrowheads="1"/>
            </p:cNvSpPr>
            <p:nvPr/>
          </p:nvSpPr>
          <p:spPr bwMode="auto">
            <a:xfrm flipH="1">
              <a:off x="2185" y="243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Exponential average</a:t>
            </a:r>
          </a:p>
          <a:p>
            <a:pPr marL="652462" lvl="1" indent="0">
              <a:buNone/>
            </a:pPr>
            <a:r>
              <a:rPr lang="en-US" sz="2000" dirty="0" smtClean="0"/>
              <a:t>Page – 221/946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201" r="42496" b="3603"/>
          <a:stretch/>
        </p:blipFill>
        <p:spPr>
          <a:xfrm>
            <a:off x="5755341" y="1644650"/>
            <a:ext cx="6185647" cy="617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mtClean="0"/>
              <a:t>Priority Scheduling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71288" cy="6040438"/>
          </a:xfrm>
        </p:spPr>
        <p:txBody>
          <a:bodyPr/>
          <a:lstStyle/>
          <a:p>
            <a:r>
              <a:rPr lang="en-US" dirty="0" smtClean="0"/>
              <a:t>A priority number (integer) is associated with each process</a:t>
            </a:r>
          </a:p>
          <a:p>
            <a:endParaRPr lang="en-US" sz="1100" dirty="0" smtClean="0"/>
          </a:p>
          <a:p>
            <a:r>
              <a:rPr lang="en-US" dirty="0" smtClean="0"/>
              <a:t>The CPU is allocated to the process with the highest priority (smallest integer </a:t>
            </a:r>
            <a:r>
              <a:rPr lang="en-US" dirty="0" smtClean="0">
                <a:sym typeface="Symbol" charset="2"/>
              </a:rPr>
              <a:t> highest priority)</a:t>
            </a:r>
          </a:p>
          <a:p>
            <a:pPr lvl="1"/>
            <a:r>
              <a:rPr lang="en-US" dirty="0" smtClean="0"/>
              <a:t>Preemptive</a:t>
            </a:r>
          </a:p>
          <a:p>
            <a:pPr lvl="1"/>
            <a:r>
              <a:rPr lang="en-US" dirty="0" err="1" smtClean="0"/>
              <a:t>Nonpreemptive</a:t>
            </a:r>
            <a:endParaRPr lang="en-US" dirty="0" smtClean="0"/>
          </a:p>
          <a:p>
            <a:pPr lvl="1"/>
            <a:endParaRPr lang="en-US" sz="1100" dirty="0" smtClean="0"/>
          </a:p>
          <a:p>
            <a:r>
              <a:rPr lang="en-US" dirty="0" smtClean="0"/>
              <a:t>SJF is priority scheduling where priority is the inverse of predicted next CPU burst time</a:t>
            </a:r>
          </a:p>
          <a:p>
            <a:r>
              <a:rPr lang="en-US" dirty="0" smtClean="0"/>
              <a:t>Priority can be defined either internally or externally. </a:t>
            </a:r>
          </a:p>
          <a:p>
            <a:pPr lvl="1"/>
            <a:r>
              <a:rPr lang="en-US" dirty="0" smtClean="0"/>
              <a:t>Factors for internal priority assignment:</a:t>
            </a:r>
          </a:p>
          <a:p>
            <a:pPr lvl="2"/>
            <a:r>
              <a:rPr lang="en-US" dirty="0" smtClean="0"/>
              <a:t>Time limit, memory requirements, the number or open files etc.</a:t>
            </a:r>
          </a:p>
          <a:p>
            <a:pPr lvl="1"/>
            <a:r>
              <a:rPr lang="en-US" dirty="0" smtClean="0"/>
              <a:t>Factors for external priority assignment:</a:t>
            </a:r>
          </a:p>
          <a:p>
            <a:pPr lvl="2"/>
            <a:r>
              <a:rPr lang="en-US" dirty="0" smtClean="0"/>
              <a:t>Importance of the process, the type and amount of funds of funds being paid for computer use, department sponsoring works etc.</a:t>
            </a:r>
          </a:p>
          <a:p>
            <a:endParaRPr lang="en-US" sz="1100" dirty="0" smtClean="0"/>
          </a:p>
          <a:p>
            <a:pPr>
              <a:buFont typeface="Monotype Sorts" charset="2"/>
              <a:buNone/>
            </a:pPr>
            <a:endParaRPr lang="en-US" dirty="0" smtClean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smtClean="0"/>
              <a:t>Chapter 5:  CPU Scheduling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1662113"/>
            <a:ext cx="11004550" cy="5030787"/>
          </a:xfrm>
        </p:spPr>
        <p:txBody>
          <a:bodyPr/>
          <a:lstStyle/>
          <a:p>
            <a:r>
              <a:rPr lang="en-US" sz="2800" dirty="0" smtClean="0"/>
              <a:t>Basic Concepts</a:t>
            </a:r>
          </a:p>
          <a:p>
            <a:r>
              <a:rPr lang="en-US" sz="2800" dirty="0" smtClean="0"/>
              <a:t>Scheduling Criteria </a:t>
            </a:r>
          </a:p>
          <a:p>
            <a:r>
              <a:rPr lang="en-US" sz="2800" dirty="0" smtClean="0"/>
              <a:t>Scheduling Algorithms</a:t>
            </a:r>
          </a:p>
          <a:p>
            <a:r>
              <a:rPr lang="en-US" sz="2800" dirty="0" smtClean="0"/>
              <a:t>Examples</a:t>
            </a:r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Example of Priority Scheduling</a:t>
            </a:r>
          </a:p>
        </p:txBody>
      </p:sp>
      <p:sp>
        <p:nvSpPr>
          <p:cNvPr id="54275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		         </a:t>
            </a:r>
            <a:r>
              <a:rPr lang="en-US" u="sng" dirty="0" err="1" smtClean="0"/>
              <a:t>Process</a:t>
            </a:r>
            <a:r>
              <a:rPr lang="en-US" u="sng" dirty="0" err="1" smtClean="0">
                <a:solidFill>
                  <a:schemeClr val="bg1"/>
                </a:solidFill>
              </a:rPr>
              <a:t>A</a:t>
            </a:r>
            <a:r>
              <a:rPr lang="en-US" u="sng" dirty="0" smtClean="0">
                <a:solidFill>
                  <a:schemeClr val="bg1"/>
                </a:solidFill>
              </a:rPr>
              <a:t>	</a:t>
            </a:r>
            <a:r>
              <a:rPr lang="en-US" u="sng" dirty="0" err="1" smtClean="0">
                <a:solidFill>
                  <a:schemeClr val="bg1"/>
                </a:solidFill>
              </a:rPr>
              <a:t>arri</a:t>
            </a:r>
            <a:r>
              <a:rPr lang="en-US" u="sng" dirty="0" smtClean="0">
                <a:solidFill>
                  <a:schemeClr val="bg1"/>
                </a:solidFill>
              </a:rPr>
              <a:t> </a:t>
            </a:r>
            <a:r>
              <a:rPr lang="en-US" u="sng" dirty="0" smtClean="0"/>
              <a:t>Burst </a:t>
            </a:r>
            <a:r>
              <a:rPr lang="en-US" u="sng" dirty="0" err="1" smtClean="0"/>
              <a:t>Time</a:t>
            </a:r>
            <a:r>
              <a:rPr lang="en-US" u="sng" dirty="0" err="1" smtClean="0">
                <a:solidFill>
                  <a:schemeClr val="bg1"/>
                </a:solidFill>
              </a:rPr>
              <a:t>T</a:t>
            </a:r>
            <a:r>
              <a:rPr lang="en-US" dirty="0" smtClean="0"/>
              <a:t>	</a:t>
            </a:r>
            <a:r>
              <a:rPr lang="en-US" u="sng" dirty="0" smtClean="0"/>
              <a:t>Priority</a:t>
            </a:r>
            <a:endParaRPr lang="en-US" dirty="0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	1</a:t>
            </a:r>
            <a:r>
              <a:rPr lang="en-US" dirty="0" smtClean="0">
                <a:solidFill>
                  <a:srgbClr val="000000"/>
                </a:solidFill>
              </a:rPr>
              <a:t>0</a:t>
            </a:r>
            <a:r>
              <a:rPr lang="en-US" dirty="0" smtClean="0"/>
              <a:t>	3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2 	</a:t>
            </a:r>
            <a:r>
              <a:rPr lang="en-US" dirty="0" smtClean="0">
                <a:solidFill>
                  <a:srgbClr val="000000"/>
                </a:solidFill>
              </a:rPr>
              <a:t>1</a:t>
            </a:r>
            <a:r>
              <a:rPr lang="en-US" dirty="0" smtClean="0"/>
              <a:t>	1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3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0000"/>
                </a:solidFill>
              </a:rPr>
              <a:t>2</a:t>
            </a:r>
            <a:r>
              <a:rPr lang="en-US" dirty="0" smtClean="0"/>
              <a:t>	4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4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0000"/>
                </a:solidFill>
              </a:rPr>
              <a:t>1</a:t>
            </a:r>
            <a:r>
              <a:rPr lang="en-US" dirty="0" smtClean="0"/>
              <a:t>	5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		</a:t>
            </a:r>
            <a:r>
              <a:rPr lang="en-US" i="1" dirty="0" smtClean="0"/>
              <a:t>P</a:t>
            </a:r>
            <a:r>
              <a:rPr lang="en-US" i="1" baseline="-25000" dirty="0" smtClean="0"/>
              <a:t>5	</a:t>
            </a:r>
            <a:r>
              <a:rPr lang="en-US" dirty="0" smtClean="0"/>
              <a:t>5	2</a:t>
            </a:r>
            <a:endParaRPr lang="en-US" baseline="-250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Priority scheduling Gantt Chart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dirty="0" smtClean="0"/>
          </a:p>
        </p:txBody>
      </p:sp>
      <p:grpSp>
        <p:nvGrpSpPr>
          <p:cNvPr id="54276" name="Group 74"/>
          <p:cNvGrpSpPr>
            <a:grpSpLocks/>
          </p:cNvGrpSpPr>
          <p:nvPr/>
        </p:nvGrpSpPr>
        <p:grpSpPr bwMode="auto">
          <a:xfrm>
            <a:off x="1966913" y="4392613"/>
            <a:ext cx="7558087" cy="1384300"/>
            <a:chOff x="901" y="2366"/>
            <a:chExt cx="3174" cy="654"/>
          </a:xfrm>
        </p:grpSpPr>
        <p:sp>
          <p:nvSpPr>
            <p:cNvPr id="54277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8" name="Text Box 38"/>
            <p:cNvSpPr txBox="1">
              <a:spLocks noChangeArrowheads="1"/>
            </p:cNvSpPr>
            <p:nvPr/>
          </p:nvSpPr>
          <p:spPr bwMode="auto">
            <a:xfrm flipH="1">
              <a:off x="1052" y="2441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79" name="Text Box 39"/>
            <p:cNvSpPr txBox="1">
              <a:spLocks noChangeArrowheads="1"/>
            </p:cNvSpPr>
            <p:nvPr/>
          </p:nvSpPr>
          <p:spPr bwMode="auto">
            <a:xfrm flipH="1">
              <a:off x="3235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0" name="Text Box 40"/>
            <p:cNvSpPr txBox="1">
              <a:spLocks noChangeArrowheads="1"/>
            </p:cNvSpPr>
            <p:nvPr/>
          </p:nvSpPr>
          <p:spPr bwMode="auto">
            <a:xfrm flipH="1">
              <a:off x="1498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5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1" name="Line 43"/>
            <p:cNvSpPr>
              <a:spLocks noChangeShapeType="1"/>
            </p:cNvSpPr>
            <p:nvPr/>
          </p:nvSpPr>
          <p:spPr bwMode="auto">
            <a:xfrm flipH="1">
              <a:off x="3174" y="23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Text Box 48"/>
            <p:cNvSpPr txBox="1">
              <a:spLocks noChangeArrowheads="1"/>
            </p:cNvSpPr>
            <p:nvPr/>
          </p:nvSpPr>
          <p:spPr bwMode="auto">
            <a:xfrm flipH="1">
              <a:off x="1244" y="2845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54283" name="Text Box 49"/>
            <p:cNvSpPr txBox="1">
              <a:spLocks noChangeArrowheads="1"/>
            </p:cNvSpPr>
            <p:nvPr/>
          </p:nvSpPr>
          <p:spPr bwMode="auto">
            <a:xfrm flipH="1">
              <a:off x="3580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18</a:t>
              </a:r>
            </a:p>
          </p:txBody>
        </p:sp>
        <p:sp>
          <p:nvSpPr>
            <p:cNvPr id="54284" name="Text Box 50"/>
            <p:cNvSpPr txBox="1">
              <a:spLocks noChangeArrowheads="1"/>
            </p:cNvSpPr>
            <p:nvPr/>
          </p:nvSpPr>
          <p:spPr bwMode="auto">
            <a:xfrm flipH="1">
              <a:off x="90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4285" name="Line 52"/>
            <p:cNvSpPr>
              <a:spLocks noChangeShapeType="1"/>
            </p:cNvSpPr>
            <p:nvPr/>
          </p:nvSpPr>
          <p:spPr bwMode="auto">
            <a:xfrm flipH="1">
              <a:off x="3683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Text Box 64"/>
            <p:cNvSpPr txBox="1">
              <a:spLocks noChangeArrowheads="1"/>
            </p:cNvSpPr>
            <p:nvPr/>
          </p:nvSpPr>
          <p:spPr bwMode="auto">
            <a:xfrm flipH="1">
              <a:off x="3089" y="2845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16</a:t>
              </a:r>
            </a:p>
          </p:txBody>
        </p:sp>
        <p:sp>
          <p:nvSpPr>
            <p:cNvPr id="54287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Text Box 70"/>
            <p:cNvSpPr txBox="1">
              <a:spLocks noChangeArrowheads="1"/>
            </p:cNvSpPr>
            <p:nvPr/>
          </p:nvSpPr>
          <p:spPr bwMode="auto">
            <a:xfrm flipH="1">
              <a:off x="3722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9" name="Text Box 73"/>
            <p:cNvSpPr txBox="1">
              <a:spLocks noChangeArrowheads="1"/>
            </p:cNvSpPr>
            <p:nvPr/>
          </p:nvSpPr>
          <p:spPr bwMode="auto">
            <a:xfrm flipH="1">
              <a:off x="3890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19</a:t>
              </a:r>
            </a:p>
          </p:txBody>
        </p:sp>
        <p:sp>
          <p:nvSpPr>
            <p:cNvPr id="54290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1" name="Text Box 64"/>
            <p:cNvSpPr txBox="1">
              <a:spLocks noChangeArrowheads="1"/>
            </p:cNvSpPr>
            <p:nvPr/>
          </p:nvSpPr>
          <p:spPr bwMode="auto">
            <a:xfrm flipH="1">
              <a:off x="186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4292" name="Text Box 39"/>
            <p:cNvSpPr txBox="1">
              <a:spLocks noChangeArrowheads="1"/>
            </p:cNvSpPr>
            <p:nvPr/>
          </p:nvSpPr>
          <p:spPr bwMode="auto">
            <a:xfrm flipH="1">
              <a:off x="2569" y="243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16307" y="6644636"/>
            <a:ext cx="4473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Average waiting time = 8.2 </a:t>
            </a:r>
            <a:r>
              <a:rPr lang="en-US" sz="2000" dirty="0" err="1"/>
              <a:t>msec</a:t>
            </a:r>
            <a:endParaRPr lang="en-US" sz="2000" i="1" baseline="-25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mtClean="0"/>
              <a:t>Priority Scheduling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71288" cy="6040438"/>
          </a:xfrm>
        </p:spPr>
        <p:txBody>
          <a:bodyPr/>
          <a:lstStyle/>
          <a:p>
            <a:r>
              <a:rPr lang="en-US" sz="2400" dirty="0"/>
              <a:t>Problem </a:t>
            </a:r>
            <a:r>
              <a:rPr lang="en-US" sz="2400" dirty="0">
                <a:sym typeface="Symbol" charset="2"/>
              </a:rPr>
              <a:t> </a:t>
            </a:r>
            <a:r>
              <a:rPr lang="en-US" sz="2400" b="1" dirty="0">
                <a:sym typeface="Symbol" charset="2"/>
              </a:rPr>
              <a:t>Starvation </a:t>
            </a:r>
            <a:r>
              <a:rPr lang="en-US" sz="2400" dirty="0">
                <a:sym typeface="Symbol" charset="2"/>
              </a:rPr>
              <a:t>– low priority processes may never execute</a:t>
            </a:r>
          </a:p>
          <a:p>
            <a:endParaRPr lang="en-US" sz="1400" dirty="0">
              <a:sym typeface="Symbol" charset="2"/>
            </a:endParaRPr>
          </a:p>
          <a:p>
            <a:r>
              <a:rPr lang="en-US" sz="2400" dirty="0">
                <a:sym typeface="Symbol" charset="2"/>
              </a:rPr>
              <a:t>Solution  </a:t>
            </a:r>
            <a:r>
              <a:rPr lang="en-US" sz="2400" b="1" dirty="0">
                <a:sym typeface="Symbol" charset="2"/>
              </a:rPr>
              <a:t>Aging </a:t>
            </a:r>
            <a:r>
              <a:rPr lang="en-US" sz="2400" dirty="0">
                <a:sym typeface="Symbol" charset="2"/>
              </a:rPr>
              <a:t>– as time progresses increase the priority of the process</a:t>
            </a:r>
          </a:p>
          <a:p>
            <a:endParaRPr lang="en-US" sz="1400" dirty="0" smtClean="0"/>
          </a:p>
          <a:p>
            <a:pPr>
              <a:buFont typeface="Monotype Sorts" charset="2"/>
              <a:buNone/>
            </a:pPr>
            <a:endParaRPr lang="en-US" sz="2400" dirty="0" smtClean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3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Round Robin (RR)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62138"/>
            <a:ext cx="11553825" cy="5978525"/>
          </a:xfrm>
        </p:spPr>
        <p:txBody>
          <a:bodyPr/>
          <a:lstStyle/>
          <a:p>
            <a:r>
              <a:rPr lang="en-US" smtClean="0"/>
              <a:t>Each process gets a small unit of CPU time (</a:t>
            </a:r>
            <a:r>
              <a:rPr lang="en-US" b="1" smtClean="0"/>
              <a:t>time quantum </a:t>
            </a:r>
            <a:r>
              <a:rPr lang="en-US" smtClean="0"/>
              <a:t>q), usually 10-100 milliseconds.  After this time has elapsed, the process is preempted and added to the end of the ready queue.</a:t>
            </a:r>
          </a:p>
          <a:p>
            <a:r>
              <a:rPr lang="en-US" smtClean="0"/>
              <a:t>If there are </a:t>
            </a:r>
            <a:r>
              <a:rPr lang="en-US" i="1" smtClean="0"/>
              <a:t>n</a:t>
            </a:r>
            <a:r>
              <a:rPr lang="en-US" smtClean="0"/>
              <a:t> processes in the ready queue and the time quantum is </a:t>
            </a:r>
            <a:r>
              <a:rPr lang="en-US" i="1" smtClean="0"/>
              <a:t>q</a:t>
            </a:r>
            <a:r>
              <a:rPr lang="en-US" smtClean="0"/>
              <a:t>, then each process gets 1/</a:t>
            </a:r>
            <a:r>
              <a:rPr lang="en-US" i="1" smtClean="0"/>
              <a:t>n</a:t>
            </a:r>
            <a:r>
              <a:rPr lang="en-US" smtClean="0"/>
              <a:t> of the CPU time in chunks of at most </a:t>
            </a:r>
            <a:r>
              <a:rPr lang="en-US" i="1" smtClean="0"/>
              <a:t>q</a:t>
            </a:r>
            <a:r>
              <a:rPr lang="en-US" smtClean="0"/>
              <a:t> time units at once.  No process waits more than (</a:t>
            </a:r>
            <a:r>
              <a:rPr lang="en-US" i="1" smtClean="0"/>
              <a:t>n</a:t>
            </a:r>
            <a:r>
              <a:rPr lang="en-US" smtClean="0"/>
              <a:t>-1)</a:t>
            </a:r>
            <a:r>
              <a:rPr lang="en-US" i="1" smtClean="0"/>
              <a:t>q </a:t>
            </a:r>
            <a:r>
              <a:rPr lang="en-US" smtClean="0"/>
              <a:t>time units.</a:t>
            </a:r>
          </a:p>
          <a:p>
            <a:r>
              <a:rPr lang="en-US" smtClean="0"/>
              <a:t>Timer interrupts every quantum to schedule next process</a:t>
            </a:r>
          </a:p>
          <a:p>
            <a:r>
              <a:rPr lang="en-US" smtClean="0"/>
              <a:t>Performance</a:t>
            </a:r>
          </a:p>
          <a:p>
            <a:pPr lvl="1"/>
            <a:r>
              <a:rPr lang="en-US" i="1" smtClean="0"/>
              <a:t>q</a:t>
            </a:r>
            <a:r>
              <a:rPr lang="en-US" smtClean="0"/>
              <a:t> large </a:t>
            </a:r>
            <a:r>
              <a:rPr lang="en-US" smtClean="0">
                <a:sym typeface="Symbol" charset="2"/>
              </a:rPr>
              <a:t> FIFO</a:t>
            </a:r>
          </a:p>
          <a:p>
            <a:pPr lvl="1"/>
            <a:r>
              <a:rPr lang="en-US" i="1" smtClean="0">
                <a:sym typeface="Symbol" charset="2"/>
              </a:rPr>
              <a:t>q </a:t>
            </a:r>
            <a:r>
              <a:rPr lang="en-US" smtClean="0">
                <a:sym typeface="Symbol" charset="2"/>
              </a:rPr>
              <a:t>small  </a:t>
            </a:r>
            <a:r>
              <a:rPr lang="en-US" i="1" smtClean="0">
                <a:sym typeface="Symbol" charset="2"/>
              </a:rPr>
              <a:t>q </a:t>
            </a:r>
            <a:r>
              <a:rPr lang="en-US" smtClean="0">
                <a:sym typeface="Symbol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5400"/>
            <a:ext cx="12082463" cy="1125538"/>
          </a:xfrm>
        </p:spPr>
        <p:txBody>
          <a:bodyPr/>
          <a:lstStyle/>
          <a:p>
            <a:pPr eaLnBrk="1" hangingPunct="1"/>
            <a:r>
              <a:rPr lang="en-US" smtClean="0"/>
              <a:t>Example of RR with Time Quantum = 4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2014538"/>
            <a:ext cx="11026775" cy="597852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dirty="0" smtClean="0"/>
              <a:t>		</a:t>
            </a:r>
            <a:r>
              <a:rPr lang="en-US" u="sng" dirty="0" smtClean="0"/>
              <a:t>Process</a:t>
            </a:r>
            <a:r>
              <a:rPr lang="en-US" dirty="0" smtClean="0"/>
              <a:t>	</a:t>
            </a:r>
            <a:r>
              <a:rPr lang="en-US" u="sng" dirty="0" smtClean="0"/>
              <a:t>Burst Time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i="1" dirty="0" smtClean="0"/>
              <a:t>		P</a:t>
            </a:r>
            <a:r>
              <a:rPr lang="en-US" i="1" baseline="-25000" dirty="0" smtClean="0"/>
              <a:t>1	</a:t>
            </a:r>
            <a:r>
              <a:rPr lang="en-US" dirty="0" smtClean="0"/>
              <a:t>24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2	 </a:t>
            </a:r>
            <a:r>
              <a:rPr lang="en-US" dirty="0" smtClean="0"/>
              <a:t>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3	</a:t>
            </a:r>
            <a:r>
              <a:rPr lang="en-US" dirty="0" smtClean="0"/>
              <a:t>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dirty="0" smtClean="0"/>
              <a:t>		</a:t>
            </a:r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dirty="0" smtClean="0"/>
              <a:t>The Gantt chart is: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pSp>
        <p:nvGrpSpPr>
          <p:cNvPr id="58372" name="Group 27"/>
          <p:cNvGrpSpPr>
            <a:grpSpLocks/>
          </p:cNvGrpSpPr>
          <p:nvPr/>
        </p:nvGrpSpPr>
        <p:grpSpPr bwMode="auto">
          <a:xfrm>
            <a:off x="2266950" y="4298950"/>
            <a:ext cx="7027863" cy="1255713"/>
            <a:chOff x="1088" y="2640"/>
            <a:chExt cx="2951" cy="593"/>
          </a:xfrm>
        </p:grpSpPr>
        <p:grpSp>
          <p:nvGrpSpPr>
            <p:cNvPr id="58373" name="Group 14"/>
            <p:cNvGrpSpPr>
              <a:grpSpLocks/>
            </p:cNvGrpSpPr>
            <p:nvPr/>
          </p:nvGrpSpPr>
          <p:grpSpPr bwMode="auto"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58383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58384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2</a:t>
                </a:r>
              </a:p>
            </p:txBody>
          </p:sp>
          <p:sp>
            <p:nvSpPr>
              <p:cNvPr id="58385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3</a:t>
                </a:r>
              </a:p>
            </p:txBody>
          </p:sp>
          <p:sp>
            <p:nvSpPr>
              <p:cNvPr id="58386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7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8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9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90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</p:grpSp>
        <p:sp>
          <p:nvSpPr>
            <p:cNvPr id="58374" name="Text Box 15"/>
            <p:cNvSpPr txBox="1">
              <a:spLocks noChangeArrowheads="1"/>
            </p:cNvSpPr>
            <p:nvPr/>
          </p:nvSpPr>
          <p:spPr bwMode="auto">
            <a:xfrm>
              <a:off x="1088" y="3052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8375" name="Text Box 16"/>
            <p:cNvSpPr txBox="1">
              <a:spLocks noChangeArrowheads="1"/>
            </p:cNvSpPr>
            <p:nvPr/>
          </p:nvSpPr>
          <p:spPr bwMode="auto">
            <a:xfrm>
              <a:off x="1386" y="3059"/>
              <a:ext cx="1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8376" name="Text Box 17"/>
            <p:cNvSpPr txBox="1">
              <a:spLocks noChangeArrowheads="1"/>
            </p:cNvSpPr>
            <p:nvPr/>
          </p:nvSpPr>
          <p:spPr bwMode="auto">
            <a:xfrm>
              <a:off x="1803" y="3059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7</a:t>
              </a:r>
            </a:p>
          </p:txBody>
        </p:sp>
        <p:sp>
          <p:nvSpPr>
            <p:cNvPr id="58377" name="Text Box 18"/>
            <p:cNvSpPr txBox="1">
              <a:spLocks noChangeArrowheads="1"/>
            </p:cNvSpPr>
            <p:nvPr/>
          </p:nvSpPr>
          <p:spPr bwMode="auto">
            <a:xfrm>
              <a:off x="2114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10</a:t>
              </a:r>
            </a:p>
          </p:txBody>
        </p:sp>
        <p:sp>
          <p:nvSpPr>
            <p:cNvPr id="58378" name="Text Box 19"/>
            <p:cNvSpPr txBox="1">
              <a:spLocks noChangeArrowheads="1"/>
            </p:cNvSpPr>
            <p:nvPr/>
          </p:nvSpPr>
          <p:spPr bwMode="auto">
            <a:xfrm>
              <a:off x="2502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14</a:t>
              </a:r>
            </a:p>
          </p:txBody>
        </p:sp>
        <p:sp>
          <p:nvSpPr>
            <p:cNvPr id="58379" name="Text Box 20"/>
            <p:cNvSpPr txBox="1">
              <a:spLocks noChangeArrowheads="1"/>
            </p:cNvSpPr>
            <p:nvPr/>
          </p:nvSpPr>
          <p:spPr bwMode="auto">
            <a:xfrm>
              <a:off x="2838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18</a:t>
              </a:r>
            </a:p>
          </p:txBody>
        </p:sp>
        <p:sp>
          <p:nvSpPr>
            <p:cNvPr id="58380" name="Text Box 21"/>
            <p:cNvSpPr txBox="1">
              <a:spLocks noChangeArrowheads="1"/>
            </p:cNvSpPr>
            <p:nvPr/>
          </p:nvSpPr>
          <p:spPr bwMode="auto">
            <a:xfrm>
              <a:off x="3134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22</a:t>
              </a:r>
            </a:p>
          </p:txBody>
        </p:sp>
        <p:sp>
          <p:nvSpPr>
            <p:cNvPr id="58381" name="Text Box 22"/>
            <p:cNvSpPr txBox="1">
              <a:spLocks noChangeArrowheads="1"/>
            </p:cNvSpPr>
            <p:nvPr/>
          </p:nvSpPr>
          <p:spPr bwMode="auto">
            <a:xfrm>
              <a:off x="3518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26</a:t>
              </a:r>
            </a:p>
          </p:txBody>
        </p:sp>
        <p:sp>
          <p:nvSpPr>
            <p:cNvPr id="58382" name="Text Box 24"/>
            <p:cNvSpPr txBox="1">
              <a:spLocks noChangeArrowheads="1"/>
            </p:cNvSpPr>
            <p:nvPr/>
          </p:nvSpPr>
          <p:spPr bwMode="auto">
            <a:xfrm>
              <a:off x="3854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70384" y="6270172"/>
            <a:ext cx="8668783" cy="169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173413" algn="ctr"/>
                <a:tab pos="5708650" algn="ctr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waiting time is 17 / 3 = 5.66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milisecond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173413" algn="ctr"/>
                <a:tab pos="5708650" algn="ctr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higher average turnaround than SJF, but better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173413" algn="ctr"/>
                <a:tab pos="5708650" algn="ctr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should be large compared to context switch time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173413" algn="ctr"/>
                <a:tab pos="5708650" algn="ctr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 usually 10ms to 100ms, context switch &lt; 10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8288" y="514350"/>
            <a:ext cx="11744325" cy="700088"/>
          </a:xfrm>
        </p:spPr>
        <p:txBody>
          <a:bodyPr/>
          <a:lstStyle/>
          <a:p>
            <a:pPr eaLnBrk="1" hangingPunct="1"/>
            <a:r>
              <a:rPr lang="en-US" sz="4400" smtClean="0"/>
              <a:t>Time Quantum and Context Switch Time</a:t>
            </a:r>
          </a:p>
        </p:txBody>
      </p:sp>
      <p:pic>
        <p:nvPicPr>
          <p:cNvPr id="6041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9600" y="2476500"/>
            <a:ext cx="105981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9938" y="636588"/>
            <a:ext cx="12803187" cy="609600"/>
          </a:xfrm>
        </p:spPr>
        <p:txBody>
          <a:bodyPr/>
          <a:lstStyle/>
          <a:p>
            <a:pPr eaLnBrk="1" hangingPunct="1"/>
            <a:r>
              <a:rPr lang="en-US" sz="3700" smtClean="0"/>
              <a:t>Turnaround Time Varies With </a:t>
            </a:r>
            <a:br>
              <a:rPr lang="en-US" sz="3700" smtClean="0"/>
            </a:br>
            <a:r>
              <a:rPr lang="en-US" sz="3700" smtClean="0"/>
              <a:t>The Time Quantum</a:t>
            </a:r>
          </a:p>
        </p:txBody>
      </p:sp>
      <p:pic>
        <p:nvPicPr>
          <p:cNvPr id="6246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7375" y="1839913"/>
            <a:ext cx="7507288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TextBox 3"/>
          <p:cNvSpPr txBox="1">
            <a:spLocks noChangeArrowheads="1"/>
          </p:cNvSpPr>
          <p:nvPr/>
        </p:nvSpPr>
        <p:spPr bwMode="auto">
          <a:xfrm>
            <a:off x="8905875" y="4992688"/>
            <a:ext cx="34702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>
            <a:spAutoFit/>
          </a:bodyPr>
          <a:lstStyle/>
          <a:p>
            <a:r>
              <a:rPr lang="en-US" dirty="0"/>
              <a:t>80% of CPU bursts should be shorter than </a:t>
            </a:r>
            <a:r>
              <a:rPr lang="en-US" dirty="0" smtClean="0"/>
              <a:t>quantum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407988"/>
            <a:ext cx="11569700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Queue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615738" cy="6961188"/>
          </a:xfrm>
        </p:spPr>
        <p:txBody>
          <a:bodyPr/>
          <a:lstStyle/>
          <a:p>
            <a:r>
              <a:rPr lang="en-US" dirty="0" smtClean="0"/>
              <a:t>Another class of scheduling algorithm needs- in which processes are classified into different groups, e.g.:</a:t>
            </a:r>
          </a:p>
          <a:p>
            <a:pPr lvl="1"/>
            <a:r>
              <a:rPr lang="en-US" dirty="0" smtClean="0"/>
              <a:t>foreground (interactive) processes</a:t>
            </a:r>
          </a:p>
          <a:p>
            <a:pPr lvl="1"/>
            <a:r>
              <a:rPr lang="en-US" dirty="0" smtClean="0"/>
              <a:t>background (batch) processes</a:t>
            </a:r>
          </a:p>
          <a:p>
            <a:r>
              <a:rPr lang="en-US" dirty="0" smtClean="0"/>
              <a:t>They have different response time requirements-so different scheduling needs.</a:t>
            </a:r>
          </a:p>
          <a:p>
            <a:pPr marL="488950" lvl="1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dirty="0" smtClean="0"/>
              <a:t>Foreground processes may have priority over background processes.</a:t>
            </a:r>
          </a:p>
          <a:p>
            <a:pPr marL="488950" lvl="1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dirty="0" smtClean="0"/>
              <a:t>A multilevel queue-scheduling algorithm partitions the ready queue into several separate queues-we can see it in the figure of next slide:-</a:t>
            </a:r>
            <a:endParaRPr lang="en-US" dirty="0"/>
          </a:p>
          <a:p>
            <a:pPr marL="652462" lvl="1" indent="0">
              <a:buNone/>
            </a:pPr>
            <a:endParaRPr lang="en-US" sz="1100" dirty="0" smtClean="0"/>
          </a:p>
          <a:p>
            <a:r>
              <a:rPr lang="en-US" dirty="0" smtClean="0"/>
              <a:t>Each queue has its own scheduling algorithm:</a:t>
            </a:r>
          </a:p>
          <a:p>
            <a:pPr lvl="1"/>
            <a:r>
              <a:rPr lang="en-US" dirty="0" smtClean="0"/>
              <a:t>Foreground queue scheduled by – RR algorithm</a:t>
            </a:r>
          </a:p>
          <a:p>
            <a:pPr lvl="1"/>
            <a:r>
              <a:rPr lang="en-US" dirty="0" smtClean="0"/>
              <a:t>Background queue scheduled by – FCFS algorithm</a:t>
            </a:r>
          </a:p>
          <a:p>
            <a:pPr lvl="1"/>
            <a:endParaRPr lang="en-US" sz="1100" dirty="0" smtClean="0"/>
          </a:p>
          <a:p>
            <a:r>
              <a:rPr lang="en-US" dirty="0" smtClean="0"/>
              <a:t>Scheduling must be done between the queues:</a:t>
            </a:r>
          </a:p>
          <a:p>
            <a:pPr lvl="1"/>
            <a:r>
              <a:rPr lang="en-US" dirty="0" smtClean="0"/>
              <a:t>Fixed priority preemptive scheduling; (i.e., serve all from foreground then from background).  Possibility of starvation.</a:t>
            </a:r>
          </a:p>
          <a:p>
            <a:pPr lvl="1"/>
            <a:r>
              <a:rPr lang="en-US" dirty="0" smtClean="0"/>
              <a:t>Time slice – each queue gets a certain amount of CPU time which it can schedule amongst its processes; i.e</a:t>
            </a:r>
            <a:r>
              <a:rPr lang="en-US" dirty="0"/>
              <a:t>., </a:t>
            </a:r>
            <a:r>
              <a:rPr lang="en-US" dirty="0" smtClean="0"/>
              <a:t>foreground queue can be given 80% of the CPU time for RR-scheduling among its processes,</a:t>
            </a:r>
            <a:r>
              <a:rPr lang="en-US" dirty="0"/>
              <a:t> </a:t>
            </a:r>
            <a:r>
              <a:rPr lang="en-US" dirty="0" smtClean="0"/>
              <a:t>while 20% to background in FCFS manner.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36713" y="369888"/>
            <a:ext cx="11393487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Queue Scheduling</a:t>
            </a:r>
          </a:p>
        </p:txBody>
      </p:sp>
      <p:pic>
        <p:nvPicPr>
          <p:cNvPr id="66563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3013" y="1566863"/>
            <a:ext cx="10691812" cy="628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Feedback Queue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do not move from one queue to the other----But</a:t>
            </a:r>
          </a:p>
          <a:p>
            <a:r>
              <a:rPr lang="en-US" dirty="0"/>
              <a:t>Multilevel Feedback Queue </a:t>
            </a:r>
            <a:r>
              <a:rPr lang="en-US" dirty="0" smtClean="0"/>
              <a:t>scheduling, allows a process to move between queues.</a:t>
            </a:r>
          </a:p>
          <a:p>
            <a:r>
              <a:rPr lang="en-US" dirty="0" smtClean="0"/>
              <a:t>If a process uses too much CPU time, it will be moved to a lower priority queue.</a:t>
            </a:r>
          </a:p>
          <a:p>
            <a:r>
              <a:rPr lang="en-US" dirty="0" smtClean="0"/>
              <a:t>Similarly, a process that waits too long in a lower-priority queue may me moved to a higher-priority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1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69888"/>
            <a:ext cx="12039600" cy="768350"/>
          </a:xfrm>
        </p:spPr>
        <p:txBody>
          <a:bodyPr/>
          <a:lstStyle/>
          <a:p>
            <a:pPr eaLnBrk="1" hangingPunct="1"/>
            <a:r>
              <a:rPr lang="en-US" dirty="0" smtClean="0"/>
              <a:t>Multilevel Feedback Queue scheduling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57388"/>
            <a:ext cx="11026775" cy="59785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Multilevel-feedback-queue scheduler defined by the following parameters:</a:t>
            </a:r>
          </a:p>
          <a:p>
            <a:pPr lvl="1"/>
            <a:r>
              <a:rPr lang="en-US" dirty="0" smtClean="0"/>
              <a:t>number of queues</a:t>
            </a:r>
          </a:p>
          <a:p>
            <a:pPr lvl="1"/>
            <a:r>
              <a:rPr lang="en-US" dirty="0" smtClean="0"/>
              <a:t>scheduling algorithms for each queue</a:t>
            </a:r>
          </a:p>
          <a:p>
            <a:pPr lvl="1"/>
            <a:r>
              <a:rPr lang="en-US" dirty="0" smtClean="0"/>
              <a:t>method used to determine when to upgrade a process</a:t>
            </a:r>
          </a:p>
          <a:p>
            <a:pPr lvl="1"/>
            <a:r>
              <a:rPr lang="en-US" dirty="0" smtClean="0"/>
              <a:t>method used to determine when to demote a process</a:t>
            </a:r>
          </a:p>
          <a:p>
            <a:pPr lvl="1"/>
            <a:r>
              <a:rPr lang="en-US" dirty="0" smtClean="0"/>
              <a:t>method used to determine which queue a process will enter when that process needs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591925" cy="6040438"/>
          </a:xfrm>
        </p:spPr>
        <p:txBody>
          <a:bodyPr/>
          <a:lstStyle/>
          <a:p>
            <a:r>
              <a:rPr lang="en-US" sz="2800" dirty="0" smtClean="0"/>
              <a:t>To introduce CPU scheduling, which is the basis for </a:t>
            </a:r>
            <a:r>
              <a:rPr lang="en-US" sz="2800" dirty="0" err="1" smtClean="0"/>
              <a:t>multiprogrammed</a:t>
            </a:r>
            <a:r>
              <a:rPr lang="en-US" sz="2800" dirty="0" smtClean="0"/>
              <a:t> operating systems</a:t>
            </a:r>
          </a:p>
          <a:p>
            <a:endParaRPr lang="en-US" sz="2800" dirty="0" smtClean="0"/>
          </a:p>
          <a:p>
            <a:r>
              <a:rPr lang="en-US" sz="2800" dirty="0" smtClean="0"/>
              <a:t>To describe various CPU-scheduling algorithms</a:t>
            </a:r>
          </a:p>
          <a:p>
            <a:endParaRPr lang="en-US" sz="2800" dirty="0" smtClean="0"/>
          </a:p>
          <a:p>
            <a:r>
              <a:rPr lang="en-US" sz="2800" dirty="0" smtClean="0"/>
              <a:t>To discuss evaluation criteria for selecting a CPU-scheduling algorithm for a particular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25" y="0"/>
            <a:ext cx="11658600" cy="1125538"/>
          </a:xfrm>
        </p:spPr>
        <p:txBody>
          <a:bodyPr/>
          <a:lstStyle/>
          <a:p>
            <a:pPr eaLnBrk="1" hangingPunct="1"/>
            <a:r>
              <a:rPr lang="en-US" dirty="0" smtClean="0"/>
              <a:t>Example of Multilevel Feedback Queue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10950" cy="6040438"/>
          </a:xfrm>
        </p:spPr>
        <p:txBody>
          <a:bodyPr/>
          <a:lstStyle/>
          <a:p>
            <a:r>
              <a:rPr lang="en-US" dirty="0" smtClean="0"/>
              <a:t>Three queues: (can see the figure in next slide)</a:t>
            </a:r>
          </a:p>
          <a:p>
            <a:pPr lvl="1"/>
            <a:r>
              <a:rPr lang="en-US" i="1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 – RR with time quantum 8 milliseconds</a:t>
            </a:r>
          </a:p>
          <a:p>
            <a:pPr lvl="1"/>
            <a:r>
              <a:rPr lang="en-US" i="1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 – RR time quantum 16 milliseconds</a:t>
            </a:r>
          </a:p>
          <a:p>
            <a:pPr lvl="1"/>
            <a:r>
              <a:rPr lang="en-US" i="1" dirty="0" smtClean="0"/>
              <a:t>Q</a:t>
            </a:r>
            <a:r>
              <a:rPr lang="en-US" baseline="-25000" dirty="0" smtClean="0"/>
              <a:t>2</a:t>
            </a:r>
            <a:r>
              <a:rPr lang="en-US" dirty="0" smtClean="0"/>
              <a:t> – FCFS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A new job enters queue 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r>
              <a:rPr lang="en-US" i="1" dirty="0" smtClean="0"/>
              <a:t> </a:t>
            </a:r>
            <a:r>
              <a:rPr lang="en-US" dirty="0" smtClean="0"/>
              <a:t>which is served</a:t>
            </a:r>
            <a:r>
              <a:rPr lang="en-US" i="1" dirty="0" smtClean="0"/>
              <a:t> </a:t>
            </a:r>
            <a:r>
              <a:rPr lang="en-US" dirty="0" smtClean="0"/>
              <a:t>for RR</a:t>
            </a:r>
          </a:p>
          <a:p>
            <a:pPr lvl="2"/>
            <a:r>
              <a:rPr lang="en-US" dirty="0" smtClean="0"/>
              <a:t>When it gains CPU, job receives 8 milliseconds</a:t>
            </a:r>
          </a:p>
          <a:p>
            <a:pPr lvl="2"/>
            <a:r>
              <a:rPr lang="en-US" dirty="0" smtClean="0"/>
              <a:t>If it does not finish in 8 milliseconds, job is moved to queue </a:t>
            </a:r>
            <a:r>
              <a:rPr lang="en-US" i="1" dirty="0" smtClean="0"/>
              <a:t>Q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i="1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 job is again served RR and receives 16 additional milliseconds</a:t>
            </a:r>
          </a:p>
          <a:p>
            <a:pPr lvl="2"/>
            <a:r>
              <a:rPr lang="en-US" dirty="0" smtClean="0"/>
              <a:t>If it still does not complete, it is preempted and moved to queue </a:t>
            </a:r>
            <a:r>
              <a:rPr lang="en-US" i="1" dirty="0" smtClean="0"/>
              <a:t>Q</a:t>
            </a:r>
            <a:r>
              <a:rPr lang="en-US" baseline="-25000" dirty="0" smtClean="0"/>
              <a:t>2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3363" y="369888"/>
            <a:ext cx="11526837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Feedback Queues</a:t>
            </a:r>
          </a:p>
        </p:txBody>
      </p:sp>
      <p:pic>
        <p:nvPicPr>
          <p:cNvPr id="72707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7325" y="1732711"/>
            <a:ext cx="10275888" cy="555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End of Chapter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Concepts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063" y="1700213"/>
            <a:ext cx="11028362" cy="5782938"/>
          </a:xfrm>
        </p:spPr>
        <p:txBody>
          <a:bodyPr/>
          <a:lstStyle/>
          <a:p>
            <a:r>
              <a:rPr lang="en-US" sz="2800" dirty="0" smtClean="0"/>
              <a:t>Maximum CPU utilization obtained with multiprogramming</a:t>
            </a:r>
          </a:p>
          <a:p>
            <a:endParaRPr lang="en-US" sz="2800" dirty="0"/>
          </a:p>
          <a:p>
            <a:r>
              <a:rPr lang="en-US" sz="2800" dirty="0" smtClean="0"/>
              <a:t>Continuous Cycle :</a:t>
            </a:r>
          </a:p>
          <a:p>
            <a:pPr lvl="1"/>
            <a:r>
              <a:rPr lang="en-US" sz="2800" dirty="0" smtClean="0"/>
              <a:t>one process has to wait (I/O)</a:t>
            </a:r>
          </a:p>
          <a:p>
            <a:pPr lvl="1"/>
            <a:r>
              <a:rPr lang="en-US" sz="2800" dirty="0" smtClean="0"/>
              <a:t>Operating system takes the CPU away</a:t>
            </a:r>
          </a:p>
          <a:p>
            <a:pPr lvl="1"/>
            <a:r>
              <a:rPr lang="en-US" sz="2800" dirty="0" smtClean="0"/>
              <a:t>Give CPU to another process</a:t>
            </a:r>
          </a:p>
          <a:p>
            <a:pPr lvl="1"/>
            <a:r>
              <a:rPr lang="en-US" sz="2800" dirty="0" smtClean="0"/>
              <a:t>This pattern continues</a:t>
            </a:r>
          </a:p>
          <a:p>
            <a:endParaRPr lang="en-US" sz="2800" dirty="0" smtClean="0"/>
          </a:p>
          <a:p>
            <a:r>
              <a:rPr lang="en-US" sz="2800" dirty="0" smtClean="0"/>
              <a:t>CPU–I/O Burst Cycle – Process execution consists of a </a:t>
            </a:r>
            <a:r>
              <a:rPr lang="en-US" sz="2800" i="1" dirty="0" smtClean="0"/>
              <a:t>cycle</a:t>
            </a:r>
            <a:r>
              <a:rPr lang="en-US" sz="2800" dirty="0" smtClean="0"/>
              <a:t> of CPU execution and I/O wait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8941"/>
            <a:ext cx="12344400" cy="869297"/>
          </a:xfrm>
        </p:spPr>
        <p:txBody>
          <a:bodyPr/>
          <a:lstStyle/>
          <a:p>
            <a:r>
              <a:rPr lang="en-US" sz="4800" dirty="0" smtClean="0"/>
              <a:t> </a:t>
            </a:r>
            <a:r>
              <a:rPr lang="en-US" sz="4800" dirty="0"/>
              <a:t>CPU and </a:t>
            </a:r>
            <a:r>
              <a:rPr lang="en-US" sz="4800" dirty="0" smtClean="0"/>
              <a:t>I/O Burst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Almost all processes alternate between two states in a continuing</a:t>
            </a:r>
            <a:r>
              <a:rPr lang="en-US" sz="2800" b="1" i="1" dirty="0"/>
              <a:t> cycle</a:t>
            </a:r>
            <a:r>
              <a:rPr lang="en-US" sz="2800" dirty="0"/>
              <a:t>, as shown in </a:t>
            </a:r>
            <a:r>
              <a:rPr lang="en-US" sz="2800" dirty="0" smtClean="0"/>
              <a:t>Figure </a:t>
            </a:r>
            <a:r>
              <a:rPr lang="en-US" sz="2800" dirty="0"/>
              <a:t>below </a:t>
            </a:r>
            <a:r>
              <a:rPr lang="en-US" sz="2800" b="1" i="1" dirty="0"/>
              <a:t>:</a:t>
            </a:r>
            <a:endParaRPr lang="en-US" sz="2800" dirty="0"/>
          </a:p>
          <a:p>
            <a:pPr lvl="1"/>
            <a:r>
              <a:rPr lang="en-US" sz="2800" dirty="0"/>
              <a:t>A CPU burst of performing calculations, and</a:t>
            </a:r>
          </a:p>
          <a:p>
            <a:pPr lvl="1"/>
            <a:r>
              <a:rPr lang="en-US" sz="2800" dirty="0"/>
              <a:t>An I/O burst, waiting for data transfer in or out of the system.</a:t>
            </a:r>
          </a:p>
          <a:p>
            <a:endParaRPr lang="en-US" sz="2800" dirty="0" smtClean="0"/>
          </a:p>
          <a:p>
            <a:r>
              <a:rPr lang="en-US" sz="2800" dirty="0" smtClean="0"/>
              <a:t>Processes alternate back and forth between this two states.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88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3" y="628650"/>
            <a:ext cx="11887200" cy="609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Alternating Sequence of CPU and </a:t>
            </a:r>
            <a:br>
              <a:rPr lang="en-US" sz="4000" dirty="0" smtClean="0"/>
            </a:br>
            <a:r>
              <a:rPr lang="en-US" sz="4000" dirty="0" smtClean="0"/>
              <a:t>I/O Bursts</a:t>
            </a:r>
          </a:p>
        </p:txBody>
      </p:sp>
      <p:pic>
        <p:nvPicPr>
          <p:cNvPr id="2355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0863" y="1649413"/>
            <a:ext cx="4353929" cy="710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69888"/>
            <a:ext cx="11772900" cy="768350"/>
          </a:xfrm>
        </p:spPr>
        <p:txBody>
          <a:bodyPr/>
          <a:lstStyle/>
          <a:p>
            <a:pPr eaLnBrk="1" hangingPunct="1"/>
            <a:r>
              <a:rPr lang="en-US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346074"/>
            <a:ext cx="11514138" cy="6040438"/>
          </a:xfrm>
        </p:spPr>
        <p:txBody>
          <a:bodyPr/>
          <a:lstStyle/>
          <a:p>
            <a:pPr marL="489833" indent="-489833">
              <a:defRPr/>
            </a:pPr>
            <a:r>
              <a:rPr lang="en-US" sz="2200" dirty="0"/>
              <a:t>Selects from among the processes in</a:t>
            </a:r>
            <a:r>
              <a:rPr lang="en-US" sz="2200" dirty="0" smtClean="0"/>
              <a:t> ready queue, and </a:t>
            </a:r>
            <a:r>
              <a:rPr lang="en-US" sz="2200" dirty="0"/>
              <a:t>allocates the CPU to one of </a:t>
            </a:r>
            <a:r>
              <a:rPr lang="en-US" sz="2200" dirty="0" smtClean="0"/>
              <a:t>them</a:t>
            </a:r>
          </a:p>
          <a:p>
            <a:pPr marL="1061304" lvl="1" indent="-408194">
              <a:defRPr/>
            </a:pPr>
            <a:r>
              <a:rPr lang="en-US" sz="2200" dirty="0" smtClean="0"/>
              <a:t>FIFO queue</a:t>
            </a:r>
          </a:p>
          <a:p>
            <a:pPr marL="1061304" lvl="1" indent="-408194">
              <a:defRPr/>
            </a:pPr>
            <a:r>
              <a:rPr lang="en-US" sz="2200" dirty="0" smtClean="0"/>
              <a:t>Priority queue</a:t>
            </a:r>
          </a:p>
          <a:p>
            <a:pPr marL="1061304" lvl="1" indent="-408194">
              <a:defRPr/>
            </a:pPr>
            <a:r>
              <a:rPr lang="en-US" sz="2200" dirty="0" smtClean="0"/>
              <a:t>Tree</a:t>
            </a:r>
          </a:p>
          <a:p>
            <a:pPr marL="1061304" lvl="1" indent="-408194">
              <a:defRPr/>
            </a:pPr>
            <a:r>
              <a:rPr lang="en-US" sz="2200" dirty="0" smtClean="0"/>
              <a:t>Unordered linked-list</a:t>
            </a:r>
          </a:p>
          <a:p>
            <a:pPr marL="489833" indent="-489833">
              <a:defRPr/>
            </a:pPr>
            <a:r>
              <a:rPr lang="en-US" sz="2200" dirty="0"/>
              <a:t>CPU scheduling decisions may take place when a process:</a:t>
            </a:r>
          </a:p>
          <a:p>
            <a:pPr marL="1142943" lvl="1" indent="-489833">
              <a:buFont typeface="Monotype Sorts" charset="2"/>
              <a:buNone/>
              <a:defRPr/>
            </a:pPr>
            <a:r>
              <a:rPr lang="en-US" sz="2200" dirty="0">
                <a:solidFill>
                  <a:srgbClr val="CC6600"/>
                </a:solidFill>
              </a:rPr>
              <a:t>1.	</a:t>
            </a:r>
            <a:r>
              <a:rPr lang="en-US" sz="2200" dirty="0"/>
              <a:t>Switches from running to waiting </a:t>
            </a:r>
            <a:r>
              <a:rPr lang="en-US" sz="2200" dirty="0" smtClean="0"/>
              <a:t>state (I/O request)</a:t>
            </a:r>
            <a:endParaRPr lang="en-US" sz="2200" dirty="0"/>
          </a:p>
          <a:p>
            <a:pPr marL="1142943" lvl="1" indent="-489833">
              <a:buFont typeface="Monotype Sorts" charset="2"/>
              <a:buNone/>
              <a:defRPr/>
            </a:pPr>
            <a:r>
              <a:rPr lang="en-US" sz="2200" dirty="0">
                <a:solidFill>
                  <a:srgbClr val="CC6600"/>
                </a:solidFill>
              </a:rPr>
              <a:t>2.</a:t>
            </a:r>
            <a:r>
              <a:rPr lang="en-US" sz="2200" dirty="0"/>
              <a:t>	Switches from running to ready </a:t>
            </a:r>
            <a:r>
              <a:rPr lang="en-US" sz="2200" dirty="0" smtClean="0"/>
              <a:t>state (e.g. when interrupt occurs)</a:t>
            </a:r>
            <a:endParaRPr lang="en-US" sz="2200" dirty="0"/>
          </a:p>
          <a:p>
            <a:pPr marL="1142943" lvl="1" indent="-489833">
              <a:buFont typeface="Monotype Sorts" charset="2"/>
              <a:buNone/>
              <a:defRPr/>
            </a:pPr>
            <a:r>
              <a:rPr lang="en-US" sz="2200" dirty="0">
                <a:solidFill>
                  <a:srgbClr val="CC6600"/>
                </a:solidFill>
              </a:rPr>
              <a:t>3.</a:t>
            </a:r>
            <a:r>
              <a:rPr lang="en-US" sz="2200" dirty="0"/>
              <a:t>	Switches from waiting to </a:t>
            </a:r>
            <a:r>
              <a:rPr lang="en-US" sz="2200" dirty="0" smtClean="0"/>
              <a:t>ready (e.g. at completion of I/O)</a:t>
            </a:r>
            <a:endParaRPr lang="en-US" sz="2200" dirty="0"/>
          </a:p>
          <a:p>
            <a:pPr marL="1142943" lvl="1" indent="-489833">
              <a:buFont typeface="Monotype Sorts" charset="2"/>
              <a:buAutoNum type="arabicPeriod" startAt="4"/>
              <a:defRPr/>
            </a:pPr>
            <a:r>
              <a:rPr lang="en-US" sz="2200" dirty="0" smtClean="0"/>
              <a:t>Terminates</a:t>
            </a:r>
          </a:p>
          <a:p>
            <a:pPr marL="489833" indent="-489833">
              <a:defRPr/>
            </a:pPr>
            <a:r>
              <a:rPr lang="en-US" sz="2200" dirty="0"/>
              <a:t>Scheduling under 1 and 4 is </a:t>
            </a:r>
            <a:r>
              <a:rPr lang="en-US" sz="2200" b="1" dirty="0" err="1" smtClean="0"/>
              <a:t>nonpreemptive</a:t>
            </a:r>
            <a:endParaRPr lang="en-US" sz="2200" b="1" dirty="0" smtClean="0"/>
          </a:p>
          <a:p>
            <a:pPr marL="489833" indent="-489833">
              <a:defRPr/>
            </a:pPr>
            <a:r>
              <a:rPr lang="en-US" sz="2200" dirty="0"/>
              <a:t>All other scheduling is </a:t>
            </a:r>
            <a:r>
              <a:rPr lang="en-US" sz="2200" b="1" dirty="0" smtClean="0"/>
              <a:t>preemptive</a:t>
            </a:r>
          </a:p>
          <a:p>
            <a:pPr marL="1061304" lvl="1" indent="-408194">
              <a:defRPr/>
            </a:pPr>
            <a:r>
              <a:rPr lang="en-US" sz="2200" dirty="0" smtClean="0"/>
              <a:t>Consider access to shared data</a:t>
            </a:r>
          </a:p>
          <a:p>
            <a:pPr marL="1061304" lvl="1" indent="-408194">
              <a:defRPr/>
            </a:pPr>
            <a:r>
              <a:rPr lang="en-US" sz="2200" dirty="0" smtClean="0"/>
              <a:t>Consider preemption while in kernel mode</a:t>
            </a:r>
          </a:p>
          <a:p>
            <a:pPr marL="1061304" lvl="1" indent="-408194">
              <a:defRPr/>
            </a:pPr>
            <a:r>
              <a:rPr lang="en-US" sz="2200" dirty="0" smtClean="0"/>
              <a:t>Consider interrupts occurring during crucial OS activities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/>
          <a:lstStyle/>
          <a:p>
            <a:pPr eaLnBrk="1" hangingPunct="1"/>
            <a:r>
              <a:rPr lang="en-US" smtClean="0"/>
              <a:t>Scheduling Criteria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1662113"/>
            <a:ext cx="11456988" cy="6611937"/>
          </a:xfrm>
        </p:spPr>
        <p:txBody>
          <a:bodyPr/>
          <a:lstStyle/>
          <a:p>
            <a:r>
              <a:rPr lang="en-US" sz="2400" b="1" dirty="0" smtClean="0"/>
              <a:t>CPU utilization </a:t>
            </a:r>
            <a:r>
              <a:rPr lang="en-US" sz="2400" dirty="0" smtClean="0"/>
              <a:t>– keep the CPU as busy as possible</a:t>
            </a:r>
          </a:p>
          <a:p>
            <a:endParaRPr lang="en-US" sz="2400" dirty="0" smtClean="0"/>
          </a:p>
          <a:p>
            <a:r>
              <a:rPr lang="en-US" sz="2400" b="1" dirty="0" smtClean="0"/>
              <a:t>Throughput</a:t>
            </a:r>
            <a:r>
              <a:rPr lang="en-US" sz="2400" dirty="0" smtClean="0"/>
              <a:t> – # of processes that complete their execution per time unit</a:t>
            </a:r>
          </a:p>
          <a:p>
            <a:endParaRPr lang="en-US" sz="2400" dirty="0" smtClean="0"/>
          </a:p>
          <a:p>
            <a:r>
              <a:rPr lang="en-US" sz="2400" b="1" dirty="0" smtClean="0"/>
              <a:t>Turnaround time </a:t>
            </a:r>
            <a:br>
              <a:rPr lang="en-US" sz="2400" b="1" dirty="0" smtClean="0"/>
            </a:br>
            <a:r>
              <a:rPr lang="en-US" sz="2400" dirty="0" smtClean="0"/>
              <a:t>– amount of time to execute a particular process</a:t>
            </a:r>
            <a:br>
              <a:rPr lang="en-US" sz="2400" dirty="0" smtClean="0"/>
            </a:br>
            <a:r>
              <a:rPr lang="en-US" sz="2400" dirty="0" smtClean="0"/>
              <a:t>-- the interval from the time of submission of a process to the time of the completion.</a:t>
            </a:r>
            <a:br>
              <a:rPr lang="en-US" sz="2400" dirty="0" smtClean="0"/>
            </a:br>
            <a:r>
              <a:rPr lang="en-US" sz="2400" dirty="0" smtClean="0"/>
              <a:t>-- sum of the periods spent waiting to get into memory, </a:t>
            </a:r>
            <a:r>
              <a:rPr lang="en-US" sz="2400" dirty="0" err="1" smtClean="0"/>
              <a:t>wainting</a:t>
            </a:r>
            <a:r>
              <a:rPr lang="en-US" sz="2400" dirty="0" smtClean="0"/>
              <a:t> in the ready queue, executing on the                            CPU, doing I/O</a:t>
            </a:r>
          </a:p>
          <a:p>
            <a:endParaRPr lang="en-US" sz="2400" dirty="0" smtClean="0"/>
          </a:p>
          <a:p>
            <a:r>
              <a:rPr lang="en-US" sz="2400" b="1" dirty="0" smtClean="0"/>
              <a:t>Waiting time </a:t>
            </a:r>
            <a:r>
              <a:rPr lang="en-US" sz="2400" dirty="0" smtClean="0"/>
              <a:t>– amount of time a process has been waiting in the ready queue</a:t>
            </a:r>
          </a:p>
          <a:p>
            <a:endParaRPr lang="en-US" sz="2400" dirty="0" smtClean="0"/>
          </a:p>
          <a:p>
            <a:r>
              <a:rPr lang="en-US" sz="2400" b="1" dirty="0" smtClean="0"/>
              <a:t>Response time </a:t>
            </a:r>
            <a:r>
              <a:rPr lang="en-US" sz="2400" dirty="0" smtClean="0"/>
              <a:t>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Scheduling Algorithm Optimization Criteria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19288"/>
            <a:ext cx="11026775" cy="5978525"/>
          </a:xfrm>
        </p:spPr>
        <p:txBody>
          <a:bodyPr/>
          <a:lstStyle/>
          <a:p>
            <a:r>
              <a:rPr lang="en-US" sz="2800" dirty="0" smtClean="0"/>
              <a:t>Max CPU utilization</a:t>
            </a:r>
          </a:p>
          <a:p>
            <a:r>
              <a:rPr lang="en-US" sz="2800" dirty="0" smtClean="0"/>
              <a:t>Max throughput</a:t>
            </a:r>
          </a:p>
          <a:p>
            <a:r>
              <a:rPr lang="en-US" sz="2800" dirty="0" smtClean="0"/>
              <a:t>Min turnaround time </a:t>
            </a:r>
          </a:p>
          <a:p>
            <a:r>
              <a:rPr lang="en-US" sz="2800" dirty="0" smtClean="0"/>
              <a:t>Min waiting time </a:t>
            </a:r>
          </a:p>
          <a:p>
            <a:r>
              <a:rPr lang="en-US" sz="2800" dirty="0" smtClean="0"/>
              <a:t>Min response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14441</TotalTime>
  <Words>1325</Words>
  <Application>Microsoft Office PowerPoint</Application>
  <PresentationFormat>Custom</PresentationFormat>
  <Paragraphs>356</Paragraphs>
  <Slides>32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os-8</vt:lpstr>
      <vt:lpstr>Clip</vt:lpstr>
      <vt:lpstr>Chapter 5:  CPU Scheduling</vt:lpstr>
      <vt:lpstr>Chapter 5:  CPU Scheduling</vt:lpstr>
      <vt:lpstr>Objectives</vt:lpstr>
      <vt:lpstr>Basic Concepts</vt:lpstr>
      <vt:lpstr> CPU and I/O Burst Cycle</vt:lpstr>
      <vt:lpstr>Alternating Sequence of CPU and  I/O Bursts</vt:lpstr>
      <vt:lpstr>CPU Scheduler</vt:lpstr>
      <vt:lpstr>Scheduling Criteria</vt:lpstr>
      <vt:lpstr>Scheduling Algorithm Optimization Criteria</vt:lpstr>
      <vt:lpstr>First-Come, First-Served (FCFS) Scheduling</vt:lpstr>
      <vt:lpstr>FCFS Scheduling (Cont.)</vt:lpstr>
      <vt:lpstr>FCFS Scheduling (Cont.)</vt:lpstr>
      <vt:lpstr>Shortest-Job-First (SJF) Scheduling</vt:lpstr>
      <vt:lpstr>Example of SJF</vt:lpstr>
      <vt:lpstr>Example of Non-Preemptive SJF</vt:lpstr>
      <vt:lpstr>Example of Preemptive SJF</vt:lpstr>
      <vt:lpstr>Example of Shortest-remaining-time-first</vt:lpstr>
      <vt:lpstr>PowerPoint Presentation</vt:lpstr>
      <vt:lpstr>Priority Scheduling</vt:lpstr>
      <vt:lpstr>Example of Priority Scheduling</vt:lpstr>
      <vt:lpstr>Priority Scheduling</vt:lpstr>
      <vt:lpstr>Round Robin (RR)</vt:lpstr>
      <vt:lpstr>Example of RR with Time Quantum = 4</vt:lpstr>
      <vt:lpstr>Time Quantum and Context Switch Time</vt:lpstr>
      <vt:lpstr>Turnaround Time Varies With  The Time Quantum</vt:lpstr>
      <vt:lpstr>Multilevel Queue</vt:lpstr>
      <vt:lpstr>Multilevel Queue Scheduling</vt:lpstr>
      <vt:lpstr>Multilevel Feedback Queue scheduling</vt:lpstr>
      <vt:lpstr>Multilevel Feedback Queue scheduling</vt:lpstr>
      <vt:lpstr>Example of Multilevel Feedback Queue</vt:lpstr>
      <vt:lpstr>Multilevel Feedback Queues</vt:lpstr>
      <vt:lpstr>End of Chapter 5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Sharmin Afrose</cp:lastModifiedBy>
  <cp:revision>200</cp:revision>
  <cp:lastPrinted>2011-02-07T04:52:44Z</cp:lastPrinted>
  <dcterms:created xsi:type="dcterms:W3CDTF">2011-02-10T17:10:04Z</dcterms:created>
  <dcterms:modified xsi:type="dcterms:W3CDTF">2017-09-19T01:55:31Z</dcterms:modified>
</cp:coreProperties>
</file>