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73" r:id="rId6"/>
    <p:sldId id="275" r:id="rId7"/>
    <p:sldId id="276" r:id="rId8"/>
    <p:sldId id="262" r:id="rId9"/>
    <p:sldId id="270" r:id="rId10"/>
    <p:sldId id="263" r:id="rId11"/>
    <p:sldId id="264" r:id="rId12"/>
    <p:sldId id="277" r:id="rId13"/>
    <p:sldId id="265" r:id="rId14"/>
    <p:sldId id="266" r:id="rId15"/>
    <p:sldId id="267" r:id="rId16"/>
    <p:sldId id="268" r:id="rId17"/>
  </p:sldIdLst>
  <p:sldSz cx="12192000" cy="6858000"/>
  <p:notesSz cx="6858000" cy="9144000"/>
  <p:embeddedFontLst>
    <p:embeddedFont>
      <p:font typeface="Century" pitchFamily="18" charset="0"/>
      <p:regular r:id="rId19"/>
    </p:embeddedFont>
    <p:embeddedFont>
      <p:font typeface="Questrial" charset="0"/>
      <p:regular r:id="rId20"/>
    </p:embeddedFont>
    <p:embeddedFont>
      <p:font typeface="PMingLiU" pitchFamily="18" charset="-120"/>
      <p:regular r:id="rId21"/>
    </p:embeddedFont>
    <p:embeddedFont>
      <p:font typeface="Arial Rounded MT Bold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47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42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17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93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49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79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7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319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48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71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CBD7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lang="en-US" sz="8000" b="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lang="en-US" sz="8000" b="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CBD7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CBD7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CBD7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estrial"/>
              <a:buNone/>
              <a:defRPr sz="4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CBD7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19">
            <a:alphaModFix amt="8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est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CSE321: OPERATING SYSTEMS</a:t>
            </a:r>
            <a:br>
              <a:rPr lang="en-US" sz="4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LECTURE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r>
              <a:rPr lang="en-US" sz="4000" b="0" i="0" u="none" strike="noStrike" cap="none" dirty="0" smtClean="0">
                <a:solidFill>
                  <a:srgbClr val="002060"/>
                </a:solidFill>
                <a:latin typeface="Arial Rounded MT Bold" pitchFamily="34" charset="0"/>
                <a:ea typeface="PMingLiU" pitchFamily="18" charset="-120"/>
                <a:sym typeface="Questrial"/>
              </a:rPr>
              <a:t>Intro</a:t>
            </a:r>
            <a:r>
              <a:rPr lang="en-US" sz="4000" b="0" i="0" u="none" strike="noStrike" cap="none" dirty="0" smtClean="0">
                <a:solidFill>
                  <a:srgbClr val="002060"/>
                </a:solidFill>
                <a:latin typeface="Arial Rounded MT Bold" pitchFamily="34" charset="0"/>
                <a:sym typeface="Questrial"/>
              </a:rPr>
              <a:t> </a:t>
            </a:r>
            <a:endParaRPr sz="40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1"/>
          </p:nvPr>
        </p:nvSpPr>
        <p:spPr>
          <a:xfrm>
            <a:off x="1751012" y="3809998"/>
            <a:ext cx="7856627" cy="166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NARZU TARANNUM(NAT) 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LECTURER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Century"/>
                <a:ea typeface="Century"/>
                <a:cs typeface="Century"/>
                <a:sym typeface="Century"/>
              </a:rPr>
              <a:t>DEPT. OF CSE, BRAC UNIVERSITY </a:t>
            </a:r>
            <a:endParaRPr sz="1600" b="0" i="0" u="none" strike="noStrike" cap="none" dirty="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2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763462" y="255263"/>
            <a:ext cx="10364451" cy="11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HISTORY OF 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OS</a:t>
            </a:r>
            <a:endParaRPr sz="36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1"/>
          </p:nvPr>
        </p:nvSpPr>
        <p:spPr>
          <a:xfrm>
            <a:off x="688304" y="1302380"/>
            <a:ext cx="11161317" cy="555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00000"/>
              </a:lnSpc>
              <a:buSzPts val="1850"/>
              <a:buFont typeface="Wingdings" pitchFamily="2" charset="2"/>
              <a:buChar char="§"/>
            </a:pPr>
            <a:r>
              <a:rPr lang="en-US" sz="1600" dirty="0" smtClean="0">
                <a:latin typeface="+mj-lt"/>
              </a:rPr>
              <a:t>SIMPLE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+mj-lt"/>
                <a:sym typeface="Questrial"/>
              </a:rPr>
              <a:t> BATCH SYSTEMS: </a:t>
            </a:r>
            <a:r>
              <a:rPr lang="en-US" sz="1600" dirty="0">
                <a:sym typeface="Symbol" pitchFamily="18" charset="2"/>
              </a:rPr>
              <a:t>automatically transfers control from one job to another.  </a:t>
            </a:r>
            <a:endParaRPr lang="en-US" sz="1600" dirty="0">
              <a:latin typeface="+mj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Wingdings" pitchFamily="2" charset="2"/>
              <a:buChar char="§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+mj-lt"/>
                <a:sym typeface="Questrial"/>
              </a:rPr>
              <a:t>MULTI-PROGRAMMED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+mj-lt"/>
                <a:sym typeface="Questrial"/>
              </a:rPr>
              <a:t>BATCHED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+mj-lt"/>
                <a:sym typeface="Questrial"/>
              </a:rPr>
              <a:t>SYSTEMS: (</a:t>
            </a:r>
            <a:r>
              <a:rPr lang="en-US" sz="1600" dirty="0">
                <a:latin typeface="+mj-lt"/>
              </a:rPr>
              <a:t>Several jobs are kept in main memory at the same time, and the </a:t>
            </a:r>
            <a:r>
              <a:rPr lang="en-US" sz="1600" dirty="0" smtClean="0">
                <a:latin typeface="+mj-lt"/>
              </a:rPr>
              <a:t>							CPU </a:t>
            </a:r>
            <a:r>
              <a:rPr lang="en-US" sz="1600" dirty="0">
                <a:latin typeface="+mj-lt"/>
              </a:rPr>
              <a:t>is multiplexed among them</a:t>
            </a:r>
            <a:r>
              <a:rPr lang="en-US" sz="1600" dirty="0" smtClean="0">
                <a:latin typeface="+mj-lt"/>
              </a:rPr>
              <a:t>.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+mj-lt"/>
                <a:sym typeface="Questrial"/>
              </a:rPr>
              <a:t>)</a:t>
            </a:r>
            <a:endParaRPr sz="1600" dirty="0">
              <a:latin typeface="+mj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Wingdings" pitchFamily="2" charset="2"/>
              <a:buChar char="§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+mj-lt"/>
                <a:sym typeface="Questrial"/>
              </a:rPr>
              <a:t>TIME SHARING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+mj-lt"/>
                <a:sym typeface="Questrial"/>
              </a:rPr>
              <a:t>SYSTEMS</a:t>
            </a:r>
            <a:r>
              <a:rPr lang="en-US" sz="1600" dirty="0" smtClean="0">
                <a:latin typeface="+mj-lt"/>
                <a:sym typeface="Wingdings" pitchFamily="2" charset="2"/>
              </a:rPr>
              <a:t>:(Logical extension of multiprogramming.)</a:t>
            </a:r>
            <a:endParaRPr sz="1600" dirty="0">
              <a:latin typeface="+mj-lt"/>
            </a:endParaRPr>
          </a:p>
          <a:p>
            <a:pPr marL="342900" lvl="0" indent="-342900">
              <a:lnSpc>
                <a:spcPct val="100000"/>
              </a:lnSpc>
              <a:buSzPts val="1850"/>
              <a:buFont typeface="Wingdings" pitchFamily="2" charset="2"/>
              <a:buChar char="§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+mj-lt"/>
                <a:sym typeface="Questrial"/>
              </a:rPr>
              <a:t>PERSONAL-COMPUTER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+mj-lt"/>
                <a:sym typeface="Questrial"/>
              </a:rPr>
              <a:t>SYSTEMS: (</a:t>
            </a:r>
            <a:r>
              <a:rPr lang="en-US" sz="1600" dirty="0"/>
              <a:t>computer system dedicated to a single user.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+mj-lt"/>
                <a:sym typeface="Questrial"/>
              </a:rPr>
              <a:t>)</a:t>
            </a:r>
            <a:endParaRPr sz="1600" dirty="0">
              <a:latin typeface="+mj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Wingdings" pitchFamily="2" charset="2"/>
              <a:buChar char="§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+mj-lt"/>
                <a:sym typeface="Questrial"/>
              </a:rPr>
              <a:t>PARALLEL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+mj-lt"/>
                <a:sym typeface="Questrial"/>
              </a:rPr>
              <a:t>SYSTEMS</a:t>
            </a:r>
            <a:endParaRPr lang="en-US" sz="1600" dirty="0">
              <a:latin typeface="+mj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Wingdings" pitchFamily="2" charset="2"/>
              <a:buChar char="§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+mj-lt"/>
                <a:sym typeface="Questrial"/>
              </a:rPr>
              <a:t>DISTRIBUTED SYSTEMS: </a:t>
            </a:r>
            <a:r>
              <a:rPr lang="en-US" sz="1600" dirty="0" smtClean="0">
                <a:latin typeface="+mj-lt"/>
                <a:sym typeface="Wingdings" pitchFamily="2" charset="2"/>
              </a:rPr>
              <a:t>(</a:t>
            </a:r>
            <a:r>
              <a:rPr lang="en-US" sz="1600" dirty="0"/>
              <a:t>Distribute the computation among several physical processors.</a:t>
            </a:r>
          </a:p>
          <a:p>
            <a:pPr marL="101600" indent="0">
              <a:buNone/>
            </a:pPr>
            <a:r>
              <a:rPr lang="en-US" sz="1600" i="1" dirty="0" smtClean="0"/>
              <a:t>	Loosely </a:t>
            </a:r>
            <a:r>
              <a:rPr lang="en-US" sz="1600" i="1" dirty="0"/>
              <a:t>coupled system</a:t>
            </a:r>
            <a:r>
              <a:rPr lang="en-US" sz="1600" dirty="0"/>
              <a:t> – each processor has its own local memory; processors communicate with one another </a:t>
            </a:r>
            <a:r>
              <a:rPr lang="en-US" sz="1600" dirty="0" smtClean="0"/>
              <a:t>	through </a:t>
            </a:r>
            <a:r>
              <a:rPr lang="en-US" sz="1600" dirty="0"/>
              <a:t>various communications lines, such as high-speed buses or telephone lines</a:t>
            </a:r>
            <a:r>
              <a:rPr lang="en-US" sz="1600" dirty="0" smtClean="0"/>
              <a:t>.</a:t>
            </a:r>
            <a:r>
              <a:rPr lang="en-US" sz="1600" dirty="0" smtClean="0">
                <a:latin typeface="+mj-lt"/>
                <a:sym typeface="Wingdings" pitchFamily="2" charset="2"/>
              </a:rPr>
              <a:t>)</a:t>
            </a:r>
            <a:endParaRPr sz="1600" dirty="0">
              <a:latin typeface="+mj-lt"/>
            </a:endParaRPr>
          </a:p>
          <a:p>
            <a:pPr marL="342900" indent="-342900">
              <a:lnSpc>
                <a:spcPct val="100000"/>
              </a:lnSpc>
              <a:buSzPts val="1850"/>
              <a:buFont typeface="Wingdings" pitchFamily="2" charset="2"/>
              <a:buChar char="§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+mj-lt"/>
                <a:sym typeface="Questrial"/>
              </a:rPr>
              <a:t>REAL-TIME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+mj-lt"/>
                <a:sym typeface="Questrial"/>
              </a:rPr>
              <a:t>SYSTEMS: (</a:t>
            </a:r>
            <a:r>
              <a:rPr lang="en-US" sz="1600" dirty="0"/>
              <a:t>Often used as a control device in a dedicated application such as controlling scientific experiments, medical imaging systems, industrial control systems, and some display systems</a:t>
            </a:r>
            <a:r>
              <a:rPr lang="en-US" sz="1600" dirty="0" smtClean="0"/>
              <a:t>.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+mj-lt"/>
                <a:sym typeface="Questrial"/>
              </a:rPr>
              <a:t>)</a:t>
            </a:r>
            <a:endParaRPr sz="1600" dirty="0">
              <a:latin typeface="+mj-lt"/>
            </a:endParaRPr>
          </a:p>
          <a:p>
            <a:pPr marL="228600" marR="0" lvl="0" indent="-1111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901874" y="688932"/>
            <a:ext cx="951978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COMPUTER-SYSTEM ARCHITECTURE</a:t>
            </a:r>
            <a:endParaRPr sz="32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700833" y="1590477"/>
            <a:ext cx="10334598" cy="454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sym typeface="Questrial"/>
              </a:rPr>
              <a:t>SINGLE-PROCESSOR SYSTEMS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sym typeface="Questrial"/>
              </a:rPr>
              <a:t>: If there is only one general purpose CPU, then the system is a single-processor system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sym typeface="Questrial"/>
              </a:rPr>
              <a:t>.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/>
              <a:buChar char="•"/>
            </a:pPr>
            <a:endParaRPr lang="en-US" sz="1600" dirty="0"/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/>
              <a:buChar char="•"/>
            </a:pPr>
            <a:r>
              <a:rPr lang="en-US" sz="1600" b="1" i="0" u="none" strike="noStrike" cap="none" dirty="0" smtClean="0">
                <a:solidFill>
                  <a:schemeClr val="dk1"/>
                </a:solidFill>
                <a:sym typeface="Questrial"/>
              </a:rPr>
              <a:t>MULTIPROCESSOR SYSTEMS</a:t>
            </a:r>
            <a:r>
              <a:rPr lang="en-US" sz="1600" b="1" dirty="0" smtClean="0"/>
              <a:t>/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sym typeface="Questrial"/>
              </a:rPr>
              <a:t>PARALLEL </a:t>
            </a:r>
            <a:r>
              <a:rPr lang="en-US" sz="1600" b="1" i="0" u="none" strike="noStrike" cap="none" dirty="0">
                <a:solidFill>
                  <a:schemeClr val="dk1"/>
                </a:solidFill>
                <a:sym typeface="Questrial"/>
              </a:rPr>
              <a:t>SYSTEM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  <a:r>
              <a:rPr lang="en-US" sz="1600" dirty="0"/>
              <a:t>Multiprocessor systems  </a:t>
            </a:r>
            <a:r>
              <a:rPr lang="en-US" sz="1600" dirty="0" smtClean="0"/>
              <a:t>with </a:t>
            </a:r>
            <a:r>
              <a:rPr lang="en-US" sz="1600" dirty="0"/>
              <a:t>more than one CPU in close communication.</a:t>
            </a:r>
          </a:p>
          <a:p>
            <a:pPr>
              <a:buFont typeface="Arial" pitchFamily="34" charset="0"/>
              <a:buChar char="•"/>
            </a:pPr>
            <a:r>
              <a:rPr lang="en-US" sz="1600" i="1" dirty="0"/>
              <a:t>Tightly coupled system</a:t>
            </a:r>
            <a:r>
              <a:rPr lang="en-US" sz="1600" dirty="0"/>
              <a:t> – processors share memory and a clock; communication usually takes place through the shared memory</a:t>
            </a:r>
            <a:r>
              <a:rPr lang="en-US" sz="1600" dirty="0" smtClean="0"/>
              <a:t>.</a:t>
            </a:r>
            <a:endParaRPr dirty="0"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itchFamily="34" charset="0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sym typeface="Questrial"/>
              </a:rPr>
              <a:t>HAVE THREE MAIN ADVANTAGES :-</a:t>
            </a:r>
            <a:endParaRPr b="1" dirty="0"/>
          </a:p>
          <a:p>
            <a:pPr marL="742950" lvl="1" indent="-285750">
              <a:spcBef>
                <a:spcPts val="1000"/>
              </a:spcBef>
              <a:buSzPts val="1400"/>
              <a:buFont typeface="Arial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sym typeface="Questrial"/>
              </a:rPr>
              <a:t>INCREASED THROUGHPUT</a:t>
            </a:r>
            <a:endParaRPr sz="1400" dirty="0"/>
          </a:p>
          <a:p>
            <a:pPr marL="742950" lvl="1" indent="-285750">
              <a:spcBef>
                <a:spcPts val="1000"/>
              </a:spcBef>
              <a:buSzPts val="1400"/>
              <a:buFont typeface="Arial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sym typeface="Questrial"/>
              </a:rPr>
              <a:t>ECONOMY OF SCALE</a:t>
            </a:r>
            <a:endParaRPr sz="1400" dirty="0"/>
          </a:p>
          <a:p>
            <a:pPr marL="742950" lvl="1" indent="-285750">
              <a:spcBef>
                <a:spcPts val="1000"/>
              </a:spcBef>
              <a:buSzPts val="1400"/>
              <a:buFont typeface="Arial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sym typeface="Questrial"/>
              </a:rPr>
              <a:t>INCREASED RELIABILITY</a:t>
            </a:r>
            <a:endParaRPr sz="1400" b="0" i="0" u="none" strike="noStrike" cap="none" dirty="0">
              <a:solidFill>
                <a:schemeClr val="dk1"/>
              </a:solidFill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MULTIPROCESSOR SYSTEMS/PARALLEL SYSTEM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143" y="1862788"/>
            <a:ext cx="10535015" cy="4622431"/>
          </a:xfrm>
        </p:spPr>
        <p:txBody>
          <a:bodyPr/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1600" dirty="0"/>
              <a:t> </a:t>
            </a:r>
            <a:r>
              <a:rPr lang="en-US" b="1" dirty="0"/>
              <a:t>TWO TYP ES</a:t>
            </a:r>
            <a:r>
              <a:rPr lang="en-US" dirty="0"/>
              <a:t>: 	</a:t>
            </a:r>
            <a:endParaRPr lang="en-US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800" b="1" dirty="0" smtClean="0"/>
              <a:t>ASYMMETRIC </a:t>
            </a:r>
            <a:r>
              <a:rPr lang="en-US" sz="1800" b="1" dirty="0"/>
              <a:t>MULTIPROCESSING: </a:t>
            </a:r>
            <a:endParaRPr lang="en-US" sz="1800" b="1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 smtClean="0"/>
              <a:t>Each </a:t>
            </a:r>
            <a:r>
              <a:rPr lang="en-US" sz="1600" dirty="0"/>
              <a:t>processor is assigned a specific task; master </a:t>
            </a:r>
            <a:r>
              <a:rPr lang="en-US" sz="1600" dirty="0" smtClean="0"/>
              <a:t>processor </a:t>
            </a:r>
            <a:r>
              <a:rPr lang="en-US" sz="1600" dirty="0"/>
              <a:t>schedules and allocates work to slave </a:t>
            </a:r>
            <a:r>
              <a:rPr lang="en-US" sz="1600" dirty="0" smtClean="0"/>
              <a:t>processors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1800" b="1" dirty="0" smtClean="0"/>
              <a:t>SYMMETRIC MULTIPROCESSING(SMP): </a:t>
            </a:r>
          </a:p>
          <a:p>
            <a:pPr marL="688975" lvl="1" indent="-234950"/>
            <a:r>
              <a:rPr lang="en-US" sz="1600" dirty="0"/>
              <a:t>Each processor runs an identical copy of the operating system</a:t>
            </a:r>
            <a:r>
              <a:rPr lang="en-US" sz="1600" dirty="0" smtClean="0"/>
              <a:t>.</a:t>
            </a:r>
            <a:endParaRPr lang="en-US" sz="1600" dirty="0"/>
          </a:p>
          <a:p>
            <a:pPr marL="688975" lvl="1" indent="-234950"/>
            <a:r>
              <a:rPr lang="en-US" sz="1600" dirty="0"/>
              <a:t>Most modern operating systems support </a:t>
            </a:r>
            <a:r>
              <a:rPr lang="en-US" sz="1600" dirty="0" smtClean="0"/>
              <a:t>SMP.</a:t>
            </a:r>
          </a:p>
          <a:p>
            <a:pPr marL="688975" lvl="1" indent="-234950"/>
            <a:endParaRPr lang="en-US" sz="1600" b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34227" r="494" b="34227"/>
          <a:stretch>
            <a:fillRect/>
          </a:stretch>
        </p:blipFill>
        <p:spPr bwMode="auto">
          <a:xfrm>
            <a:off x="4809995" y="4941158"/>
            <a:ext cx="5074802" cy="129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9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913776" y="618517"/>
            <a:ext cx="9965240" cy="93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COMPUTING ENVIRONMENT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954805" y="1622676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CLIENT-SERVER SYSTEMS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MAIL SERVER/SERVICE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FILE SERVER/SERVICE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COMPUTE-SERVER SYSTEM</a:t>
            </a:r>
            <a:endParaRPr sz="153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PEER-TO-PEER (P2P) SYSTEMS: </a:t>
            </a:r>
            <a:endParaRPr sz="17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P2P COMPUTING OR NETWORKING IS A DISTRIBUTED APPLICATION ARCHITECTURE THAT PARTITIONS TASKS OR WORK LOADS BETWEEN PEERS. PEERS ARE EQUALLY PRIVILEGED, EQUIPOTENT PARTICIPANTS IN THE APPLICATION.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</a:pPr>
            <a:r>
              <a:rPr lang="en-US" sz="153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NAPSTER, GNUTELLA ETC.</a:t>
            </a:r>
            <a:endParaRPr sz="153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WEB-BASED COMPUTING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EMBEDDED AND MOBILE SYSTEMS</a:t>
            </a:r>
            <a:endParaRPr/>
          </a:p>
          <a:p>
            <a:pPr marL="228600" marR="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3743" y="5283072"/>
            <a:ext cx="2262554" cy="803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8098" y="5359278"/>
            <a:ext cx="1205645" cy="1205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8950" y="5359278"/>
            <a:ext cx="808639" cy="1500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98223" y="5334000"/>
            <a:ext cx="846992" cy="148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0423" y="5334000"/>
            <a:ext cx="14478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PRIMARY FUNCTIONS OF AN OS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PROCESSES-PROCESS MANAGEMENT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STORAGE-MEMORY MANAGEMENT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DATA-FILE MANAGEMENT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INPUT/OUTPUT DEVICES-I/O MANAGEMENT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SECONDARY FUNCTIONS OF AN OS</a:t>
            </a:r>
            <a:endParaRPr sz="36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USER ACCOUNTING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LOGGING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UTILITY SOFTWARE-CALCULATOR, CALENDAR, FIND, CLOCK, HELP ETC.</a:t>
            </a: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2962140" y="2367092"/>
            <a:ext cx="8315459" cy="216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THANK YOU</a:t>
            </a:r>
            <a:endParaRPr sz="60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Room: UB50301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Email: narzu.tarannum@bracu.ac.bd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Cell: 01731781858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101600" lvl="0" indent="0" algn="ctr">
              <a:buNone/>
            </a:pPr>
            <a:r>
              <a:rPr lang="en-US" dirty="0"/>
              <a:t>For </a:t>
            </a:r>
            <a:r>
              <a:rPr lang="en-US" dirty="0" smtClean="0"/>
              <a:t>PPT slides</a:t>
            </a:r>
            <a:r>
              <a:rPr lang="en-US" dirty="0" smtClean="0"/>
              <a:t>, </a:t>
            </a:r>
            <a:r>
              <a:rPr lang="en-US" dirty="0"/>
              <a:t>Check “TSR” \\</a:t>
            </a:r>
            <a:r>
              <a:rPr lang="en-US" dirty="0" smtClean="0"/>
              <a:t>tsr\Spring-2019\CSE\NAT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SILBERSCHATZ, GALVIN, AND GAGNE, OPERATING SYSTEM PRINCIPLES, </a:t>
            </a:r>
            <a:endParaRPr lang="en-US" dirty="0" smtClean="0"/>
          </a:p>
          <a:p>
            <a:r>
              <a:rPr lang="en-US" dirty="0" smtClean="0"/>
              <a:t>7TH ED/9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smtClean="0"/>
              <a:t>TANENBAUM</a:t>
            </a:r>
            <a:r>
              <a:rPr lang="en-US" dirty="0"/>
              <a:t>, OPERATING SYSTEMS: DESIGN AND IMPLEMENTATION, 2ND ED., PRENTICE-HALL, 2001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 Distribution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/>
              <a:t>(2-3) –20% </a:t>
            </a:r>
          </a:p>
          <a:p>
            <a:r>
              <a:rPr lang="en-US" dirty="0" smtClean="0"/>
              <a:t>Assignment </a:t>
            </a:r>
            <a:r>
              <a:rPr lang="en-US" dirty="0"/>
              <a:t>(2) –5% </a:t>
            </a:r>
          </a:p>
          <a:p>
            <a:r>
              <a:rPr lang="en-US" dirty="0" smtClean="0"/>
              <a:t>Mid </a:t>
            </a:r>
            <a:r>
              <a:rPr lang="en-US" dirty="0"/>
              <a:t>Term Exam –20% </a:t>
            </a:r>
          </a:p>
          <a:p>
            <a:r>
              <a:rPr lang="en-US" dirty="0" smtClean="0"/>
              <a:t>Final </a:t>
            </a:r>
            <a:r>
              <a:rPr lang="en-US" dirty="0"/>
              <a:t>Exam –35% </a:t>
            </a:r>
          </a:p>
          <a:p>
            <a:r>
              <a:rPr lang="en-US" dirty="0" smtClean="0"/>
              <a:t>Lab </a:t>
            </a:r>
            <a:r>
              <a:rPr lang="en-US" dirty="0"/>
              <a:t>–20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760" y="618517"/>
            <a:ext cx="9156526" cy="1247861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562" y="2041414"/>
            <a:ext cx="10500986" cy="4221599"/>
          </a:xfrm>
        </p:spPr>
        <p:txBody>
          <a:bodyPr>
            <a:normAutofit/>
          </a:bodyPr>
          <a:lstStyle/>
          <a:p>
            <a:r>
              <a:rPr lang="en-US" dirty="0"/>
              <a:t>Operating Systems Overview and Introduction</a:t>
            </a:r>
          </a:p>
          <a:p>
            <a:r>
              <a:rPr lang="en-US" dirty="0"/>
              <a:t> Processes</a:t>
            </a:r>
          </a:p>
          <a:p>
            <a:r>
              <a:rPr lang="en-US" dirty="0"/>
              <a:t> Threads</a:t>
            </a:r>
          </a:p>
          <a:p>
            <a:r>
              <a:rPr lang="en-US" dirty="0"/>
              <a:t> CPU Scheduling</a:t>
            </a:r>
          </a:p>
          <a:p>
            <a:r>
              <a:rPr lang="en-US" dirty="0"/>
              <a:t> Process Synchronization</a:t>
            </a:r>
          </a:p>
          <a:p>
            <a:r>
              <a:rPr lang="en-US" dirty="0"/>
              <a:t> Deadlock</a:t>
            </a:r>
          </a:p>
          <a:p>
            <a:r>
              <a:rPr lang="en-US" dirty="0"/>
              <a:t> Memory Management</a:t>
            </a:r>
          </a:p>
          <a:p>
            <a:r>
              <a:rPr lang="en-US" dirty="0"/>
              <a:t> Virtual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4" y="638828"/>
            <a:ext cx="8517698" cy="1290180"/>
          </a:xfrm>
        </p:spPr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THAT ACTS AS AN INTERMEDIARY BETWEEN A USER OF A COMPUTER AND THE COMPUTER HARDWARE.</a:t>
            </a:r>
          </a:p>
          <a:p>
            <a:r>
              <a:rPr lang="en-US" dirty="0"/>
              <a:t>OPERATING SYSTEM GOALS:</a:t>
            </a:r>
          </a:p>
          <a:p>
            <a:pPr lvl="1"/>
            <a:r>
              <a:rPr lang="en-US" dirty="0"/>
              <a:t>EXECUTE USER PROGRAMS AND MAKE SOLVING USER PROBLEMS EASIER.</a:t>
            </a:r>
          </a:p>
          <a:p>
            <a:pPr lvl="1"/>
            <a:r>
              <a:rPr lang="en-US" dirty="0"/>
              <a:t>MAKE THE COMPUTER SYSTEM CONVENIENT TO USE.</a:t>
            </a:r>
          </a:p>
          <a:p>
            <a:r>
              <a:rPr lang="en-US" dirty="0"/>
              <a:t>USE THE COMPUTER HARDWARE IN AN EFFICIENT MANNER.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1" y="468205"/>
            <a:ext cx="8943583" cy="1523434"/>
          </a:xfrm>
        </p:spPr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allocator – manages and allocates resources.</a:t>
            </a:r>
          </a:p>
          <a:p>
            <a:r>
              <a:rPr lang="en-US" dirty="0"/>
              <a:t>Control program – controls the execution of user programs and operations of I/O devices .</a:t>
            </a:r>
          </a:p>
          <a:p>
            <a:r>
              <a:rPr lang="en-US" dirty="0"/>
              <a:t>Kernel – the one program running at all times (all else being application programs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861020" y="1540615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TO UNDERSTAND WHAT OS ARE, WE MUST FIRST UNDERSTAND HOW THEY HAVE DEVELOPED.</a:t>
            </a:r>
            <a:endParaRPr/>
          </a:p>
          <a:p>
            <a:pPr marL="228600" marR="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088" y="1903956"/>
            <a:ext cx="10513512" cy="3887244"/>
          </a:xfrm>
        </p:spPr>
        <p:txBody>
          <a:bodyPr/>
          <a:lstStyle/>
          <a:p>
            <a:r>
              <a:rPr lang="en-US" dirty="0"/>
              <a:t>Simple Batch Systems</a:t>
            </a:r>
          </a:p>
          <a:p>
            <a:r>
              <a:rPr lang="en-US" dirty="0"/>
              <a:t>Multiprogramming Batched Systems</a:t>
            </a:r>
          </a:p>
          <a:p>
            <a:r>
              <a:rPr lang="en-US" dirty="0"/>
              <a:t>Time-Sharing Systems</a:t>
            </a:r>
          </a:p>
          <a:p>
            <a:r>
              <a:rPr lang="en-US" dirty="0"/>
              <a:t>Personal-Computer Systems </a:t>
            </a:r>
          </a:p>
          <a:p>
            <a:r>
              <a:rPr lang="en-US" dirty="0"/>
              <a:t>Parallel Systems</a:t>
            </a:r>
          </a:p>
          <a:p>
            <a:r>
              <a:rPr lang="en-US" dirty="0"/>
              <a:t>Distributed Systems</a:t>
            </a:r>
          </a:p>
          <a:p>
            <a:r>
              <a:rPr lang="en-US" dirty="0"/>
              <a:t>Real -Time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464</Words>
  <Application>Microsoft Office PowerPoint</Application>
  <PresentationFormat>Custom</PresentationFormat>
  <Paragraphs>94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Century</vt:lpstr>
      <vt:lpstr>Symbol</vt:lpstr>
      <vt:lpstr>Questrial</vt:lpstr>
      <vt:lpstr>PMingLiU</vt:lpstr>
      <vt:lpstr>Arial Rounded MT Bold</vt:lpstr>
      <vt:lpstr>Wingdings</vt:lpstr>
      <vt:lpstr>Droplet</vt:lpstr>
      <vt:lpstr>CSE321: OPERATING SYSTEMS LECTURE :Intro </vt:lpstr>
      <vt:lpstr>Contact</vt:lpstr>
      <vt:lpstr>REFERENCE BOOK</vt:lpstr>
      <vt:lpstr>Marks  Distribution </vt:lpstr>
      <vt:lpstr>Course Outline</vt:lpstr>
      <vt:lpstr>WHAT IS AN OPERATING SYSTEM?</vt:lpstr>
      <vt:lpstr>WHAT IS AN OPERATING SYSTEM?</vt:lpstr>
      <vt:lpstr>PowerPoint Presentation</vt:lpstr>
      <vt:lpstr>HISTORY OF OS</vt:lpstr>
      <vt:lpstr>HISTORY OF OS</vt:lpstr>
      <vt:lpstr>COMPUTER-SYSTEM ARCHITECTURE</vt:lpstr>
      <vt:lpstr>MULTIPROCESSOR SYSTEMS/PARALLEL SYSTEM</vt:lpstr>
      <vt:lpstr>COMPUTING ENVIRONMENT</vt:lpstr>
      <vt:lpstr>PRIMARY FUNCTIONS OF AN OS</vt:lpstr>
      <vt:lpstr>SECONDARY FUNCTIONS OF AN OS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CSE321: OPERATING SYSTEMS LECTURE 0</dc:title>
  <dc:creator>MD Khalilur Rhaman</dc:creator>
  <cp:lastModifiedBy>User</cp:lastModifiedBy>
  <cp:revision>24</cp:revision>
  <dcterms:modified xsi:type="dcterms:W3CDTF">2019-01-14T19:19:22Z</dcterms:modified>
</cp:coreProperties>
</file>