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50"/>
  </p:notesMasterIdLst>
  <p:sldIdLst>
    <p:sldId id="256" r:id="rId3"/>
    <p:sldId id="257" r:id="rId4"/>
    <p:sldId id="258" r:id="rId5"/>
    <p:sldId id="262" r:id="rId6"/>
    <p:sldId id="259" r:id="rId7"/>
    <p:sldId id="260" r:id="rId8"/>
    <p:sldId id="261" r:id="rId9"/>
    <p:sldId id="264" r:id="rId10"/>
    <p:sldId id="265" r:id="rId11"/>
    <p:sldId id="293" r:id="rId12"/>
    <p:sldId id="289" r:id="rId13"/>
    <p:sldId id="291" r:id="rId14"/>
    <p:sldId id="292" r:id="rId15"/>
    <p:sldId id="266" r:id="rId16"/>
    <p:sldId id="267" r:id="rId17"/>
    <p:sldId id="268" r:id="rId18"/>
    <p:sldId id="269" r:id="rId19"/>
    <p:sldId id="270" r:id="rId20"/>
    <p:sldId id="272" r:id="rId21"/>
    <p:sldId id="271" r:id="rId22"/>
    <p:sldId id="273" r:id="rId23"/>
    <p:sldId id="274" r:id="rId24"/>
    <p:sldId id="275" r:id="rId25"/>
    <p:sldId id="294" r:id="rId26"/>
    <p:sldId id="295" r:id="rId27"/>
    <p:sldId id="296" r:id="rId28"/>
    <p:sldId id="298" r:id="rId29"/>
    <p:sldId id="305" r:id="rId30"/>
    <p:sldId id="306" r:id="rId31"/>
    <p:sldId id="307" r:id="rId32"/>
    <p:sldId id="299" r:id="rId33"/>
    <p:sldId id="300" r:id="rId34"/>
    <p:sldId id="301" r:id="rId35"/>
    <p:sldId id="303" r:id="rId36"/>
    <p:sldId id="302" r:id="rId37"/>
    <p:sldId id="304" r:id="rId38"/>
    <p:sldId id="278" r:id="rId39"/>
    <p:sldId id="279" r:id="rId40"/>
    <p:sldId id="297" r:id="rId41"/>
    <p:sldId id="280" r:id="rId42"/>
    <p:sldId id="281" r:id="rId43"/>
    <p:sldId id="282" r:id="rId44"/>
    <p:sldId id="283" r:id="rId45"/>
    <p:sldId id="284" r:id="rId46"/>
    <p:sldId id="285" r:id="rId47"/>
    <p:sldId id="286" r:id="rId48"/>
    <p:sldId id="287" r:id="rId49"/>
  </p:sldIdLst>
  <p:sldSz cx="9144000" cy="6858000" type="screen4x3"/>
  <p:notesSz cx="6858000" cy="9144000"/>
  <p:embeddedFontLst>
    <p:embeddedFont>
      <p:font typeface="Helvetica Neue" charset="0"/>
      <p:regular r:id="rId51"/>
      <p:bold r:id="rId52"/>
      <p:italic r:id="rId53"/>
      <p:boldItalic r:id="rId54"/>
    </p:embeddedFont>
    <p:embeddedFont>
      <p:font typeface="Century" pitchFamily="18" charset="0"/>
      <p:regular r:id="rId55"/>
    </p:embeddedFont>
    <p:embeddedFont>
      <p:font typeface="MS PGothic" pitchFamily="34" charset="-128"/>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789">
          <p15:clr>
            <a:srgbClr val="000000"/>
          </p15:clr>
        </p15:guide>
        <p15:guide id="2" pos="48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7" autoAdjust="0"/>
  </p:normalViewPr>
  <p:slideViewPr>
    <p:cSldViewPr snapToGrid="0">
      <p:cViewPr>
        <p:scale>
          <a:sx n="57" d="100"/>
          <a:sy n="57" d="100"/>
        </p:scale>
        <p:origin x="-1710" y="-324"/>
      </p:cViewPr>
      <p:guideLst>
        <p:guide orient="horz" pos="789"/>
        <p:guide pos="4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6919735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3366FF"/>
                </a:solidFill>
              </a:rPr>
              <a:t>Device Driver </a:t>
            </a:r>
            <a:r>
              <a:rPr lang="en-US" dirty="0" smtClean="0"/>
              <a:t>for each device controller to manage I/O</a:t>
            </a:r>
            <a:r>
              <a:rPr lang="en-US" baseline="0" dirty="0" smtClean="0"/>
              <a:t> </a:t>
            </a:r>
            <a:r>
              <a:rPr lang="en-US" dirty="0" smtClean="0"/>
              <a:t>Provides uniform interface between controller and kernel.</a:t>
            </a:r>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10</a:t>
            </a:fld>
            <a:endParaRPr lang="en-US"/>
          </a:p>
        </p:txBody>
      </p:sp>
    </p:spTree>
    <p:extLst>
      <p:ext uri="{BB962C8B-B14F-4D97-AF65-F5344CB8AC3E}">
        <p14:creationId xmlns:p14="http://schemas.microsoft.com/office/powerpoint/2010/main" val="408952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FCEE7813-EE46-4C99-8135-0A83A4A2F68C}" type="slidenum">
              <a:rPr lang="en-US" smtClean="0">
                <a:latin typeface="Times New Roman" pitchFamily="18" charset="0"/>
              </a:rPr>
              <a:pPr/>
              <a:t>24</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12ECBFC6-E725-4586-8B7F-93E8F7A10900}" type="slidenum">
              <a:rPr lang="en-US" smtClean="0">
                <a:latin typeface="Times New Roman" pitchFamily="18" charset="0"/>
              </a:rPr>
              <a:pPr/>
              <a:t>25</a:t>
            </a:fld>
            <a:endParaRPr lang="en-US"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04E62311-4F8F-4B34-BC3C-11CE9D29A91B}" type="slidenum">
              <a:rPr lang="en-US" smtClean="0">
                <a:latin typeface="Times New Roman" pitchFamily="18" charset="0"/>
              </a:rPr>
              <a:pPr/>
              <a:t>26</a:t>
            </a:fld>
            <a:endParaRPr 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78B3C449-6876-4275-BD86-8F5938D78026}" type="slidenum">
              <a:rPr lang="en-US" smtClean="0">
                <a:latin typeface="Times New Roman" pitchFamily="18" charset="0"/>
              </a:rPr>
              <a:pPr/>
              <a:t>28</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19572F46-A211-4CD4-BE9F-6CB77A4B5567}" type="slidenum">
              <a:rPr lang="en-US" smtClean="0">
                <a:latin typeface="Times New Roman" pitchFamily="18" charset="0"/>
              </a:rPr>
              <a:pPr/>
              <a:t>29</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2D361416-2E14-4180-A365-A9243185A41E}" type="slidenum">
              <a:rPr lang="en-US" smtClean="0">
                <a:latin typeface="Times New Roman" pitchFamily="18" charset="0"/>
              </a:rPr>
              <a:pPr/>
              <a:t>30</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smtClean="0"/>
              <a:t>Mac OS X kernel (Darwin) partly based on Mach</a:t>
            </a:r>
          </a:p>
          <a:p>
            <a:r>
              <a:rPr lang="en-US" altLang="en-US" dirty="0" smtClean="0"/>
              <a:t>Benefits:</a:t>
            </a:r>
          </a:p>
          <a:p>
            <a:pPr lvl="1"/>
            <a:r>
              <a:rPr lang="en-US" altLang="en-US" dirty="0" smtClean="0"/>
              <a:t>Easier to extend a microkernel</a:t>
            </a:r>
          </a:p>
          <a:p>
            <a:pPr lvl="1"/>
            <a:r>
              <a:rPr lang="en-US" altLang="en-US" dirty="0" smtClean="0"/>
              <a:t>More reliable (less code is running in kernel mode)</a:t>
            </a:r>
          </a:p>
          <a:p>
            <a:pPr lvl="1"/>
            <a:r>
              <a:rPr lang="en-US" altLang="en-US" dirty="0" smtClean="0"/>
              <a:t>More secure</a:t>
            </a:r>
          </a:p>
          <a:p>
            <a:r>
              <a:rPr lang="en-US" altLang="en-US" dirty="0" smtClean="0"/>
              <a:t>Detriments:</a:t>
            </a:r>
          </a:p>
          <a:p>
            <a:pPr lvl="1"/>
            <a:r>
              <a:rPr lang="en-US" altLang="en-US" dirty="0" smtClean="0"/>
              <a:t>Performance overhead of user space to kernel space communication</a:t>
            </a:r>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35</a:t>
            </a:fld>
            <a:endParaRPr lang="en-US"/>
          </a:p>
        </p:txBody>
      </p:sp>
    </p:spTree>
    <p:extLst>
      <p:ext uri="{BB962C8B-B14F-4D97-AF65-F5344CB8AC3E}">
        <p14:creationId xmlns:p14="http://schemas.microsoft.com/office/powerpoint/2010/main" val="2329164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sz="1800" b="0" i="0" u="none" strike="noStrike" cap="none" dirty="0" smtClean="0">
                <a:solidFill>
                  <a:srgbClr val="000000"/>
                </a:solidFill>
                <a:effectLst/>
                <a:latin typeface="Arial"/>
                <a:ea typeface="Arial"/>
                <a:cs typeface="Arial"/>
                <a:sym typeface="Arial"/>
              </a:rPr>
              <a:t>store (data) in a buffer while it is being processed or transferred.</a:t>
            </a:r>
          </a:p>
          <a:p>
            <a:r>
              <a:rPr lang="en-US" sz="1800" b="0" i="0" u="none" strike="noStrike" cap="none" dirty="0" smtClean="0">
                <a:solidFill>
                  <a:srgbClr val="000000"/>
                </a:solidFill>
                <a:effectLst/>
                <a:latin typeface="Arial"/>
                <a:ea typeface="Arial"/>
                <a:cs typeface="Arial"/>
                <a:sym typeface="Arial"/>
              </a:rPr>
              <a:t>store (data) in a buffer while it is being processed or transferred.</a:t>
            </a:r>
          </a:p>
          <a:p>
            <a:r>
              <a:rPr lang="en-US" sz="1800" b="0" i="0" u="none" strike="noStrike" cap="none" dirty="0" smtClean="0">
                <a:solidFill>
                  <a:srgbClr val="000000"/>
                </a:solidFill>
                <a:effectLst/>
                <a:latin typeface="Arial"/>
                <a:ea typeface="Arial"/>
                <a:cs typeface="Arial"/>
                <a:sym typeface="Arial"/>
              </a:rPr>
              <a:t/>
            </a:r>
            <a:br>
              <a:rPr lang="en-US" sz="1800" b="0" i="0" u="none" strike="noStrike" cap="none" dirty="0" smtClean="0">
                <a:solidFill>
                  <a:srgbClr val="000000"/>
                </a:solidFill>
                <a:effectLst/>
                <a:latin typeface="Arial"/>
                <a:ea typeface="Arial"/>
                <a:cs typeface="Arial"/>
                <a:sym typeface="Arial"/>
              </a:rPr>
            </a:br>
            <a:r>
              <a:rPr lang="en-US" sz="1800" b="0" i="0" u="none" strike="noStrike" cap="none" dirty="0" smtClean="0">
                <a:solidFill>
                  <a:srgbClr val="000000"/>
                </a:solidFill>
                <a:effectLst/>
                <a:latin typeface="Arial"/>
                <a:ea typeface="Arial"/>
                <a:cs typeface="Arial"/>
                <a:sym typeface="Arial"/>
              </a:rPr>
              <a:t>store (data) in a buffer while it is being processed or transferred.</a:t>
            </a:r>
          </a:p>
          <a:p>
            <a:r>
              <a:rPr lang="en-US" sz="1800" b="0" i="0" u="none" strike="noStrike" cap="none" dirty="0" smtClean="0">
                <a:solidFill>
                  <a:srgbClr val="000000"/>
                </a:solidFill>
                <a:effectLst/>
                <a:latin typeface="Arial"/>
                <a:ea typeface="Arial"/>
                <a:cs typeface="Arial"/>
                <a:sym typeface="Arial"/>
              </a:rPr>
              <a:t>store (data) in a buffer while it is being processed or transferred.</a:t>
            </a:r>
          </a:p>
          <a:p>
            <a:r>
              <a:rPr lang="en-US" sz="1800" b="0" i="0" u="none" strike="noStrike" cap="none" dirty="0" smtClean="0">
                <a:solidFill>
                  <a:srgbClr val="000000"/>
                </a:solidFill>
                <a:effectLst/>
                <a:latin typeface="Arial"/>
                <a:ea typeface="Arial"/>
                <a:cs typeface="Arial"/>
                <a:sym typeface="Arial"/>
              </a:rPr>
              <a:t/>
            </a:r>
            <a:br>
              <a:rPr lang="en-US" sz="1800" b="0" i="0" u="none" strike="noStrike" cap="none" dirty="0" smtClean="0">
                <a:solidFill>
                  <a:srgbClr val="000000"/>
                </a:solidFill>
                <a:effectLst/>
                <a:latin typeface="Arial"/>
                <a:ea typeface="Arial"/>
                <a:cs typeface="Arial"/>
                <a:sym typeface="Arial"/>
              </a:rPr>
            </a:br>
            <a:r>
              <a:rPr lang="en-US" sz="1800" b="0" i="0" u="none" strike="noStrike" cap="none" dirty="0" smtClean="0">
                <a:solidFill>
                  <a:srgbClr val="000000"/>
                </a:solidFill>
                <a:effectLst/>
                <a:latin typeface="Arial"/>
                <a:ea typeface="Arial"/>
                <a:cs typeface="Arial"/>
                <a:sym typeface="Arial"/>
              </a:rPr>
              <a:t/>
            </a:r>
            <a:br>
              <a:rPr lang="en-US" sz="1800" b="0" i="0" u="none" strike="noStrike" cap="none" dirty="0" smtClean="0">
                <a:solidFill>
                  <a:srgbClr val="000000"/>
                </a:solidFill>
                <a:effectLst/>
                <a:latin typeface="Arial"/>
                <a:ea typeface="Arial"/>
                <a:cs typeface="Arial"/>
                <a:sym typeface="Arial"/>
              </a:rPr>
            </a:br>
            <a:r>
              <a:rPr lang="en-US" sz="1800" b="0" i="0" u="none" strike="noStrike" cap="none" dirty="0" smtClean="0">
                <a:solidFill>
                  <a:srgbClr val="000000"/>
                </a:solidFill>
                <a:effectLst/>
                <a:latin typeface="Arial"/>
                <a:ea typeface="Arial"/>
                <a:cs typeface="Arial"/>
                <a:sym typeface="Arial"/>
              </a:rPr>
              <a:t/>
            </a:r>
            <a:br>
              <a:rPr lang="en-US" sz="1800" b="0" i="0" u="none" strike="noStrike" cap="none" dirty="0" smtClean="0">
                <a:solidFill>
                  <a:srgbClr val="000000"/>
                </a:solidFill>
                <a:effectLst/>
                <a:latin typeface="Arial"/>
                <a:ea typeface="Arial"/>
                <a:cs typeface="Arial"/>
                <a:sym typeface="Arial"/>
              </a:rPr>
            </a:br>
            <a:endParaRPr dirty="0"/>
          </a:p>
        </p:txBody>
      </p:sp>
      <p:sp>
        <p:nvSpPr>
          <p:cNvPr id="132" name="Google Shape;13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1120"/>
              </a:spcBef>
              <a:spcAft>
                <a:spcPts val="0"/>
              </a:spcAft>
              <a:buClr>
                <a:srgbClr val="993300"/>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R="0" lvl="2"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R="0" lvl="3"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R="0" lvl="6"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R="0" lvl="7"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R="0" lvl="8"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0" name="Google Shape;20;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1" name="Google Shape;21;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67" name="Google Shape;67;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840"/>
              </a:spcBef>
              <a:spcAft>
                <a:spcPts val="0"/>
              </a:spcAft>
              <a:buClr>
                <a:srgbClr val="993300"/>
              </a:buClr>
              <a:buSzPts val="2160"/>
              <a:buFont typeface="Arial"/>
              <a:buNone/>
              <a:defRPr sz="2400" b="1">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rgbClr val="CC6600"/>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009900"/>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2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8" name="Google Shape;68;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65760" algn="l" rtl="0">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rgbClr val="CC6600"/>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04800" algn="l" rtl="0">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69" name="Google Shape;69;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840"/>
              </a:spcBef>
              <a:spcAft>
                <a:spcPts val="0"/>
              </a:spcAft>
              <a:buClr>
                <a:srgbClr val="993300"/>
              </a:buClr>
              <a:buSzPts val="2160"/>
              <a:buFont typeface="Arial"/>
              <a:buNone/>
              <a:defRPr sz="2400" b="1">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rgbClr val="CC6600"/>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009900"/>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2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rgbClr val="FF0066"/>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70" name="Google Shape;70;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65760" algn="l" rtl="0">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rgbClr val="CC6600"/>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04800" algn="l" rtl="0">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73" name="Google Shape;73;p13"/>
          <p:cNvSpPr txBox="1">
            <a:spLocks noGrp="1"/>
          </p:cNvSpPr>
          <p:nvPr>
            <p:ph type="body" idx="1"/>
          </p:nvPr>
        </p:nvSpPr>
        <p:spPr>
          <a:xfrm>
            <a:off x="827088" y="1282700"/>
            <a:ext cx="3598862" cy="4483100"/>
          </a:xfrm>
          <a:prstGeom prst="rect">
            <a:avLst/>
          </a:prstGeom>
          <a:noFill/>
          <a:ln>
            <a:noFill/>
          </a:ln>
        </p:spPr>
        <p:txBody>
          <a:bodyPr spcFirstLastPara="1" wrap="square" lIns="91425" tIns="45700" rIns="91425" bIns="45700" anchor="t" anchorCtr="0"/>
          <a:lstStyle>
            <a:lvl1pPr marL="457200" marR="0" lvl="0" indent="-388620" algn="l" rtl="0">
              <a:spcBef>
                <a:spcPts val="980"/>
              </a:spcBef>
              <a:spcAft>
                <a:spcPts val="0"/>
              </a:spcAft>
              <a:buClr>
                <a:srgbClr val="993300"/>
              </a:buClr>
              <a:buSzPts val="2520"/>
              <a:buFont typeface="Arial"/>
              <a:buChar char="●"/>
              <a:defRPr sz="2800">
                <a:solidFill>
                  <a:schemeClr val="dk1"/>
                </a:solidFill>
                <a:latin typeface="Helvetica Neue"/>
                <a:ea typeface="Helvetica Neue"/>
                <a:cs typeface="Helvetica Neue"/>
                <a:sym typeface="Helvetica Neue"/>
              </a:defRPr>
            </a:lvl1pPr>
            <a:lvl2pPr marL="914400" marR="0" lvl="1" indent="-350519" algn="l" rtl="0">
              <a:spcBef>
                <a:spcPts val="840"/>
              </a:spcBef>
              <a:spcAft>
                <a:spcPts val="0"/>
              </a:spcAft>
              <a:buClr>
                <a:srgbClr val="CC6600"/>
              </a:buClr>
              <a:buSzPts val="192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23850" algn="l" rtl="0">
              <a:spcBef>
                <a:spcPts val="700"/>
              </a:spcBef>
              <a:spcAft>
                <a:spcPts val="0"/>
              </a:spcAft>
              <a:buClr>
                <a:srgbClr val="009900"/>
              </a:buClr>
              <a:buSzPts val="1500"/>
              <a:buFont typeface="Arimo"/>
              <a:buChar char="4"/>
              <a:defRPr sz="2000" b="0" i="0" u="none" strike="noStrike" cap="none">
                <a:solidFill>
                  <a:schemeClr val="dk1"/>
                </a:solidFill>
                <a:latin typeface="Helvetica Neue"/>
                <a:ea typeface="Helvetica Neue"/>
                <a:cs typeface="Helvetica Neue"/>
                <a:sym typeface="Helvetica Neue"/>
              </a:defRPr>
            </a:lvl3pPr>
            <a:lvl4pPr marL="1828800" marR="0" lvl="3" indent="-314325" algn="l" rtl="0">
              <a:spcBef>
                <a:spcPts val="630"/>
              </a:spcBef>
              <a:spcAft>
                <a:spcPts val="0"/>
              </a:spcAft>
              <a:buClr>
                <a:schemeClr val="hlink"/>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74" name="Google Shape;74;p13"/>
          <p:cNvSpPr txBox="1">
            <a:spLocks noGrp="1"/>
          </p:cNvSpPr>
          <p:nvPr>
            <p:ph type="body" idx="2"/>
          </p:nvPr>
        </p:nvSpPr>
        <p:spPr>
          <a:xfrm>
            <a:off x="4578350" y="1282700"/>
            <a:ext cx="3600450" cy="4483100"/>
          </a:xfrm>
          <a:prstGeom prst="rect">
            <a:avLst/>
          </a:prstGeom>
          <a:noFill/>
          <a:ln>
            <a:noFill/>
          </a:ln>
        </p:spPr>
        <p:txBody>
          <a:bodyPr spcFirstLastPara="1" wrap="square" lIns="91425" tIns="45700" rIns="91425" bIns="45700" anchor="t" anchorCtr="0"/>
          <a:lstStyle>
            <a:lvl1pPr marL="457200" marR="0" lvl="0" indent="-388620" algn="l" rtl="0">
              <a:spcBef>
                <a:spcPts val="980"/>
              </a:spcBef>
              <a:spcAft>
                <a:spcPts val="0"/>
              </a:spcAft>
              <a:buClr>
                <a:srgbClr val="993300"/>
              </a:buClr>
              <a:buSzPts val="2520"/>
              <a:buFont typeface="Arial"/>
              <a:buChar char="●"/>
              <a:defRPr sz="2800">
                <a:solidFill>
                  <a:schemeClr val="dk1"/>
                </a:solidFill>
                <a:latin typeface="Helvetica Neue"/>
                <a:ea typeface="Helvetica Neue"/>
                <a:cs typeface="Helvetica Neue"/>
                <a:sym typeface="Helvetica Neue"/>
              </a:defRPr>
            </a:lvl1pPr>
            <a:lvl2pPr marL="914400" marR="0" lvl="1" indent="-350519" algn="l" rtl="0">
              <a:spcBef>
                <a:spcPts val="840"/>
              </a:spcBef>
              <a:spcAft>
                <a:spcPts val="0"/>
              </a:spcAft>
              <a:buClr>
                <a:srgbClr val="CC6600"/>
              </a:buClr>
              <a:buSzPts val="192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23850" algn="l" rtl="0">
              <a:spcBef>
                <a:spcPts val="700"/>
              </a:spcBef>
              <a:spcAft>
                <a:spcPts val="0"/>
              </a:spcAft>
              <a:buClr>
                <a:srgbClr val="009900"/>
              </a:buClr>
              <a:buSzPts val="1500"/>
              <a:buFont typeface="Arimo"/>
              <a:buChar char="4"/>
              <a:defRPr sz="2000" b="0" i="0" u="none" strike="noStrike" cap="none">
                <a:solidFill>
                  <a:schemeClr val="dk1"/>
                </a:solidFill>
                <a:latin typeface="Helvetica Neue"/>
                <a:ea typeface="Helvetica Neue"/>
                <a:cs typeface="Helvetica Neue"/>
                <a:sym typeface="Helvetica Neue"/>
              </a:defRPr>
            </a:lvl3pPr>
            <a:lvl4pPr marL="1828800" marR="0" lvl="3" indent="-314325" algn="l" rtl="0">
              <a:spcBef>
                <a:spcPts val="630"/>
              </a:spcBef>
              <a:spcAft>
                <a:spcPts val="0"/>
              </a:spcAft>
              <a:buClr>
                <a:schemeClr val="hlink"/>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44" name="Google Shape;44;p4"/>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49" name="Google Shape;4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700"/>
              </a:spcBef>
              <a:spcAft>
                <a:spcPts val="0"/>
              </a:spcAft>
              <a:buClr>
                <a:srgbClr val="993300"/>
              </a:buClr>
              <a:buSzPts val="1800"/>
              <a:buFont typeface="Arial"/>
              <a:buNone/>
              <a:defRPr sz="2000">
                <a:solidFill>
                  <a:schemeClr val="dk1"/>
                </a:solidFill>
                <a:latin typeface="Helvetica Neue"/>
                <a:ea typeface="Helvetica Neue"/>
                <a:cs typeface="Helvetica Neue"/>
                <a:sym typeface="Helvetica Neue"/>
              </a:defRPr>
            </a:lvl1pPr>
            <a:lvl2pPr marL="914400" marR="0" lvl="1" indent="-228600" algn="l" rtl="0">
              <a:spcBef>
                <a:spcPts val="630"/>
              </a:spcBef>
              <a:spcAft>
                <a:spcPts val="0"/>
              </a:spcAft>
              <a:buClr>
                <a:srgbClr val="CC6600"/>
              </a:buClr>
              <a:buSzPts val="1440"/>
              <a:buFont typeface="Arial"/>
              <a:buNone/>
              <a:defRPr sz="18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560"/>
              </a:spcBef>
              <a:spcAft>
                <a:spcPts val="0"/>
              </a:spcAft>
              <a:buClr>
                <a:srgbClr val="009900"/>
              </a:buClr>
              <a:buSzPts val="1200"/>
              <a:buFont typeface="Arimo"/>
              <a:buNone/>
              <a:defRPr sz="16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490"/>
              </a:spcBef>
              <a:spcAft>
                <a:spcPts val="0"/>
              </a:spcAft>
              <a:buClr>
                <a:schemeClr val="hlink"/>
              </a:buClr>
              <a:buSzPts val="1050"/>
              <a:buFont typeface="Helvetica Neue"/>
              <a:buNone/>
              <a:defRPr sz="14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490"/>
              </a:spcBef>
              <a:spcAft>
                <a:spcPts val="0"/>
              </a:spcAft>
              <a:buClr>
                <a:srgbClr val="FF0066"/>
              </a:buClr>
              <a:buSzPts val="1050"/>
              <a:buFont typeface="Helvetica Neue"/>
              <a:buNone/>
              <a:defRPr sz="14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490"/>
              </a:spcBef>
              <a:spcAft>
                <a:spcPts val="0"/>
              </a:spcAft>
              <a:buClr>
                <a:srgbClr val="FF0066"/>
              </a:buClr>
              <a:buSzPts val="1050"/>
              <a:buFont typeface="Helvetica Neue"/>
              <a:buNone/>
              <a:defRPr sz="14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490"/>
              </a:spcBef>
              <a:spcAft>
                <a:spcPts val="0"/>
              </a:spcAft>
              <a:buClr>
                <a:srgbClr val="FF0066"/>
              </a:buClr>
              <a:buSzPts val="1050"/>
              <a:buFont typeface="Helvetica Neue"/>
              <a:buNone/>
              <a:defRPr sz="14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490"/>
              </a:spcBef>
              <a:spcAft>
                <a:spcPts val="0"/>
              </a:spcAft>
              <a:buClr>
                <a:srgbClr val="FF0066"/>
              </a:buClr>
              <a:buSzPts val="1050"/>
              <a:buFont typeface="Helvetica Neue"/>
              <a:buNone/>
              <a:defRPr sz="14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490"/>
              </a:spcBef>
              <a:spcAft>
                <a:spcPts val="0"/>
              </a:spcAft>
              <a:buClr>
                <a:srgbClr val="FF0066"/>
              </a:buClr>
              <a:buSzPts val="1050"/>
              <a:buFont typeface="Helvetica Neue"/>
              <a:buNone/>
              <a:defRPr sz="14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rot="5400000">
            <a:off x="4984750" y="1987550"/>
            <a:ext cx="5537200" cy="20193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2" name="Google Shape;52;p7"/>
          <p:cNvSpPr txBox="1">
            <a:spLocks noGrp="1"/>
          </p:cNvSpPr>
          <p:nvPr>
            <p:ph type="body" idx="1"/>
          </p:nvPr>
        </p:nvSpPr>
        <p:spPr>
          <a:xfrm rot="5400000">
            <a:off x="869950" y="44450"/>
            <a:ext cx="5537200" cy="59055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5" name="Google Shape;55;p8"/>
          <p:cNvSpPr txBox="1">
            <a:spLocks noGrp="1"/>
          </p:cNvSpPr>
          <p:nvPr>
            <p:ph type="body" idx="1"/>
          </p:nvPr>
        </p:nvSpPr>
        <p:spPr>
          <a:xfrm rot="5400000">
            <a:off x="2261393" y="-151606"/>
            <a:ext cx="4483100" cy="7351712"/>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58" name="Google Shape;58;p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1120"/>
              </a:spcBef>
              <a:spcAft>
                <a:spcPts val="0"/>
              </a:spcAft>
              <a:buClr>
                <a:srgbClr val="993300"/>
              </a:buClr>
              <a:buSzPts val="2880"/>
              <a:buFont typeface="Arial"/>
              <a:buNone/>
              <a:defRPr sz="3200">
                <a:solidFill>
                  <a:schemeClr val="dk1"/>
                </a:solidFill>
                <a:latin typeface="Helvetica Neue"/>
                <a:ea typeface="Helvetica Neue"/>
                <a:cs typeface="Helvetica Neue"/>
                <a:sym typeface="Helvetica Neue"/>
              </a:defRPr>
            </a:lvl1pPr>
            <a:lvl2pPr marR="0" lvl="1" algn="l" rtl="0">
              <a:spcBef>
                <a:spcPts val="980"/>
              </a:spcBef>
              <a:spcAft>
                <a:spcPts val="0"/>
              </a:spcAft>
              <a:buClr>
                <a:srgbClr val="CC6600"/>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spcBef>
                <a:spcPts val="840"/>
              </a:spcBef>
              <a:spcAft>
                <a:spcPts val="0"/>
              </a:spcAft>
              <a:buClr>
                <a:srgbClr val="009900"/>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spcBef>
                <a:spcPts val="700"/>
              </a:spcBef>
              <a:spcAft>
                <a:spcPts val="0"/>
              </a:spcAft>
              <a:buClr>
                <a:schemeClr val="hlink"/>
              </a:buClr>
              <a:buSzPts val="1500"/>
              <a:buFont typeface="Helvetica Neue"/>
              <a:buNone/>
              <a:defRPr sz="2000" b="0" i="0" u="none" strike="noStrike" cap="none">
                <a:solidFill>
                  <a:schemeClr val="dk1"/>
                </a:solidFill>
                <a:latin typeface="Helvetica Neue"/>
                <a:ea typeface="Helvetica Neue"/>
                <a:cs typeface="Helvetica Neue"/>
                <a:sym typeface="Helvetica Neue"/>
              </a:defRPr>
            </a:lvl4pPr>
            <a:lvl5pPr marR="0" lvl="4"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spcBef>
                <a:spcPts val="700"/>
              </a:spcBef>
              <a:spcAft>
                <a:spcPts val="0"/>
              </a:spcAft>
              <a:buClr>
                <a:srgbClr val="FF0066"/>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9" name="Google Shape;59;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rgbClr val="CC6600"/>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009900"/>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675"/>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62" name="Google Shape;62;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63" name="Google Shape;63;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rgbClr val="CC6600"/>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009900"/>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675"/>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rgbClr val="FF0066"/>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4.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8F8F8"/>
            </a:gs>
            <a:gs pos="100000">
              <a:srgbClr val="99CCFF"/>
            </a:gs>
          </a:gsLst>
          <a:lin ang="54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1524000" y="1397000"/>
            <a:ext cx="6096000" cy="4064000"/>
          </a:xfrm>
          <a:prstGeom prst="rect">
            <a:avLst/>
          </a:prstGeom>
          <a:noFill/>
          <a:ln>
            <a:noFill/>
          </a:ln>
        </p:spPr>
      </p:sp>
      <p:pic>
        <p:nvPicPr>
          <p:cNvPr id="11" name="Google Shape;11;p1" descr="Slide_iconblue_pc"/>
          <p:cNvPicPr preferRelativeResize="0"/>
          <p:nvPr/>
        </p:nvPicPr>
        <p:blipFill rotWithShape="1">
          <a:blip r:embed="rId3">
            <a:alphaModFix/>
          </a:blip>
          <a:srcRect/>
          <a:stretch/>
        </p:blipFill>
        <p:spPr>
          <a:xfrm>
            <a:off x="3179762" y="4829175"/>
            <a:ext cx="2349500" cy="1419225"/>
          </a:xfrm>
          <a:prstGeom prst="rect">
            <a:avLst/>
          </a:prstGeom>
          <a:noFill/>
          <a:ln w="38100" cap="flat" cmpd="dbl">
            <a:solidFill>
              <a:schemeClr val="dk2"/>
            </a:solidFill>
            <a:prstDash val="solid"/>
            <a:miter lim="800000"/>
            <a:headEnd type="none" w="sm" len="sm"/>
            <a:tailEnd type="none" w="sm" len="sm"/>
          </a:ln>
        </p:spPr>
      </p:pic>
      <p:pic>
        <p:nvPicPr>
          <p:cNvPr id="12" name="Google Shape;12;p1" descr="BD21332_"/>
          <p:cNvPicPr preferRelativeResize="0"/>
          <p:nvPr/>
        </p:nvPicPr>
        <p:blipFill rotWithShape="1">
          <a:blip r:embed="rId4">
            <a:alphaModFix/>
          </a:blip>
          <a:srcRect/>
          <a:stretch/>
        </p:blipFill>
        <p:spPr>
          <a:xfrm>
            <a:off x="1539875" y="3603625"/>
            <a:ext cx="6035675" cy="342900"/>
          </a:xfrm>
          <a:prstGeom prst="rect">
            <a:avLst/>
          </a:prstGeom>
          <a:noFill/>
          <a:ln>
            <a:noFill/>
          </a:ln>
        </p:spPr>
      </p:pic>
      <p:sp>
        <p:nvSpPr>
          <p:cNvPr id="13" name="Google Shape;13;p1"/>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15" name="Google Shape;15;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6" name="Google Shape;16;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8F8F8"/>
            </a:gs>
            <a:gs pos="100000">
              <a:srgbClr val="CCECFF"/>
            </a:gs>
          </a:gsLst>
          <a:lin ang="5400000" scaled="0"/>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4" name="Google Shape;24;p3"/>
          <p:cNvSpPr txBox="1"/>
          <p:nvPr/>
        </p:nvSpPr>
        <p:spPr>
          <a:xfrm>
            <a:off x="4267200" y="6613525"/>
            <a:ext cx="444500"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1.</a:t>
            </a:r>
            <a:fld id="{00000000-1234-1234-1234-123412341234}" type="slidenum">
              <a:rPr lang="en-US" sz="1000" b="1" i="0" u="none" strike="noStrike" cap="none">
                <a:solidFill>
                  <a:srgbClr val="993300"/>
                </a:solidFill>
                <a:latin typeface="Helvetica Neue"/>
                <a:ea typeface="Helvetica Neue"/>
                <a:cs typeface="Helvetica Neue"/>
                <a:sym typeface="Helvetica Neue"/>
              </a:rPr>
              <a:t>‹#›</a:t>
            </a:fld>
            <a:endParaRPr/>
          </a:p>
        </p:txBody>
      </p:sp>
      <p:sp>
        <p:nvSpPr>
          <p:cNvPr id="25" name="Google Shape;25;p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26" name="Google Shape;26;p3"/>
          <p:cNvSpPr/>
          <p:nvPr/>
        </p:nvSpPr>
        <p:spPr>
          <a:xfrm rot="-2400000" flipH="1">
            <a:off x="1609725" y="4962525"/>
            <a:ext cx="9525" cy="1587"/>
          </a:xfrm>
          <a:custGeom>
            <a:avLst/>
            <a:gdLst/>
            <a:ahLst/>
            <a:cxnLst/>
            <a:rect l="l" t="t" r="r" b="b"/>
            <a:pathLst>
              <a:path w="20" h="4" extrusionOk="0">
                <a:moveTo>
                  <a:pt x="20" y="4"/>
                </a:moveTo>
                <a:lnTo>
                  <a:pt x="0" y="0"/>
                </a:lnTo>
                <a:lnTo>
                  <a:pt x="16" y="0"/>
                </a:lnTo>
                <a:lnTo>
                  <a:pt x="20"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7" name="Google Shape;27;p3"/>
          <p:cNvSpPr/>
          <p:nvPr/>
        </p:nvSpPr>
        <p:spPr>
          <a:xfrm rot="-120000" flipH="1">
            <a:off x="1189037" y="4205287"/>
            <a:ext cx="4762" cy="1587"/>
          </a:xfrm>
          <a:custGeom>
            <a:avLst/>
            <a:gdLst/>
            <a:ahLst/>
            <a:cxnLst/>
            <a:rect l="l" t="t" r="r" b="b"/>
            <a:pathLst>
              <a:path w="12" h="4" extrusionOk="0">
                <a:moveTo>
                  <a:pt x="12" y="4"/>
                </a:moveTo>
                <a:lnTo>
                  <a:pt x="0" y="0"/>
                </a:lnTo>
                <a:lnTo>
                  <a:pt x="12" y="0"/>
                </a:lnTo>
                <a:lnTo>
                  <a:pt x="12"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8" name="Google Shape;28;p3"/>
          <p:cNvSpPr/>
          <p:nvPr/>
        </p:nvSpPr>
        <p:spPr>
          <a:xfrm>
            <a:off x="5164137" y="4206875"/>
            <a:ext cx="7937" cy="9525"/>
          </a:xfrm>
          <a:custGeom>
            <a:avLst/>
            <a:gdLst/>
            <a:ahLst/>
            <a:cxnLst/>
            <a:rect l="l" t="t" r="r" b="b"/>
            <a:pathLst>
              <a:path w="12" h="12" extrusionOk="0">
                <a:moveTo>
                  <a:pt x="7" y="12"/>
                </a:moveTo>
                <a:lnTo>
                  <a:pt x="0" y="10"/>
                </a:lnTo>
                <a:lnTo>
                  <a:pt x="12" y="0"/>
                </a:lnTo>
                <a:lnTo>
                  <a:pt x="7" y="1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9" name="Google Shape;29;p3"/>
          <p:cNvSpPr txBox="1"/>
          <p:nvPr/>
        </p:nvSpPr>
        <p:spPr>
          <a:xfrm>
            <a:off x="6489700" y="6588125"/>
            <a:ext cx="2713037"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a:solidFill>
                  <a:srgbClr val="993300"/>
                </a:solidFill>
                <a:latin typeface="Helvetica Neue"/>
                <a:ea typeface="Helvetica Neue"/>
                <a:cs typeface="Helvetica Neue"/>
                <a:sym typeface="Helvetica Neue"/>
              </a:rPr>
              <a:t>Silberschatz, Galvin and Gagne ©2005</a:t>
            </a:r>
            <a:endParaRPr/>
          </a:p>
        </p:txBody>
      </p:sp>
      <p:sp>
        <p:nvSpPr>
          <p:cNvPr id="30" name="Google Shape;30;p3"/>
          <p:cNvSpPr txBox="1"/>
          <p:nvPr/>
        </p:nvSpPr>
        <p:spPr>
          <a:xfrm>
            <a:off x="0" y="6613525"/>
            <a:ext cx="1876425" cy="244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3300"/>
              </a:buClr>
              <a:buSzPts val="1000"/>
              <a:buFont typeface="Helvetica Neue"/>
              <a:buNone/>
            </a:pPr>
            <a:r>
              <a:rPr lang="en-US" sz="1000" b="1" i="0" u="none">
                <a:solidFill>
                  <a:srgbClr val="993300"/>
                </a:solidFill>
                <a:latin typeface="Helvetica Neue"/>
                <a:ea typeface="Helvetica Neue"/>
                <a:cs typeface="Helvetica Neue"/>
                <a:sym typeface="Helvetica Neue"/>
              </a:rPr>
              <a:t>Operating System Concepts</a:t>
            </a:r>
            <a:endParaRPr/>
          </a:p>
        </p:txBody>
      </p:sp>
      <p:sp>
        <p:nvSpPr>
          <p:cNvPr id="31" name="Google Shape;31;p3"/>
          <p:cNvSpPr/>
          <p:nvPr/>
        </p:nvSpPr>
        <p:spPr>
          <a:xfrm>
            <a:off x="-1658937" y="1109662"/>
            <a:ext cx="4762" cy="1587"/>
          </a:xfrm>
          <a:custGeom>
            <a:avLst/>
            <a:gdLst/>
            <a:ahLst/>
            <a:cxnLst/>
            <a:rect l="l" t="t" r="r" b="b"/>
            <a:pathLst>
              <a:path w="13" h="1587" extrusionOk="0">
                <a:moveTo>
                  <a:pt x="13" y="0"/>
                </a:moveTo>
                <a:lnTo>
                  <a:pt x="0" y="0"/>
                </a:lnTo>
                <a:lnTo>
                  <a:pt x="7" y="0"/>
                </a:lnTo>
                <a:lnTo>
                  <a:pt x="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2" name="Google Shape;32;p3"/>
          <p:cNvSpPr/>
          <p:nvPr/>
        </p:nvSpPr>
        <p:spPr>
          <a:xfrm>
            <a:off x="-898525" y="1169987"/>
            <a:ext cx="3175" cy="1587"/>
          </a:xfrm>
          <a:custGeom>
            <a:avLst/>
            <a:gdLst/>
            <a:ahLst/>
            <a:cxnLst/>
            <a:rect l="l" t="t" r="r" b="b"/>
            <a:pathLst>
              <a:path w="10" h="1587" extrusionOk="0">
                <a:moveTo>
                  <a:pt x="0" y="0"/>
                </a:moveTo>
                <a:lnTo>
                  <a:pt x="10" y="0"/>
                </a:lnTo>
                <a:lnTo>
                  <a:pt x="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3" name="Google Shape;33;p3"/>
          <p:cNvSpPr txBox="1"/>
          <p:nvPr/>
        </p:nvSpPr>
        <p:spPr>
          <a:xfrm>
            <a:off x="-1479550" y="423862"/>
            <a:ext cx="1587" cy="1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4" name="Google Shape;34;p3"/>
          <p:cNvSpPr/>
          <p:nvPr/>
        </p:nvSpPr>
        <p:spPr>
          <a:xfrm>
            <a:off x="-1466850" y="889000"/>
            <a:ext cx="6350" cy="1587"/>
          </a:xfrm>
          <a:custGeom>
            <a:avLst/>
            <a:gdLst/>
            <a:ahLst/>
            <a:cxnLst/>
            <a:rect l="l" t="t" r="r" b="b"/>
            <a:pathLst>
              <a:path w="18" h="7" extrusionOk="0">
                <a:moveTo>
                  <a:pt x="0" y="7"/>
                </a:moveTo>
                <a:lnTo>
                  <a:pt x="12" y="0"/>
                </a:lnTo>
                <a:lnTo>
                  <a:pt x="18" y="0"/>
                </a:lnTo>
                <a:lnTo>
                  <a:pt x="0" y="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5" name="Google Shape;35;p3"/>
          <p:cNvSpPr/>
          <p:nvPr/>
        </p:nvSpPr>
        <p:spPr>
          <a:xfrm>
            <a:off x="-1639887" y="1144587"/>
            <a:ext cx="1587" cy="6350"/>
          </a:xfrm>
          <a:custGeom>
            <a:avLst/>
            <a:gdLst/>
            <a:ahLst/>
            <a:cxnLst/>
            <a:rect l="l" t="t" r="r" b="b"/>
            <a:pathLst>
              <a:path w="6" h="16" extrusionOk="0">
                <a:moveTo>
                  <a:pt x="0" y="16"/>
                </a:moveTo>
                <a:lnTo>
                  <a:pt x="6" y="0"/>
                </a:lnTo>
                <a:lnTo>
                  <a:pt x="3" y="13"/>
                </a:lnTo>
                <a:lnTo>
                  <a:pt x="0"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6" name="Google Shape;36;p3"/>
          <p:cNvSpPr/>
          <p:nvPr/>
        </p:nvSpPr>
        <p:spPr>
          <a:xfrm>
            <a:off x="-1247775" y="1146175"/>
            <a:ext cx="4762" cy="7937"/>
          </a:xfrm>
          <a:custGeom>
            <a:avLst/>
            <a:gdLst/>
            <a:ahLst/>
            <a:cxnLst/>
            <a:rect l="l" t="t" r="r" b="b"/>
            <a:pathLst>
              <a:path w="11" h="20" extrusionOk="0">
                <a:moveTo>
                  <a:pt x="8" y="20"/>
                </a:moveTo>
                <a:lnTo>
                  <a:pt x="0" y="0"/>
                </a:lnTo>
                <a:lnTo>
                  <a:pt x="11" y="16"/>
                </a:lnTo>
                <a:lnTo>
                  <a:pt x="8" y="2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7" name="Google Shape;37;p3"/>
          <p:cNvSpPr/>
          <p:nvPr/>
        </p:nvSpPr>
        <p:spPr>
          <a:xfrm>
            <a:off x="-1101725" y="1228725"/>
            <a:ext cx="1587" cy="6350"/>
          </a:xfrm>
          <a:custGeom>
            <a:avLst/>
            <a:gdLst/>
            <a:ahLst/>
            <a:cxnLst/>
            <a:rect l="l" t="t" r="r" b="b"/>
            <a:pathLst>
              <a:path w="7" h="14" extrusionOk="0">
                <a:moveTo>
                  <a:pt x="0" y="14"/>
                </a:moveTo>
                <a:lnTo>
                  <a:pt x="7" y="0"/>
                </a:lnTo>
                <a:lnTo>
                  <a:pt x="7" y="7"/>
                </a:lnTo>
                <a:lnTo>
                  <a:pt x="0" y="1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8" name="Google Shape;38;p3"/>
          <p:cNvSpPr/>
          <p:nvPr/>
        </p:nvSpPr>
        <p:spPr>
          <a:xfrm>
            <a:off x="-1303337" y="1270000"/>
            <a:ext cx="12700" cy="1587"/>
          </a:xfrm>
          <a:custGeom>
            <a:avLst/>
            <a:gdLst/>
            <a:ahLst/>
            <a:cxnLst/>
            <a:rect l="l" t="t" r="r" b="b"/>
            <a:pathLst>
              <a:path w="30" h="3" extrusionOk="0">
                <a:moveTo>
                  <a:pt x="0" y="3"/>
                </a:moveTo>
                <a:lnTo>
                  <a:pt x="15" y="0"/>
                </a:lnTo>
                <a:lnTo>
                  <a:pt x="30" y="0"/>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9" name="Google Shape;39;p3"/>
          <p:cNvSpPr/>
          <p:nvPr/>
        </p:nvSpPr>
        <p:spPr>
          <a:xfrm>
            <a:off x="1176337" y="885825"/>
            <a:ext cx="4762" cy="9525"/>
          </a:xfrm>
          <a:custGeom>
            <a:avLst/>
            <a:gdLst/>
            <a:ahLst/>
            <a:cxnLst/>
            <a:rect l="l" t="t" r="r" b="b"/>
            <a:pathLst>
              <a:path w="9" h="24" extrusionOk="0">
                <a:moveTo>
                  <a:pt x="0" y="24"/>
                </a:moveTo>
                <a:lnTo>
                  <a:pt x="9" y="0"/>
                </a:lnTo>
                <a:lnTo>
                  <a:pt x="6" y="17"/>
                </a:lnTo>
                <a:lnTo>
                  <a:pt x="0"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pic>
        <p:nvPicPr>
          <p:cNvPr id="40" name="Google Shape;40;p3" descr="Slide_iconblue_pc"/>
          <p:cNvPicPr preferRelativeResize="0"/>
          <p:nvPr/>
        </p:nvPicPr>
        <p:blipFill rotWithShape="1">
          <a:blip r:embed="rId12">
            <a:alphaModFix/>
          </a:blip>
          <a:srcRect/>
          <a:stretch/>
        </p:blipFill>
        <p:spPr>
          <a:xfrm>
            <a:off x="8118475" y="6010275"/>
            <a:ext cx="1011237" cy="611187"/>
          </a:xfrm>
          <a:prstGeom prst="rect">
            <a:avLst/>
          </a:prstGeom>
          <a:noFill/>
          <a:ln>
            <a:noFill/>
          </a:ln>
        </p:spPr>
      </p:pic>
      <p:pic>
        <p:nvPicPr>
          <p:cNvPr id="41" name="Google Shape;41;p3" descr="Slide_iconvertical"/>
          <p:cNvPicPr preferRelativeResize="0"/>
          <p:nvPr/>
        </p:nvPicPr>
        <p:blipFill rotWithShape="1">
          <a:blip r:embed="rId13">
            <a:alphaModFix/>
          </a:blip>
          <a:srcRect/>
          <a:stretch/>
        </p:blipFill>
        <p:spPr>
          <a:xfrm>
            <a:off x="0" y="0"/>
            <a:ext cx="600075" cy="1101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43339" y="265043"/>
            <a:ext cx="8163339" cy="4426227"/>
          </a:xfrm>
          <a:prstGeom prst="rect">
            <a:avLst/>
          </a:prstGeom>
          <a:noFill/>
          <a:ln>
            <a:noFill/>
          </a:ln>
        </p:spPr>
        <p:txBody>
          <a:bodyPr spcFirstLastPara="1" wrap="square" lIns="91425" tIns="45700" rIns="91425" bIns="45700" anchor="b" anchorCtr="0">
            <a:noAutofit/>
          </a:bodyPr>
          <a:lstStyle/>
          <a:p>
            <a:pPr lvl="0">
              <a:lnSpc>
                <a:spcPct val="120000"/>
              </a:lnSpc>
            </a:pPr>
            <a:r>
              <a:rPr lang="en-US" sz="2800" b="1" i="0" u="none" strike="noStrike" cap="none" dirty="0">
                <a:solidFill>
                  <a:schemeClr val="tx2">
                    <a:lumMod val="75000"/>
                  </a:schemeClr>
                </a:solidFill>
                <a:sym typeface="Helvetica Neue"/>
              </a:rPr>
              <a:t>Chapter 1: </a:t>
            </a:r>
            <a:r>
              <a:rPr lang="en-US" sz="2800" b="1" i="0" u="none" strike="noStrike" cap="none" dirty="0" smtClean="0">
                <a:solidFill>
                  <a:schemeClr val="tx2">
                    <a:lumMod val="75000"/>
                  </a:schemeClr>
                </a:solidFill>
                <a:sym typeface="Helvetica Neue"/>
              </a:rPr>
              <a:t>Introduction</a:t>
            </a:r>
            <a:br>
              <a:rPr lang="en-US" sz="2800" b="1" i="0" u="none" strike="noStrike" cap="none" dirty="0" smtClean="0">
                <a:solidFill>
                  <a:schemeClr val="tx2">
                    <a:lumMod val="75000"/>
                  </a:schemeClr>
                </a:solidFill>
                <a:sym typeface="Helvetica Neue"/>
              </a:rPr>
            </a:br>
            <a:r>
              <a:rPr lang="en-US" sz="2800" dirty="0" smtClean="0">
                <a:solidFill>
                  <a:schemeClr val="tx2">
                    <a:lumMod val="75000"/>
                  </a:schemeClr>
                </a:solidFill>
              </a:rPr>
              <a:t>&amp;</a:t>
            </a:r>
            <a:br>
              <a:rPr lang="en-US" sz="2800" dirty="0" smtClean="0">
                <a:solidFill>
                  <a:schemeClr val="tx2">
                    <a:lumMod val="75000"/>
                  </a:schemeClr>
                </a:solidFill>
              </a:rPr>
            </a:br>
            <a:r>
              <a:rPr lang="en-US" sz="2800" dirty="0">
                <a:solidFill>
                  <a:schemeClr val="tx2">
                    <a:lumMod val="75000"/>
                  </a:schemeClr>
                </a:solidFill>
              </a:rPr>
              <a:t>Chapter </a:t>
            </a:r>
            <a:r>
              <a:rPr lang="en-US" sz="2800" dirty="0" smtClean="0">
                <a:solidFill>
                  <a:schemeClr val="tx2">
                    <a:lumMod val="75000"/>
                  </a:schemeClr>
                </a:solidFill>
              </a:rPr>
              <a:t>2: Operating-System Structures</a:t>
            </a:r>
            <a:br>
              <a:rPr lang="en-US" sz="2800" dirty="0" smtClean="0">
                <a:solidFill>
                  <a:schemeClr val="tx2">
                    <a:lumMod val="75000"/>
                  </a:schemeClr>
                </a:solidFill>
              </a:rPr>
            </a:br>
            <a:r>
              <a:rPr lang="en-US" sz="3200" b="1" i="0" u="none" strike="noStrike" cap="none" dirty="0">
                <a:solidFill>
                  <a:schemeClr val="tx2">
                    <a:lumMod val="75000"/>
                  </a:schemeClr>
                </a:solidFill>
                <a:latin typeface="Helvetica Neue"/>
                <a:ea typeface="Helvetica Neue"/>
                <a:cs typeface="Helvetica Neue"/>
                <a:sym typeface="Helvetica Neue"/>
              </a:rPr>
              <a:t/>
            </a:r>
            <a:br>
              <a:rPr lang="en-US" sz="3200" b="1" i="0" u="none" strike="noStrike" cap="none" dirty="0">
                <a:solidFill>
                  <a:schemeClr val="tx2">
                    <a:lumMod val="75000"/>
                  </a:schemeClr>
                </a:solidFill>
                <a:latin typeface="Helvetica Neue"/>
                <a:ea typeface="Helvetica Neue"/>
                <a:cs typeface="Helvetica Neue"/>
                <a:sym typeface="Helvetica Neue"/>
              </a:rPr>
            </a:br>
            <a:r>
              <a:rPr lang="en-US" sz="1800" b="0" dirty="0">
                <a:solidFill>
                  <a:srgbClr val="002060"/>
                </a:solidFill>
                <a:latin typeface="Century"/>
                <a:ea typeface="Century"/>
                <a:cs typeface="Century"/>
                <a:sym typeface="Century"/>
              </a:rPr>
              <a:t>NARZU TARANNUM(NAT) </a:t>
            </a:r>
            <a:r>
              <a:rPr lang="en-US" sz="1800" dirty="0">
                <a:solidFill>
                  <a:srgbClr val="002060"/>
                </a:solidFill>
              </a:rPr>
              <a:t/>
            </a:r>
            <a:br>
              <a:rPr lang="en-US" sz="1800" dirty="0">
                <a:solidFill>
                  <a:srgbClr val="002060"/>
                </a:solidFill>
              </a:rPr>
            </a:br>
            <a:r>
              <a:rPr lang="en-US" sz="1800" b="0" dirty="0">
                <a:solidFill>
                  <a:srgbClr val="002060"/>
                </a:solidFill>
                <a:latin typeface="Century"/>
                <a:ea typeface="Century"/>
                <a:cs typeface="Century"/>
                <a:sym typeface="Century"/>
              </a:rPr>
              <a:t>LECTURER</a:t>
            </a:r>
            <a:r>
              <a:rPr lang="en-US" sz="1800" dirty="0">
                <a:solidFill>
                  <a:srgbClr val="002060"/>
                </a:solidFill>
              </a:rPr>
              <a:t/>
            </a:r>
            <a:br>
              <a:rPr lang="en-US" sz="1800" dirty="0">
                <a:solidFill>
                  <a:srgbClr val="002060"/>
                </a:solidFill>
              </a:rPr>
            </a:br>
            <a:r>
              <a:rPr lang="en-US" sz="1800" b="0" dirty="0">
                <a:solidFill>
                  <a:srgbClr val="002060"/>
                </a:solidFill>
                <a:latin typeface="Century"/>
                <a:ea typeface="Century"/>
                <a:cs typeface="Century"/>
                <a:sym typeface="Century"/>
              </a:rPr>
              <a:t>DEPT. OF CSE, BRAC UNIVERSITY </a:t>
            </a:r>
            <a:r>
              <a:rPr lang="en-US" b="0" dirty="0">
                <a:solidFill>
                  <a:srgbClr val="002060"/>
                </a:solidFill>
                <a:latin typeface="Century"/>
                <a:ea typeface="Century"/>
                <a:cs typeface="Century"/>
                <a:sym typeface="Century"/>
              </a:rPr>
              <a:t/>
            </a:r>
            <a:br>
              <a:rPr lang="en-US" b="0" dirty="0">
                <a:solidFill>
                  <a:srgbClr val="002060"/>
                </a:solidFill>
                <a:latin typeface="Century"/>
                <a:ea typeface="Century"/>
                <a:cs typeface="Century"/>
                <a:sym typeface="Century"/>
              </a:rPr>
            </a:br>
            <a:r>
              <a:rPr lang="en-US" sz="3200" b="1" i="0" u="none" strike="noStrike" cap="none" dirty="0">
                <a:solidFill>
                  <a:srgbClr val="002060"/>
                </a:solidFill>
                <a:sym typeface="Helvetica Neue"/>
              </a:rPr>
              <a:t/>
            </a:r>
            <a:br>
              <a:rPr lang="en-US" sz="3200" b="1" i="0" u="none" strike="noStrike" cap="none" dirty="0">
                <a:solidFill>
                  <a:srgbClr val="002060"/>
                </a:solidFill>
                <a:sym typeface="Helvetica Neue"/>
              </a:rPr>
            </a:br>
            <a:endParaRPr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Device driver and Device controller</a:t>
            </a:r>
            <a:endParaRPr lang="en-US" dirty="0"/>
          </a:p>
        </p:txBody>
      </p:sp>
      <p:sp>
        <p:nvSpPr>
          <p:cNvPr id="4" name="Text Placeholder 3"/>
          <p:cNvSpPr>
            <a:spLocks noGrp="1"/>
          </p:cNvSpPr>
          <p:nvPr>
            <p:ph type="body" idx="1"/>
          </p:nvPr>
        </p:nvSpPr>
        <p:spPr>
          <a:xfrm>
            <a:off x="827086" y="1282699"/>
            <a:ext cx="8025366" cy="4793457"/>
          </a:xfrm>
        </p:spPr>
        <p:txBody>
          <a:bodyPr/>
          <a:lstStyle/>
          <a:p>
            <a:endParaRPr lang="en-US" dirty="0"/>
          </a:p>
        </p:txBody>
      </p:sp>
      <p:pic>
        <p:nvPicPr>
          <p:cNvPr id="1026" name="Picture 2" descr="C:\Users\User\Desktop\Operating System\9th_edi_slide\io_soft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587" y="1258957"/>
            <a:ext cx="6395657" cy="481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48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537325"/>
            <a:ext cx="2895600" cy="320675"/>
          </a:xfrm>
          <a:prstGeom prst="rect">
            <a:avLst/>
          </a:prstGeom>
        </p:spPr>
        <p:txBody>
          <a:bodyPr/>
          <a:lstStyle/>
          <a:p>
            <a:r>
              <a:rPr lang="en-US"/>
              <a:t>Operating System Concepts</a:t>
            </a:r>
          </a:p>
        </p:txBody>
      </p:sp>
      <p:sp>
        <p:nvSpPr>
          <p:cNvPr id="34818" name="Rectangle 2"/>
          <p:cNvSpPr>
            <a:spLocks noGrp="1" noChangeArrowheads="1"/>
          </p:cNvSpPr>
          <p:nvPr>
            <p:ph type="title"/>
          </p:nvPr>
        </p:nvSpPr>
        <p:spPr>
          <a:xfrm>
            <a:off x="1166191" y="268356"/>
            <a:ext cx="6771862" cy="712305"/>
          </a:xfrm>
        </p:spPr>
        <p:txBody>
          <a:bodyPr/>
          <a:lstStyle/>
          <a:p>
            <a:r>
              <a:rPr lang="en-US" dirty="0"/>
              <a:t>Common Functions of Interrupts</a:t>
            </a:r>
          </a:p>
        </p:txBody>
      </p:sp>
      <p:sp>
        <p:nvSpPr>
          <p:cNvPr id="34819" name="Rectangle 3"/>
          <p:cNvSpPr>
            <a:spLocks noGrp="1" noChangeArrowheads="1"/>
          </p:cNvSpPr>
          <p:nvPr>
            <p:ph type="body" idx="1"/>
          </p:nvPr>
        </p:nvSpPr>
        <p:spPr/>
        <p:txBody>
          <a:bodyPr/>
          <a:lstStyle/>
          <a:p>
            <a:r>
              <a:rPr lang="en-US" sz="2000" dirty="0"/>
              <a:t>Interrupts transfers control to the interrupt service routine generally, through the </a:t>
            </a:r>
            <a:r>
              <a:rPr lang="en-US" sz="2000" i="1" dirty="0"/>
              <a:t>interrupt vector</a:t>
            </a:r>
            <a:r>
              <a:rPr lang="en-US" sz="2000" dirty="0"/>
              <a:t>, which contains the addresses of all the service routines.</a:t>
            </a:r>
          </a:p>
          <a:p>
            <a:r>
              <a:rPr lang="en-US" sz="2000" dirty="0"/>
              <a:t>Interrupt architecture must save the address of the interrupted instruction.</a:t>
            </a:r>
          </a:p>
          <a:p>
            <a:r>
              <a:rPr lang="en-US" sz="2000" dirty="0" smtClean="0"/>
              <a:t>A </a:t>
            </a:r>
            <a:r>
              <a:rPr lang="en-US" sz="2000" i="1" dirty="0"/>
              <a:t>trap</a:t>
            </a:r>
            <a:r>
              <a:rPr lang="en-US" sz="2000" dirty="0"/>
              <a:t> is a software-generated interrupt caused either by an error or a user request.</a:t>
            </a:r>
          </a:p>
          <a:p>
            <a:r>
              <a:rPr lang="en-US" sz="2000" dirty="0"/>
              <a:t>An operating system is </a:t>
            </a:r>
            <a:r>
              <a:rPr lang="en-US" sz="2000" i="1" dirty="0"/>
              <a:t>interrupt</a:t>
            </a:r>
            <a:r>
              <a:rPr lang="en-US" sz="2000" dirty="0"/>
              <a:t> driven.</a:t>
            </a:r>
          </a:p>
        </p:txBody>
      </p:sp>
    </p:spTree>
    <p:extLst>
      <p:ext uri="{BB962C8B-B14F-4D97-AF65-F5344CB8AC3E}">
        <p14:creationId xmlns:p14="http://schemas.microsoft.com/office/powerpoint/2010/main" val="329441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537325"/>
            <a:ext cx="2895600" cy="320675"/>
          </a:xfrm>
          <a:prstGeom prst="rect">
            <a:avLst/>
          </a:prstGeom>
        </p:spPr>
        <p:txBody>
          <a:bodyPr/>
          <a:lstStyle/>
          <a:p>
            <a:r>
              <a:rPr lang="en-US"/>
              <a:t>Operating System Concepts</a:t>
            </a:r>
          </a:p>
        </p:txBody>
      </p:sp>
      <p:sp>
        <p:nvSpPr>
          <p:cNvPr id="61442" name="Rectangle 1026"/>
          <p:cNvSpPr>
            <a:spLocks noGrp="1" noChangeArrowheads="1"/>
          </p:cNvSpPr>
          <p:nvPr>
            <p:ph type="title"/>
          </p:nvPr>
        </p:nvSpPr>
        <p:spPr>
          <a:xfrm>
            <a:off x="821635" y="516834"/>
            <a:ext cx="7964557" cy="543340"/>
          </a:xfrm>
        </p:spPr>
        <p:txBody>
          <a:bodyPr/>
          <a:lstStyle/>
          <a:p>
            <a:r>
              <a:rPr lang="en-US" dirty="0"/>
              <a:t>Direct Memory Access (DMA) Structure</a:t>
            </a:r>
          </a:p>
        </p:txBody>
      </p:sp>
      <p:sp>
        <p:nvSpPr>
          <p:cNvPr id="61443" name="Rectangle 1027"/>
          <p:cNvSpPr>
            <a:spLocks noGrp="1" noChangeArrowheads="1"/>
          </p:cNvSpPr>
          <p:nvPr>
            <p:ph type="body" idx="1"/>
          </p:nvPr>
        </p:nvSpPr>
        <p:spPr/>
        <p:txBody>
          <a:bodyPr/>
          <a:lstStyle/>
          <a:p>
            <a:r>
              <a:rPr lang="en-US" sz="2000" dirty="0"/>
              <a:t>Used for high-speed I/O devices able to transmit information at close to memory speeds.</a:t>
            </a:r>
          </a:p>
          <a:p>
            <a:r>
              <a:rPr lang="en-US" sz="2000" dirty="0"/>
              <a:t>Device controller transfers blocks of data from buffer storage directly to main memory without CPU intervention.</a:t>
            </a:r>
          </a:p>
          <a:p>
            <a:r>
              <a:rPr lang="en-US" sz="2000" dirty="0"/>
              <a:t>Only one interrupt is generated per block, rather than the one interrupt per byte.</a:t>
            </a:r>
          </a:p>
        </p:txBody>
      </p:sp>
    </p:spTree>
    <p:extLst>
      <p:ext uri="{BB962C8B-B14F-4D97-AF65-F5344CB8AC3E}">
        <p14:creationId xmlns:p14="http://schemas.microsoft.com/office/powerpoint/2010/main" val="377960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Structure</a:t>
            </a:r>
          </a:p>
        </p:txBody>
      </p:sp>
      <p:sp>
        <p:nvSpPr>
          <p:cNvPr id="4" name="Text Placeholder 3"/>
          <p:cNvSpPr>
            <a:spLocks noGrp="1"/>
          </p:cNvSpPr>
          <p:nvPr>
            <p:ph type="body" idx="1"/>
          </p:nvPr>
        </p:nvSpPr>
        <p:spPr/>
        <p:txBody>
          <a:bodyPr/>
          <a:lstStyle/>
          <a:p>
            <a:r>
              <a:rPr lang="en-US" sz="2400" b="1" dirty="0">
                <a:solidFill>
                  <a:srgbClr val="00B0F0"/>
                </a:solidFill>
              </a:rPr>
              <a:t>Main memory </a:t>
            </a:r>
            <a:r>
              <a:rPr lang="en-US" sz="2400" dirty="0"/>
              <a:t>– only large storage media that the CPU can access directly</a:t>
            </a:r>
          </a:p>
          <a:p>
            <a:pPr lvl="1"/>
            <a:r>
              <a:rPr lang="en-US" sz="2400" b="1" dirty="0">
                <a:solidFill>
                  <a:srgbClr val="3366FF"/>
                </a:solidFill>
              </a:rPr>
              <a:t>Random</a:t>
            </a:r>
            <a:r>
              <a:rPr lang="en-US" sz="2400" dirty="0">
                <a:solidFill>
                  <a:srgbClr val="0000FF"/>
                </a:solidFill>
              </a:rPr>
              <a:t> </a:t>
            </a:r>
            <a:r>
              <a:rPr lang="en-US" sz="2400" b="1" dirty="0">
                <a:solidFill>
                  <a:srgbClr val="3366FF"/>
                </a:solidFill>
              </a:rPr>
              <a:t>access</a:t>
            </a:r>
          </a:p>
          <a:p>
            <a:pPr lvl="1"/>
            <a:r>
              <a:rPr lang="en-US" sz="2400" dirty="0"/>
              <a:t>Typically </a:t>
            </a:r>
            <a:r>
              <a:rPr lang="en-US" sz="2400" b="1" dirty="0">
                <a:solidFill>
                  <a:srgbClr val="3366FF"/>
                </a:solidFill>
              </a:rPr>
              <a:t>volatile</a:t>
            </a:r>
          </a:p>
          <a:p>
            <a:r>
              <a:rPr lang="en-US" sz="2400" b="1" dirty="0">
                <a:solidFill>
                  <a:srgbClr val="00B0F0"/>
                </a:solidFill>
              </a:rPr>
              <a:t>Secondary storage </a:t>
            </a:r>
            <a:r>
              <a:rPr lang="en-US" sz="2400" dirty="0"/>
              <a:t>– extension of main memory that provides large </a:t>
            </a:r>
            <a:r>
              <a:rPr lang="en-US" sz="2400" b="1" dirty="0">
                <a:solidFill>
                  <a:srgbClr val="3366FF"/>
                </a:solidFill>
              </a:rPr>
              <a:t>nonvolatile</a:t>
            </a:r>
            <a:r>
              <a:rPr lang="en-US" sz="2400" dirty="0">
                <a:solidFill>
                  <a:srgbClr val="0000FF"/>
                </a:solidFill>
              </a:rPr>
              <a:t> </a:t>
            </a:r>
            <a:r>
              <a:rPr lang="en-US" sz="2400" dirty="0"/>
              <a:t>storage capacity</a:t>
            </a:r>
          </a:p>
          <a:p>
            <a:endParaRPr lang="en-US" sz="2400" dirty="0"/>
          </a:p>
        </p:txBody>
      </p:sp>
    </p:spTree>
    <p:extLst>
      <p:ext uri="{BB962C8B-B14F-4D97-AF65-F5344CB8AC3E}">
        <p14:creationId xmlns:p14="http://schemas.microsoft.com/office/powerpoint/2010/main" val="67507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dirty="0">
                <a:solidFill>
                  <a:srgbClr val="993300"/>
                </a:solidFill>
                <a:latin typeface="Helvetica Neue"/>
                <a:ea typeface="Helvetica Neue"/>
                <a:cs typeface="Helvetica Neue"/>
                <a:sym typeface="Helvetica Neue"/>
              </a:rPr>
              <a:t>Storage Structure</a:t>
            </a:r>
            <a:endParaRPr dirty="0"/>
          </a:p>
        </p:txBody>
      </p:sp>
      <p:sp>
        <p:nvSpPr>
          <p:cNvPr id="142" name="Google Shape;142;p24"/>
          <p:cNvSpPr txBox="1">
            <a:spLocks noGrp="1"/>
          </p:cNvSpPr>
          <p:nvPr>
            <p:ph type="body" idx="1"/>
          </p:nvPr>
        </p:nvSpPr>
        <p:spPr>
          <a:xfrm>
            <a:off x="800583" y="938144"/>
            <a:ext cx="7351712" cy="4483100"/>
          </a:xfrm>
          <a:prstGeom prst="rect">
            <a:avLst/>
          </a:prstGeom>
          <a:noFill/>
          <a:ln>
            <a:noFill/>
          </a:ln>
        </p:spPr>
        <p:txBody>
          <a:bodyPr spcFirstLastPara="1" wrap="square" lIns="91425" tIns="45700" rIns="91425" bIns="45700" anchor="t" anchorCtr="0">
            <a:noAutofit/>
          </a:bodyPr>
          <a:lstStyle/>
          <a:p>
            <a:r>
              <a:rPr lang="en-US" sz="1600" b="1" dirty="0">
                <a:solidFill>
                  <a:srgbClr val="00B0F0"/>
                </a:solidFill>
              </a:rPr>
              <a:t>Hard disks </a:t>
            </a:r>
            <a:r>
              <a:rPr lang="en-US" sz="1600" dirty="0"/>
              <a:t>– rigid metal or glass platters covered with magnetic recording material </a:t>
            </a:r>
          </a:p>
          <a:p>
            <a:pPr lvl="1"/>
            <a:r>
              <a:rPr lang="en-US" sz="1600" dirty="0"/>
              <a:t>Disk surface is logically divided into </a:t>
            </a:r>
            <a:r>
              <a:rPr lang="en-US" sz="1600" b="1" dirty="0">
                <a:solidFill>
                  <a:srgbClr val="3366FF"/>
                </a:solidFill>
              </a:rPr>
              <a:t>tracks</a:t>
            </a:r>
            <a:r>
              <a:rPr lang="en-US" sz="1600" dirty="0"/>
              <a:t>, which are subdivided into </a:t>
            </a:r>
            <a:r>
              <a:rPr lang="en-US" sz="1600" b="1" dirty="0">
                <a:solidFill>
                  <a:srgbClr val="3366FF"/>
                </a:solidFill>
              </a:rPr>
              <a:t>sectors</a:t>
            </a:r>
          </a:p>
          <a:p>
            <a:pPr lvl="1"/>
            <a:r>
              <a:rPr lang="en-US" sz="1600" dirty="0"/>
              <a:t>The </a:t>
            </a:r>
            <a:r>
              <a:rPr lang="en-US" sz="1600" b="1" dirty="0">
                <a:solidFill>
                  <a:srgbClr val="3366FF"/>
                </a:solidFill>
              </a:rPr>
              <a:t>disk controller </a:t>
            </a:r>
            <a:r>
              <a:rPr lang="en-US" sz="1600" dirty="0"/>
              <a:t>determines the logical interaction between the device and the computer </a:t>
            </a:r>
          </a:p>
          <a:p>
            <a:r>
              <a:rPr lang="en-US" sz="1600" b="1" dirty="0">
                <a:solidFill>
                  <a:srgbClr val="3366FF"/>
                </a:solidFill>
              </a:rPr>
              <a:t>Solid-state disks </a:t>
            </a:r>
            <a:r>
              <a:rPr lang="en-US" sz="1600" dirty="0"/>
              <a:t>– faster than hard disks, nonvolatile</a:t>
            </a:r>
          </a:p>
          <a:p>
            <a:pPr lvl="1"/>
            <a:r>
              <a:rPr lang="en-US" sz="1600" dirty="0"/>
              <a:t>Various technologies</a:t>
            </a:r>
          </a:p>
          <a:p>
            <a:pPr lvl="1"/>
            <a:r>
              <a:rPr lang="en-US" sz="1600" dirty="0"/>
              <a:t>Becoming more popular</a:t>
            </a:r>
          </a:p>
          <a:p>
            <a:pPr marL="1085850" marR="0" lvl="2" indent="-228600" algn="l" rtl="0">
              <a:lnSpc>
                <a:spcPct val="100000"/>
              </a:lnSpc>
              <a:spcBef>
                <a:spcPts val="490"/>
              </a:spcBef>
              <a:spcAft>
                <a:spcPts val="0"/>
              </a:spcAft>
              <a:buClr>
                <a:srgbClr val="009900"/>
              </a:buClr>
              <a:buSzPts val="1050"/>
              <a:buFont typeface="Arimo"/>
              <a:buNone/>
            </a:pPr>
            <a:endParaRPr sz="1600" b="0" i="0" u="none" strike="noStrike" cap="none" dirty="0">
              <a:solidFill>
                <a:schemeClr val="dk1"/>
              </a:solidFill>
              <a:sym typeface="Helvetica Neue"/>
            </a:endParaRPr>
          </a:p>
          <a:p>
            <a:pPr marL="742950" marR="0" lvl="1" indent="-285750" algn="l" rtl="0">
              <a:lnSpc>
                <a:spcPct val="100000"/>
              </a:lnSpc>
              <a:spcBef>
                <a:spcPts val="630"/>
              </a:spcBef>
              <a:spcAft>
                <a:spcPts val="0"/>
              </a:spcAft>
              <a:buClr>
                <a:srgbClr val="CC6600"/>
              </a:buClr>
              <a:buSzPts val="1440"/>
              <a:buFont typeface="Arial"/>
              <a:buChar char="●"/>
            </a:pPr>
            <a:r>
              <a:rPr lang="en-US" sz="1600" b="1" i="0" u="none" strike="noStrike" cap="none" dirty="0">
                <a:solidFill>
                  <a:srgbClr val="00B0F0"/>
                </a:solidFill>
                <a:sym typeface="Helvetica Neue"/>
              </a:rPr>
              <a:t>Magnetic Tapes</a:t>
            </a:r>
            <a:endParaRPr sz="1600" b="1" dirty="0">
              <a:solidFill>
                <a:srgbClr val="00B0F0"/>
              </a:solidFill>
            </a:endParaRPr>
          </a:p>
        </p:txBody>
      </p:sp>
      <p:pic>
        <p:nvPicPr>
          <p:cNvPr id="143" name="Google Shape;143;p24"/>
          <p:cNvPicPr preferRelativeResize="0"/>
          <p:nvPr/>
        </p:nvPicPr>
        <p:blipFill rotWithShape="1">
          <a:blip r:embed="rId3">
            <a:alphaModFix/>
          </a:blip>
          <a:srcRect/>
          <a:stretch/>
        </p:blipFill>
        <p:spPr>
          <a:xfrm>
            <a:off x="5622924" y="3564835"/>
            <a:ext cx="3152776" cy="2148577"/>
          </a:xfrm>
          <a:prstGeom prst="rect">
            <a:avLst/>
          </a:prstGeom>
          <a:noFill/>
          <a:ln>
            <a:noFill/>
          </a:ln>
        </p:spPr>
      </p:pic>
      <p:pic>
        <p:nvPicPr>
          <p:cNvPr id="144" name="Google Shape;144;p24" descr="http://hyperphysics.phy-astr.gsu.edu/hbase/audio/imgaud/tape6.gif"/>
          <p:cNvPicPr preferRelativeResize="0"/>
          <p:nvPr/>
        </p:nvPicPr>
        <p:blipFill rotWithShape="1">
          <a:blip r:embed="rId4">
            <a:alphaModFix/>
          </a:blip>
          <a:srcRect/>
          <a:stretch/>
        </p:blipFill>
        <p:spPr>
          <a:xfrm>
            <a:off x="1897062" y="4367212"/>
            <a:ext cx="3725862" cy="2351087"/>
          </a:xfrm>
          <a:prstGeom prst="rect">
            <a:avLst/>
          </a:prstGeom>
          <a:noFill/>
          <a:ln>
            <a:noFill/>
          </a:ln>
        </p:spPr>
      </p:pic>
      <p:pic>
        <p:nvPicPr>
          <p:cNvPr id="145" name="Google Shape;145;p24" descr="http://images.wisegeek.com/roll-of-magnetic-tape-against-white-background.jpg"/>
          <p:cNvPicPr preferRelativeResize="0"/>
          <p:nvPr/>
        </p:nvPicPr>
        <p:blipFill rotWithShape="1">
          <a:blip r:embed="rId5">
            <a:alphaModFix/>
          </a:blip>
          <a:srcRect/>
          <a:stretch/>
        </p:blipFill>
        <p:spPr>
          <a:xfrm>
            <a:off x="373062" y="4830762"/>
            <a:ext cx="1690687" cy="882650"/>
          </a:xfrm>
          <a:prstGeom prst="rect">
            <a:avLst/>
          </a:prstGeom>
          <a:noFill/>
          <a:ln>
            <a:noFill/>
          </a:ln>
        </p:spPr>
      </p:pic>
      <p:pic>
        <p:nvPicPr>
          <p:cNvPr id="146" name="Google Shape;146;p24" descr="C:\NortonSlides\art09\discstore.BMP"/>
          <p:cNvPicPr preferRelativeResize="0"/>
          <p:nvPr/>
        </p:nvPicPr>
        <p:blipFill rotWithShape="1">
          <a:blip r:embed="rId6">
            <a:alphaModFix/>
          </a:blip>
          <a:srcRect b="13397"/>
          <a:stretch/>
        </p:blipFill>
        <p:spPr>
          <a:xfrm>
            <a:off x="6138862" y="5753100"/>
            <a:ext cx="2978150" cy="9842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Storage Hierarchy</a:t>
            </a:r>
            <a:endParaRPr/>
          </a:p>
        </p:txBody>
      </p:sp>
      <p:sp>
        <p:nvSpPr>
          <p:cNvPr id="152" name="Google Shape;152;p25"/>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Storage systems organized in </a:t>
            </a:r>
            <a:r>
              <a:rPr lang="en-US" sz="2000" b="1" i="0" u="none" strike="noStrike" cap="none">
                <a:solidFill>
                  <a:schemeClr val="dk1"/>
                </a:solidFill>
                <a:latin typeface="Helvetica Neue"/>
                <a:ea typeface="Helvetica Neue"/>
                <a:cs typeface="Helvetica Neue"/>
                <a:sym typeface="Helvetica Neue"/>
              </a:rPr>
              <a:t>hierarchy</a:t>
            </a:r>
            <a:r>
              <a:rPr lang="en-US" sz="2000" b="0" i="0" u="none" strike="noStrike" cap="none">
                <a:solidFill>
                  <a:schemeClr val="dk1"/>
                </a:solidFill>
                <a:latin typeface="Helvetica Neue"/>
                <a:ea typeface="Helvetica Neue"/>
                <a:cs typeface="Helvetica Neue"/>
                <a:sym typeface="Helvetica Neue"/>
              </a:rPr>
              <a:t>.</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Speed</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Cost</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Volatility</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Size</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1" u="none" strike="noStrike" cap="none">
                <a:solidFill>
                  <a:schemeClr val="dk1"/>
                </a:solidFill>
                <a:latin typeface="Helvetica Neue"/>
                <a:ea typeface="Helvetica Neue"/>
                <a:cs typeface="Helvetica Neue"/>
                <a:sym typeface="Helvetica Neue"/>
              </a:rPr>
              <a:t>Caching</a:t>
            </a:r>
            <a:r>
              <a:rPr lang="en-US" sz="2000" b="0" i="0" u="none" strike="noStrike" cap="none">
                <a:solidFill>
                  <a:schemeClr val="dk1"/>
                </a:solidFill>
                <a:latin typeface="Helvetica Neue"/>
                <a:ea typeface="Helvetica Neue"/>
                <a:cs typeface="Helvetica Neue"/>
                <a:sym typeface="Helvetica Neue"/>
              </a:rPr>
              <a:t> – Information in use copied from slower to faster storage temporarily</a:t>
            </a:r>
            <a:endParaRPr/>
          </a:p>
          <a:p>
            <a:pPr marL="342900" marR="0" lvl="0" indent="-228600" algn="l" rtl="0">
              <a:spcBef>
                <a:spcPts val="700"/>
              </a:spcBef>
              <a:spcAft>
                <a:spcPts val="0"/>
              </a:spcAft>
              <a:buClr>
                <a:srgbClr val="993300"/>
              </a:buClr>
              <a:buSzPts val="1800"/>
              <a:buFont typeface="Arial"/>
              <a:buNone/>
            </a:pPr>
            <a:endParaRPr sz="2000" b="0" i="0" u="none" strike="noStrike" cap="none">
              <a:solidFill>
                <a:schemeClr val="dk1"/>
              </a:solidFill>
              <a:latin typeface="Helvetica Neue"/>
              <a:ea typeface="Helvetica Neue"/>
              <a:cs typeface="Helvetica Neue"/>
              <a:sym typeface="Helvetica Neue"/>
            </a:endParaRPr>
          </a:p>
        </p:txBody>
      </p:sp>
      <p:pic>
        <p:nvPicPr>
          <p:cNvPr id="153" name="Google Shape;153;p25"/>
          <p:cNvPicPr preferRelativeResize="0"/>
          <p:nvPr/>
        </p:nvPicPr>
        <p:blipFill rotWithShape="1">
          <a:blip r:embed="rId3">
            <a:alphaModFix/>
          </a:blip>
          <a:srcRect/>
          <a:stretch/>
        </p:blipFill>
        <p:spPr>
          <a:xfrm>
            <a:off x="1573212" y="4302125"/>
            <a:ext cx="5726112" cy="2135187"/>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Storage-Device Hierarchy</a:t>
            </a:r>
            <a:endParaRPr/>
          </a:p>
        </p:txBody>
      </p:sp>
      <p:pic>
        <p:nvPicPr>
          <p:cNvPr id="159" name="Google Shape;159;p26"/>
          <p:cNvPicPr preferRelativeResize="0"/>
          <p:nvPr/>
        </p:nvPicPr>
        <p:blipFill rotWithShape="1">
          <a:blip r:embed="rId3">
            <a:alphaModFix/>
          </a:blip>
          <a:srcRect l="5354" t="509" r="5735" b="508"/>
          <a:stretch/>
        </p:blipFill>
        <p:spPr>
          <a:xfrm>
            <a:off x="2057400" y="1212850"/>
            <a:ext cx="5270500" cy="440055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2800"/>
              <a:buFont typeface="Helvetica Neue"/>
              <a:buNone/>
            </a:pPr>
            <a:r>
              <a:rPr lang="en-US" sz="2800" b="1" i="0" u="none" strike="noStrike" cap="none">
                <a:solidFill>
                  <a:srgbClr val="993300"/>
                </a:solidFill>
                <a:latin typeface="Helvetica Neue"/>
                <a:ea typeface="Helvetica Neue"/>
                <a:cs typeface="Helvetica Neue"/>
                <a:sym typeface="Helvetica Neue"/>
              </a:rPr>
              <a:t>Performance of Various Levels of Storage</a:t>
            </a:r>
            <a:endParaRPr/>
          </a:p>
        </p:txBody>
      </p:sp>
      <p:sp>
        <p:nvSpPr>
          <p:cNvPr id="165" name="Google Shape;165;p2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Movement between levels of storage hierarchy can be explicit or implicit</a:t>
            </a:r>
            <a:endParaRPr/>
          </a:p>
        </p:txBody>
      </p:sp>
      <p:pic>
        <p:nvPicPr>
          <p:cNvPr id="166" name="Google Shape;166;p27"/>
          <p:cNvPicPr preferRelativeResize="0"/>
          <p:nvPr/>
        </p:nvPicPr>
        <p:blipFill rotWithShape="1">
          <a:blip r:embed="rId3">
            <a:alphaModFix/>
          </a:blip>
          <a:srcRect l="590" t="23096" r="786" b="22834"/>
          <a:stretch/>
        </p:blipFill>
        <p:spPr>
          <a:xfrm>
            <a:off x="984250" y="2189162"/>
            <a:ext cx="7327900" cy="3560762"/>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lvl="0">
              <a:buClr>
                <a:srgbClr val="993300"/>
              </a:buClr>
              <a:buSzPts val="3200"/>
            </a:pPr>
            <a:r>
              <a:rPr lang="en-US" dirty="0" err="1"/>
              <a:t>Multiprogrammed</a:t>
            </a:r>
            <a:r>
              <a:rPr lang="en-US" dirty="0"/>
              <a:t> Batch Systems</a:t>
            </a:r>
            <a:endParaRPr dirty="0"/>
          </a:p>
        </p:txBody>
      </p:sp>
      <p:sp>
        <p:nvSpPr>
          <p:cNvPr id="172" name="Google Shape;172;p28"/>
          <p:cNvSpPr txBox="1">
            <a:spLocks noGrp="1"/>
          </p:cNvSpPr>
          <p:nvPr>
            <p:ph type="body" idx="1"/>
          </p:nvPr>
        </p:nvSpPr>
        <p:spPr>
          <a:xfrm>
            <a:off x="827087" y="1039812"/>
            <a:ext cx="7424737" cy="50053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440"/>
              <a:buFont typeface="Arial"/>
              <a:buNone/>
            </a:pPr>
            <a:endParaRPr sz="1600" b="0" i="0" u="none" strike="noStrike" cap="none" dirty="0">
              <a:solidFill>
                <a:schemeClr val="dk1"/>
              </a:solidFill>
              <a:latin typeface="Helvetica Neue"/>
              <a:ea typeface="Helvetica Neue"/>
              <a:cs typeface="Helvetica Neue"/>
              <a:sym typeface="Helvetica Neue"/>
            </a:endParaRPr>
          </a:p>
          <a:p>
            <a:pPr marL="342900" marR="0" lvl="0" indent="-342900" algn="l" rtl="0">
              <a:lnSpc>
                <a:spcPct val="90000"/>
              </a:lnSpc>
              <a:spcBef>
                <a:spcPts val="700"/>
              </a:spcBef>
              <a:spcAft>
                <a:spcPts val="0"/>
              </a:spcAft>
              <a:buClr>
                <a:srgbClr val="993300"/>
              </a:buClr>
              <a:buSzPts val="1800"/>
              <a:buFont typeface="Arial"/>
              <a:buChar char="●"/>
            </a:pPr>
            <a:r>
              <a:rPr lang="en-US" sz="2000" b="1" i="0" u="none" strike="noStrike" cap="none" dirty="0">
                <a:solidFill>
                  <a:schemeClr val="dk1"/>
                </a:solidFill>
                <a:latin typeface="Helvetica Neue"/>
                <a:ea typeface="Helvetica Neue"/>
                <a:cs typeface="Helvetica Neue"/>
                <a:sym typeface="Helvetica Neue"/>
              </a:rPr>
              <a:t>Multiprogramming</a:t>
            </a:r>
            <a:r>
              <a:rPr lang="en-US" sz="2000" b="0" i="0" u="none" strike="noStrike" cap="none" dirty="0">
                <a:solidFill>
                  <a:schemeClr val="dk1"/>
                </a:solidFill>
                <a:latin typeface="Helvetica Neue"/>
                <a:ea typeface="Helvetica Neue"/>
                <a:cs typeface="Helvetica Neue"/>
                <a:sym typeface="Helvetica Neue"/>
              </a:rPr>
              <a:t> needed for </a:t>
            </a:r>
            <a:r>
              <a:rPr lang="en-US" sz="2000" b="0" i="0" strike="noStrike" cap="none" dirty="0">
                <a:solidFill>
                  <a:schemeClr val="dk1"/>
                </a:solidFill>
                <a:sym typeface="Helvetica Neue"/>
              </a:rPr>
              <a:t>efficiency</a:t>
            </a:r>
            <a:endParaRPr dirty="0"/>
          </a:p>
          <a:p>
            <a:pPr marL="742950" marR="0" lvl="1" indent="-285750"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Single user cannot keep CPU and I/O devices busy at all times</a:t>
            </a:r>
            <a:endParaRPr dirty="0"/>
          </a:p>
          <a:p>
            <a:pPr marL="742950" marR="0" lvl="1" indent="-285750"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Multiprogramming organizes jobs (code and data) so </a:t>
            </a:r>
            <a:r>
              <a:rPr lang="en-US" sz="2000" b="0" i="0" strike="noStrike" cap="none" dirty="0">
                <a:solidFill>
                  <a:schemeClr val="dk1"/>
                </a:solidFill>
                <a:sym typeface="Helvetica Neue"/>
              </a:rPr>
              <a:t>CPU always has one to execute</a:t>
            </a:r>
            <a:endParaRPr dirty="0"/>
          </a:p>
          <a:p>
            <a:pPr marL="742950" marR="0" lvl="1" indent="-285750"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A subset of total jobs in system is kept in </a:t>
            </a:r>
            <a:r>
              <a:rPr lang="en-US" sz="2000" b="0" i="0" u="none" strike="noStrike" cap="none" dirty="0" smtClean="0">
                <a:solidFill>
                  <a:schemeClr val="dk1"/>
                </a:solidFill>
                <a:latin typeface="Helvetica Neue"/>
                <a:ea typeface="Helvetica Neue"/>
                <a:cs typeface="Helvetica Neue"/>
                <a:sym typeface="Helvetica Neue"/>
              </a:rPr>
              <a:t>memory</a:t>
            </a:r>
            <a:endParaRPr dirty="0"/>
          </a:p>
          <a:p>
            <a:pPr marL="742950" marR="0" lvl="1" indent="-285750"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When it has to wait (for I/O for example), OS switches to another job</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2800"/>
              <a:buFont typeface="Helvetica Neue"/>
              <a:buNone/>
            </a:pPr>
            <a:r>
              <a:rPr lang="en-US" sz="2800" b="1" i="0" u="none" strike="noStrike" cap="none">
                <a:solidFill>
                  <a:srgbClr val="993300"/>
                </a:solidFill>
                <a:latin typeface="Helvetica Neue"/>
                <a:ea typeface="Helvetica Neue"/>
                <a:cs typeface="Helvetica Neue"/>
                <a:sym typeface="Helvetica Neue"/>
              </a:rPr>
              <a:t>Memory Layout for Multiprogrammed System</a:t>
            </a:r>
            <a:endParaRPr/>
          </a:p>
        </p:txBody>
      </p:sp>
      <p:sp>
        <p:nvSpPr>
          <p:cNvPr id="2" name="Text Placeholder 1"/>
          <p:cNvSpPr>
            <a:spLocks noGrp="1"/>
          </p:cNvSpPr>
          <p:nvPr>
            <p:ph type="body" idx="1"/>
          </p:nvPr>
        </p:nvSpPr>
        <p:spPr>
          <a:xfrm>
            <a:off x="902244" y="1266347"/>
            <a:ext cx="3782490" cy="4483100"/>
          </a:xfrm>
        </p:spPr>
        <p:txBody>
          <a:bodyPr/>
          <a:lstStyle/>
          <a:p>
            <a:pPr>
              <a:buFont typeface="Wingdings" pitchFamily="2" charset="2"/>
              <a:buChar char="q"/>
            </a:pPr>
            <a:r>
              <a:rPr lang="en-US" sz="1800" b="1" dirty="0"/>
              <a:t>OS Features Needed for </a:t>
            </a:r>
            <a:r>
              <a:rPr lang="en-US" sz="1800" b="1" dirty="0" smtClean="0"/>
              <a:t>Multiprogramming:</a:t>
            </a:r>
          </a:p>
          <a:p>
            <a:r>
              <a:rPr lang="en-US" sz="1800" dirty="0"/>
              <a:t>I/O routine supplied by the system.</a:t>
            </a:r>
          </a:p>
          <a:p>
            <a:r>
              <a:rPr lang="en-US" sz="1800" dirty="0"/>
              <a:t>Memory management – the system must allocate the memory to several jobs.</a:t>
            </a:r>
          </a:p>
          <a:p>
            <a:r>
              <a:rPr lang="en-US" sz="1800" dirty="0"/>
              <a:t>CPU scheduling – the system must choose among several jobs ready to run.</a:t>
            </a:r>
          </a:p>
          <a:p>
            <a:r>
              <a:rPr lang="en-US" sz="1800" dirty="0"/>
              <a:t>Allocation of devices.</a:t>
            </a:r>
          </a:p>
          <a:p>
            <a:pPr lvl="1"/>
            <a:endParaRPr lang="en-US" sz="1800" dirty="0"/>
          </a:p>
        </p:txBody>
      </p:sp>
      <p:sp>
        <p:nvSpPr>
          <p:cNvPr id="3" name="Text Placeholder 2"/>
          <p:cNvSpPr>
            <a:spLocks noGrp="1"/>
          </p:cNvSpPr>
          <p:nvPr>
            <p:ph type="body" idx="2"/>
          </p:nvPr>
        </p:nvSpPr>
        <p:spPr>
          <a:xfrm>
            <a:off x="5135673" y="1421401"/>
            <a:ext cx="3106452" cy="4415728"/>
          </a:xfrm>
        </p:spPr>
        <p:txBody>
          <a:bodyPr/>
          <a:lstStyle/>
          <a:p>
            <a:endParaRPr lang="en-US" dirty="0"/>
          </a:p>
        </p:txBody>
      </p:sp>
      <p:pic>
        <p:nvPicPr>
          <p:cNvPr id="184" name="Google Shape;184;p30"/>
          <p:cNvPicPr preferRelativeResize="0"/>
          <p:nvPr/>
        </p:nvPicPr>
        <p:blipFill rotWithShape="1">
          <a:blip r:embed="rId3">
            <a:alphaModFix/>
          </a:blip>
          <a:srcRect l="26548" t="885" r="26327" b="1474"/>
          <a:stretch/>
        </p:blipFill>
        <p:spPr>
          <a:xfrm>
            <a:off x="5135672" y="1415441"/>
            <a:ext cx="2718148" cy="4334006"/>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Objectives</a:t>
            </a:r>
            <a:endParaRPr/>
          </a:p>
        </p:txBody>
      </p:sp>
      <p:sp>
        <p:nvSpPr>
          <p:cNvPr id="85" name="Google Shape;85;p15"/>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205740" algn="l" rtl="0">
              <a:lnSpc>
                <a:spcPct val="100000"/>
              </a:lnSpc>
              <a:spcBef>
                <a:spcPts val="0"/>
              </a:spcBef>
              <a:spcAft>
                <a:spcPts val="0"/>
              </a:spcAft>
              <a:buClr>
                <a:srgbClr val="993300"/>
              </a:buClr>
              <a:buSzPts val="2160"/>
              <a:buFont typeface="Arial"/>
              <a:buNone/>
            </a:pPr>
            <a:endParaRPr sz="2400" b="0" i="0" u="none" strike="noStrike" cap="none" dirty="0">
              <a:solidFill>
                <a:schemeClr val="dk1"/>
              </a:solidFill>
              <a:sym typeface="Helvetica Neue"/>
            </a:endParaRPr>
          </a:p>
          <a:p>
            <a:pPr marL="342900" marR="0" lvl="0" indent="-342900" algn="l" rtl="0">
              <a:lnSpc>
                <a:spcPct val="100000"/>
              </a:lnSpc>
              <a:spcBef>
                <a:spcPts val="840"/>
              </a:spcBef>
              <a:spcAft>
                <a:spcPts val="0"/>
              </a:spcAft>
              <a:buClr>
                <a:srgbClr val="993300"/>
              </a:buClr>
              <a:buSzPts val="2160"/>
              <a:buFont typeface="Arial"/>
              <a:buChar char="●"/>
            </a:pPr>
            <a:r>
              <a:rPr lang="en-US" sz="2400" b="0" i="0" u="none" strike="noStrike" cap="none" dirty="0">
                <a:solidFill>
                  <a:schemeClr val="dk1"/>
                </a:solidFill>
                <a:sym typeface="Helvetica Neue"/>
              </a:rPr>
              <a:t>To provide a grand tour of the major operating systems </a:t>
            </a:r>
            <a:r>
              <a:rPr lang="en-US" sz="2400" b="0" i="0" u="none" strike="noStrike" cap="none" dirty="0" smtClean="0">
                <a:solidFill>
                  <a:schemeClr val="dk1"/>
                </a:solidFill>
                <a:sym typeface="Helvetica Neue"/>
              </a:rPr>
              <a:t>components</a:t>
            </a:r>
            <a:endParaRPr sz="2400" b="0" i="0" u="none" strike="noStrike" cap="none" dirty="0">
              <a:solidFill>
                <a:schemeClr val="dk1"/>
              </a:solidFill>
              <a:sym typeface="Helvetica Neue"/>
            </a:endParaRPr>
          </a:p>
          <a:p>
            <a:pPr marL="342900" marR="0" lvl="0" indent="-342900" algn="l" rtl="0">
              <a:lnSpc>
                <a:spcPct val="100000"/>
              </a:lnSpc>
              <a:spcBef>
                <a:spcPts val="840"/>
              </a:spcBef>
              <a:spcAft>
                <a:spcPts val="0"/>
              </a:spcAft>
              <a:buClr>
                <a:srgbClr val="993300"/>
              </a:buClr>
              <a:buSzPts val="2160"/>
              <a:buFont typeface="Arial"/>
              <a:buChar char="●"/>
            </a:pPr>
            <a:r>
              <a:rPr lang="en-US" sz="2400" b="0" i="0" u="none" strike="noStrike" cap="none" dirty="0">
                <a:solidFill>
                  <a:schemeClr val="dk1"/>
                </a:solidFill>
                <a:sym typeface="Helvetica Neue"/>
              </a:rPr>
              <a:t>To provide coverage of basic computer system </a:t>
            </a:r>
            <a:r>
              <a:rPr lang="en-US" sz="2400" b="0" i="0" u="none" strike="noStrike" cap="none" dirty="0" smtClean="0">
                <a:solidFill>
                  <a:schemeClr val="dk1"/>
                </a:solidFill>
                <a:sym typeface="Helvetica Neue"/>
              </a:rPr>
              <a:t>organization</a:t>
            </a:r>
          </a:p>
          <a:p>
            <a:r>
              <a:rPr lang="en-US" sz="2400" dirty="0"/>
              <a:t>To describe the services an operating system provides to users, processes, and other systems</a:t>
            </a:r>
          </a:p>
          <a:p>
            <a:r>
              <a:rPr lang="en-US" sz="2400" dirty="0"/>
              <a:t>To discuss the various ways of structuring an operating system</a:t>
            </a:r>
          </a:p>
          <a:p>
            <a:pPr marL="342900" marR="0" lvl="0" indent="-342900" algn="l" rtl="0">
              <a:lnSpc>
                <a:spcPct val="100000"/>
              </a:lnSpc>
              <a:spcBef>
                <a:spcPts val="840"/>
              </a:spcBef>
              <a:spcAft>
                <a:spcPts val="0"/>
              </a:spcAft>
              <a:buClr>
                <a:srgbClr val="993300"/>
              </a:buClr>
              <a:buSzPts val="2160"/>
              <a:buFont typeface="Arial"/>
              <a:buChar char="●"/>
            </a:pPr>
            <a:endParaRPr sz="2400" dirty="0"/>
          </a:p>
          <a:p>
            <a:pPr marL="342900" marR="0" lvl="0" indent="-205740" algn="l" rtl="0">
              <a:spcBef>
                <a:spcPts val="840"/>
              </a:spcBef>
              <a:spcAft>
                <a:spcPts val="0"/>
              </a:spcAft>
              <a:buClr>
                <a:srgbClr val="993300"/>
              </a:buClr>
              <a:buSzPts val="2160"/>
              <a:buFont typeface="Arial"/>
              <a:buNone/>
            </a:pPr>
            <a:endParaRPr sz="2400" b="0" i="0" u="none" strike="noStrike" cap="none" dirty="0">
              <a:solidFill>
                <a:schemeClr val="dk1"/>
              </a:solidFill>
              <a:sym typeface="Helvetica Neu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699052" y="520148"/>
            <a:ext cx="8077200" cy="609600"/>
          </a:xfrm>
          <a:prstGeom prst="rect">
            <a:avLst/>
          </a:prstGeom>
          <a:noFill/>
          <a:ln>
            <a:noFill/>
          </a:ln>
        </p:spPr>
        <p:txBody>
          <a:bodyPr spcFirstLastPara="1" wrap="square" lIns="91425" tIns="45700" rIns="91425" bIns="45700" anchor="b" anchorCtr="0">
            <a:noAutofit/>
          </a:bodyPr>
          <a:lstStyle/>
          <a:p>
            <a:pPr lvl="0">
              <a:buClr>
                <a:srgbClr val="993300"/>
              </a:buClr>
              <a:buSzPts val="3200"/>
            </a:pPr>
            <a:r>
              <a:rPr lang="en-US" sz="2800" dirty="0"/>
              <a:t>Time-Sharing Systems–Interactive Computing </a:t>
            </a:r>
            <a:endParaRPr sz="2800" dirty="0"/>
          </a:p>
        </p:txBody>
      </p:sp>
      <p:sp>
        <p:nvSpPr>
          <p:cNvPr id="178" name="Google Shape;178;p29"/>
          <p:cNvSpPr txBox="1">
            <a:spLocks noGrp="1"/>
          </p:cNvSpPr>
          <p:nvPr>
            <p:ph type="body" idx="1"/>
          </p:nvPr>
        </p:nvSpPr>
        <p:spPr>
          <a:xfrm>
            <a:off x="827087" y="1039812"/>
            <a:ext cx="7424737" cy="50053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800"/>
              <a:buFont typeface="Arial"/>
              <a:buNone/>
            </a:pPr>
            <a:endParaRPr sz="2000" b="0" i="0" u="none" strike="noStrike" cap="none" dirty="0">
              <a:solidFill>
                <a:schemeClr val="dk1"/>
              </a:solidFill>
              <a:latin typeface="Helvetica Neue"/>
              <a:ea typeface="Helvetica Neue"/>
              <a:cs typeface="Helvetica Neue"/>
              <a:sym typeface="Helvetica Neue"/>
            </a:endParaRPr>
          </a:p>
          <a:p>
            <a:pPr marL="342900" marR="0" lvl="0" indent="-342900" algn="l" rtl="0">
              <a:lnSpc>
                <a:spcPct val="90000"/>
              </a:lnSpc>
              <a:spcBef>
                <a:spcPts val="700"/>
              </a:spcBef>
              <a:spcAft>
                <a:spcPts val="0"/>
              </a:spcAft>
              <a:buClr>
                <a:srgbClr val="993300"/>
              </a:buClr>
              <a:buSzPts val="1800"/>
              <a:buFont typeface="Arial"/>
              <a:buChar char="●"/>
            </a:pPr>
            <a:r>
              <a:rPr lang="en-US" sz="1800" b="1" i="0" u="none" strike="noStrike" cap="none" dirty="0">
                <a:solidFill>
                  <a:schemeClr val="dk1"/>
                </a:solidFill>
                <a:sym typeface="Helvetica Neue"/>
              </a:rPr>
              <a:t>Timesharing (multitasking)</a:t>
            </a:r>
            <a:r>
              <a:rPr lang="en-US" sz="1800" b="0" i="0" u="none" strike="noStrike" cap="none" dirty="0">
                <a:solidFill>
                  <a:schemeClr val="dk1"/>
                </a:solidFill>
                <a:sym typeface="Helvetica Neue"/>
              </a:rPr>
              <a:t> is logical extension in which CPU switches jobs so frequently that users can interact with each job while it is running, creating </a:t>
            </a:r>
            <a:r>
              <a:rPr lang="en-US" sz="1800" b="1" i="0" u="none" strike="noStrike" cap="none" dirty="0">
                <a:solidFill>
                  <a:schemeClr val="dk1"/>
                </a:solidFill>
                <a:sym typeface="Helvetica Neue"/>
              </a:rPr>
              <a:t>interactive</a:t>
            </a:r>
            <a:r>
              <a:rPr lang="en-US" sz="1800" b="0" i="0" u="none" strike="noStrike" cap="none" dirty="0">
                <a:solidFill>
                  <a:schemeClr val="dk1"/>
                </a:solidFill>
                <a:sym typeface="Helvetica Neue"/>
              </a:rPr>
              <a:t> computing</a:t>
            </a:r>
            <a:endParaRPr sz="1800" dirty="0"/>
          </a:p>
          <a:p>
            <a:pPr marL="742950" marR="0" lvl="1" indent="-285750" algn="l" rtl="0">
              <a:lnSpc>
                <a:spcPct val="90000"/>
              </a:lnSpc>
              <a:spcBef>
                <a:spcPts val="700"/>
              </a:spcBef>
              <a:spcAft>
                <a:spcPts val="0"/>
              </a:spcAft>
              <a:buClr>
                <a:srgbClr val="CC6600"/>
              </a:buClr>
              <a:buSzPts val="1600"/>
              <a:buFont typeface="Arial"/>
              <a:buChar char="●"/>
            </a:pPr>
            <a:r>
              <a:rPr lang="en-US" sz="1800" i="0" u="none" strike="noStrike" cap="none" dirty="0">
                <a:solidFill>
                  <a:schemeClr val="dk1"/>
                </a:solidFill>
                <a:sym typeface="Helvetica Neue"/>
              </a:rPr>
              <a:t>Response time should be &lt; 1 </a:t>
            </a:r>
            <a:r>
              <a:rPr lang="en-US" sz="1800" i="0" u="none" strike="noStrike" cap="none" dirty="0" smtClean="0">
                <a:solidFill>
                  <a:schemeClr val="dk1"/>
                </a:solidFill>
                <a:sym typeface="Helvetica Neue"/>
              </a:rPr>
              <a:t>second</a:t>
            </a:r>
          </a:p>
          <a:p>
            <a:pPr marL="457200" marR="0" lvl="1" indent="0" algn="l" rtl="0">
              <a:lnSpc>
                <a:spcPct val="90000"/>
              </a:lnSpc>
              <a:spcBef>
                <a:spcPts val="700"/>
              </a:spcBef>
              <a:spcAft>
                <a:spcPts val="0"/>
              </a:spcAft>
              <a:buClr>
                <a:srgbClr val="CC6600"/>
              </a:buClr>
              <a:buSzPts val="1600"/>
              <a:buNone/>
            </a:pPr>
            <a:endParaRPr sz="1800" dirty="0"/>
          </a:p>
          <a:p>
            <a:pPr marL="800100" marR="0" lvl="1" indent="-342900" algn="l" rtl="0">
              <a:lnSpc>
                <a:spcPct val="90000"/>
              </a:lnSpc>
              <a:spcBef>
                <a:spcPts val="700"/>
              </a:spcBef>
              <a:spcAft>
                <a:spcPts val="0"/>
              </a:spcAft>
              <a:buClr>
                <a:srgbClr val="CC6600"/>
              </a:buClr>
              <a:buSzPts val="1600"/>
              <a:buFont typeface="Wingdings" pitchFamily="2" charset="2"/>
              <a:buChar char="q"/>
            </a:pPr>
            <a:r>
              <a:rPr lang="en-US" sz="1800" b="0" i="0" u="none" strike="noStrike" cap="none" dirty="0">
                <a:solidFill>
                  <a:schemeClr val="dk1"/>
                </a:solidFill>
                <a:sym typeface="Helvetica Neue"/>
              </a:rPr>
              <a:t>Each user has at least one program executing in </a:t>
            </a:r>
            <a:r>
              <a:rPr lang="en-US" sz="1800" b="0" i="0" u="none" strike="noStrike" cap="none" dirty="0" smtClean="0">
                <a:solidFill>
                  <a:schemeClr val="dk1"/>
                </a:solidFill>
                <a:sym typeface="Helvetica Neue"/>
              </a:rPr>
              <a:t>memory. A program loaded into memory and executing is called </a:t>
            </a:r>
            <a:r>
              <a:rPr lang="en-US" sz="1800" b="1" i="0" u="none" strike="noStrike" cap="none" dirty="0">
                <a:solidFill>
                  <a:schemeClr val="dk1"/>
                </a:solidFill>
                <a:sym typeface="Helvetica Neue"/>
              </a:rPr>
              <a:t>⇨</a:t>
            </a:r>
            <a:r>
              <a:rPr lang="en-US" sz="1800" b="1" i="0" u="none" strike="noStrike" cap="none" dirty="0" smtClean="0">
                <a:solidFill>
                  <a:schemeClr val="dk1"/>
                </a:solidFill>
                <a:sym typeface="Helvetica Neue"/>
              </a:rPr>
              <a:t>process</a:t>
            </a:r>
            <a:endParaRPr lang="en-US" sz="1800" b="1" dirty="0" smtClean="0"/>
          </a:p>
          <a:p>
            <a:pPr marL="742950" lvl="1" indent="-285750">
              <a:lnSpc>
                <a:spcPct val="90000"/>
              </a:lnSpc>
              <a:spcBef>
                <a:spcPts val="700"/>
              </a:spcBef>
              <a:buSzPts val="1600"/>
            </a:pPr>
            <a:r>
              <a:rPr lang="en-US" sz="1800" b="1" dirty="0"/>
              <a:t> ⇨ Job </a:t>
            </a:r>
            <a:r>
              <a:rPr lang="en-US" sz="1800" b="1" dirty="0" smtClean="0"/>
              <a:t>scheduling</a:t>
            </a:r>
            <a:endParaRPr lang="en-US" sz="1800" b="1" dirty="0"/>
          </a:p>
          <a:p>
            <a:pPr marL="742950" lvl="1" indent="-285750">
              <a:lnSpc>
                <a:spcPct val="90000"/>
              </a:lnSpc>
              <a:spcBef>
                <a:spcPts val="700"/>
              </a:spcBef>
              <a:buSzPts val="1600"/>
            </a:pPr>
            <a:r>
              <a:rPr lang="en-US" sz="1800" b="1" dirty="0"/>
              <a:t> ⇨ CPU scheduling</a:t>
            </a:r>
          </a:p>
          <a:p>
            <a:pPr marL="742950" marR="0" lvl="1" indent="-285750" algn="l" rtl="0">
              <a:lnSpc>
                <a:spcPct val="90000"/>
              </a:lnSpc>
              <a:spcBef>
                <a:spcPts val="700"/>
              </a:spcBef>
              <a:spcAft>
                <a:spcPts val="0"/>
              </a:spcAft>
              <a:buClr>
                <a:srgbClr val="CC6600"/>
              </a:buClr>
              <a:buSzPts val="1600"/>
              <a:buFont typeface="Arial"/>
              <a:buChar char="●"/>
            </a:pPr>
            <a:endParaRPr sz="1800" dirty="0"/>
          </a:p>
          <a:p>
            <a:pPr marL="742950" marR="0" lvl="1" indent="-285750" algn="l" rtl="0">
              <a:lnSpc>
                <a:spcPct val="90000"/>
              </a:lnSpc>
              <a:spcBef>
                <a:spcPts val="700"/>
              </a:spcBef>
              <a:spcAft>
                <a:spcPts val="0"/>
              </a:spcAft>
              <a:buClr>
                <a:srgbClr val="CC6600"/>
              </a:buClr>
              <a:buSzPts val="1600"/>
              <a:buFont typeface="Wingdings" pitchFamily="2" charset="2"/>
              <a:buChar char="q"/>
            </a:pPr>
            <a:r>
              <a:rPr lang="en-US" sz="1800" b="0" i="0" u="none" strike="noStrike" cap="none" dirty="0">
                <a:solidFill>
                  <a:schemeClr val="dk1"/>
                </a:solidFill>
                <a:sym typeface="Helvetica Neue"/>
              </a:rPr>
              <a:t>If processes don’t fit in memory, </a:t>
            </a:r>
            <a:r>
              <a:rPr lang="en-US" sz="1800" b="1" i="0" u="none" strike="noStrike" cap="none" dirty="0">
                <a:solidFill>
                  <a:schemeClr val="dk1"/>
                </a:solidFill>
                <a:sym typeface="Helvetica Neue"/>
              </a:rPr>
              <a:t>swapping</a:t>
            </a:r>
            <a:r>
              <a:rPr lang="en-US" sz="1800" b="0" i="0" u="none" strike="noStrike" cap="none" dirty="0">
                <a:solidFill>
                  <a:schemeClr val="dk1"/>
                </a:solidFill>
                <a:sym typeface="Helvetica Neue"/>
              </a:rPr>
              <a:t> moves them in and out to </a:t>
            </a:r>
            <a:r>
              <a:rPr lang="en-US" sz="1800" b="0" i="0" u="none" strike="noStrike" cap="none" dirty="0" smtClean="0">
                <a:solidFill>
                  <a:schemeClr val="dk1"/>
                </a:solidFill>
                <a:sym typeface="Helvetica Neue"/>
              </a:rPr>
              <a:t>run from main memory achieving this goal </a:t>
            </a:r>
            <a:r>
              <a:rPr lang="en-US" sz="1800" b="1" i="0" u="none" strike="noStrike" cap="none" dirty="0" smtClean="0">
                <a:solidFill>
                  <a:schemeClr val="dk1"/>
                </a:solidFill>
                <a:sym typeface="Helvetica Neue"/>
              </a:rPr>
              <a:t>is virtual memory.</a:t>
            </a:r>
            <a:endParaRPr sz="1800" b="1" dirty="0"/>
          </a:p>
          <a:p>
            <a:pPr marL="457200" marR="0" lvl="1" indent="0" algn="l" rtl="0">
              <a:lnSpc>
                <a:spcPct val="90000"/>
              </a:lnSpc>
              <a:spcBef>
                <a:spcPts val="700"/>
              </a:spcBef>
              <a:spcAft>
                <a:spcPts val="0"/>
              </a:spcAft>
              <a:buClr>
                <a:srgbClr val="CC6600"/>
              </a:buClr>
              <a:buSzPts val="1600"/>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dirty="0" smtClean="0"/>
              <a:t>Operating-System operations</a:t>
            </a:r>
            <a:endParaRPr dirty="0"/>
          </a:p>
        </p:txBody>
      </p:sp>
      <p:sp>
        <p:nvSpPr>
          <p:cNvPr id="190" name="Google Shape;190;p31"/>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rgbClr val="993300"/>
              </a:buClr>
              <a:buSzPts val="1620"/>
              <a:buFont typeface="Wingdings" pitchFamily="2" charset="2"/>
              <a:buChar char="q"/>
            </a:pPr>
            <a:r>
              <a:rPr lang="en-US" sz="1800" b="0" i="0" u="none" strike="noStrike" cap="none" dirty="0">
                <a:solidFill>
                  <a:schemeClr val="dk1"/>
                </a:solidFill>
                <a:sym typeface="Helvetica Neue"/>
              </a:rPr>
              <a:t>With sharing many processes could be adversely affected by a bug in one program. </a:t>
            </a:r>
            <a:r>
              <a:rPr lang="en-US" sz="1800" b="0" i="0" u="none" strike="noStrike" cap="none" dirty="0" smtClean="0">
                <a:solidFill>
                  <a:schemeClr val="dk1"/>
                </a:solidFill>
                <a:sym typeface="Helvetica Neue"/>
              </a:rPr>
              <a:t>Since the </a:t>
            </a:r>
            <a:r>
              <a:rPr lang="en-US" sz="1800" b="1" dirty="0" smtClean="0"/>
              <a:t>op</a:t>
            </a:r>
            <a:r>
              <a:rPr lang="en-US" sz="1800" b="1" i="0" u="none" strike="noStrike" cap="none" dirty="0" smtClean="0">
                <a:solidFill>
                  <a:schemeClr val="dk1"/>
                </a:solidFill>
                <a:sym typeface="Helvetica Neue"/>
              </a:rPr>
              <a:t>erating system </a:t>
            </a:r>
            <a:r>
              <a:rPr lang="en-US" sz="1800" b="0" i="0" u="none" strike="noStrike" cap="none" dirty="0" smtClean="0">
                <a:solidFill>
                  <a:schemeClr val="dk1"/>
                </a:solidFill>
                <a:sym typeface="Helvetica Neue"/>
              </a:rPr>
              <a:t>and the </a:t>
            </a:r>
            <a:r>
              <a:rPr lang="en-US" sz="1800" b="1" i="0" u="none" strike="noStrike" cap="none" dirty="0" smtClean="0">
                <a:solidFill>
                  <a:schemeClr val="dk1"/>
                </a:solidFill>
                <a:sym typeface="Helvetica Neue"/>
              </a:rPr>
              <a:t>users</a:t>
            </a:r>
            <a:r>
              <a:rPr lang="en-US" sz="1800" b="0" i="0" u="none" strike="noStrike" cap="none" dirty="0" smtClean="0">
                <a:solidFill>
                  <a:schemeClr val="dk1"/>
                </a:solidFill>
                <a:sym typeface="Helvetica Neue"/>
              </a:rPr>
              <a:t> share the </a:t>
            </a:r>
            <a:r>
              <a:rPr lang="en-US" sz="1800" b="1" i="0" u="none" strike="noStrike" cap="none" dirty="0" smtClean="0">
                <a:solidFill>
                  <a:schemeClr val="accent6">
                    <a:lumMod val="75000"/>
                  </a:schemeClr>
                </a:solidFill>
                <a:sym typeface="Helvetica Neue"/>
              </a:rPr>
              <a:t>hardware</a:t>
            </a:r>
            <a:r>
              <a:rPr lang="en-US" sz="1800" b="1" i="0" u="none" strike="noStrike" cap="none" dirty="0" smtClean="0">
                <a:solidFill>
                  <a:schemeClr val="dk1"/>
                </a:solidFill>
                <a:sym typeface="Helvetica Neue"/>
              </a:rPr>
              <a:t> </a:t>
            </a:r>
            <a:r>
              <a:rPr lang="en-US" sz="1800" b="0" i="0" u="none" strike="noStrike" cap="none" dirty="0" smtClean="0">
                <a:solidFill>
                  <a:schemeClr val="dk1"/>
                </a:solidFill>
                <a:sym typeface="Helvetica Neue"/>
              </a:rPr>
              <a:t>and </a:t>
            </a:r>
            <a:r>
              <a:rPr lang="en-US" sz="1800" b="1" i="0" u="none" strike="noStrike" cap="none" dirty="0" smtClean="0">
                <a:solidFill>
                  <a:schemeClr val="accent6">
                    <a:lumMod val="75000"/>
                  </a:schemeClr>
                </a:solidFill>
                <a:sym typeface="Helvetica Neue"/>
              </a:rPr>
              <a:t>software</a:t>
            </a:r>
            <a:r>
              <a:rPr lang="en-US" sz="1800" b="0" i="0" u="none" strike="noStrike" cap="none" dirty="0" smtClean="0">
                <a:solidFill>
                  <a:schemeClr val="dk1"/>
                </a:solidFill>
                <a:sym typeface="Helvetica Neue"/>
              </a:rPr>
              <a:t> resources of the computer system, </a:t>
            </a:r>
            <a:r>
              <a:rPr lang="en-US" sz="1800" b="0" i="0" u="none" strike="noStrike" cap="none" dirty="0">
                <a:solidFill>
                  <a:schemeClr val="dk1"/>
                </a:solidFill>
                <a:sym typeface="Helvetica Neue"/>
              </a:rPr>
              <a:t>a properly designed OS must ensure that an incorrect program can not run and also can not cause other programs to execute incorrectly</a:t>
            </a:r>
            <a:r>
              <a:rPr lang="en-US" sz="1800" b="0" i="0" u="none" strike="noStrike" cap="none" dirty="0" smtClean="0">
                <a:solidFill>
                  <a:schemeClr val="dk1"/>
                </a:solidFill>
                <a:sym typeface="Helvetica Neue"/>
              </a:rPr>
              <a:t>.</a:t>
            </a:r>
          </a:p>
          <a:p>
            <a:pPr marL="342900" indent="-342900">
              <a:lnSpc>
                <a:spcPct val="90000"/>
              </a:lnSpc>
              <a:spcBef>
                <a:spcPts val="0"/>
              </a:spcBef>
              <a:buSzPts val="1620"/>
            </a:pPr>
            <a:endParaRPr lang="en-US" sz="1800" dirty="0" smtClean="0"/>
          </a:p>
          <a:p>
            <a:pPr marL="342900" indent="-342900">
              <a:lnSpc>
                <a:spcPct val="90000"/>
              </a:lnSpc>
              <a:spcBef>
                <a:spcPts val="0"/>
              </a:spcBef>
              <a:buSzPts val="1620"/>
            </a:pPr>
            <a:r>
              <a:rPr lang="en-US" sz="1800" b="1" dirty="0" smtClean="0">
                <a:solidFill>
                  <a:schemeClr val="accent6">
                    <a:lumMod val="75000"/>
                  </a:schemeClr>
                </a:solidFill>
              </a:rPr>
              <a:t>Hardware</a:t>
            </a:r>
            <a:r>
              <a:rPr lang="en-US" sz="1800" dirty="0" smtClean="0"/>
              <a:t> </a:t>
            </a:r>
            <a:r>
              <a:rPr lang="en-US" sz="1800" dirty="0"/>
              <a:t>generates interrupt</a:t>
            </a:r>
            <a:r>
              <a:rPr lang="en-US" sz="1800" dirty="0" smtClean="0"/>
              <a:t>.</a:t>
            </a:r>
            <a:endParaRPr sz="1800" dirty="0"/>
          </a:p>
          <a:p>
            <a:pPr marL="342900" marR="0" lvl="0" indent="-342900" algn="l" rtl="0">
              <a:lnSpc>
                <a:spcPct val="90000"/>
              </a:lnSpc>
              <a:spcBef>
                <a:spcPts val="630"/>
              </a:spcBef>
              <a:spcAft>
                <a:spcPts val="0"/>
              </a:spcAft>
              <a:buClr>
                <a:srgbClr val="993300"/>
              </a:buClr>
              <a:buSzPts val="1620"/>
              <a:buFont typeface="Arial"/>
              <a:buChar char="●"/>
            </a:pPr>
            <a:r>
              <a:rPr lang="en-US" sz="1800" b="0" i="0" u="none" strike="noStrike" cap="none" dirty="0">
                <a:solidFill>
                  <a:schemeClr val="dk1"/>
                </a:solidFill>
                <a:sym typeface="Helvetica Neue"/>
              </a:rPr>
              <a:t>Many errors detected by hardware can be handled by OS.</a:t>
            </a:r>
            <a:endParaRPr sz="1800" dirty="0"/>
          </a:p>
          <a:p>
            <a:pPr marL="342900" marR="0" lvl="0" indent="-342900" algn="l" rtl="0">
              <a:lnSpc>
                <a:spcPct val="90000"/>
              </a:lnSpc>
              <a:spcBef>
                <a:spcPts val="630"/>
              </a:spcBef>
              <a:spcAft>
                <a:spcPts val="0"/>
              </a:spcAft>
              <a:buClr>
                <a:srgbClr val="993300"/>
              </a:buClr>
              <a:buSzPts val="1620"/>
              <a:buFont typeface="Arial"/>
              <a:buChar char="●"/>
            </a:pPr>
            <a:r>
              <a:rPr lang="en-US" sz="1800" b="1" i="0" u="none" strike="noStrike" cap="none" dirty="0" smtClean="0">
                <a:solidFill>
                  <a:schemeClr val="accent6">
                    <a:lumMod val="75000"/>
                  </a:schemeClr>
                </a:solidFill>
                <a:sym typeface="Helvetica Neue"/>
              </a:rPr>
              <a:t>Software</a:t>
            </a:r>
            <a:r>
              <a:rPr lang="en-US" sz="1800" b="1" i="0" u="none" strike="noStrike" cap="none" dirty="0" smtClean="0">
                <a:solidFill>
                  <a:schemeClr val="dk1"/>
                </a:solidFill>
                <a:sym typeface="Helvetica Neue"/>
              </a:rPr>
              <a:t> </a:t>
            </a:r>
            <a:r>
              <a:rPr lang="en-US" sz="1800" b="0" i="0" u="none" strike="noStrike" cap="none" dirty="0">
                <a:solidFill>
                  <a:schemeClr val="dk1"/>
                </a:solidFill>
                <a:sym typeface="Helvetica Neue"/>
              </a:rPr>
              <a:t>error handled by </a:t>
            </a:r>
            <a:r>
              <a:rPr lang="en-US" sz="1800" b="1" i="0" u="none" strike="noStrike" cap="none" dirty="0">
                <a:solidFill>
                  <a:schemeClr val="dk1"/>
                </a:solidFill>
                <a:sym typeface="Helvetica Neue"/>
              </a:rPr>
              <a:t>exception</a:t>
            </a:r>
            <a:r>
              <a:rPr lang="en-US" sz="1800" b="0" i="0" u="none" strike="noStrike" cap="none" dirty="0">
                <a:solidFill>
                  <a:schemeClr val="dk1"/>
                </a:solidFill>
                <a:sym typeface="Helvetica Neue"/>
              </a:rPr>
              <a:t> or </a:t>
            </a:r>
            <a:r>
              <a:rPr lang="en-US" sz="1800" b="1" i="0" u="none" strike="noStrike" cap="none" dirty="0">
                <a:solidFill>
                  <a:schemeClr val="dk1"/>
                </a:solidFill>
                <a:sym typeface="Helvetica Neue"/>
              </a:rPr>
              <a:t>trap.</a:t>
            </a:r>
            <a:endParaRPr sz="1800" dirty="0"/>
          </a:p>
          <a:p>
            <a:pPr marL="342900" marR="0" lvl="0" indent="-240030" algn="l" rtl="0">
              <a:spcBef>
                <a:spcPts val="630"/>
              </a:spcBef>
              <a:spcAft>
                <a:spcPts val="0"/>
              </a:spcAft>
              <a:buClr>
                <a:srgbClr val="993300"/>
              </a:buClr>
              <a:buSzPts val="1620"/>
              <a:buFont typeface="Arial"/>
              <a:buNone/>
            </a:pPr>
            <a:endParaRPr lang="en-US" sz="1800" b="1" i="0" u="none" strike="noStrike" cap="none" dirty="0" smtClean="0">
              <a:solidFill>
                <a:schemeClr val="dk1"/>
              </a:solidFill>
              <a:sym typeface="Helvetica Neue"/>
            </a:endParaRPr>
          </a:p>
          <a:p>
            <a:pPr marL="388620" marR="0" lvl="0" indent="-285750" algn="l" rtl="0">
              <a:spcBef>
                <a:spcPts val="630"/>
              </a:spcBef>
              <a:spcAft>
                <a:spcPts val="0"/>
              </a:spcAft>
              <a:buClr>
                <a:srgbClr val="993300"/>
              </a:buClr>
              <a:buSzPts val="1620"/>
              <a:buFont typeface="Wingdings" pitchFamily="2" charset="2"/>
              <a:buChar char="Ø"/>
            </a:pPr>
            <a:r>
              <a:rPr lang="en-US" sz="1800" dirty="0" smtClean="0"/>
              <a:t>In order to ensure the proper execution of operating system, we must be able to distinguish between the execution of the operating system code and user defined code.</a:t>
            </a:r>
            <a:endParaRPr sz="1800" i="0" u="none" strike="noStrike" cap="none" dirty="0">
              <a:solidFill>
                <a:schemeClr val="dk1"/>
              </a:solidFill>
              <a:sym typeface="Helvetica Neu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Hardware Protection</a:t>
            </a:r>
            <a:endParaRPr/>
          </a:p>
        </p:txBody>
      </p:sp>
      <p:sp>
        <p:nvSpPr>
          <p:cNvPr id="196" name="Google Shape;196;p3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rgbClr val="993300"/>
              </a:buClr>
              <a:buSzPts val="1620"/>
              <a:buFont typeface="Wingdings" pitchFamily="2" charset="2"/>
              <a:buChar char="q"/>
            </a:pPr>
            <a:r>
              <a:rPr lang="en-US" sz="1800" i="0" u="none" strike="noStrike" cap="none" dirty="0" smtClean="0">
                <a:solidFill>
                  <a:schemeClr val="dk1"/>
                </a:solidFill>
                <a:latin typeface="Helvetica Neue"/>
                <a:ea typeface="Helvetica Neue"/>
                <a:cs typeface="Helvetica Neue"/>
                <a:sym typeface="Helvetica Neue"/>
              </a:rPr>
              <a:t>The approach taken by  most computer system is to provide hardware support that allows us to differentiate among various modes of execution.</a:t>
            </a:r>
          </a:p>
          <a:p>
            <a:pPr marL="342900" marR="0" lvl="0" indent="-342900" algn="l" rtl="0">
              <a:lnSpc>
                <a:spcPct val="90000"/>
              </a:lnSpc>
              <a:spcBef>
                <a:spcPts val="0"/>
              </a:spcBef>
              <a:spcAft>
                <a:spcPts val="0"/>
              </a:spcAft>
              <a:buClr>
                <a:srgbClr val="993300"/>
              </a:buClr>
              <a:buSzPts val="1620"/>
              <a:buFont typeface="Arial"/>
              <a:buChar char="●"/>
            </a:pPr>
            <a:endParaRPr lang="en-US" sz="1800" b="1" dirty="0"/>
          </a:p>
          <a:p>
            <a:pPr marL="342900" marR="0" lvl="0" indent="-342900" algn="l" rtl="0">
              <a:lnSpc>
                <a:spcPct val="90000"/>
              </a:lnSpc>
              <a:spcBef>
                <a:spcPts val="0"/>
              </a:spcBef>
              <a:spcAft>
                <a:spcPts val="0"/>
              </a:spcAft>
              <a:buClr>
                <a:srgbClr val="993300"/>
              </a:buClr>
              <a:buSzPts val="1620"/>
              <a:buFont typeface="Arial"/>
              <a:buChar char="●"/>
            </a:pPr>
            <a:r>
              <a:rPr lang="en-US" sz="1800" b="1" i="0" u="none" strike="noStrike" cap="none" dirty="0" smtClean="0">
                <a:solidFill>
                  <a:schemeClr val="dk1"/>
                </a:solidFill>
                <a:latin typeface="Helvetica Neue"/>
                <a:ea typeface="Helvetica Neue"/>
                <a:cs typeface="Helvetica Neue"/>
                <a:sym typeface="Helvetica Neue"/>
              </a:rPr>
              <a:t>Dual-mode </a:t>
            </a:r>
            <a:r>
              <a:rPr lang="en-US" sz="1800" b="1" i="0" u="none" strike="noStrike" cap="none" dirty="0">
                <a:solidFill>
                  <a:schemeClr val="dk1"/>
                </a:solidFill>
                <a:latin typeface="Helvetica Neue"/>
                <a:ea typeface="Helvetica Neue"/>
                <a:cs typeface="Helvetica Neue"/>
                <a:sym typeface="Helvetica Neue"/>
              </a:rPr>
              <a:t>operation </a:t>
            </a:r>
            <a:r>
              <a:rPr lang="en-US" sz="1800" b="0" i="0" u="none" strike="noStrike" cap="none" dirty="0">
                <a:solidFill>
                  <a:schemeClr val="dk1"/>
                </a:solidFill>
                <a:latin typeface="Helvetica Neue"/>
                <a:ea typeface="Helvetica Neue"/>
                <a:cs typeface="Helvetica Neue"/>
                <a:sym typeface="Helvetica Neue"/>
              </a:rPr>
              <a:t>allows OS to protect itself and other system components</a:t>
            </a:r>
            <a:endParaRPr dirty="0"/>
          </a:p>
          <a:p>
            <a:pPr marL="742950" marR="0" lvl="1" indent="-285750" algn="l" rtl="0">
              <a:lnSpc>
                <a:spcPct val="9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User mode (1)</a:t>
            </a:r>
            <a:r>
              <a:rPr lang="en-US" sz="1800" b="0" i="0" u="none" strike="noStrike" cap="none" dirty="0">
                <a:solidFill>
                  <a:schemeClr val="dk1"/>
                </a:solidFill>
                <a:latin typeface="Helvetica Neue"/>
                <a:ea typeface="Helvetica Neue"/>
                <a:cs typeface="Helvetica Neue"/>
                <a:sym typeface="Helvetica Neue"/>
              </a:rPr>
              <a:t> and </a:t>
            </a:r>
            <a:r>
              <a:rPr lang="en-US" sz="1800" b="1" i="0" u="none" strike="noStrike" cap="none" dirty="0" smtClean="0">
                <a:solidFill>
                  <a:schemeClr val="dk1"/>
                </a:solidFill>
                <a:sym typeface="Helvetica Neue"/>
              </a:rPr>
              <a:t>Kernel/Monitor/System </a:t>
            </a:r>
            <a:r>
              <a:rPr lang="en-US" sz="1800" b="1" i="0" u="none" strike="noStrike" cap="none" dirty="0">
                <a:solidFill>
                  <a:schemeClr val="dk1"/>
                </a:solidFill>
                <a:sym typeface="Helvetica Neue"/>
              </a:rPr>
              <a:t>mode (0) </a:t>
            </a:r>
            <a:endParaRPr b="1" dirty="0"/>
          </a:p>
          <a:p>
            <a:pPr marL="742950" marR="0" lvl="1" indent="-285750" algn="l" rtl="0">
              <a:lnSpc>
                <a:spcPct val="9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Mode bit</a:t>
            </a:r>
            <a:r>
              <a:rPr lang="en-US" sz="1800" b="0" i="0" u="none" strike="noStrike" cap="none" dirty="0">
                <a:solidFill>
                  <a:schemeClr val="dk1"/>
                </a:solidFill>
                <a:latin typeface="Helvetica Neue"/>
                <a:ea typeface="Helvetica Neue"/>
                <a:cs typeface="Helvetica Neue"/>
                <a:sym typeface="Helvetica Neue"/>
              </a:rPr>
              <a:t> provided by hardware</a:t>
            </a:r>
            <a:endParaRPr dirty="0"/>
          </a:p>
          <a:p>
            <a:pPr marL="1085850" marR="0" lvl="2" indent="-228600" algn="l" rtl="0">
              <a:lnSpc>
                <a:spcPct val="9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Provides ability to distinguish when system is running user code or system code</a:t>
            </a:r>
            <a:endParaRPr dirty="0"/>
          </a:p>
          <a:p>
            <a:pPr marL="1085850" marR="0" lvl="2" indent="-228600" algn="l" rtl="0">
              <a:lnSpc>
                <a:spcPct val="9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Some instructions designated as </a:t>
            </a:r>
            <a:r>
              <a:rPr lang="en-US" sz="1800" b="1" i="0" u="none" strike="noStrike" cap="none" dirty="0">
                <a:solidFill>
                  <a:schemeClr val="dk1"/>
                </a:solidFill>
                <a:latin typeface="Helvetica Neue"/>
                <a:ea typeface="Helvetica Neue"/>
                <a:cs typeface="Helvetica Neue"/>
                <a:sym typeface="Helvetica Neue"/>
              </a:rPr>
              <a:t>privileged</a:t>
            </a:r>
            <a:r>
              <a:rPr lang="en-US" sz="1800" b="0" i="0" u="none" strike="noStrike" cap="none" dirty="0">
                <a:solidFill>
                  <a:schemeClr val="dk1"/>
                </a:solidFill>
                <a:latin typeface="Helvetica Neue"/>
                <a:ea typeface="Helvetica Neue"/>
                <a:cs typeface="Helvetica Neue"/>
                <a:sym typeface="Helvetica Neue"/>
              </a:rPr>
              <a:t>, only executable in system </a:t>
            </a:r>
            <a:r>
              <a:rPr lang="en-US" sz="1800" b="0" i="0" u="none" strike="noStrike" cap="none" dirty="0" smtClean="0">
                <a:solidFill>
                  <a:schemeClr val="dk1"/>
                </a:solidFill>
                <a:latin typeface="Helvetica Neue"/>
                <a:ea typeface="Helvetica Neue"/>
                <a:cs typeface="Helvetica Neue"/>
                <a:sym typeface="Helvetica Neue"/>
              </a:rPr>
              <a:t>mode</a:t>
            </a:r>
          </a:p>
          <a:p>
            <a:pPr marL="1085850" lvl="2" indent="-228600">
              <a:lnSpc>
                <a:spcPct val="90000"/>
              </a:lnSpc>
              <a:spcBef>
                <a:spcPts val="630"/>
              </a:spcBef>
              <a:buSzPts val="1350"/>
            </a:pPr>
            <a:r>
              <a:rPr lang="en-US" sz="1800" dirty="0"/>
              <a:t>System call changes mode to kernel, return from call resets it to user</a:t>
            </a:r>
          </a:p>
          <a:p>
            <a:pPr marL="1085850" marR="0" lvl="2" indent="-228600" algn="l" rtl="0">
              <a:lnSpc>
                <a:spcPct val="90000"/>
              </a:lnSpc>
              <a:spcBef>
                <a:spcPts val="630"/>
              </a:spcBef>
              <a:spcAft>
                <a:spcPts val="0"/>
              </a:spcAft>
              <a:buClr>
                <a:srgbClr val="009900"/>
              </a:buClr>
              <a:buSzPts val="1350"/>
              <a:buFont typeface="Arimo"/>
              <a:buChar char="4"/>
            </a:pPr>
            <a:endParaRPr dirty="0" smtClean="0"/>
          </a:p>
          <a:p>
            <a:pPr marL="342900" marR="0" lvl="0" indent="-240030" algn="l" rtl="0">
              <a:spcBef>
                <a:spcPts val="630"/>
              </a:spcBef>
              <a:spcAft>
                <a:spcPts val="0"/>
              </a:spcAft>
              <a:buClr>
                <a:srgbClr val="993300"/>
              </a:buClr>
              <a:buSzPts val="1620"/>
              <a:buFont typeface="Arial"/>
              <a:buNone/>
            </a:pP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Hardware Protection</a:t>
            </a:r>
            <a:endParaRPr/>
          </a:p>
        </p:txBody>
      </p:sp>
      <p:sp>
        <p:nvSpPr>
          <p:cNvPr id="202" name="Google Shape;202;p3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285750" indent="-285750">
              <a:spcBef>
                <a:spcPts val="0"/>
              </a:spcBef>
              <a:buFont typeface="Wingdings" pitchFamily="2" charset="2"/>
              <a:buChar char="§"/>
            </a:pPr>
            <a:r>
              <a:rPr lang="en-US" sz="1800" dirty="0"/>
              <a:t>Memory protection</a:t>
            </a:r>
          </a:p>
          <a:p>
            <a:pPr marL="285750" marR="0" lvl="0" indent="-285750" algn="l" rtl="0">
              <a:lnSpc>
                <a:spcPct val="100000"/>
              </a:lnSpc>
              <a:spcBef>
                <a:spcPts val="0"/>
              </a:spcBef>
              <a:spcAft>
                <a:spcPts val="0"/>
              </a:spcAft>
              <a:buClr>
                <a:srgbClr val="993300"/>
              </a:buClr>
              <a:buSzPts val="2880"/>
              <a:buFont typeface="Wingdings" pitchFamily="2" charset="2"/>
              <a:buChar char="§"/>
            </a:pPr>
            <a:endParaRPr lang="en-US" sz="1800" dirty="0"/>
          </a:p>
          <a:p>
            <a:pPr marL="285750" marR="0" lvl="0" indent="-285750" algn="l" rtl="0">
              <a:lnSpc>
                <a:spcPct val="100000"/>
              </a:lnSpc>
              <a:spcBef>
                <a:spcPts val="0"/>
              </a:spcBef>
              <a:spcAft>
                <a:spcPts val="0"/>
              </a:spcAft>
              <a:buClr>
                <a:srgbClr val="993300"/>
              </a:buClr>
              <a:buSzPts val="2880"/>
              <a:buFont typeface="Wingdings" pitchFamily="2" charset="2"/>
              <a:buChar char="§"/>
            </a:pPr>
            <a:r>
              <a:rPr lang="en-US" sz="1800" b="0" i="0" u="none" dirty="0" smtClean="0">
                <a:solidFill>
                  <a:schemeClr val="dk1"/>
                </a:solidFill>
                <a:sym typeface="Helvetica Neue"/>
              </a:rPr>
              <a:t>I/O </a:t>
            </a:r>
            <a:r>
              <a:rPr lang="en-US" sz="1800" b="0" i="0" u="none" dirty="0">
                <a:solidFill>
                  <a:schemeClr val="dk1"/>
                </a:solidFill>
                <a:sym typeface="Helvetica Neue"/>
              </a:rPr>
              <a:t>Protection</a:t>
            </a:r>
            <a:endParaRPr sz="1800" dirty="0"/>
          </a:p>
          <a:p>
            <a:pPr marL="742950" marR="0" lvl="1" indent="-285750" algn="l" rtl="0">
              <a:lnSpc>
                <a:spcPct val="100000"/>
              </a:lnSpc>
              <a:spcBef>
                <a:spcPts val="980"/>
              </a:spcBef>
              <a:spcAft>
                <a:spcPts val="0"/>
              </a:spcAft>
              <a:buClr>
                <a:srgbClr val="CC6600"/>
              </a:buClr>
              <a:buSzPts val="2240"/>
              <a:buFont typeface="Wingdings" pitchFamily="2" charset="2"/>
              <a:buChar char="§"/>
            </a:pPr>
            <a:r>
              <a:rPr lang="en-US" sz="1800" b="0" i="0" u="none" strike="noStrike" cap="none" dirty="0">
                <a:solidFill>
                  <a:schemeClr val="dk1"/>
                </a:solidFill>
                <a:sym typeface="Helvetica Neue"/>
              </a:rPr>
              <a:t>To prevent a user from performing illegal I/O, we define all I/O instructions to be privileged instruction</a:t>
            </a:r>
            <a:r>
              <a:rPr lang="en-US" sz="1800" b="0" i="0" u="none" strike="noStrike" cap="none" dirty="0" smtClean="0">
                <a:solidFill>
                  <a:schemeClr val="dk1"/>
                </a:solidFill>
                <a:sym typeface="Helvetica Neue"/>
              </a:rPr>
              <a:t>.</a:t>
            </a:r>
          </a:p>
          <a:p>
            <a:pPr marL="285750" lvl="0" indent="-285750">
              <a:spcBef>
                <a:spcPts val="0"/>
              </a:spcBef>
              <a:buFont typeface="Wingdings" pitchFamily="2" charset="2"/>
              <a:buChar char="§"/>
            </a:pPr>
            <a:r>
              <a:rPr lang="en-US" sz="1800" dirty="0"/>
              <a:t>CPU Protection</a:t>
            </a:r>
          </a:p>
          <a:p>
            <a:pPr marL="742950" lvl="1" indent="-285750">
              <a:buFont typeface="Wingdings" pitchFamily="2" charset="2"/>
              <a:buChar char="§"/>
            </a:pPr>
            <a:r>
              <a:rPr lang="en-US" sz="1800" dirty="0"/>
              <a:t>We must prevent a user program getting stuck in an infinite loop and never returning the control to the OS. To accomplish this goal, we can use a </a:t>
            </a:r>
            <a:r>
              <a:rPr lang="en-US" sz="1800" dirty="0" smtClean="0"/>
              <a:t>timer.</a:t>
            </a:r>
          </a:p>
          <a:p>
            <a:pPr marL="457200" lvl="1" indent="0">
              <a:buNone/>
            </a:pPr>
            <a:endParaRPr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5575"/>
            <a:ext cx="8229600" cy="576263"/>
          </a:xfrm>
        </p:spPr>
        <p:txBody>
          <a:bodyPr/>
          <a:lstStyle/>
          <a:p>
            <a:pPr eaLnBrk="1" hangingPunct="1"/>
            <a:r>
              <a:rPr lang="en-US" smtClean="0"/>
              <a:t>System Calls</a:t>
            </a:r>
          </a:p>
        </p:txBody>
      </p:sp>
      <p:sp>
        <p:nvSpPr>
          <p:cNvPr id="15363" name="Rectangle 3"/>
          <p:cNvSpPr>
            <a:spLocks noGrp="1" noChangeArrowheads="1"/>
          </p:cNvSpPr>
          <p:nvPr>
            <p:ph type="body" idx="1"/>
          </p:nvPr>
        </p:nvSpPr>
        <p:spPr>
          <a:xfrm>
            <a:off x="949325" y="1106489"/>
            <a:ext cx="7094745" cy="4631702"/>
          </a:xfrm>
        </p:spPr>
        <p:txBody>
          <a:bodyPr/>
          <a:lstStyle/>
          <a:p>
            <a:pPr>
              <a:lnSpc>
                <a:spcPct val="90000"/>
              </a:lnSpc>
            </a:pPr>
            <a:r>
              <a:rPr lang="en-US" sz="1600" dirty="0" smtClean="0"/>
              <a:t>Programming interface to the services provided by the OS</a:t>
            </a:r>
          </a:p>
          <a:p>
            <a:pPr>
              <a:lnSpc>
                <a:spcPct val="90000"/>
              </a:lnSpc>
            </a:pPr>
            <a:r>
              <a:rPr lang="en-US" sz="1600" dirty="0" smtClean="0"/>
              <a:t>Typically written in a high-level language (C or C++)</a:t>
            </a:r>
          </a:p>
          <a:p>
            <a:pPr>
              <a:lnSpc>
                <a:spcPct val="90000"/>
              </a:lnSpc>
            </a:pPr>
            <a:r>
              <a:rPr lang="en-US" sz="1600" dirty="0" smtClean="0"/>
              <a:t>Mostly accessed by programs via a high-level </a:t>
            </a:r>
            <a:r>
              <a:rPr lang="en-US" sz="1600" b="1" dirty="0" smtClean="0">
                <a:solidFill>
                  <a:srgbClr val="3366FF"/>
                </a:solidFill>
              </a:rPr>
              <a:t>Application Programming Interface </a:t>
            </a:r>
            <a:r>
              <a:rPr lang="en-US" sz="1600" b="1" dirty="0" smtClean="0">
                <a:solidFill>
                  <a:srgbClr val="000000"/>
                </a:solidFill>
              </a:rPr>
              <a:t>(</a:t>
            </a:r>
            <a:r>
              <a:rPr lang="en-US" sz="1600" b="1" dirty="0" smtClean="0">
                <a:solidFill>
                  <a:srgbClr val="3366FF"/>
                </a:solidFill>
              </a:rPr>
              <a:t>API</a:t>
            </a:r>
            <a:r>
              <a:rPr lang="en-US" sz="1600" b="1" dirty="0" smtClean="0">
                <a:solidFill>
                  <a:srgbClr val="000000"/>
                </a:solidFill>
              </a:rPr>
              <a:t>)</a:t>
            </a:r>
            <a:r>
              <a:rPr lang="en-US" sz="1600" dirty="0" smtClean="0">
                <a:solidFill>
                  <a:srgbClr val="3366FF"/>
                </a:solidFill>
              </a:rPr>
              <a:t> </a:t>
            </a:r>
            <a:r>
              <a:rPr lang="en-US" sz="1600" dirty="0" smtClean="0"/>
              <a:t>rather than direct system call use</a:t>
            </a:r>
          </a:p>
          <a:p>
            <a:pPr>
              <a:lnSpc>
                <a:spcPct val="90000"/>
              </a:lnSpc>
            </a:pPr>
            <a:r>
              <a:rPr lang="en-US" sz="1600" dirty="0"/>
              <a:t>System call sequence to copy the contents of one file to another file</a:t>
            </a:r>
          </a:p>
          <a:p>
            <a:pPr>
              <a:lnSpc>
                <a:spcPct val="90000"/>
              </a:lnSpc>
            </a:pPr>
            <a:endParaRPr lang="en-US" sz="1600" dirty="0" smtClean="0"/>
          </a:p>
        </p:txBody>
      </p:sp>
      <p:sp>
        <p:nvSpPr>
          <p:cNvPr id="15364" name="Rectangle 4"/>
          <p:cNvSpPr>
            <a:spLocks noChangeArrowheads="1"/>
          </p:cNvSpPr>
          <p:nvPr/>
        </p:nvSpPr>
        <p:spPr bwMode="auto">
          <a:xfrm>
            <a:off x="926686" y="5860292"/>
            <a:ext cx="68897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90000"/>
              </a:lnSpc>
              <a:buFont typeface="Wingdings" pitchFamily="2" charset="2"/>
              <a:buChar char="v"/>
            </a:pPr>
            <a:r>
              <a:rPr lang="en-US" dirty="0"/>
              <a:t>Note that the system-call names used throughout this text are generic</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757" y="2951004"/>
            <a:ext cx="5711686" cy="29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22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38119" y="118925"/>
            <a:ext cx="8229600" cy="576262"/>
          </a:xfrm>
        </p:spPr>
        <p:txBody>
          <a:bodyPr/>
          <a:lstStyle/>
          <a:p>
            <a:pPr eaLnBrk="1" hangingPunct="1"/>
            <a:r>
              <a:rPr lang="en-US" dirty="0" smtClean="0"/>
              <a:t>System Call Implementation</a:t>
            </a:r>
          </a:p>
        </p:txBody>
      </p:sp>
      <p:sp>
        <p:nvSpPr>
          <p:cNvPr id="18435" name="Rectangle 3"/>
          <p:cNvSpPr>
            <a:spLocks noGrp="1" noChangeArrowheads="1"/>
          </p:cNvSpPr>
          <p:nvPr>
            <p:ph type="body" idx="1"/>
          </p:nvPr>
        </p:nvSpPr>
        <p:spPr>
          <a:xfrm>
            <a:off x="700432" y="703402"/>
            <a:ext cx="7727951" cy="5564876"/>
          </a:xfrm>
        </p:spPr>
        <p:txBody>
          <a:bodyPr/>
          <a:lstStyle/>
          <a:p>
            <a:r>
              <a:rPr lang="en-US" sz="1800" dirty="0" smtClean="0"/>
              <a:t>Typically, a number associated with each system call</a:t>
            </a:r>
          </a:p>
          <a:p>
            <a:pPr lvl="1"/>
            <a:r>
              <a:rPr lang="en-US" sz="1800" b="1" dirty="0" smtClean="0">
                <a:solidFill>
                  <a:srgbClr val="3366FF"/>
                </a:solidFill>
              </a:rPr>
              <a:t>System-call interface </a:t>
            </a:r>
            <a:r>
              <a:rPr lang="en-US" sz="1800" dirty="0" smtClean="0"/>
              <a:t>maintains a table indexed according to these numbers</a:t>
            </a:r>
          </a:p>
          <a:p>
            <a:r>
              <a:rPr lang="en-US" sz="1800" dirty="0" smtClean="0"/>
              <a:t>The system call interface invokes  the intended system call in OS kernel and returns status of the system call and any return values</a:t>
            </a:r>
          </a:p>
          <a:p>
            <a:r>
              <a:rPr lang="en-US" sz="1800" dirty="0" smtClean="0"/>
              <a:t>The caller need know nothing about how the system call is implemented</a:t>
            </a:r>
          </a:p>
          <a:p>
            <a:pPr>
              <a:buFont typeface="Wingdings" pitchFamily="2" charset="2"/>
              <a:buChar char="q"/>
            </a:pPr>
            <a:r>
              <a:rPr lang="en-US" sz="1800" dirty="0"/>
              <a:t>API – System Call – OS </a:t>
            </a:r>
            <a:r>
              <a:rPr lang="en-US" sz="1800" dirty="0" smtClean="0"/>
              <a:t>Relationship</a:t>
            </a:r>
          </a:p>
          <a:p>
            <a:pPr>
              <a:buFont typeface="Wingdings" pitchFamily="2" charset="2"/>
              <a:buChar char="q"/>
            </a:pPr>
            <a:endParaRPr lang="en-US" sz="1800" dirty="0" smtClean="0"/>
          </a:p>
          <a:p>
            <a:pPr>
              <a:buFont typeface="Wingdings" pitchFamily="2" charset="2"/>
              <a:buChar char="q"/>
            </a:pPr>
            <a:endParaRPr lang="en-US" sz="1800" dirty="0" smtClean="0"/>
          </a:p>
        </p:txBody>
      </p:sp>
      <p:pic>
        <p:nvPicPr>
          <p:cNvPr id="4"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279" y="3644348"/>
            <a:ext cx="5850946" cy="297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50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Types of System Calls</a:t>
            </a:r>
          </a:p>
        </p:txBody>
      </p:sp>
      <p:sp>
        <p:nvSpPr>
          <p:cNvPr id="23555" name="Rectangle 4"/>
          <p:cNvSpPr>
            <a:spLocks noGrp="1" noChangeArrowheads="1"/>
          </p:cNvSpPr>
          <p:nvPr>
            <p:ph type="body" idx="1"/>
          </p:nvPr>
        </p:nvSpPr>
        <p:spPr>
          <a:xfrm>
            <a:off x="734323" y="845378"/>
            <a:ext cx="3598862" cy="4483100"/>
          </a:xfrm>
        </p:spPr>
        <p:txBody>
          <a:bodyPr/>
          <a:lstStyle/>
          <a:p>
            <a:r>
              <a:rPr lang="en-US" sz="1100" dirty="0"/>
              <a:t>Process control</a:t>
            </a:r>
          </a:p>
          <a:p>
            <a:pPr lvl="1"/>
            <a:r>
              <a:rPr lang="en-US" sz="1100" dirty="0"/>
              <a:t>create process, terminate process</a:t>
            </a:r>
          </a:p>
          <a:p>
            <a:pPr lvl="1"/>
            <a:r>
              <a:rPr lang="en-US" sz="1100" dirty="0"/>
              <a:t>end, abort</a:t>
            </a:r>
          </a:p>
          <a:p>
            <a:pPr lvl="1"/>
            <a:r>
              <a:rPr lang="en-US" sz="1100" dirty="0"/>
              <a:t>load, execute</a:t>
            </a:r>
          </a:p>
          <a:p>
            <a:pPr lvl="1"/>
            <a:r>
              <a:rPr lang="en-US" sz="1100" dirty="0"/>
              <a:t>get process attributes, set process attributes</a:t>
            </a:r>
          </a:p>
          <a:p>
            <a:pPr lvl="1"/>
            <a:r>
              <a:rPr lang="en-US" sz="1100" dirty="0"/>
              <a:t>wait for time</a:t>
            </a:r>
          </a:p>
          <a:p>
            <a:pPr lvl="1"/>
            <a:r>
              <a:rPr lang="en-US" sz="1100" dirty="0"/>
              <a:t>wait event, signal event</a:t>
            </a:r>
          </a:p>
          <a:p>
            <a:pPr lvl="1"/>
            <a:r>
              <a:rPr lang="en-US" sz="1100" dirty="0"/>
              <a:t>allocate and free memory</a:t>
            </a:r>
          </a:p>
          <a:p>
            <a:pPr lvl="1"/>
            <a:r>
              <a:rPr lang="en-US" sz="1100" dirty="0"/>
              <a:t>Dump memory if error</a:t>
            </a:r>
          </a:p>
          <a:p>
            <a:pPr lvl="1"/>
            <a:r>
              <a:rPr lang="en-US" sz="1100" b="1" dirty="0">
                <a:solidFill>
                  <a:srgbClr val="3366FF"/>
                </a:solidFill>
              </a:rPr>
              <a:t>Debugger</a:t>
            </a:r>
            <a:r>
              <a:rPr lang="en-US" sz="1100" dirty="0"/>
              <a:t> for determining </a:t>
            </a:r>
            <a:r>
              <a:rPr lang="en-US" sz="1100" b="1" dirty="0">
                <a:solidFill>
                  <a:srgbClr val="3366FF"/>
                </a:solidFill>
              </a:rPr>
              <a:t>bugs, single step </a:t>
            </a:r>
            <a:r>
              <a:rPr lang="en-US" sz="1100" dirty="0"/>
              <a:t>execution</a:t>
            </a:r>
          </a:p>
          <a:p>
            <a:pPr lvl="1"/>
            <a:r>
              <a:rPr lang="en-US" sz="1100" b="1" dirty="0">
                <a:solidFill>
                  <a:srgbClr val="3366FF"/>
                </a:solidFill>
              </a:rPr>
              <a:t>Locks</a:t>
            </a:r>
            <a:r>
              <a:rPr lang="en-US" sz="1100" dirty="0"/>
              <a:t> for managing access to shared data between </a:t>
            </a:r>
            <a:r>
              <a:rPr lang="en-US" sz="1100" dirty="0" smtClean="0"/>
              <a:t>processes</a:t>
            </a:r>
          </a:p>
          <a:p>
            <a:r>
              <a:rPr lang="en-US" sz="1100" dirty="0" smtClean="0"/>
              <a:t>Device management</a:t>
            </a:r>
          </a:p>
          <a:p>
            <a:pPr lvl="1"/>
            <a:r>
              <a:rPr lang="en-US" sz="1100" dirty="0" smtClean="0"/>
              <a:t>request device, release device</a:t>
            </a:r>
          </a:p>
          <a:p>
            <a:pPr lvl="1"/>
            <a:r>
              <a:rPr lang="en-US" sz="1100" dirty="0" smtClean="0"/>
              <a:t>read, write, reposition</a:t>
            </a:r>
          </a:p>
          <a:p>
            <a:pPr lvl="1"/>
            <a:r>
              <a:rPr lang="en-US" sz="1100" dirty="0" smtClean="0"/>
              <a:t>get device attributes, set device attributes</a:t>
            </a:r>
          </a:p>
          <a:p>
            <a:pPr lvl="1"/>
            <a:r>
              <a:rPr lang="en-US" sz="1100" dirty="0" smtClean="0"/>
              <a:t>logically attach or detach devices</a:t>
            </a:r>
          </a:p>
          <a:p>
            <a:pPr lvl="1"/>
            <a:endParaRPr lang="en-US" sz="1100" dirty="0" smtClean="0"/>
          </a:p>
        </p:txBody>
      </p:sp>
      <p:sp>
        <p:nvSpPr>
          <p:cNvPr id="2" name="Text Placeholder 1"/>
          <p:cNvSpPr>
            <a:spLocks noGrp="1"/>
          </p:cNvSpPr>
          <p:nvPr>
            <p:ph type="body" idx="2"/>
          </p:nvPr>
        </p:nvSpPr>
        <p:spPr>
          <a:xfrm>
            <a:off x="4538594" y="898387"/>
            <a:ext cx="3704258" cy="5555422"/>
          </a:xfrm>
        </p:spPr>
        <p:txBody>
          <a:bodyPr/>
          <a:lstStyle/>
          <a:p>
            <a:r>
              <a:rPr lang="en-US" sz="1100" dirty="0"/>
              <a:t>File management</a:t>
            </a:r>
          </a:p>
          <a:p>
            <a:pPr lvl="1"/>
            <a:r>
              <a:rPr lang="en-US" sz="1100" dirty="0"/>
              <a:t>create file, delete file</a:t>
            </a:r>
          </a:p>
          <a:p>
            <a:pPr lvl="1"/>
            <a:r>
              <a:rPr lang="en-US" sz="1100" dirty="0"/>
              <a:t>open, close file</a:t>
            </a:r>
          </a:p>
          <a:p>
            <a:pPr lvl="1"/>
            <a:r>
              <a:rPr lang="en-US" sz="1100" dirty="0"/>
              <a:t>read, write, reposition</a:t>
            </a:r>
          </a:p>
          <a:p>
            <a:pPr lvl="1"/>
            <a:r>
              <a:rPr lang="en-US" sz="1100" dirty="0"/>
              <a:t>get and set file </a:t>
            </a:r>
            <a:r>
              <a:rPr lang="en-US" sz="1100" dirty="0" smtClean="0"/>
              <a:t>attributes</a:t>
            </a:r>
          </a:p>
          <a:p>
            <a:r>
              <a:rPr lang="en-US" sz="1100" dirty="0" smtClean="0"/>
              <a:t>Protection</a:t>
            </a:r>
            <a:endParaRPr lang="en-US" sz="1100" dirty="0"/>
          </a:p>
          <a:p>
            <a:pPr lvl="1"/>
            <a:r>
              <a:rPr lang="en-US" sz="1100" dirty="0"/>
              <a:t>Control access to resources</a:t>
            </a:r>
          </a:p>
          <a:p>
            <a:pPr lvl="1"/>
            <a:r>
              <a:rPr lang="en-US" sz="1100" dirty="0"/>
              <a:t>Get and set permissions</a:t>
            </a:r>
          </a:p>
          <a:p>
            <a:pPr lvl="1"/>
            <a:r>
              <a:rPr lang="en-US" sz="1100" dirty="0"/>
              <a:t>Allow </a:t>
            </a:r>
            <a:r>
              <a:rPr lang="en-US" sz="1100" dirty="0" smtClean="0"/>
              <a:t>and </a:t>
            </a:r>
            <a:r>
              <a:rPr lang="en-US" sz="1100" dirty="0"/>
              <a:t>deny user </a:t>
            </a:r>
            <a:r>
              <a:rPr lang="en-US" sz="1100" dirty="0" smtClean="0"/>
              <a:t>access</a:t>
            </a:r>
          </a:p>
          <a:p>
            <a:r>
              <a:rPr lang="en-US" sz="1100" dirty="0"/>
              <a:t>Information maintenance</a:t>
            </a:r>
          </a:p>
          <a:p>
            <a:pPr lvl="1"/>
            <a:r>
              <a:rPr lang="en-US" sz="1100" dirty="0"/>
              <a:t>get time or date, set time or date</a:t>
            </a:r>
          </a:p>
          <a:p>
            <a:pPr lvl="1"/>
            <a:r>
              <a:rPr lang="en-US" sz="1100" dirty="0"/>
              <a:t>get system data, set system data</a:t>
            </a:r>
          </a:p>
          <a:p>
            <a:pPr lvl="1"/>
            <a:r>
              <a:rPr lang="en-US" sz="1100" dirty="0"/>
              <a:t>get and set process, file, or device attributes</a:t>
            </a:r>
          </a:p>
          <a:p>
            <a:r>
              <a:rPr lang="en-US" sz="1100" dirty="0" smtClean="0"/>
              <a:t>Communications</a:t>
            </a:r>
          </a:p>
          <a:p>
            <a:pPr lvl="1"/>
            <a:r>
              <a:rPr lang="en-US" sz="1100" dirty="0"/>
              <a:t>create, delete communication connection</a:t>
            </a:r>
          </a:p>
          <a:p>
            <a:pPr lvl="1"/>
            <a:r>
              <a:rPr lang="en-US" sz="1100" dirty="0"/>
              <a:t>send, receive </a:t>
            </a:r>
            <a:r>
              <a:rPr lang="en-US" sz="1100" dirty="0" smtClean="0"/>
              <a:t>messages</a:t>
            </a:r>
          </a:p>
          <a:p>
            <a:pPr lvl="1"/>
            <a:r>
              <a:rPr lang="en-US" sz="1100" dirty="0" err="1" smtClean="0"/>
              <a:t>etc</a:t>
            </a:r>
            <a:endParaRPr lang="en-US" sz="1100" dirty="0"/>
          </a:p>
          <a:p>
            <a:endParaRPr lang="en-US" sz="1100" dirty="0" smtClean="0"/>
          </a:p>
        </p:txBody>
      </p:sp>
    </p:spTree>
    <p:extLst>
      <p:ext uri="{BB962C8B-B14F-4D97-AF65-F5344CB8AC3E}">
        <p14:creationId xmlns:p14="http://schemas.microsoft.com/office/powerpoint/2010/main" val="2193220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601788"/>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697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50925" y="198438"/>
            <a:ext cx="7635875" cy="576262"/>
          </a:xfrm>
        </p:spPr>
        <p:txBody>
          <a:bodyPr/>
          <a:lstStyle/>
          <a:p>
            <a:pPr eaLnBrk="1" hangingPunct="1"/>
            <a:r>
              <a:rPr lang="en-US" smtClean="0"/>
              <a:t>Operating System Services</a:t>
            </a:r>
          </a:p>
        </p:txBody>
      </p:sp>
      <p:sp>
        <p:nvSpPr>
          <p:cNvPr id="6147" name="Rectangle 3"/>
          <p:cNvSpPr>
            <a:spLocks noGrp="1" noChangeArrowheads="1"/>
          </p:cNvSpPr>
          <p:nvPr>
            <p:ph type="body" idx="1"/>
          </p:nvPr>
        </p:nvSpPr>
        <p:spPr>
          <a:xfrm>
            <a:off x="846138" y="1143000"/>
            <a:ext cx="6862762" cy="4865688"/>
          </a:xfrm>
          <a:noFill/>
        </p:spPr>
        <p:txBody>
          <a:bodyPr/>
          <a:lstStyle/>
          <a:p>
            <a:r>
              <a:rPr lang="en-US" sz="1600" dirty="0" smtClean="0"/>
              <a:t>Operating systems provide an environment for execution of programs and services to programs and users</a:t>
            </a:r>
          </a:p>
          <a:p>
            <a:r>
              <a:rPr lang="en-US" sz="1600" dirty="0" smtClean="0"/>
              <a:t>One set of operating-system services provides functions that are helpful to the user:</a:t>
            </a:r>
          </a:p>
          <a:p>
            <a:pPr lvl="1"/>
            <a:r>
              <a:rPr lang="en-US" sz="1600" b="1" dirty="0" smtClean="0"/>
              <a:t>User interface </a:t>
            </a:r>
            <a:r>
              <a:rPr lang="en-US" sz="1600" dirty="0" smtClean="0"/>
              <a:t>- Almost all operating systems have a user interface (</a:t>
            </a:r>
            <a:r>
              <a:rPr lang="en-US" sz="1600" b="1" dirty="0" smtClean="0">
                <a:solidFill>
                  <a:srgbClr val="3366FF"/>
                </a:solidFill>
              </a:rPr>
              <a:t>UI</a:t>
            </a:r>
            <a:r>
              <a:rPr lang="en-US" sz="1600" dirty="0" smtClean="0"/>
              <a:t>).</a:t>
            </a:r>
          </a:p>
          <a:p>
            <a:pPr lvl="2"/>
            <a:r>
              <a:rPr lang="en-US" sz="1600" dirty="0" smtClean="0"/>
              <a:t>Varies between </a:t>
            </a:r>
            <a:r>
              <a:rPr lang="en-US" sz="1600" b="1" dirty="0" smtClean="0">
                <a:solidFill>
                  <a:srgbClr val="3366FF"/>
                </a:solidFill>
              </a:rPr>
              <a:t>Command-Line </a:t>
            </a:r>
            <a:r>
              <a:rPr lang="en-US" sz="1600" b="1" dirty="0" smtClean="0"/>
              <a:t>(</a:t>
            </a:r>
            <a:r>
              <a:rPr lang="en-US" sz="1600" b="1" dirty="0" smtClean="0">
                <a:solidFill>
                  <a:srgbClr val="3366FF"/>
                </a:solidFill>
              </a:rPr>
              <a:t>CLI</a:t>
            </a:r>
            <a:r>
              <a:rPr lang="en-US" sz="1600" b="1" dirty="0" smtClean="0">
                <a:solidFill>
                  <a:srgbClr val="000000"/>
                </a:solidFill>
              </a:rPr>
              <a:t>)</a:t>
            </a:r>
            <a:r>
              <a:rPr lang="en-US" sz="1600" dirty="0" smtClean="0">
                <a:solidFill>
                  <a:srgbClr val="000000"/>
                </a:solidFill>
              </a:rPr>
              <a:t>, </a:t>
            </a:r>
            <a:r>
              <a:rPr lang="en-US" sz="1600" b="1" dirty="0" smtClean="0">
                <a:solidFill>
                  <a:srgbClr val="3366FF"/>
                </a:solidFill>
              </a:rPr>
              <a:t>Graphics User Interface </a:t>
            </a:r>
            <a:r>
              <a:rPr lang="en-US" sz="1600" b="1" dirty="0" smtClean="0">
                <a:solidFill>
                  <a:srgbClr val="000000"/>
                </a:solidFill>
              </a:rPr>
              <a:t>(</a:t>
            </a:r>
            <a:r>
              <a:rPr lang="en-US" sz="1600" b="1" dirty="0" smtClean="0">
                <a:solidFill>
                  <a:srgbClr val="3366FF"/>
                </a:solidFill>
              </a:rPr>
              <a:t>GUI</a:t>
            </a:r>
            <a:r>
              <a:rPr lang="en-US" sz="1600" b="1" dirty="0" smtClean="0">
                <a:solidFill>
                  <a:srgbClr val="000000"/>
                </a:solidFill>
              </a:rPr>
              <a:t>)</a:t>
            </a:r>
            <a:r>
              <a:rPr lang="en-US" sz="1600" dirty="0" smtClean="0">
                <a:solidFill>
                  <a:srgbClr val="000000"/>
                </a:solidFill>
              </a:rPr>
              <a:t>,</a:t>
            </a:r>
            <a:r>
              <a:rPr lang="en-US" sz="1600" b="1" dirty="0" smtClean="0">
                <a:solidFill>
                  <a:srgbClr val="3366FF"/>
                </a:solidFill>
              </a:rPr>
              <a:t>   Batch interface- </a:t>
            </a:r>
            <a:r>
              <a:rPr lang="en-US" sz="1600" dirty="0" smtClean="0">
                <a:solidFill>
                  <a:schemeClr val="tx1"/>
                </a:solidFill>
              </a:rPr>
              <a:t>in which commands and directives to control those commands are entered into files, and those files are executed.</a:t>
            </a:r>
            <a:endParaRPr lang="en-US" sz="1600" dirty="0" smtClean="0">
              <a:solidFill>
                <a:srgbClr val="3366FF"/>
              </a:solidFill>
            </a:endParaRPr>
          </a:p>
          <a:p>
            <a:pPr lvl="1"/>
            <a:r>
              <a:rPr lang="en-US" sz="1600" b="1" dirty="0" smtClean="0"/>
              <a:t>Program execution </a:t>
            </a:r>
            <a:r>
              <a:rPr lang="en-US" sz="1600" dirty="0" smtClean="0"/>
              <a:t>- The system must be able to load a program into memory and to run that program, end execution, either normally or abnormally (indicating error)</a:t>
            </a:r>
          </a:p>
          <a:p>
            <a:pPr lvl="1"/>
            <a:r>
              <a:rPr lang="en-US" sz="1600" b="1" dirty="0" smtClean="0"/>
              <a:t>I/O operations </a:t>
            </a:r>
            <a:r>
              <a:rPr lang="en-US" sz="1600" dirty="0" smtClean="0"/>
              <a:t>-  A running program may require I/O, which may involve a file or an I/O device</a:t>
            </a:r>
          </a:p>
        </p:txBody>
      </p:sp>
    </p:spTree>
    <p:extLst>
      <p:ext uri="{BB962C8B-B14F-4D97-AF65-F5344CB8AC3E}">
        <p14:creationId xmlns:p14="http://schemas.microsoft.com/office/powerpoint/2010/main" val="895726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46150" y="182563"/>
            <a:ext cx="7869238" cy="576262"/>
          </a:xfrm>
        </p:spPr>
        <p:txBody>
          <a:bodyPr/>
          <a:lstStyle/>
          <a:p>
            <a:pPr eaLnBrk="1" hangingPunct="1"/>
            <a:r>
              <a:rPr lang="en-US" smtClean="0"/>
              <a:t>Operating System Services (Cont.)</a:t>
            </a:r>
          </a:p>
        </p:txBody>
      </p:sp>
      <p:sp>
        <p:nvSpPr>
          <p:cNvPr id="7171" name="Rectangle 3"/>
          <p:cNvSpPr>
            <a:spLocks noGrp="1" noChangeArrowheads="1"/>
          </p:cNvSpPr>
          <p:nvPr>
            <p:ph type="body" idx="1"/>
          </p:nvPr>
        </p:nvSpPr>
        <p:spPr>
          <a:xfrm>
            <a:off x="782638" y="892175"/>
            <a:ext cx="7542212" cy="5729288"/>
          </a:xfrm>
          <a:noFill/>
        </p:spPr>
        <p:txBody>
          <a:bodyPr/>
          <a:lstStyle/>
          <a:p>
            <a:pPr lvl="1"/>
            <a:endParaRPr lang="en-US" sz="1600" b="1" smtClean="0"/>
          </a:p>
          <a:p>
            <a:r>
              <a:rPr lang="en-US" sz="1600" smtClean="0"/>
              <a:t>One set of operating-system services provides functions that are helpful to the user (Cont.):</a:t>
            </a:r>
            <a:endParaRPr lang="en-US" sz="1600" b="1" smtClean="0"/>
          </a:p>
          <a:p>
            <a:pPr lvl="1"/>
            <a:r>
              <a:rPr lang="en-US" sz="1600" b="1" smtClean="0"/>
              <a:t>File-system manipulation </a:t>
            </a:r>
            <a:r>
              <a:rPr lang="en-US" sz="1600" smtClean="0"/>
              <a:t>-  The file system is of particular interest. Programs need to read and write files and directories, create and delete them, search them, list file Information, permission management.</a:t>
            </a:r>
            <a:endParaRPr lang="en-US" sz="1600" b="1" smtClean="0"/>
          </a:p>
          <a:p>
            <a:pPr lvl="1"/>
            <a:r>
              <a:rPr lang="en-US" sz="1600" b="1" smtClean="0"/>
              <a:t>Communications</a:t>
            </a:r>
            <a:r>
              <a:rPr lang="en-US" sz="1600" smtClean="0"/>
              <a:t> – Processes may exchange information, on the same computer or between computers over a network</a:t>
            </a:r>
          </a:p>
          <a:p>
            <a:pPr lvl="2"/>
            <a:r>
              <a:rPr lang="en-US" sz="1600" smtClean="0"/>
              <a:t>Communications may be via shared memory or through message passing (packets moved by the OS)</a:t>
            </a:r>
          </a:p>
          <a:p>
            <a:pPr lvl="1"/>
            <a:r>
              <a:rPr lang="en-US" sz="1600" b="1" smtClean="0"/>
              <a:t>Error detection </a:t>
            </a:r>
            <a:r>
              <a:rPr lang="en-US" sz="1600" smtClean="0"/>
              <a:t>– OS needs to be constantly aware of possible errors</a:t>
            </a:r>
          </a:p>
          <a:p>
            <a:pPr lvl="2"/>
            <a:r>
              <a:rPr lang="en-US" sz="1600" smtClean="0"/>
              <a:t>May occur in the CPU and memory hardware, in I/O devices, in user program</a:t>
            </a:r>
          </a:p>
          <a:p>
            <a:pPr lvl="2"/>
            <a:r>
              <a:rPr lang="en-US" sz="1600" smtClean="0"/>
              <a:t>For each type of error, OS should take the appropriate action to ensure correct and consistent computing</a:t>
            </a:r>
          </a:p>
          <a:p>
            <a:pPr lvl="2"/>
            <a:r>
              <a:rPr lang="en-US" sz="1600" smtClean="0"/>
              <a:t>Debugging facilities can greatly enhance the user</a:t>
            </a:r>
            <a:r>
              <a:rPr lang="ja-JP" altLang="en-US" sz="1600" smtClean="0"/>
              <a:t>’</a:t>
            </a:r>
            <a:r>
              <a:rPr lang="en-US" altLang="ja-JP" sz="1600" smtClean="0"/>
              <a:t>s and programmer</a:t>
            </a:r>
            <a:r>
              <a:rPr lang="ja-JP" altLang="en-US" sz="1600" smtClean="0"/>
              <a:t>’</a:t>
            </a:r>
            <a:r>
              <a:rPr lang="en-US" altLang="ja-JP" sz="1600" smtClean="0"/>
              <a:t>s abilities to efficiently use the system</a:t>
            </a:r>
            <a:endParaRPr lang="en-US" sz="1600" smtClean="0"/>
          </a:p>
        </p:txBody>
      </p:sp>
    </p:spTree>
    <p:extLst>
      <p:ext uri="{BB962C8B-B14F-4D97-AF65-F5344CB8AC3E}">
        <p14:creationId xmlns:p14="http://schemas.microsoft.com/office/powerpoint/2010/main" val="83103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What is an Operating System?</a:t>
            </a:r>
            <a:endParaRPr/>
          </a:p>
        </p:txBody>
      </p:sp>
      <p:sp>
        <p:nvSpPr>
          <p:cNvPr id="91" name="Google Shape;91;p16"/>
          <p:cNvSpPr txBox="1">
            <a:spLocks noGrp="1"/>
          </p:cNvSpPr>
          <p:nvPr>
            <p:ph type="body" idx="1"/>
          </p:nvPr>
        </p:nvSpPr>
        <p:spPr>
          <a:xfrm>
            <a:off x="876300" y="1581150"/>
            <a:ext cx="702945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0" i="0" u="none" strike="noStrike" cap="none" dirty="0">
                <a:solidFill>
                  <a:schemeClr val="dk1"/>
                </a:solidFill>
                <a:latin typeface="Helvetica Neue"/>
                <a:ea typeface="Helvetica Neue"/>
                <a:cs typeface="Helvetica Neue"/>
                <a:sym typeface="Helvetica Neue"/>
              </a:rPr>
              <a:t>A program that acts as an </a:t>
            </a:r>
            <a:r>
              <a:rPr lang="en-US" sz="2400" b="1" i="0" u="none" strike="noStrike" cap="none" dirty="0">
                <a:solidFill>
                  <a:schemeClr val="dk1"/>
                </a:solidFill>
                <a:latin typeface="Helvetica Neue"/>
                <a:ea typeface="Helvetica Neue"/>
                <a:cs typeface="Helvetica Neue"/>
                <a:sym typeface="Helvetica Neue"/>
              </a:rPr>
              <a:t>intermediary</a:t>
            </a:r>
            <a:r>
              <a:rPr lang="en-US" sz="2400" b="0" i="0" u="none" strike="noStrike" cap="none" dirty="0">
                <a:solidFill>
                  <a:schemeClr val="dk1"/>
                </a:solidFill>
                <a:latin typeface="Helvetica Neue"/>
                <a:ea typeface="Helvetica Neue"/>
                <a:cs typeface="Helvetica Neue"/>
                <a:sym typeface="Helvetica Neue"/>
              </a:rPr>
              <a:t> between a user of a computer and the computer hardware.</a:t>
            </a:r>
            <a:endParaRPr dirty="0"/>
          </a:p>
          <a:p>
            <a:pPr marL="342900" marR="0" lvl="0" indent="-342900" algn="l" rtl="0">
              <a:lnSpc>
                <a:spcPct val="100000"/>
              </a:lnSpc>
              <a:spcBef>
                <a:spcPts val="840"/>
              </a:spcBef>
              <a:spcAft>
                <a:spcPts val="0"/>
              </a:spcAft>
              <a:buClr>
                <a:srgbClr val="993300"/>
              </a:buClr>
              <a:buSzPts val="2160"/>
              <a:buFont typeface="Arial"/>
              <a:buChar char="●"/>
            </a:pPr>
            <a:r>
              <a:rPr lang="en-US" sz="2400" b="0" i="0" u="none" strike="noStrike" cap="none" dirty="0">
                <a:solidFill>
                  <a:schemeClr val="dk1"/>
                </a:solidFill>
                <a:latin typeface="Helvetica Neue"/>
                <a:ea typeface="Helvetica Neue"/>
                <a:cs typeface="Helvetica Neue"/>
                <a:sym typeface="Helvetica Neue"/>
              </a:rPr>
              <a:t>Operating system goals:</a:t>
            </a:r>
            <a:endParaRPr dirty="0"/>
          </a:p>
          <a:p>
            <a:pPr marL="742950" marR="0" lvl="1" indent="-285750" algn="l" rtl="0">
              <a:lnSpc>
                <a:spcPct val="100000"/>
              </a:lnSpc>
              <a:spcBef>
                <a:spcPts val="840"/>
              </a:spcBef>
              <a:spcAft>
                <a:spcPts val="0"/>
              </a:spcAft>
              <a:buClr>
                <a:srgbClr val="CC6600"/>
              </a:buClr>
              <a:buSzPts val="1920"/>
              <a:buFont typeface="Arial"/>
              <a:buChar char="●"/>
            </a:pPr>
            <a:r>
              <a:rPr lang="en-US" sz="2400" b="0" i="0" u="none" strike="noStrike" cap="none" dirty="0">
                <a:solidFill>
                  <a:schemeClr val="dk1"/>
                </a:solidFill>
                <a:latin typeface="Helvetica Neue"/>
                <a:ea typeface="Helvetica Neue"/>
                <a:cs typeface="Helvetica Neue"/>
                <a:sym typeface="Helvetica Neue"/>
              </a:rPr>
              <a:t>Execute user programs and make solving user problems </a:t>
            </a:r>
            <a:r>
              <a:rPr lang="en-US" sz="2400" b="1" i="0" u="none" strike="noStrike" cap="none" dirty="0">
                <a:solidFill>
                  <a:schemeClr val="dk1"/>
                </a:solidFill>
                <a:latin typeface="Helvetica Neue"/>
                <a:ea typeface="Helvetica Neue"/>
                <a:cs typeface="Helvetica Neue"/>
                <a:sym typeface="Helvetica Neue"/>
              </a:rPr>
              <a:t>easier</a:t>
            </a:r>
            <a:r>
              <a:rPr lang="en-US" sz="2400" b="0" i="0" u="none" strike="noStrike" cap="none" dirty="0">
                <a:solidFill>
                  <a:schemeClr val="dk1"/>
                </a:solidFill>
                <a:latin typeface="Helvetica Neue"/>
                <a:ea typeface="Helvetica Neue"/>
                <a:cs typeface="Helvetica Neue"/>
                <a:sym typeface="Helvetica Neue"/>
              </a:rPr>
              <a:t>.</a:t>
            </a:r>
            <a:endParaRPr dirty="0"/>
          </a:p>
          <a:p>
            <a:pPr marL="742950" marR="0" lvl="1" indent="-285750" algn="l" rtl="0">
              <a:lnSpc>
                <a:spcPct val="100000"/>
              </a:lnSpc>
              <a:spcBef>
                <a:spcPts val="840"/>
              </a:spcBef>
              <a:spcAft>
                <a:spcPts val="0"/>
              </a:spcAft>
              <a:buClr>
                <a:srgbClr val="CC6600"/>
              </a:buClr>
              <a:buSzPts val="1920"/>
              <a:buFont typeface="Arial"/>
              <a:buChar char="●"/>
            </a:pPr>
            <a:r>
              <a:rPr lang="en-US" sz="2400" b="0" i="0" u="none" strike="noStrike" cap="none" dirty="0">
                <a:solidFill>
                  <a:schemeClr val="dk1"/>
                </a:solidFill>
                <a:latin typeface="Helvetica Neue"/>
                <a:ea typeface="Helvetica Neue"/>
                <a:cs typeface="Helvetica Neue"/>
                <a:sym typeface="Helvetica Neue"/>
              </a:rPr>
              <a:t>Make the computer system </a:t>
            </a:r>
            <a:r>
              <a:rPr lang="en-US" sz="2400" b="1" i="0" u="none" strike="noStrike" cap="none" dirty="0">
                <a:solidFill>
                  <a:schemeClr val="dk1"/>
                </a:solidFill>
                <a:latin typeface="Helvetica Neue"/>
                <a:ea typeface="Helvetica Neue"/>
                <a:cs typeface="Helvetica Neue"/>
                <a:sym typeface="Helvetica Neue"/>
              </a:rPr>
              <a:t>convenient</a:t>
            </a:r>
            <a:r>
              <a:rPr lang="en-US" sz="2400" b="0" i="0" u="none" strike="noStrike" cap="none" dirty="0">
                <a:solidFill>
                  <a:schemeClr val="dk1"/>
                </a:solidFill>
                <a:latin typeface="Helvetica Neue"/>
                <a:ea typeface="Helvetica Neue"/>
                <a:cs typeface="Helvetica Neue"/>
                <a:sym typeface="Helvetica Neue"/>
              </a:rPr>
              <a:t> to use.</a:t>
            </a:r>
            <a:endParaRPr dirty="0"/>
          </a:p>
          <a:p>
            <a:pPr marL="342900" marR="0" lvl="0" indent="-342900" algn="l" rtl="0">
              <a:lnSpc>
                <a:spcPct val="100000"/>
              </a:lnSpc>
              <a:spcBef>
                <a:spcPts val="840"/>
              </a:spcBef>
              <a:spcAft>
                <a:spcPts val="0"/>
              </a:spcAft>
              <a:buClr>
                <a:srgbClr val="993300"/>
              </a:buClr>
              <a:buSzPts val="2160"/>
              <a:buFont typeface="Arial"/>
              <a:buChar char="●"/>
            </a:pPr>
            <a:r>
              <a:rPr lang="en-US" sz="2400" b="0" i="0" u="none" strike="noStrike" cap="none" dirty="0">
                <a:solidFill>
                  <a:schemeClr val="dk1"/>
                </a:solidFill>
                <a:latin typeface="Helvetica Neue"/>
                <a:ea typeface="Helvetica Neue"/>
                <a:cs typeface="Helvetica Neue"/>
                <a:sym typeface="Helvetica Neue"/>
              </a:rPr>
              <a:t>Use the computer hardware in an </a:t>
            </a:r>
            <a:r>
              <a:rPr lang="en-US" sz="2400" b="1" i="0" u="none" strike="noStrike" cap="none" dirty="0">
                <a:solidFill>
                  <a:schemeClr val="dk1"/>
                </a:solidFill>
                <a:latin typeface="Helvetica Neue"/>
                <a:ea typeface="Helvetica Neue"/>
                <a:cs typeface="Helvetica Neue"/>
                <a:sym typeface="Helvetica Neue"/>
              </a:rPr>
              <a:t>efficient</a:t>
            </a:r>
            <a:r>
              <a:rPr lang="en-US" sz="2400" b="0" i="0" u="none" strike="noStrike" cap="none" dirty="0">
                <a:solidFill>
                  <a:schemeClr val="dk1"/>
                </a:solidFill>
                <a:latin typeface="Helvetica Neue"/>
                <a:ea typeface="Helvetica Neue"/>
                <a:cs typeface="Helvetica Neue"/>
                <a:sym typeface="Helvetica Neue"/>
              </a:rPr>
              <a:t> manner.</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3300" y="182563"/>
            <a:ext cx="7812088" cy="576262"/>
          </a:xfrm>
        </p:spPr>
        <p:txBody>
          <a:bodyPr/>
          <a:lstStyle/>
          <a:p>
            <a:pPr eaLnBrk="1" hangingPunct="1"/>
            <a:r>
              <a:rPr lang="en-US" smtClean="0"/>
              <a:t>Operating System Services (Cont.)</a:t>
            </a:r>
          </a:p>
        </p:txBody>
      </p:sp>
      <p:sp>
        <p:nvSpPr>
          <p:cNvPr id="8195" name="Rectangle 3"/>
          <p:cNvSpPr>
            <a:spLocks noGrp="1" noChangeArrowheads="1"/>
          </p:cNvSpPr>
          <p:nvPr>
            <p:ph type="body" idx="1"/>
          </p:nvPr>
        </p:nvSpPr>
        <p:spPr>
          <a:xfrm>
            <a:off x="742950" y="1168400"/>
            <a:ext cx="7404100" cy="4905375"/>
          </a:xfrm>
        </p:spPr>
        <p:txBody>
          <a:bodyPr/>
          <a:lstStyle/>
          <a:p>
            <a:pPr>
              <a:lnSpc>
                <a:spcPct val="90000"/>
              </a:lnSpc>
            </a:pPr>
            <a:r>
              <a:rPr lang="en-US" sz="1600" smtClean="0"/>
              <a:t>Another set of OS functions exists for ensuring the efficient operation of the system itself via resource sharing</a:t>
            </a:r>
          </a:p>
          <a:p>
            <a:pPr lvl="1">
              <a:lnSpc>
                <a:spcPct val="90000"/>
              </a:lnSpc>
            </a:pPr>
            <a:r>
              <a:rPr lang="en-US" sz="1600" b="1" smtClean="0"/>
              <a:t>Resource allocation - </a:t>
            </a:r>
            <a:r>
              <a:rPr lang="en-US" sz="1600" smtClean="0"/>
              <a:t>When  multiple users or multiple jobs running concurrently, resources must be allocated to each of them</a:t>
            </a:r>
          </a:p>
          <a:p>
            <a:pPr lvl="2">
              <a:lnSpc>
                <a:spcPct val="90000"/>
              </a:lnSpc>
            </a:pPr>
            <a:r>
              <a:rPr lang="en-US" sz="1600" smtClean="0"/>
              <a:t>Many types of resources -   CPU cycles, main memory, file storage, I/O devices.</a:t>
            </a:r>
          </a:p>
          <a:p>
            <a:pPr lvl="1">
              <a:lnSpc>
                <a:spcPct val="90000"/>
              </a:lnSpc>
            </a:pPr>
            <a:r>
              <a:rPr lang="en-US" sz="1600" b="1" smtClean="0"/>
              <a:t>Accounting -</a:t>
            </a:r>
            <a:r>
              <a:rPr lang="en-US" sz="1600" smtClean="0"/>
              <a:t> To keep track of which users use how much and what kinds of computer resources</a:t>
            </a:r>
          </a:p>
          <a:p>
            <a:pPr lvl="1">
              <a:lnSpc>
                <a:spcPct val="90000"/>
              </a:lnSpc>
            </a:pPr>
            <a:r>
              <a:rPr lang="en-US" sz="1600" b="1" smtClean="0"/>
              <a:t>Protection and security - </a:t>
            </a:r>
            <a:r>
              <a:rPr lang="en-US" sz="1600" smtClean="0"/>
              <a:t>The owners of information stored in a multiuser or networked computer system may want to control use of that information, concurrent processes should not interfere with each other</a:t>
            </a:r>
          </a:p>
          <a:p>
            <a:pPr lvl="2">
              <a:lnSpc>
                <a:spcPct val="90000"/>
              </a:lnSpc>
            </a:pPr>
            <a:r>
              <a:rPr lang="en-US" sz="1600" b="1" smtClean="0"/>
              <a:t>Protection</a:t>
            </a:r>
            <a:r>
              <a:rPr lang="en-US" sz="1600" smtClean="0"/>
              <a:t> involves ensuring that all access to system resources is controlled</a:t>
            </a:r>
          </a:p>
          <a:p>
            <a:pPr lvl="2">
              <a:lnSpc>
                <a:spcPct val="90000"/>
              </a:lnSpc>
            </a:pPr>
            <a:r>
              <a:rPr lang="en-US" sz="1600" b="1" smtClean="0"/>
              <a:t>Security</a:t>
            </a:r>
            <a:r>
              <a:rPr lang="en-US" sz="1600" smtClean="0"/>
              <a:t> of the system from outsiders requires user authentication, extends to defending external I/O devices from invalid access attempts</a:t>
            </a:r>
          </a:p>
          <a:p>
            <a:pPr>
              <a:lnSpc>
                <a:spcPct val="90000"/>
              </a:lnSpc>
              <a:buFont typeface="Monotype Sorts" pitchFamily="-84" charset="2"/>
              <a:buNone/>
            </a:pPr>
            <a:endParaRPr lang="en-US" sz="1600" smtClean="0"/>
          </a:p>
        </p:txBody>
      </p:sp>
    </p:spTree>
    <p:extLst>
      <p:ext uri="{BB962C8B-B14F-4D97-AF65-F5344CB8AC3E}">
        <p14:creationId xmlns:p14="http://schemas.microsoft.com/office/powerpoint/2010/main" val="328659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OS Structure</a:t>
            </a:r>
          </a:p>
        </p:txBody>
      </p:sp>
      <p:sp>
        <p:nvSpPr>
          <p:cNvPr id="4" name="Text Placeholder 3"/>
          <p:cNvSpPr>
            <a:spLocks noGrp="1"/>
          </p:cNvSpPr>
          <p:nvPr>
            <p:ph type="body" idx="1"/>
          </p:nvPr>
        </p:nvSpPr>
        <p:spPr>
          <a:xfrm>
            <a:off x="827087" y="1044161"/>
            <a:ext cx="7351712" cy="4483100"/>
          </a:xfrm>
        </p:spPr>
        <p:txBody>
          <a:bodyPr/>
          <a:lstStyle/>
          <a:p>
            <a:r>
              <a:rPr lang="en-US" sz="1600" dirty="0"/>
              <a:t>An operating system is a construct that allows the user application programs to interact with the system hardware. Since the operating system is such a complex structure, it should be created with utmost care so it can be used and modified easily. An easy way to do this is to create the operating system in parts. Each of these parts should be well defined with clear inputs, outputs and functions</a:t>
            </a:r>
            <a:r>
              <a:rPr lang="en-US" sz="1600" dirty="0" smtClean="0"/>
              <a:t>.</a:t>
            </a:r>
          </a:p>
          <a:p>
            <a:r>
              <a:rPr lang="en-US" altLang="en-US" sz="1600" dirty="0"/>
              <a:t>General-purpose OS is very large program</a:t>
            </a:r>
          </a:p>
          <a:p>
            <a:r>
              <a:rPr lang="en-US" altLang="en-US" sz="1600" dirty="0"/>
              <a:t>Various ways to structure ones</a:t>
            </a:r>
          </a:p>
          <a:p>
            <a:pPr lvl="1"/>
            <a:r>
              <a:rPr lang="en-US" altLang="en-US" sz="1600" dirty="0"/>
              <a:t>Simple </a:t>
            </a:r>
            <a:r>
              <a:rPr lang="en-US" altLang="en-US" sz="1600" dirty="0" smtClean="0"/>
              <a:t>structure/ Monolithic kernel </a:t>
            </a:r>
            <a:r>
              <a:rPr lang="en-US" altLang="en-US" sz="1600" dirty="0"/>
              <a:t>– </a:t>
            </a:r>
            <a:r>
              <a:rPr lang="en-US" altLang="en-US" sz="1600" dirty="0" smtClean="0"/>
              <a:t>MS-DOS</a:t>
            </a:r>
            <a:endParaRPr lang="en-US" altLang="en-US" sz="1600" dirty="0"/>
          </a:p>
          <a:p>
            <a:pPr lvl="1"/>
            <a:r>
              <a:rPr lang="en-US" altLang="en-US" sz="1600" dirty="0"/>
              <a:t>Layered – an abstraction</a:t>
            </a:r>
          </a:p>
          <a:p>
            <a:pPr lvl="1"/>
            <a:r>
              <a:rPr lang="en-US" altLang="en-US" sz="1600" dirty="0"/>
              <a:t>Microkernel -Mach</a:t>
            </a:r>
          </a:p>
          <a:p>
            <a:endParaRPr lang="en-US" altLang="en-US" sz="1600" dirty="0"/>
          </a:p>
          <a:p>
            <a:endParaRPr lang="en-US" sz="1600" dirty="0"/>
          </a:p>
        </p:txBody>
      </p:sp>
    </p:spTree>
    <p:extLst>
      <p:ext uri="{BB962C8B-B14F-4D97-AF65-F5344CB8AC3E}">
        <p14:creationId xmlns:p14="http://schemas.microsoft.com/office/powerpoint/2010/main" val="107168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OS Structure</a:t>
            </a:r>
            <a:endParaRPr lang="en-US" sz="4000" dirty="0"/>
          </a:p>
        </p:txBody>
      </p:sp>
      <p:sp>
        <p:nvSpPr>
          <p:cNvPr id="4" name="Text Placeholder 3"/>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67" t="8877" r="25769" b="18478"/>
          <a:stretch/>
        </p:blipFill>
        <p:spPr bwMode="auto">
          <a:xfrm>
            <a:off x="993913" y="1311966"/>
            <a:ext cx="7235687" cy="462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678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OS </a:t>
            </a:r>
            <a:r>
              <a:rPr lang="en-US" sz="4000" dirty="0" smtClean="0"/>
              <a:t>Structure: Monolithic</a:t>
            </a:r>
            <a:endParaRPr lang="en-US" sz="4000" dirty="0"/>
          </a:p>
        </p:txBody>
      </p:sp>
      <p:sp>
        <p:nvSpPr>
          <p:cNvPr id="4" name="Text Placeholder 3"/>
          <p:cNvSpPr>
            <a:spLocks noGrp="1"/>
          </p:cNvSpPr>
          <p:nvPr>
            <p:ph type="body" idx="1"/>
          </p:nvPr>
        </p:nvSpPr>
        <p:spPr/>
        <p:txBody>
          <a:bodyPr/>
          <a:lstStyle/>
          <a:p>
            <a:pPr marL="457200" lvl="1" indent="-411480">
              <a:spcBef>
                <a:spcPts val="1120"/>
              </a:spcBef>
              <a:buClr>
                <a:srgbClr val="993300"/>
              </a:buClr>
              <a:buSzPts val="2880"/>
            </a:pPr>
            <a:r>
              <a:rPr lang="en-US" altLang="en-US" dirty="0"/>
              <a:t>Not divided into modules</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487" t="21688" r="21268" b="14855"/>
          <a:stretch/>
        </p:blipFill>
        <p:spPr bwMode="auto">
          <a:xfrm>
            <a:off x="596347" y="2155413"/>
            <a:ext cx="7434469" cy="405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548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OS </a:t>
            </a:r>
            <a:r>
              <a:rPr lang="en-US" dirty="0" smtClean="0"/>
              <a:t>Structure: Layered</a:t>
            </a:r>
            <a:endParaRPr lang="en-US" dirty="0"/>
          </a:p>
        </p:txBody>
      </p:sp>
      <p:sp>
        <p:nvSpPr>
          <p:cNvPr id="4" name="Text Placeholder 3"/>
          <p:cNvSpPr>
            <a:spLocks noGrp="1"/>
          </p:cNvSpPr>
          <p:nvPr>
            <p:ph type="body" idx="1"/>
          </p:nvPr>
        </p:nvSpPr>
        <p:spPr>
          <a:xfrm>
            <a:off x="840339" y="818873"/>
            <a:ext cx="7429018" cy="5754187"/>
          </a:xfrm>
        </p:spPr>
        <p:txBody>
          <a:bodyPr/>
          <a:lstStyle/>
          <a:p>
            <a:r>
              <a:rPr lang="en-US" sz="1800" dirty="0"/>
              <a:t> In this, the bottom layer is the hardware and the topmost layer is the user interface</a:t>
            </a:r>
            <a:r>
              <a:rPr lang="en-US" sz="1800" dirty="0" smtClean="0"/>
              <a:t>.</a:t>
            </a:r>
          </a:p>
          <a:p>
            <a:r>
              <a:rPr lang="en-US" sz="1800" dirty="0"/>
              <a:t>E</a:t>
            </a:r>
            <a:r>
              <a:rPr lang="en-US" sz="1800" dirty="0" smtClean="0"/>
              <a:t>ach </a:t>
            </a:r>
            <a:r>
              <a:rPr lang="en-US" sz="1800" dirty="0"/>
              <a:t>upper layer is built on the bottom layer. All the layers hide some structures, operations </a:t>
            </a:r>
            <a:r>
              <a:rPr lang="en-US" sz="1800" dirty="0" smtClean="0"/>
              <a:t>etc. </a:t>
            </a:r>
            <a:r>
              <a:rPr lang="en-US" sz="1800" dirty="0"/>
              <a:t>from their upper layers</a:t>
            </a:r>
            <a:r>
              <a:rPr lang="en-US" sz="1800" dirty="0" smtClean="0"/>
              <a:t>.</a:t>
            </a:r>
          </a:p>
          <a:p>
            <a:r>
              <a:rPr lang="en-US" altLang="en-US" sz="1800" dirty="0"/>
              <a:t>With modularity, layers are selected such that each uses functions (operations) and services of only lower-level </a:t>
            </a:r>
            <a:r>
              <a:rPr lang="en-US" altLang="en-US" sz="1800" dirty="0" smtClean="0"/>
              <a:t>layers</a:t>
            </a:r>
            <a:endParaRPr lang="en-US" sz="1800" dirty="0"/>
          </a:p>
          <a:p>
            <a:r>
              <a:rPr lang="en-US" sz="1800" dirty="0"/>
              <a:t>One problem with the layered structure is that each layer needs to be carefully defined.</a:t>
            </a:r>
          </a:p>
          <a:p>
            <a:endParaRPr lang="en-US" sz="180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7929" y="3352801"/>
            <a:ext cx="3882887" cy="322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385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OS </a:t>
            </a:r>
            <a:r>
              <a:rPr lang="en-US" sz="4000" dirty="0" smtClean="0"/>
              <a:t>Structure: Microkernel</a:t>
            </a:r>
            <a:endParaRPr lang="en-US" sz="4000"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79" t="23188" r="17093" b="21920"/>
          <a:stretch/>
        </p:blipFill>
        <p:spPr bwMode="auto">
          <a:xfrm>
            <a:off x="344555" y="1285461"/>
            <a:ext cx="8242853" cy="451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801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OS Structure: Microkernel</a:t>
            </a:r>
          </a:p>
        </p:txBody>
      </p:sp>
      <p:sp>
        <p:nvSpPr>
          <p:cNvPr id="4" name="Text Placeholder 3"/>
          <p:cNvSpPr>
            <a:spLocks noGrp="1"/>
          </p:cNvSpPr>
          <p:nvPr>
            <p:ph type="body" idx="1"/>
          </p:nvPr>
        </p:nvSpPr>
        <p:spPr/>
        <p:txBody>
          <a:bodyPr/>
          <a:lstStyle/>
          <a:p>
            <a:pPr lvl="1"/>
            <a:r>
              <a:rPr lang="en-US" altLang="en-US" sz="2000" dirty="0"/>
              <a:t>Mac OS X kernel (Darwin) partly based on Mach</a:t>
            </a:r>
          </a:p>
          <a:p>
            <a:r>
              <a:rPr lang="en-US" altLang="en-US" sz="2000" dirty="0"/>
              <a:t>Benefits:</a:t>
            </a:r>
          </a:p>
          <a:p>
            <a:pPr lvl="1"/>
            <a:r>
              <a:rPr lang="en-US" altLang="en-US" sz="2000" dirty="0"/>
              <a:t>Easier to extend a microkernel</a:t>
            </a:r>
          </a:p>
          <a:p>
            <a:pPr lvl="1"/>
            <a:r>
              <a:rPr lang="en-US" altLang="en-US" sz="2000" dirty="0"/>
              <a:t>More reliable (less code is running in kernel mode)</a:t>
            </a:r>
          </a:p>
          <a:p>
            <a:pPr lvl="1"/>
            <a:r>
              <a:rPr lang="en-US" altLang="en-US" sz="2000" dirty="0"/>
              <a:t>More secure</a:t>
            </a:r>
          </a:p>
          <a:p>
            <a:r>
              <a:rPr lang="en-US" altLang="en-US" sz="2000" dirty="0"/>
              <a:t>Detriments:</a:t>
            </a:r>
          </a:p>
          <a:p>
            <a:pPr lvl="1"/>
            <a:r>
              <a:rPr lang="en-US" altLang="en-US" sz="2000" dirty="0"/>
              <a:t>Performance overhead of user space to kernel space communication</a:t>
            </a:r>
          </a:p>
          <a:p>
            <a:endParaRPr lang="en-US" sz="2000" dirty="0"/>
          </a:p>
          <a:p>
            <a:endParaRPr lang="en-US" sz="2000" dirty="0"/>
          </a:p>
        </p:txBody>
      </p:sp>
    </p:spTree>
    <p:extLst>
      <p:ext uri="{BB962C8B-B14F-4D97-AF65-F5344CB8AC3E}">
        <p14:creationId xmlns:p14="http://schemas.microsoft.com/office/powerpoint/2010/main" val="3070358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Chapter 3:  Processes</a:t>
            </a:r>
            <a:endParaRPr lang="en-US" dirty="0"/>
          </a:p>
        </p:txBody>
      </p:sp>
      <p:sp>
        <p:nvSpPr>
          <p:cNvPr id="220" name="Google Shape;220;p36"/>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93300"/>
              </a:buClr>
              <a:buSzPts val="1800"/>
              <a:buFont typeface="Arial"/>
              <a:buNone/>
            </a:pPr>
            <a:r>
              <a:rPr lang="en-US" sz="3200" b="1" u="sng" dirty="0" smtClean="0">
                <a:solidFill>
                  <a:srgbClr val="C00000"/>
                </a:solidFill>
              </a:rPr>
              <a:t>break</a:t>
            </a:r>
            <a:endParaRPr sz="3200" b="1" u="sng" dirty="0">
              <a:solidFill>
                <a:srgbClr val="C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Process Management</a:t>
            </a:r>
            <a:endParaRPr/>
          </a:p>
        </p:txBody>
      </p:sp>
      <p:sp>
        <p:nvSpPr>
          <p:cNvPr id="226" name="Google Shape;226;p37"/>
          <p:cNvSpPr txBox="1">
            <a:spLocks noGrp="1"/>
          </p:cNvSpPr>
          <p:nvPr>
            <p:ph type="body" idx="1"/>
          </p:nvPr>
        </p:nvSpPr>
        <p:spPr>
          <a:xfrm>
            <a:off x="662609" y="609600"/>
            <a:ext cx="7646504" cy="5923722"/>
          </a:xfrm>
          <a:prstGeom prst="rect">
            <a:avLst/>
          </a:prstGeom>
          <a:noFill/>
          <a:ln>
            <a:noFill/>
          </a:ln>
        </p:spPr>
        <p:txBody>
          <a:bodyPr spcFirstLastPara="1" wrap="square" lIns="91425" tIns="45700" rIns="91425" bIns="45700" anchor="t" anchorCtr="0">
            <a:noAutofit/>
          </a:bodyPr>
          <a:lstStyle/>
          <a:p>
            <a:pPr marL="342900" marR="0" lvl="0" indent="-240030" algn="l" rtl="0">
              <a:lnSpc>
                <a:spcPct val="90000"/>
              </a:lnSpc>
              <a:spcBef>
                <a:spcPts val="0"/>
              </a:spcBef>
              <a:spcAft>
                <a:spcPts val="0"/>
              </a:spcAft>
              <a:buClr>
                <a:srgbClr val="993300"/>
              </a:buClr>
              <a:buSzPts val="1620"/>
              <a:buFont typeface="Arial"/>
              <a:buNone/>
            </a:pPr>
            <a:endParaRPr sz="1800" b="0" i="0" u="none" dirty="0">
              <a:solidFill>
                <a:schemeClr val="dk1"/>
              </a:solidFill>
              <a:latin typeface="Helvetica Neue"/>
              <a:ea typeface="Helvetica Neue"/>
              <a:cs typeface="Helvetica Neue"/>
              <a:sym typeface="Helvetica Neue"/>
            </a:endParaRPr>
          </a:p>
          <a:p>
            <a:pPr marL="342900" lvl="0" indent="-342900">
              <a:lnSpc>
                <a:spcPct val="90000"/>
              </a:lnSpc>
              <a:spcBef>
                <a:spcPts val="630"/>
              </a:spcBef>
              <a:buSzPts val="1620"/>
              <a:buFont typeface="Wingdings" pitchFamily="2" charset="2"/>
              <a:buChar char="§"/>
            </a:pPr>
            <a:r>
              <a:rPr lang="en-US" sz="1800" b="1" i="0" u="none" dirty="0">
                <a:solidFill>
                  <a:schemeClr val="dk1"/>
                </a:solidFill>
                <a:latin typeface="Helvetica Neue"/>
                <a:ea typeface="Helvetica Neue"/>
                <a:cs typeface="Helvetica Neue"/>
                <a:sym typeface="Helvetica Neue"/>
              </a:rPr>
              <a:t>A process is a program in execution</a:t>
            </a:r>
            <a:r>
              <a:rPr lang="en-US" sz="1800" b="0" i="0" u="none" dirty="0">
                <a:solidFill>
                  <a:schemeClr val="dk1"/>
                </a:solidFill>
                <a:latin typeface="Helvetica Neue"/>
                <a:ea typeface="Helvetica Neue"/>
                <a:cs typeface="Helvetica Neue"/>
                <a:sym typeface="Helvetica Neue"/>
              </a:rPr>
              <a:t>. It is a unit of work within the system. Program is a </a:t>
            </a:r>
            <a:r>
              <a:rPr lang="en-US" sz="1800" b="0" i="1" u="none" dirty="0">
                <a:solidFill>
                  <a:srgbClr val="FF3300"/>
                </a:solidFill>
                <a:latin typeface="Helvetica Neue"/>
                <a:ea typeface="Helvetica Neue"/>
                <a:cs typeface="Helvetica Neue"/>
                <a:sym typeface="Helvetica Neue"/>
              </a:rPr>
              <a:t>passive </a:t>
            </a:r>
            <a:r>
              <a:rPr lang="en-US" sz="1800" b="0" i="1" u="none" dirty="0" smtClean="0">
                <a:solidFill>
                  <a:srgbClr val="FF3300"/>
                </a:solidFill>
                <a:latin typeface="Helvetica Neue"/>
                <a:ea typeface="Helvetica Neue"/>
                <a:cs typeface="Helvetica Neue"/>
                <a:sym typeface="Helvetica Neue"/>
              </a:rPr>
              <a:t>entity</a:t>
            </a:r>
            <a:r>
              <a:rPr lang="en-US" altLang="en-US" sz="1800" dirty="0"/>
              <a:t> stored on disk (</a:t>
            </a:r>
            <a:r>
              <a:rPr lang="en-US" altLang="en-US" sz="1800" b="1" dirty="0">
                <a:solidFill>
                  <a:srgbClr val="3366FF"/>
                </a:solidFill>
              </a:rPr>
              <a:t>executable </a:t>
            </a:r>
            <a:r>
              <a:rPr lang="en-US" altLang="en-US" sz="1800" b="1" dirty="0" smtClean="0">
                <a:solidFill>
                  <a:srgbClr val="3366FF"/>
                </a:solidFill>
              </a:rPr>
              <a:t>file)</a:t>
            </a:r>
            <a:r>
              <a:rPr lang="en-US" sz="1800" b="0" i="0" u="none" dirty="0" smtClean="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process is an </a:t>
            </a:r>
            <a:r>
              <a:rPr lang="en-US" sz="1800" b="0" i="1" u="none" dirty="0">
                <a:solidFill>
                  <a:srgbClr val="FF3300"/>
                </a:solidFill>
                <a:latin typeface="Helvetica Neue"/>
                <a:ea typeface="Helvetica Neue"/>
                <a:cs typeface="Helvetica Neue"/>
                <a:sym typeface="Helvetica Neue"/>
              </a:rPr>
              <a:t>active entity</a:t>
            </a:r>
            <a:r>
              <a:rPr lang="en-US" sz="1800" b="0" i="0" u="none" dirty="0">
                <a:solidFill>
                  <a:schemeClr val="dk1"/>
                </a:solidFill>
                <a:latin typeface="Helvetica Neue"/>
                <a:ea typeface="Helvetica Neue"/>
                <a:cs typeface="Helvetica Neue"/>
                <a:sym typeface="Helvetica Neue"/>
              </a:rPr>
              <a:t>.</a:t>
            </a:r>
            <a:endParaRPr dirty="0"/>
          </a:p>
          <a:p>
            <a:pPr marL="342900" marR="0" lvl="0" indent="-342900" algn="l" rtl="0">
              <a:lnSpc>
                <a:spcPct val="90000"/>
              </a:lnSpc>
              <a:spcBef>
                <a:spcPts val="630"/>
              </a:spcBef>
              <a:spcAft>
                <a:spcPts val="0"/>
              </a:spcAft>
              <a:buClr>
                <a:srgbClr val="993300"/>
              </a:buClr>
              <a:buSzPts val="1620"/>
              <a:buFont typeface="Wingdings" pitchFamily="2" charset="2"/>
              <a:buChar char="§"/>
            </a:pPr>
            <a:r>
              <a:rPr lang="en-US" sz="1800" b="0" i="0" u="none" dirty="0">
                <a:solidFill>
                  <a:schemeClr val="dk1"/>
                </a:solidFill>
                <a:latin typeface="Helvetica Neue"/>
                <a:ea typeface="Helvetica Neue"/>
                <a:cs typeface="Helvetica Neue"/>
                <a:sym typeface="Helvetica Neue"/>
              </a:rPr>
              <a:t>Process needs resources to accomplish its task</a:t>
            </a:r>
            <a:endParaRPr dirty="0"/>
          </a:p>
          <a:p>
            <a:pPr marL="742950" marR="0" lvl="1" indent="-285750" algn="l" rtl="0">
              <a:lnSpc>
                <a:spcPct val="90000"/>
              </a:lnSpc>
              <a:spcBef>
                <a:spcPts val="630"/>
              </a:spcBef>
              <a:spcAft>
                <a:spcPts val="0"/>
              </a:spcAft>
              <a:buClr>
                <a:srgbClr val="CC6600"/>
              </a:buClr>
              <a:buSzPts val="1440"/>
              <a:buFont typeface="Wingdings" pitchFamily="2" charset="2"/>
              <a:buChar char="§"/>
            </a:pPr>
            <a:r>
              <a:rPr lang="en-US" sz="1800" b="0" i="0" u="none" strike="noStrike" cap="none" dirty="0">
                <a:solidFill>
                  <a:schemeClr val="dk1"/>
                </a:solidFill>
                <a:latin typeface="Helvetica Neue"/>
                <a:ea typeface="Helvetica Neue"/>
                <a:cs typeface="Helvetica Neue"/>
                <a:sym typeface="Helvetica Neue"/>
              </a:rPr>
              <a:t>CPU, memory, I/O, files</a:t>
            </a:r>
            <a:endParaRPr dirty="0"/>
          </a:p>
          <a:p>
            <a:pPr marL="742950" marR="0" lvl="1" indent="-285750" algn="l" rtl="0">
              <a:lnSpc>
                <a:spcPct val="90000"/>
              </a:lnSpc>
              <a:spcBef>
                <a:spcPts val="630"/>
              </a:spcBef>
              <a:spcAft>
                <a:spcPts val="0"/>
              </a:spcAft>
              <a:buClr>
                <a:srgbClr val="CC6600"/>
              </a:buClr>
              <a:buSzPts val="1440"/>
              <a:buFont typeface="Wingdings" pitchFamily="2" charset="2"/>
              <a:buChar char="§"/>
            </a:pPr>
            <a:r>
              <a:rPr lang="en-US" sz="1800" b="0" i="0" u="none" strike="noStrike" cap="none" dirty="0">
                <a:solidFill>
                  <a:schemeClr val="dk1"/>
                </a:solidFill>
                <a:latin typeface="Helvetica Neue"/>
                <a:ea typeface="Helvetica Neue"/>
                <a:cs typeface="Helvetica Neue"/>
                <a:sym typeface="Helvetica Neue"/>
              </a:rPr>
              <a:t>Initialization </a:t>
            </a:r>
            <a:r>
              <a:rPr lang="en-US" sz="1800" b="0" i="0" u="none" strike="noStrike" cap="none" dirty="0" smtClean="0">
                <a:solidFill>
                  <a:schemeClr val="dk1"/>
                </a:solidFill>
                <a:latin typeface="Helvetica Neue"/>
                <a:ea typeface="Helvetica Neue"/>
                <a:cs typeface="Helvetica Neue"/>
                <a:sym typeface="Helvetica Neue"/>
              </a:rPr>
              <a:t>data</a:t>
            </a:r>
          </a:p>
          <a:p>
            <a:pPr marL="285750" indent="-285750">
              <a:lnSpc>
                <a:spcPct val="90000"/>
              </a:lnSpc>
              <a:spcBef>
                <a:spcPts val="630"/>
              </a:spcBef>
              <a:buSzPts val="1440"/>
              <a:buFont typeface="Wingdings" pitchFamily="2" charset="2"/>
              <a:buChar char="§"/>
            </a:pPr>
            <a:r>
              <a:rPr lang="en-US" altLang="en-US" sz="1800" dirty="0"/>
              <a:t>Program becomes process when executable file loaded into </a:t>
            </a:r>
            <a:r>
              <a:rPr lang="en-US" altLang="en-US" sz="1800" dirty="0" smtClean="0"/>
              <a:t>memory.</a:t>
            </a:r>
          </a:p>
          <a:p>
            <a:pPr>
              <a:buFont typeface="Wingdings" pitchFamily="2" charset="2"/>
              <a:buChar char="§"/>
            </a:pPr>
            <a:r>
              <a:rPr lang="en-US" altLang="en-US" sz="1800" dirty="0"/>
              <a:t>One program can be several processes</a:t>
            </a:r>
          </a:p>
          <a:p>
            <a:pPr lvl="1">
              <a:buFont typeface="Wingdings" pitchFamily="2" charset="2"/>
              <a:buChar char="§"/>
            </a:pPr>
            <a:r>
              <a:rPr lang="en-US" altLang="en-US" sz="1800" dirty="0"/>
              <a:t>Consider multiple users executing the same </a:t>
            </a:r>
            <a:r>
              <a:rPr lang="en-US" altLang="en-US" sz="1800" dirty="0" smtClean="0"/>
              <a:t>program</a:t>
            </a:r>
            <a:r>
              <a:rPr lang="en-US" sz="1800" dirty="0" smtClean="0"/>
              <a:t>		</a:t>
            </a:r>
            <a:endParaRPr dirty="0"/>
          </a:p>
          <a:p>
            <a:pPr marL="342900" marR="0" lvl="0" indent="-342900" algn="l" rtl="0">
              <a:lnSpc>
                <a:spcPct val="90000"/>
              </a:lnSpc>
              <a:spcBef>
                <a:spcPts val="630"/>
              </a:spcBef>
              <a:spcAft>
                <a:spcPts val="0"/>
              </a:spcAft>
              <a:buClr>
                <a:srgbClr val="993300"/>
              </a:buClr>
              <a:buSzPts val="1620"/>
              <a:buFont typeface="Wingdings" pitchFamily="2" charset="2"/>
              <a:buChar char="§"/>
            </a:pPr>
            <a:r>
              <a:rPr lang="en-US" sz="1800" b="0" i="0" u="none" dirty="0">
                <a:solidFill>
                  <a:schemeClr val="dk1"/>
                </a:solidFill>
                <a:latin typeface="Helvetica Neue"/>
                <a:ea typeface="Helvetica Neue"/>
                <a:cs typeface="Helvetica Neue"/>
                <a:sym typeface="Helvetica Neue"/>
              </a:rPr>
              <a:t>Process termination requires reclaim of any reusable resources</a:t>
            </a:r>
            <a:endParaRPr dirty="0"/>
          </a:p>
          <a:p>
            <a:pPr marL="342900" marR="0" lvl="0" indent="-342900" algn="l" rtl="0">
              <a:lnSpc>
                <a:spcPct val="90000"/>
              </a:lnSpc>
              <a:spcBef>
                <a:spcPts val="630"/>
              </a:spcBef>
              <a:spcAft>
                <a:spcPts val="0"/>
              </a:spcAft>
              <a:buClr>
                <a:srgbClr val="993300"/>
              </a:buClr>
              <a:buSzPts val="1620"/>
              <a:buFont typeface="Wingdings" pitchFamily="2" charset="2"/>
              <a:buChar char="§"/>
            </a:pPr>
            <a:r>
              <a:rPr lang="en-US" sz="1800" b="0" i="0" u="none" dirty="0">
                <a:solidFill>
                  <a:schemeClr val="dk1"/>
                </a:solidFill>
                <a:latin typeface="Helvetica Neue"/>
                <a:ea typeface="Helvetica Neue"/>
                <a:cs typeface="Helvetica Neue"/>
                <a:sym typeface="Helvetica Neue"/>
              </a:rPr>
              <a:t>Processes maybe single-threaded or multi-threaded </a:t>
            </a:r>
            <a:endParaRPr dirty="0"/>
          </a:p>
          <a:p>
            <a:pPr marL="742950" marR="0" lvl="1" indent="-285750" algn="l" rtl="0">
              <a:lnSpc>
                <a:spcPct val="90000"/>
              </a:lnSpc>
              <a:spcBef>
                <a:spcPts val="630"/>
              </a:spcBef>
              <a:spcAft>
                <a:spcPts val="0"/>
              </a:spcAft>
              <a:buClr>
                <a:srgbClr val="CC6600"/>
              </a:buClr>
              <a:buSzPts val="1440"/>
              <a:buFont typeface="Wingdings" pitchFamily="2" charset="2"/>
              <a:buChar char="§"/>
            </a:pPr>
            <a:r>
              <a:rPr lang="en-US" sz="1800" b="0" i="0" u="none" strike="noStrike" cap="none" dirty="0">
                <a:solidFill>
                  <a:schemeClr val="dk1"/>
                </a:solidFill>
                <a:latin typeface="Helvetica Neue"/>
                <a:ea typeface="Helvetica Neue"/>
                <a:cs typeface="Helvetica Neue"/>
                <a:sym typeface="Helvetica Neue"/>
              </a:rPr>
              <a:t>Process executes instructions sequentially, one at a time, until completion</a:t>
            </a:r>
            <a:endParaRPr dirty="0"/>
          </a:p>
          <a:p>
            <a:pPr marL="342900" marR="0" lvl="0" indent="-342900" algn="l" rtl="0">
              <a:lnSpc>
                <a:spcPct val="90000"/>
              </a:lnSpc>
              <a:spcBef>
                <a:spcPts val="630"/>
              </a:spcBef>
              <a:spcAft>
                <a:spcPts val="0"/>
              </a:spcAft>
              <a:buClr>
                <a:srgbClr val="993300"/>
              </a:buClr>
              <a:buSzPts val="1620"/>
              <a:buFont typeface="Wingdings" pitchFamily="2" charset="2"/>
              <a:buChar char="§"/>
            </a:pPr>
            <a:r>
              <a:rPr lang="en-US" sz="1800" b="0" i="0" u="none" dirty="0">
                <a:solidFill>
                  <a:schemeClr val="dk1"/>
                </a:solidFill>
                <a:latin typeface="Helvetica Neue"/>
                <a:ea typeface="Helvetica Neue"/>
                <a:cs typeface="Helvetica Neue"/>
                <a:sym typeface="Helvetica Neue"/>
              </a:rPr>
              <a:t>Typically a system has many processes running concurrently on one or more CPUs</a:t>
            </a:r>
            <a:endParaRPr dirty="0"/>
          </a:p>
          <a:p>
            <a:pPr marL="742950" marR="0" lvl="1" indent="-285750" algn="l" rtl="0">
              <a:lnSpc>
                <a:spcPct val="90000"/>
              </a:lnSpc>
              <a:spcBef>
                <a:spcPts val="630"/>
              </a:spcBef>
              <a:spcAft>
                <a:spcPts val="0"/>
              </a:spcAft>
              <a:buClr>
                <a:srgbClr val="CC6600"/>
              </a:buClr>
              <a:buSzPts val="1440"/>
              <a:buFont typeface="Wingdings" pitchFamily="2" charset="2"/>
              <a:buChar char="§"/>
            </a:pPr>
            <a:r>
              <a:rPr lang="en-US" sz="1800" b="0" i="0" u="none" strike="noStrike" cap="none" dirty="0">
                <a:solidFill>
                  <a:schemeClr val="dk1"/>
                </a:solidFill>
                <a:latin typeface="Helvetica Neue"/>
                <a:ea typeface="Helvetica Neue"/>
                <a:cs typeface="Helvetica Neue"/>
                <a:sym typeface="Helvetica Neue"/>
              </a:rPr>
              <a:t>Concurrency by multiplexing the CPUs among the processes / threads</a:t>
            </a:r>
            <a:endParaRPr dirty="0"/>
          </a:p>
          <a:p>
            <a:pPr marL="342900" marR="0" lvl="0" indent="-240030" algn="l" rtl="0">
              <a:spcBef>
                <a:spcPts val="630"/>
              </a:spcBef>
              <a:spcAft>
                <a:spcPts val="0"/>
              </a:spcAft>
              <a:buClr>
                <a:srgbClr val="993300"/>
              </a:buClr>
              <a:buSzPts val="1620"/>
              <a:buFont typeface="Arial"/>
              <a:buNone/>
            </a:pP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Multiple parts of a process</a:t>
            </a:r>
            <a:endParaRPr lang="en-US" dirty="0"/>
          </a:p>
        </p:txBody>
      </p:sp>
      <p:sp>
        <p:nvSpPr>
          <p:cNvPr id="4" name="Text Placeholder 3"/>
          <p:cNvSpPr>
            <a:spLocks noGrp="1"/>
          </p:cNvSpPr>
          <p:nvPr>
            <p:ph type="body" idx="1"/>
          </p:nvPr>
        </p:nvSpPr>
        <p:spPr>
          <a:xfrm>
            <a:off x="827087" y="1282699"/>
            <a:ext cx="3996703" cy="5078343"/>
          </a:xfrm>
        </p:spPr>
        <p:txBody>
          <a:bodyPr/>
          <a:lstStyle/>
          <a:p>
            <a:pPr lvl="1"/>
            <a:r>
              <a:rPr lang="en-US" altLang="en-US" sz="1800" dirty="0"/>
              <a:t>The program code, also called </a:t>
            </a:r>
            <a:r>
              <a:rPr lang="en-US" altLang="en-US" sz="1800" b="1" dirty="0">
                <a:solidFill>
                  <a:srgbClr val="3366FF"/>
                </a:solidFill>
              </a:rPr>
              <a:t>text section</a:t>
            </a:r>
          </a:p>
          <a:p>
            <a:pPr lvl="1"/>
            <a:r>
              <a:rPr lang="en-US" altLang="en-US" sz="1800" dirty="0"/>
              <a:t>Current activity including</a:t>
            </a:r>
            <a:r>
              <a:rPr lang="en-US" altLang="en-US" sz="1800" b="1" dirty="0">
                <a:solidFill>
                  <a:srgbClr val="3366FF"/>
                </a:solidFill>
              </a:rPr>
              <a:t> program</a:t>
            </a:r>
            <a:r>
              <a:rPr lang="en-US" altLang="en-US" sz="1800" b="1" dirty="0"/>
              <a:t> </a:t>
            </a:r>
            <a:r>
              <a:rPr lang="en-US" altLang="en-US" sz="1800" b="1" dirty="0">
                <a:solidFill>
                  <a:srgbClr val="3366FF"/>
                </a:solidFill>
              </a:rPr>
              <a:t>counter</a:t>
            </a:r>
            <a:r>
              <a:rPr lang="en-US" altLang="en-US" sz="1800" dirty="0"/>
              <a:t>, processor registers</a:t>
            </a:r>
          </a:p>
          <a:p>
            <a:pPr lvl="1"/>
            <a:r>
              <a:rPr lang="en-US" altLang="en-US" sz="1800" b="1" dirty="0">
                <a:solidFill>
                  <a:srgbClr val="3366FF"/>
                </a:solidFill>
              </a:rPr>
              <a:t>Stack</a:t>
            </a:r>
            <a:r>
              <a:rPr lang="en-US" altLang="en-US" sz="1800" b="1" dirty="0"/>
              <a:t> </a:t>
            </a:r>
            <a:r>
              <a:rPr lang="en-US" altLang="en-US" sz="1800" dirty="0"/>
              <a:t>containing temporary </a:t>
            </a:r>
            <a:r>
              <a:rPr lang="en-US" altLang="en-US" sz="1800" dirty="0" smtClean="0"/>
              <a:t>data, function </a:t>
            </a:r>
            <a:r>
              <a:rPr lang="en-US" altLang="en-US" sz="1800" dirty="0"/>
              <a:t>parameters, return addresses, </a:t>
            </a:r>
            <a:r>
              <a:rPr lang="en-US" altLang="en-US" sz="1800" dirty="0" smtClean="0"/>
              <a:t>local variables</a:t>
            </a:r>
            <a:r>
              <a:rPr lang="en-US" altLang="en-US" sz="1800" dirty="0" smtClean="0"/>
              <a:t>, etc.</a:t>
            </a:r>
            <a:endParaRPr lang="en-US" altLang="en-US" sz="1800" dirty="0"/>
          </a:p>
          <a:p>
            <a:pPr lvl="1"/>
            <a:r>
              <a:rPr lang="en-US" altLang="en-US" sz="1800" b="1" dirty="0">
                <a:solidFill>
                  <a:srgbClr val="3366FF"/>
                </a:solidFill>
              </a:rPr>
              <a:t>Data section</a:t>
            </a:r>
            <a:r>
              <a:rPr lang="en-US" altLang="en-US" sz="1800" b="1" dirty="0"/>
              <a:t> </a:t>
            </a:r>
            <a:r>
              <a:rPr lang="en-US" altLang="en-US" sz="1800" dirty="0"/>
              <a:t>containing global variables</a:t>
            </a:r>
          </a:p>
          <a:p>
            <a:pPr lvl="1"/>
            <a:r>
              <a:rPr lang="en-US" altLang="en-US" sz="1800" b="1" dirty="0">
                <a:solidFill>
                  <a:srgbClr val="3366FF"/>
                </a:solidFill>
              </a:rPr>
              <a:t>Heap</a:t>
            </a:r>
            <a:r>
              <a:rPr lang="en-US" altLang="en-US" sz="1800" b="1" dirty="0"/>
              <a:t> </a:t>
            </a:r>
            <a:r>
              <a:rPr lang="en-US" altLang="en-US" sz="1800" dirty="0"/>
              <a:t>containing memory dynamically allocated during run time</a:t>
            </a:r>
          </a:p>
          <a:p>
            <a:endParaRPr lang="en-US" sz="1800" dirty="0"/>
          </a:p>
        </p:txBody>
      </p:sp>
      <p:sp>
        <p:nvSpPr>
          <p:cNvPr id="5" name="Text Placeholder 4"/>
          <p:cNvSpPr>
            <a:spLocks noGrp="1"/>
          </p:cNvSpPr>
          <p:nvPr>
            <p:ph type="body" idx="2"/>
          </p:nvPr>
        </p:nvSpPr>
        <p:spPr/>
        <p:txBody>
          <a:bodyPr/>
          <a:lstStyle/>
          <a:p>
            <a:r>
              <a:rPr lang="en-US" altLang="en-US" sz="1800" dirty="0"/>
              <a:t>Process in Memory</a:t>
            </a:r>
            <a:endParaRPr lang="en-US" sz="1800" dirty="0" smtClean="0"/>
          </a:p>
          <a:p>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993" y="1789041"/>
            <a:ext cx="2695277" cy="425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24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dirty="0" smtClean="0">
                <a:solidFill>
                  <a:srgbClr val="993300"/>
                </a:solidFill>
                <a:latin typeface="Helvetica Neue"/>
                <a:ea typeface="Helvetica Neue"/>
                <a:cs typeface="Helvetica Neue"/>
                <a:sym typeface="Helvetica Neue"/>
              </a:rPr>
              <a:t>What Operating Systems Do</a:t>
            </a:r>
            <a:endParaRPr dirty="0"/>
          </a:p>
        </p:txBody>
      </p:sp>
      <p:sp>
        <p:nvSpPr>
          <p:cNvPr id="116" name="Google Shape;116;p20"/>
          <p:cNvSpPr txBox="1">
            <a:spLocks noGrp="1"/>
          </p:cNvSpPr>
          <p:nvPr>
            <p:ph type="body" idx="1"/>
          </p:nvPr>
        </p:nvSpPr>
        <p:spPr>
          <a:xfrm>
            <a:off x="827086" y="1041225"/>
            <a:ext cx="7364935" cy="489611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980"/>
              <a:buFont typeface="Arial"/>
              <a:buNone/>
            </a:pPr>
            <a:endParaRPr sz="2200" b="0" i="0" u="none" strike="noStrike" cap="none"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770"/>
              </a:spcBef>
              <a:spcAft>
                <a:spcPts val="0"/>
              </a:spcAft>
              <a:buClr>
                <a:srgbClr val="993300"/>
              </a:buClr>
              <a:buSzPts val="1980"/>
              <a:buFont typeface="Arial"/>
              <a:buChar char="●"/>
            </a:pPr>
            <a:r>
              <a:rPr lang="en-US" sz="2200" b="0" i="0" u="none" strike="noStrike" cap="none" dirty="0">
                <a:solidFill>
                  <a:schemeClr val="dk1"/>
                </a:solidFill>
                <a:latin typeface="Helvetica Neue"/>
                <a:ea typeface="Helvetica Neue"/>
                <a:cs typeface="Helvetica Neue"/>
                <a:sym typeface="Helvetica Neue"/>
              </a:rPr>
              <a:t>OS is a </a:t>
            </a:r>
            <a:r>
              <a:rPr lang="en-US" sz="2200" b="1" i="0" u="none" strike="noStrike" cap="none" dirty="0">
                <a:solidFill>
                  <a:schemeClr val="dk1"/>
                </a:solidFill>
                <a:latin typeface="Helvetica Neue"/>
                <a:ea typeface="Helvetica Neue"/>
                <a:cs typeface="Helvetica Neue"/>
                <a:sym typeface="Helvetica Neue"/>
              </a:rPr>
              <a:t>resource allocator</a:t>
            </a:r>
            <a:endParaRPr dirty="0"/>
          </a:p>
          <a:p>
            <a:pPr marL="742950" marR="0" lvl="1" indent="-285750" algn="l" rtl="0">
              <a:lnSpc>
                <a:spcPct val="100000"/>
              </a:lnSpc>
              <a:spcBef>
                <a:spcPts val="770"/>
              </a:spcBef>
              <a:spcAft>
                <a:spcPts val="0"/>
              </a:spcAft>
              <a:buClr>
                <a:srgbClr val="CC6600"/>
              </a:buClr>
              <a:buSzPts val="1760"/>
              <a:buFont typeface="Arial"/>
              <a:buChar char="●"/>
            </a:pPr>
            <a:r>
              <a:rPr lang="en-US" sz="2200" b="0" i="0" u="none" strike="noStrike" cap="none" dirty="0">
                <a:solidFill>
                  <a:schemeClr val="dk1"/>
                </a:solidFill>
                <a:latin typeface="Helvetica Neue"/>
                <a:ea typeface="Helvetica Neue"/>
                <a:cs typeface="Helvetica Neue"/>
                <a:sym typeface="Helvetica Neue"/>
              </a:rPr>
              <a:t>Manages </a:t>
            </a:r>
            <a:r>
              <a:rPr lang="en-US" sz="2200" b="0" i="0" u="none" strike="noStrike" cap="none" dirty="0" smtClean="0">
                <a:solidFill>
                  <a:schemeClr val="dk1"/>
                </a:solidFill>
                <a:latin typeface="Helvetica Neue"/>
                <a:ea typeface="Helvetica Neue"/>
                <a:cs typeface="Helvetica Neue"/>
                <a:sym typeface="Helvetica Neue"/>
              </a:rPr>
              <a:t>and allocate all </a:t>
            </a:r>
            <a:r>
              <a:rPr lang="en-US" sz="2200" b="0" i="0" u="none" strike="noStrike" cap="none" dirty="0">
                <a:solidFill>
                  <a:schemeClr val="dk1"/>
                </a:solidFill>
                <a:latin typeface="Helvetica Neue"/>
                <a:ea typeface="Helvetica Neue"/>
                <a:cs typeface="Helvetica Neue"/>
                <a:sym typeface="Helvetica Neue"/>
              </a:rPr>
              <a:t>resources</a:t>
            </a:r>
            <a:endParaRPr dirty="0"/>
          </a:p>
          <a:p>
            <a:pPr marL="742950" marR="0" lvl="1" indent="-285750" algn="l" rtl="0">
              <a:lnSpc>
                <a:spcPct val="100000"/>
              </a:lnSpc>
              <a:spcBef>
                <a:spcPts val="770"/>
              </a:spcBef>
              <a:spcAft>
                <a:spcPts val="0"/>
              </a:spcAft>
              <a:buClr>
                <a:srgbClr val="CC6600"/>
              </a:buClr>
              <a:buSzPts val="1760"/>
              <a:buFont typeface="Arial"/>
              <a:buChar char="●"/>
            </a:pPr>
            <a:r>
              <a:rPr lang="en-US" sz="2200" b="0" i="0" u="none" strike="noStrike" cap="none" dirty="0">
                <a:solidFill>
                  <a:schemeClr val="dk1"/>
                </a:solidFill>
                <a:latin typeface="Helvetica Neue"/>
                <a:ea typeface="Helvetica Neue"/>
                <a:cs typeface="Helvetica Neue"/>
                <a:sym typeface="Helvetica Neue"/>
              </a:rPr>
              <a:t>Decides between conflicting requests for efficient and fair resource use</a:t>
            </a:r>
            <a:endParaRPr dirty="0"/>
          </a:p>
          <a:p>
            <a:pPr marL="742950" marR="0" lvl="1" indent="-173990" algn="l" rtl="0">
              <a:lnSpc>
                <a:spcPct val="100000"/>
              </a:lnSpc>
              <a:spcBef>
                <a:spcPts val="770"/>
              </a:spcBef>
              <a:spcAft>
                <a:spcPts val="0"/>
              </a:spcAft>
              <a:buClr>
                <a:srgbClr val="CC6600"/>
              </a:buClr>
              <a:buSzPts val="1760"/>
              <a:buFont typeface="Arial"/>
              <a:buNone/>
            </a:pPr>
            <a:endParaRPr sz="2200" b="0" i="0" u="none" strike="noStrike" cap="none"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770"/>
              </a:spcBef>
              <a:spcAft>
                <a:spcPts val="0"/>
              </a:spcAft>
              <a:buClr>
                <a:srgbClr val="993300"/>
              </a:buClr>
              <a:buSzPts val="1980"/>
              <a:buFont typeface="Arial"/>
              <a:buChar char="●"/>
            </a:pPr>
            <a:r>
              <a:rPr lang="en-US" sz="2200" b="0" i="0" u="none" strike="noStrike" cap="none" dirty="0">
                <a:solidFill>
                  <a:schemeClr val="dk1"/>
                </a:solidFill>
                <a:latin typeface="Helvetica Neue"/>
                <a:ea typeface="Helvetica Neue"/>
                <a:cs typeface="Helvetica Neue"/>
                <a:sym typeface="Helvetica Neue"/>
              </a:rPr>
              <a:t>OS is a </a:t>
            </a:r>
            <a:r>
              <a:rPr lang="en-US" sz="2200" b="1" i="0" u="none" strike="noStrike" cap="none" dirty="0">
                <a:solidFill>
                  <a:schemeClr val="dk1"/>
                </a:solidFill>
                <a:latin typeface="Helvetica Neue"/>
                <a:ea typeface="Helvetica Neue"/>
                <a:cs typeface="Helvetica Neue"/>
                <a:sym typeface="Helvetica Neue"/>
              </a:rPr>
              <a:t>control </a:t>
            </a:r>
            <a:r>
              <a:rPr lang="en-US" sz="2200" b="1" i="0" u="none" strike="noStrike" cap="none" dirty="0" smtClean="0">
                <a:solidFill>
                  <a:schemeClr val="dk1"/>
                </a:solidFill>
                <a:latin typeface="Helvetica Neue"/>
                <a:ea typeface="Helvetica Neue"/>
                <a:cs typeface="Helvetica Neue"/>
                <a:sym typeface="Helvetica Neue"/>
              </a:rPr>
              <a:t>program</a:t>
            </a:r>
          </a:p>
          <a:p>
            <a:pPr marL="800100" lvl="1" indent="-342900">
              <a:spcBef>
                <a:spcPts val="770"/>
              </a:spcBef>
              <a:buSzPts val="1980"/>
            </a:pPr>
            <a:r>
              <a:rPr lang="en-US" sz="2400" dirty="0"/>
              <a:t>controls the execution of user programs and operations of I/O devices </a:t>
            </a:r>
            <a:r>
              <a:rPr lang="en-US" sz="2400" dirty="0" smtClean="0"/>
              <a:t>.</a:t>
            </a:r>
          </a:p>
          <a:p>
            <a:pPr marL="342900" indent="-342900">
              <a:spcBef>
                <a:spcPts val="770"/>
              </a:spcBef>
              <a:buSzPts val="1980"/>
            </a:pPr>
            <a:r>
              <a:rPr lang="en-US" sz="2400" dirty="0" smtClean="0"/>
              <a:t>Kernel </a:t>
            </a:r>
            <a:r>
              <a:rPr lang="en-US" sz="2400" dirty="0"/>
              <a:t>– the one program running at all times (all else being application programs).</a:t>
            </a:r>
          </a:p>
          <a:p>
            <a:pPr marL="800100" lvl="1" indent="-342900">
              <a:spcBef>
                <a:spcPts val="770"/>
              </a:spcBef>
              <a:buSzPts val="1980"/>
            </a:pPr>
            <a:endParaRPr lang="en-US" sz="2400" dirty="0"/>
          </a:p>
          <a:p>
            <a:pPr marL="457200" lvl="1" indent="0">
              <a:spcBef>
                <a:spcPts val="770"/>
              </a:spcBef>
              <a:buClr>
                <a:srgbClr val="993300"/>
              </a:buClr>
              <a:buSzPts val="1980"/>
              <a:buNone/>
            </a:pPr>
            <a:r>
              <a:rPr lang="en-US" dirty="0" smtClean="0"/>
              <a:t>		</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685800" y="228600"/>
            <a:ext cx="8341822" cy="609600"/>
          </a:xfrm>
          <a:prstGeom prst="rect">
            <a:avLst/>
          </a:prstGeom>
          <a:noFill/>
          <a:ln>
            <a:noFill/>
          </a:ln>
        </p:spPr>
        <p:txBody>
          <a:bodyPr spcFirstLastPara="1" wrap="square" lIns="91425" tIns="45700" rIns="91425" bIns="45700" anchor="b" anchorCtr="0">
            <a:noAutofit/>
          </a:bodyPr>
          <a:lstStyle/>
          <a:p>
            <a:pPr lvl="0" algn="l">
              <a:buClr>
                <a:srgbClr val="993300"/>
              </a:buClr>
              <a:buSzPts val="3200"/>
            </a:pPr>
            <a:r>
              <a:rPr lang="en-US" sz="3200" b="1" i="0" u="none" strike="noStrike" cap="none" dirty="0" smtClean="0">
                <a:solidFill>
                  <a:srgbClr val="993300"/>
                </a:solidFill>
                <a:latin typeface="Helvetica Neue"/>
                <a:ea typeface="Helvetica Neue"/>
                <a:cs typeface="Helvetica Neue"/>
                <a:sym typeface="Helvetica Neue"/>
              </a:rPr>
              <a:t>Concurrency: </a:t>
            </a:r>
            <a:r>
              <a:rPr lang="en-US" sz="1600" dirty="0"/>
              <a:t>the fact of two or more events or circumstances </a:t>
            </a:r>
            <a:r>
              <a:rPr lang="en-US" sz="1600" dirty="0" smtClean="0"/>
              <a:t>			happening or existing </a:t>
            </a:r>
            <a:r>
              <a:rPr lang="en-US" sz="1600" dirty="0"/>
              <a:t>at the same time</a:t>
            </a:r>
            <a:endParaRPr sz="1600" dirty="0"/>
          </a:p>
        </p:txBody>
      </p:sp>
      <p:sp>
        <p:nvSpPr>
          <p:cNvPr id="2" name="Text Placeholder 1"/>
          <p:cNvSpPr>
            <a:spLocks noGrp="1"/>
          </p:cNvSpPr>
          <p:nvPr>
            <p:ph type="body" idx="1"/>
          </p:nvPr>
        </p:nvSpPr>
        <p:spPr/>
        <p:txBody>
          <a:bodyPr/>
          <a:lstStyle/>
          <a:p>
            <a:endParaRPr lang="en-US" dirty="0" smtClean="0"/>
          </a:p>
          <a:p>
            <a:endParaRPr lang="en-US" dirty="0"/>
          </a:p>
        </p:txBody>
      </p:sp>
      <p:sp>
        <p:nvSpPr>
          <p:cNvPr id="3" name="Text Placeholder 2"/>
          <p:cNvSpPr>
            <a:spLocks noGrp="1"/>
          </p:cNvSpPr>
          <p:nvPr>
            <p:ph type="body" idx="2"/>
          </p:nvPr>
        </p:nvSpPr>
        <p:spPr>
          <a:xfrm>
            <a:off x="5243368" y="921612"/>
            <a:ext cx="3600450" cy="4483100"/>
          </a:xfrm>
        </p:spPr>
        <p:txBody>
          <a:bodyPr/>
          <a:lstStyle/>
          <a:p>
            <a:r>
              <a:rPr lang="en-US" sz="1800" i="1" dirty="0"/>
              <a:t>Concurrency</a:t>
            </a:r>
            <a:r>
              <a:rPr lang="en-US" sz="1800" dirty="0"/>
              <a:t> means multiple computations are happening at the same time. Concurrency is everywhere in modern programming, whether we like it or not:</a:t>
            </a:r>
          </a:p>
          <a:p>
            <a:r>
              <a:rPr lang="en-US" sz="1800" dirty="0"/>
              <a:t>Multiple computers in a network</a:t>
            </a:r>
          </a:p>
          <a:p>
            <a:r>
              <a:rPr lang="en-US" sz="1800" dirty="0"/>
              <a:t>Multiple applications running on one computer</a:t>
            </a:r>
          </a:p>
          <a:p>
            <a:r>
              <a:rPr lang="en-US" sz="1800" dirty="0"/>
              <a:t>Multiple processors in a computer (today, often multiple processor cores on a single chip)</a:t>
            </a:r>
          </a:p>
          <a:p>
            <a:endParaRPr lang="en-US" sz="1800" dirty="0"/>
          </a:p>
        </p:txBody>
      </p:sp>
      <p:pic>
        <p:nvPicPr>
          <p:cNvPr id="232" name="Google Shape;232;p38" descr="http://www.codeproject.com/KB/aspnet/6WaysLock/1a.JPG"/>
          <p:cNvPicPr preferRelativeResize="0"/>
          <p:nvPr/>
        </p:nvPicPr>
        <p:blipFill rotWithShape="1">
          <a:blip r:embed="rId3">
            <a:alphaModFix/>
          </a:blip>
          <a:srcRect/>
          <a:stretch/>
        </p:blipFill>
        <p:spPr>
          <a:xfrm>
            <a:off x="659950" y="856078"/>
            <a:ext cx="4460666" cy="3172584"/>
          </a:xfrm>
          <a:prstGeom prst="rect">
            <a:avLst/>
          </a:prstGeom>
          <a:noFill/>
          <a:ln>
            <a:noFill/>
          </a:ln>
        </p:spPr>
      </p:pic>
      <p:pic>
        <p:nvPicPr>
          <p:cNvPr id="233" name="Google Shape;233;p38" descr="http://yosefk.com/img/n/concurrency-centric.png"/>
          <p:cNvPicPr preferRelativeResize="0"/>
          <p:nvPr/>
        </p:nvPicPr>
        <p:blipFill rotWithShape="1">
          <a:blip r:embed="rId4">
            <a:alphaModFix/>
          </a:blip>
          <a:srcRect/>
          <a:stretch/>
        </p:blipFill>
        <p:spPr>
          <a:xfrm>
            <a:off x="659950" y="4142617"/>
            <a:ext cx="4460666" cy="252419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Process Management Activities</a:t>
            </a:r>
            <a:endParaRPr/>
          </a:p>
        </p:txBody>
      </p:sp>
      <p:sp>
        <p:nvSpPr>
          <p:cNvPr id="239" name="Google Shape;239;p39"/>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Wingdings" pitchFamily="2" charset="2"/>
              <a:buChar char="Ø"/>
            </a:pPr>
            <a:r>
              <a:rPr lang="en-US" sz="2000" b="0" i="0" u="none" dirty="0">
                <a:solidFill>
                  <a:schemeClr val="dk1"/>
                </a:solidFill>
                <a:sym typeface="Helvetica Neue"/>
              </a:rPr>
              <a:t>The operating system is responsible for the following activities in connection with process management:</a:t>
            </a:r>
            <a:endParaRPr sz="2000" dirty="0"/>
          </a:p>
          <a:p>
            <a:pPr marL="400050" marR="0" lvl="0" indent="-400050" algn="l" rtl="0">
              <a:lnSpc>
                <a:spcPct val="100000"/>
              </a:lnSpc>
              <a:spcBef>
                <a:spcPts val="630"/>
              </a:spcBef>
              <a:spcAft>
                <a:spcPts val="0"/>
              </a:spcAft>
              <a:buClr>
                <a:srgbClr val="993300"/>
              </a:buClr>
              <a:buSzPts val="1620"/>
              <a:buFont typeface="+mj-lt"/>
              <a:buAutoNum type="romanLcPeriod"/>
            </a:pPr>
            <a:r>
              <a:rPr lang="en-US" sz="2000" b="1" i="0" dirty="0">
                <a:solidFill>
                  <a:schemeClr val="dk1"/>
                </a:solidFill>
                <a:sym typeface="Helvetica Neue"/>
              </a:rPr>
              <a:t>Creating and deleting </a:t>
            </a:r>
            <a:r>
              <a:rPr lang="en-US" sz="2000" b="0" i="0" u="none" dirty="0">
                <a:solidFill>
                  <a:schemeClr val="dk1"/>
                </a:solidFill>
                <a:sym typeface="Helvetica Neue"/>
              </a:rPr>
              <a:t>both user and system processes</a:t>
            </a:r>
            <a:endParaRPr sz="2000" dirty="0"/>
          </a:p>
          <a:p>
            <a:pPr marL="400050" marR="0" lvl="0" indent="-400050" algn="l" rtl="0">
              <a:lnSpc>
                <a:spcPct val="100000"/>
              </a:lnSpc>
              <a:spcBef>
                <a:spcPts val="630"/>
              </a:spcBef>
              <a:spcAft>
                <a:spcPts val="0"/>
              </a:spcAft>
              <a:buClr>
                <a:srgbClr val="993300"/>
              </a:buClr>
              <a:buSzPts val="1620"/>
              <a:buFont typeface="+mj-lt"/>
              <a:buAutoNum type="romanLcPeriod"/>
            </a:pPr>
            <a:r>
              <a:rPr lang="en-US" sz="2000" b="1" i="0" dirty="0">
                <a:solidFill>
                  <a:schemeClr val="dk1"/>
                </a:solidFill>
                <a:sym typeface="Helvetica Neue"/>
              </a:rPr>
              <a:t>Suspending and resuming</a:t>
            </a:r>
            <a:r>
              <a:rPr lang="en-US" sz="2000" b="0" i="0" u="none" dirty="0">
                <a:solidFill>
                  <a:schemeClr val="dk1"/>
                </a:solidFill>
                <a:sym typeface="Helvetica Neue"/>
              </a:rPr>
              <a:t> processes</a:t>
            </a:r>
            <a:endParaRPr sz="2000" dirty="0"/>
          </a:p>
          <a:p>
            <a:pPr marL="400050" marR="0" lvl="0" indent="-400050" algn="l" rtl="0">
              <a:lnSpc>
                <a:spcPct val="100000"/>
              </a:lnSpc>
              <a:spcBef>
                <a:spcPts val="630"/>
              </a:spcBef>
              <a:spcAft>
                <a:spcPts val="0"/>
              </a:spcAft>
              <a:buClr>
                <a:srgbClr val="993300"/>
              </a:buClr>
              <a:buSzPts val="1620"/>
              <a:buFont typeface="+mj-lt"/>
              <a:buAutoNum type="romanLcPeriod"/>
            </a:pPr>
            <a:r>
              <a:rPr lang="en-US" sz="2000" b="0" i="0" u="none" dirty="0">
                <a:solidFill>
                  <a:schemeClr val="dk1"/>
                </a:solidFill>
                <a:sym typeface="Helvetica Neue"/>
              </a:rPr>
              <a:t>Providing mechanisms for </a:t>
            </a:r>
            <a:r>
              <a:rPr lang="en-US" sz="2000" b="1" i="0" dirty="0">
                <a:solidFill>
                  <a:schemeClr val="dk1"/>
                </a:solidFill>
                <a:sym typeface="Helvetica Neue"/>
              </a:rPr>
              <a:t>process synchronization</a:t>
            </a:r>
            <a:endParaRPr sz="2000" b="1" dirty="0"/>
          </a:p>
          <a:p>
            <a:pPr marL="400050" marR="0" lvl="0" indent="-400050" algn="l" rtl="0">
              <a:lnSpc>
                <a:spcPct val="100000"/>
              </a:lnSpc>
              <a:spcBef>
                <a:spcPts val="630"/>
              </a:spcBef>
              <a:spcAft>
                <a:spcPts val="0"/>
              </a:spcAft>
              <a:buClr>
                <a:srgbClr val="993300"/>
              </a:buClr>
              <a:buSzPts val="1620"/>
              <a:buFont typeface="+mj-lt"/>
              <a:buAutoNum type="romanLcPeriod"/>
            </a:pPr>
            <a:r>
              <a:rPr lang="en-US" sz="2000" b="0" i="0" u="none" dirty="0">
                <a:solidFill>
                  <a:schemeClr val="dk1"/>
                </a:solidFill>
                <a:sym typeface="Helvetica Neue"/>
              </a:rPr>
              <a:t>Providing mechanisms for </a:t>
            </a:r>
            <a:r>
              <a:rPr lang="en-US" sz="2000" b="1" i="0" dirty="0">
                <a:solidFill>
                  <a:schemeClr val="dk1"/>
                </a:solidFill>
                <a:sym typeface="Helvetica Neue"/>
              </a:rPr>
              <a:t>process communication</a:t>
            </a:r>
            <a:endParaRPr sz="2000" b="1" dirty="0"/>
          </a:p>
          <a:p>
            <a:pPr marL="400050" marR="0" lvl="0" indent="-400050" algn="l" rtl="0">
              <a:lnSpc>
                <a:spcPct val="100000"/>
              </a:lnSpc>
              <a:spcBef>
                <a:spcPts val="630"/>
              </a:spcBef>
              <a:spcAft>
                <a:spcPts val="0"/>
              </a:spcAft>
              <a:buClr>
                <a:srgbClr val="993300"/>
              </a:buClr>
              <a:buSzPts val="1620"/>
              <a:buFont typeface="+mj-lt"/>
              <a:buAutoNum type="romanLcPeriod"/>
            </a:pPr>
            <a:r>
              <a:rPr lang="en-US" sz="2000" b="0" i="0" dirty="0">
                <a:solidFill>
                  <a:schemeClr val="dk1"/>
                </a:solidFill>
                <a:sym typeface="Helvetica Neue"/>
              </a:rPr>
              <a:t>Providing mechanisms for </a:t>
            </a:r>
            <a:r>
              <a:rPr lang="en-US" sz="2000" b="1" i="0" dirty="0">
                <a:solidFill>
                  <a:schemeClr val="dk1"/>
                </a:solidFill>
                <a:sym typeface="Helvetica Neue"/>
              </a:rPr>
              <a:t>deadlock handling</a:t>
            </a:r>
            <a:endParaRPr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dirty="0">
                <a:solidFill>
                  <a:srgbClr val="993300"/>
                </a:solidFill>
                <a:latin typeface="Helvetica Neue"/>
                <a:ea typeface="Helvetica Neue"/>
                <a:cs typeface="Helvetica Neue"/>
                <a:sym typeface="Helvetica Neue"/>
              </a:rPr>
              <a:t>Memory </a:t>
            </a:r>
            <a:r>
              <a:rPr lang="en-US" sz="3200" b="1" i="0" u="none" strike="noStrike" cap="none" dirty="0" smtClean="0">
                <a:solidFill>
                  <a:srgbClr val="993300"/>
                </a:solidFill>
                <a:latin typeface="Helvetica Neue"/>
                <a:ea typeface="Helvetica Neue"/>
                <a:cs typeface="Helvetica Neue"/>
                <a:sym typeface="Helvetica Neue"/>
              </a:rPr>
              <a:t>Management Activities</a:t>
            </a:r>
            <a:endParaRPr dirty="0"/>
          </a:p>
        </p:txBody>
      </p:sp>
      <p:sp>
        <p:nvSpPr>
          <p:cNvPr id="245" name="Google Shape;245;p40"/>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2000" b="0" i="0" u="none" dirty="0">
                <a:solidFill>
                  <a:schemeClr val="dk1"/>
                </a:solidFill>
                <a:sym typeface="Helvetica Neue"/>
              </a:rPr>
              <a:t>All </a:t>
            </a:r>
            <a:r>
              <a:rPr lang="en-US" sz="2000" b="1" i="0" u="none" dirty="0">
                <a:solidFill>
                  <a:schemeClr val="dk1"/>
                </a:solidFill>
                <a:sym typeface="Helvetica Neue"/>
              </a:rPr>
              <a:t>data</a:t>
            </a:r>
            <a:r>
              <a:rPr lang="en-US" sz="2000" b="0" i="0" u="none" dirty="0">
                <a:solidFill>
                  <a:schemeClr val="dk1"/>
                </a:solidFill>
                <a:sym typeface="Helvetica Neue"/>
              </a:rPr>
              <a:t> in memory before and after processing</a:t>
            </a:r>
            <a:endParaRPr sz="2000" dirty="0"/>
          </a:p>
          <a:p>
            <a:pPr marL="342900" marR="0" lvl="0" indent="-342900" algn="l" rtl="0">
              <a:lnSpc>
                <a:spcPct val="100000"/>
              </a:lnSpc>
              <a:spcBef>
                <a:spcPts val="630"/>
              </a:spcBef>
              <a:spcAft>
                <a:spcPts val="0"/>
              </a:spcAft>
              <a:buClr>
                <a:srgbClr val="993300"/>
              </a:buClr>
              <a:buSzPts val="1620"/>
              <a:buFont typeface="Arial"/>
              <a:buChar char="●"/>
            </a:pPr>
            <a:r>
              <a:rPr lang="en-US" sz="2000" b="0" i="0" u="none" dirty="0">
                <a:solidFill>
                  <a:schemeClr val="dk1"/>
                </a:solidFill>
                <a:sym typeface="Helvetica Neue"/>
              </a:rPr>
              <a:t>All </a:t>
            </a:r>
            <a:r>
              <a:rPr lang="en-US" sz="2000" b="1" i="0" u="none" dirty="0">
                <a:solidFill>
                  <a:schemeClr val="dk1"/>
                </a:solidFill>
                <a:sym typeface="Helvetica Neue"/>
              </a:rPr>
              <a:t>instructions</a:t>
            </a:r>
            <a:r>
              <a:rPr lang="en-US" sz="2000" b="0" i="0" u="none" dirty="0">
                <a:solidFill>
                  <a:schemeClr val="dk1"/>
                </a:solidFill>
                <a:sym typeface="Helvetica Neue"/>
              </a:rPr>
              <a:t> in memory in order to execute</a:t>
            </a:r>
            <a:endParaRPr sz="2000" dirty="0"/>
          </a:p>
          <a:p>
            <a:pPr marL="342900" marR="0" lvl="0" indent="-342900" algn="l" rtl="0">
              <a:lnSpc>
                <a:spcPct val="100000"/>
              </a:lnSpc>
              <a:spcBef>
                <a:spcPts val="630"/>
              </a:spcBef>
              <a:spcAft>
                <a:spcPts val="0"/>
              </a:spcAft>
              <a:buClr>
                <a:srgbClr val="993300"/>
              </a:buClr>
              <a:buSzPts val="1620"/>
              <a:buFont typeface="Arial"/>
              <a:buChar char="●"/>
            </a:pPr>
            <a:r>
              <a:rPr lang="en-US" sz="2000" b="0" i="0" u="none" dirty="0">
                <a:solidFill>
                  <a:schemeClr val="dk1"/>
                </a:solidFill>
                <a:sym typeface="Helvetica Neue"/>
              </a:rPr>
              <a:t>Memory management determines </a:t>
            </a:r>
            <a:r>
              <a:rPr lang="en-US" sz="2000" b="0" i="0" dirty="0">
                <a:solidFill>
                  <a:schemeClr val="dk1"/>
                </a:solidFill>
                <a:sym typeface="Helvetica Neue"/>
              </a:rPr>
              <a:t>what is in memory when</a:t>
            </a:r>
            <a:endParaRPr sz="2000" dirty="0"/>
          </a:p>
          <a:p>
            <a:pPr marL="742950" marR="0" lvl="1" indent="-285750" algn="l" rtl="0">
              <a:lnSpc>
                <a:spcPct val="100000"/>
              </a:lnSpc>
              <a:spcBef>
                <a:spcPts val="630"/>
              </a:spcBef>
              <a:spcAft>
                <a:spcPts val="0"/>
              </a:spcAft>
              <a:buClr>
                <a:srgbClr val="CC6600"/>
              </a:buClr>
              <a:buSzPts val="1440"/>
              <a:buFont typeface="Arial"/>
              <a:buChar char="●"/>
            </a:pPr>
            <a:r>
              <a:rPr lang="en-US" sz="2000" b="0" i="0" u="none" strike="noStrike" cap="none" dirty="0">
                <a:solidFill>
                  <a:schemeClr val="dk1"/>
                </a:solidFill>
                <a:sym typeface="Helvetica Neue"/>
              </a:rPr>
              <a:t>Optimizing CPU utilization.</a:t>
            </a:r>
            <a:endParaRPr sz="2000" dirty="0"/>
          </a:p>
          <a:p>
            <a:pPr marL="285750" indent="-285750">
              <a:spcBef>
                <a:spcPts val="630"/>
              </a:spcBef>
              <a:buSzPts val="1620"/>
              <a:buFont typeface="Wingdings" pitchFamily="2" charset="2"/>
              <a:buChar char="Ø"/>
            </a:pPr>
            <a:r>
              <a:rPr lang="en-US" sz="2000" dirty="0" smtClean="0"/>
              <a:t>The </a:t>
            </a:r>
            <a:r>
              <a:rPr lang="en-US" sz="2000" dirty="0"/>
              <a:t>operating system is responsible for the following activities in connection with </a:t>
            </a:r>
            <a:r>
              <a:rPr lang="en-US" sz="2000" dirty="0" smtClean="0"/>
              <a:t>memory management(</a:t>
            </a:r>
            <a:r>
              <a:rPr lang="en-US" sz="2000" b="1" i="0" u="none" dirty="0" smtClean="0">
                <a:solidFill>
                  <a:schemeClr val="dk1"/>
                </a:solidFill>
                <a:sym typeface="Helvetica Neue"/>
              </a:rPr>
              <a:t>Memory </a:t>
            </a:r>
            <a:r>
              <a:rPr lang="en-US" sz="2000" b="1" i="0" u="none" dirty="0">
                <a:solidFill>
                  <a:schemeClr val="dk1"/>
                </a:solidFill>
                <a:sym typeface="Helvetica Neue"/>
              </a:rPr>
              <a:t>management </a:t>
            </a:r>
            <a:r>
              <a:rPr lang="en-US" sz="2000" b="1" i="0" u="none" dirty="0" smtClean="0">
                <a:solidFill>
                  <a:schemeClr val="dk1"/>
                </a:solidFill>
                <a:sym typeface="Helvetica Neue"/>
              </a:rPr>
              <a:t>activities):</a:t>
            </a:r>
            <a:endParaRPr sz="2000" dirty="0"/>
          </a:p>
          <a:p>
            <a:pPr marL="857250" marR="0" lvl="1" indent="-400050" algn="l" rtl="0">
              <a:lnSpc>
                <a:spcPct val="100000"/>
              </a:lnSpc>
              <a:spcBef>
                <a:spcPts val="630"/>
              </a:spcBef>
              <a:spcAft>
                <a:spcPts val="0"/>
              </a:spcAft>
              <a:buClr>
                <a:srgbClr val="CC6600"/>
              </a:buClr>
              <a:buSzPts val="1440"/>
              <a:buFont typeface="+mj-lt"/>
              <a:buAutoNum type="romanLcPeriod"/>
            </a:pPr>
            <a:r>
              <a:rPr lang="en-US" sz="2000" b="0" i="0" u="none" strike="noStrike" cap="none" dirty="0">
                <a:solidFill>
                  <a:schemeClr val="dk1"/>
                </a:solidFill>
                <a:sym typeface="Helvetica Neue"/>
              </a:rPr>
              <a:t>Keeping track of which parts of memory are currently being used and by whom</a:t>
            </a:r>
            <a:endParaRPr sz="2000" dirty="0"/>
          </a:p>
          <a:p>
            <a:pPr marL="857250" marR="0" lvl="1" indent="-400050" algn="l" rtl="0">
              <a:lnSpc>
                <a:spcPct val="100000"/>
              </a:lnSpc>
              <a:spcBef>
                <a:spcPts val="630"/>
              </a:spcBef>
              <a:spcAft>
                <a:spcPts val="0"/>
              </a:spcAft>
              <a:buClr>
                <a:srgbClr val="CC6600"/>
              </a:buClr>
              <a:buSzPts val="1440"/>
              <a:buFont typeface="+mj-lt"/>
              <a:buAutoNum type="romanLcPeriod"/>
            </a:pPr>
            <a:r>
              <a:rPr lang="en-US" sz="2000" b="0" i="0" u="none" strike="noStrike" cap="none" dirty="0">
                <a:solidFill>
                  <a:schemeClr val="dk1"/>
                </a:solidFill>
                <a:sym typeface="Helvetica Neue"/>
              </a:rPr>
              <a:t>Deciding which processes (or parts thereof) and data to move into and out of memory</a:t>
            </a:r>
            <a:endParaRPr sz="2000" dirty="0"/>
          </a:p>
          <a:p>
            <a:pPr marL="857250" marR="0" lvl="1" indent="-400050" algn="l" rtl="0">
              <a:lnSpc>
                <a:spcPct val="100000"/>
              </a:lnSpc>
              <a:spcBef>
                <a:spcPts val="630"/>
              </a:spcBef>
              <a:spcAft>
                <a:spcPts val="0"/>
              </a:spcAft>
              <a:buClr>
                <a:srgbClr val="CC6600"/>
              </a:buClr>
              <a:buSzPts val="1440"/>
              <a:buFont typeface="+mj-lt"/>
              <a:buAutoNum type="romanLcPeriod"/>
            </a:pPr>
            <a:r>
              <a:rPr lang="en-US" sz="2000" b="0" i="0" u="none" strike="noStrike" cap="none" dirty="0">
                <a:solidFill>
                  <a:schemeClr val="dk1"/>
                </a:solidFill>
                <a:sym typeface="Helvetica Neue"/>
              </a:rPr>
              <a:t>Allocating and de-allocating memory space as needed</a:t>
            </a:r>
            <a:endParaRPr sz="2000" dirty="0"/>
          </a:p>
          <a:p>
            <a:pPr marL="502920" marR="0" lvl="0" indent="-400050" algn="l" rtl="0">
              <a:spcBef>
                <a:spcPts val="630"/>
              </a:spcBef>
              <a:spcAft>
                <a:spcPts val="0"/>
              </a:spcAft>
              <a:buClr>
                <a:srgbClr val="993300"/>
              </a:buClr>
              <a:buSzPts val="1620"/>
              <a:buFont typeface="+mj-lt"/>
              <a:buAutoNum type="romanLcPeriod"/>
            </a:pP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lvl="0">
              <a:buClr>
                <a:srgbClr val="993300"/>
              </a:buClr>
              <a:buSzPts val="3200"/>
            </a:pPr>
            <a:r>
              <a:rPr lang="en-US" sz="3200" b="1" i="0" u="none" strike="noStrike" cap="none" dirty="0">
                <a:solidFill>
                  <a:srgbClr val="993300"/>
                </a:solidFill>
                <a:latin typeface="Helvetica Neue"/>
                <a:ea typeface="Helvetica Neue"/>
                <a:cs typeface="Helvetica Neue"/>
                <a:sym typeface="Helvetica Neue"/>
              </a:rPr>
              <a:t>File </a:t>
            </a:r>
            <a:r>
              <a:rPr lang="en-US" dirty="0"/>
              <a:t>Management Activities</a:t>
            </a:r>
            <a:endParaRPr dirty="0"/>
          </a:p>
        </p:txBody>
      </p:sp>
      <p:sp>
        <p:nvSpPr>
          <p:cNvPr id="251" name="Google Shape;251;p41"/>
          <p:cNvSpPr txBox="1">
            <a:spLocks noGrp="1"/>
          </p:cNvSpPr>
          <p:nvPr>
            <p:ph type="body" idx="1"/>
          </p:nvPr>
        </p:nvSpPr>
        <p:spPr>
          <a:xfrm>
            <a:off x="778005" y="1115599"/>
            <a:ext cx="7739693" cy="47841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620"/>
              <a:buFont typeface="Arial"/>
              <a:buChar char="●"/>
            </a:pPr>
            <a:r>
              <a:rPr lang="en-US" sz="2000" b="0" i="0" u="none" dirty="0" smtClean="0">
                <a:solidFill>
                  <a:schemeClr val="dk1"/>
                </a:solidFill>
                <a:sym typeface="Helvetica Neue"/>
              </a:rPr>
              <a:t>A file is a collection of related information defined by its creator.</a:t>
            </a:r>
          </a:p>
          <a:p>
            <a:pPr marL="342900" marR="0" lvl="0" indent="-342900" algn="l" rtl="0">
              <a:lnSpc>
                <a:spcPct val="90000"/>
              </a:lnSpc>
              <a:spcBef>
                <a:spcPts val="0"/>
              </a:spcBef>
              <a:spcAft>
                <a:spcPts val="0"/>
              </a:spcAft>
              <a:buClr>
                <a:srgbClr val="993300"/>
              </a:buClr>
              <a:buSzPts val="1620"/>
              <a:buFont typeface="Arial"/>
              <a:buChar char="●"/>
            </a:pPr>
            <a:r>
              <a:rPr lang="en-US" sz="2000" b="0" i="0" u="none" dirty="0" smtClean="0">
                <a:solidFill>
                  <a:schemeClr val="dk1"/>
                </a:solidFill>
                <a:sym typeface="Helvetica Neue"/>
              </a:rPr>
              <a:t>OS </a:t>
            </a:r>
            <a:r>
              <a:rPr lang="en-US" sz="2000" b="0" i="0" u="none" dirty="0">
                <a:solidFill>
                  <a:schemeClr val="dk1"/>
                </a:solidFill>
                <a:sym typeface="Helvetica Neue"/>
              </a:rPr>
              <a:t>provides </a:t>
            </a:r>
            <a:r>
              <a:rPr lang="en-US" sz="2000" b="1" i="0" u="none" dirty="0">
                <a:solidFill>
                  <a:schemeClr val="dk1"/>
                </a:solidFill>
                <a:sym typeface="Helvetica Neue"/>
              </a:rPr>
              <a:t>uniform, logical view </a:t>
            </a:r>
            <a:r>
              <a:rPr lang="en-US" sz="2000" b="0" i="0" u="none" dirty="0">
                <a:solidFill>
                  <a:schemeClr val="dk1"/>
                </a:solidFill>
                <a:sym typeface="Helvetica Neue"/>
              </a:rPr>
              <a:t>of information storage</a:t>
            </a:r>
            <a:endParaRPr sz="2000" dirty="0"/>
          </a:p>
          <a:p>
            <a:pPr marL="742950" marR="0" lvl="1" indent="-285750" algn="l" rtl="0">
              <a:lnSpc>
                <a:spcPct val="90000"/>
              </a:lnSpc>
              <a:spcBef>
                <a:spcPts val="630"/>
              </a:spcBef>
              <a:spcAft>
                <a:spcPts val="0"/>
              </a:spcAft>
              <a:buClr>
                <a:srgbClr val="CC6600"/>
              </a:buClr>
              <a:buSzPts val="1440"/>
              <a:buFont typeface="Arial"/>
              <a:buChar char="●"/>
            </a:pPr>
            <a:r>
              <a:rPr lang="en-US" sz="2000" b="0" i="0" u="none" strike="noStrike" cap="none" dirty="0">
                <a:solidFill>
                  <a:schemeClr val="dk1"/>
                </a:solidFill>
                <a:sym typeface="Helvetica Neue"/>
              </a:rPr>
              <a:t>OS shows the logical view of the abstract of physical files.</a:t>
            </a:r>
            <a:endParaRPr sz="2000" dirty="0"/>
          </a:p>
          <a:p>
            <a:pPr marL="742950" marR="0" lvl="1" indent="-285750" algn="l" rtl="0">
              <a:lnSpc>
                <a:spcPct val="90000"/>
              </a:lnSpc>
              <a:spcBef>
                <a:spcPts val="630"/>
              </a:spcBef>
              <a:spcAft>
                <a:spcPts val="0"/>
              </a:spcAft>
              <a:buClr>
                <a:srgbClr val="CC6600"/>
              </a:buClr>
              <a:buSzPts val="1440"/>
              <a:buFont typeface="Arial"/>
              <a:buChar char="●"/>
            </a:pPr>
            <a:r>
              <a:rPr lang="en-US" sz="2000" b="0" i="0" u="none" strike="noStrike" cap="none" dirty="0">
                <a:solidFill>
                  <a:schemeClr val="dk1"/>
                </a:solidFill>
                <a:sym typeface="Helvetica Neue"/>
              </a:rPr>
              <a:t>Each medium is controlled by device (i.e., disk drive, tape drive)</a:t>
            </a:r>
            <a:endParaRPr sz="2000" dirty="0"/>
          </a:p>
          <a:p>
            <a:pPr marL="342900" marR="0" lvl="0" indent="-342900" algn="l" rtl="0">
              <a:lnSpc>
                <a:spcPct val="90000"/>
              </a:lnSpc>
              <a:spcBef>
                <a:spcPts val="630"/>
              </a:spcBef>
              <a:spcAft>
                <a:spcPts val="0"/>
              </a:spcAft>
              <a:buClr>
                <a:srgbClr val="993300"/>
              </a:buClr>
              <a:buSzPts val="1620"/>
              <a:buFont typeface="Arial"/>
              <a:buChar char="●"/>
            </a:pPr>
            <a:r>
              <a:rPr lang="en-US" sz="2000" b="1" i="0" u="none" dirty="0" smtClean="0">
                <a:solidFill>
                  <a:schemeClr val="dk1"/>
                </a:solidFill>
                <a:sym typeface="Helvetica Neue"/>
              </a:rPr>
              <a:t>File-System </a:t>
            </a:r>
            <a:r>
              <a:rPr lang="en-US" sz="2000" b="1" i="0" u="none" dirty="0">
                <a:solidFill>
                  <a:schemeClr val="dk1"/>
                </a:solidFill>
                <a:sym typeface="Helvetica Neue"/>
              </a:rPr>
              <a:t>management</a:t>
            </a:r>
            <a:endParaRPr sz="2000" dirty="0"/>
          </a:p>
          <a:p>
            <a:pPr marL="742950" marR="0" lvl="1" indent="-285750" algn="l" rtl="0">
              <a:lnSpc>
                <a:spcPct val="90000"/>
              </a:lnSpc>
              <a:spcBef>
                <a:spcPts val="630"/>
              </a:spcBef>
              <a:spcAft>
                <a:spcPts val="0"/>
              </a:spcAft>
              <a:buClr>
                <a:srgbClr val="CC6600"/>
              </a:buClr>
              <a:buSzPts val="1440"/>
              <a:buFont typeface="Arial"/>
              <a:buChar char="●"/>
            </a:pPr>
            <a:r>
              <a:rPr lang="en-US" sz="2000" b="0" i="0" u="none" strike="noStrike" cap="none" dirty="0">
                <a:solidFill>
                  <a:schemeClr val="dk1"/>
                </a:solidFill>
                <a:sym typeface="Helvetica Neue"/>
              </a:rPr>
              <a:t>Files usually organized into directories</a:t>
            </a:r>
            <a:endParaRPr sz="2000" dirty="0"/>
          </a:p>
          <a:p>
            <a:pPr marL="742950" marR="0" lvl="1" indent="-285750" algn="l" rtl="0">
              <a:lnSpc>
                <a:spcPct val="90000"/>
              </a:lnSpc>
              <a:spcBef>
                <a:spcPts val="630"/>
              </a:spcBef>
              <a:spcAft>
                <a:spcPts val="0"/>
              </a:spcAft>
              <a:buClr>
                <a:srgbClr val="CC6600"/>
              </a:buClr>
              <a:buSzPts val="1440"/>
              <a:buFont typeface="Arial"/>
              <a:buChar char="●"/>
            </a:pPr>
            <a:r>
              <a:rPr lang="en-US" sz="2000" b="0" i="0" u="none" strike="noStrike" cap="none" dirty="0">
                <a:solidFill>
                  <a:schemeClr val="dk1"/>
                </a:solidFill>
                <a:sym typeface="Helvetica Neue"/>
              </a:rPr>
              <a:t>Access control on most systems to determine who can access </a:t>
            </a:r>
            <a:r>
              <a:rPr lang="en-US" sz="2000" b="0" i="0" u="none" strike="noStrike" cap="none" dirty="0" smtClean="0">
                <a:solidFill>
                  <a:schemeClr val="dk1"/>
                </a:solidFill>
                <a:sym typeface="Helvetica Neue"/>
              </a:rPr>
              <a:t>what</a:t>
            </a:r>
            <a:endParaRPr lang="en-US" sz="2000" dirty="0"/>
          </a:p>
          <a:p>
            <a:pPr marL="742950" lvl="1" indent="-285750">
              <a:lnSpc>
                <a:spcPct val="90000"/>
              </a:lnSpc>
              <a:spcBef>
                <a:spcPts val="630"/>
              </a:spcBef>
              <a:buSzPts val="1440"/>
              <a:buFont typeface="Wingdings" pitchFamily="2" charset="2"/>
              <a:buChar char="Ø"/>
            </a:pPr>
            <a:r>
              <a:rPr lang="en-US" sz="2000" dirty="0"/>
              <a:t>The operating system is responsible for the following activities in connection with </a:t>
            </a:r>
            <a:r>
              <a:rPr lang="en-US" sz="2000" dirty="0" smtClean="0"/>
              <a:t>file </a:t>
            </a:r>
            <a:r>
              <a:rPr lang="en-US" sz="2000" dirty="0"/>
              <a:t>management</a:t>
            </a:r>
            <a:r>
              <a:rPr lang="en-US" sz="2000" dirty="0" smtClean="0"/>
              <a:t>:</a:t>
            </a:r>
            <a:endParaRPr sz="2000" dirty="0"/>
          </a:p>
          <a:p>
            <a:pPr marL="1257300" marR="0" lvl="2" indent="-400050" algn="l" rtl="0">
              <a:lnSpc>
                <a:spcPct val="90000"/>
              </a:lnSpc>
              <a:spcBef>
                <a:spcPts val="630"/>
              </a:spcBef>
              <a:spcAft>
                <a:spcPts val="0"/>
              </a:spcAft>
              <a:buClr>
                <a:srgbClr val="009900"/>
              </a:buClr>
              <a:buSzPts val="1350"/>
              <a:buFont typeface="+mj-lt"/>
              <a:buAutoNum type="romanLcPeriod"/>
            </a:pPr>
            <a:r>
              <a:rPr lang="en-US" sz="2000" b="0" i="0" u="none" strike="noStrike" cap="none" dirty="0">
                <a:solidFill>
                  <a:schemeClr val="dk1"/>
                </a:solidFill>
                <a:sym typeface="Helvetica Neue"/>
              </a:rPr>
              <a:t>Creating and deleting files and directories</a:t>
            </a:r>
            <a:endParaRPr sz="2000" dirty="0"/>
          </a:p>
          <a:p>
            <a:pPr marL="1257300" marR="0" lvl="2" indent="-400050" algn="l" rtl="0">
              <a:lnSpc>
                <a:spcPct val="90000"/>
              </a:lnSpc>
              <a:spcBef>
                <a:spcPts val="630"/>
              </a:spcBef>
              <a:spcAft>
                <a:spcPts val="0"/>
              </a:spcAft>
              <a:buClr>
                <a:srgbClr val="009900"/>
              </a:buClr>
              <a:buSzPts val="1350"/>
              <a:buFont typeface="+mj-lt"/>
              <a:buAutoNum type="romanLcPeriod"/>
            </a:pPr>
            <a:r>
              <a:rPr lang="en-US" sz="2000" b="0" i="0" u="none" strike="noStrike" cap="none" dirty="0">
                <a:solidFill>
                  <a:schemeClr val="dk1"/>
                </a:solidFill>
                <a:sym typeface="Helvetica Neue"/>
              </a:rPr>
              <a:t>Manipulate files and directories</a:t>
            </a:r>
            <a:endParaRPr sz="2000" dirty="0"/>
          </a:p>
          <a:p>
            <a:pPr marL="1257300" marR="0" lvl="2" indent="-400050" algn="l" rtl="0">
              <a:lnSpc>
                <a:spcPct val="90000"/>
              </a:lnSpc>
              <a:spcBef>
                <a:spcPts val="630"/>
              </a:spcBef>
              <a:spcAft>
                <a:spcPts val="0"/>
              </a:spcAft>
              <a:buClr>
                <a:srgbClr val="009900"/>
              </a:buClr>
              <a:buSzPts val="1350"/>
              <a:buFont typeface="+mj-lt"/>
              <a:buAutoNum type="romanLcPeriod"/>
            </a:pPr>
            <a:r>
              <a:rPr lang="en-US" sz="2000" b="0" i="0" u="none" strike="noStrike" cap="none" dirty="0">
                <a:solidFill>
                  <a:schemeClr val="dk1"/>
                </a:solidFill>
                <a:sym typeface="Helvetica Neue"/>
              </a:rPr>
              <a:t>Mapping files onto secondary storage</a:t>
            </a:r>
            <a:endParaRPr sz="2000" dirty="0"/>
          </a:p>
          <a:p>
            <a:pPr marL="1257300" marR="0" lvl="2" indent="-400050" algn="l" rtl="0">
              <a:lnSpc>
                <a:spcPct val="90000"/>
              </a:lnSpc>
              <a:spcBef>
                <a:spcPts val="630"/>
              </a:spcBef>
              <a:spcAft>
                <a:spcPts val="0"/>
              </a:spcAft>
              <a:buClr>
                <a:srgbClr val="009900"/>
              </a:buClr>
              <a:buSzPts val="1350"/>
              <a:buFont typeface="+mj-lt"/>
              <a:buAutoNum type="romanLcPeriod"/>
            </a:pPr>
            <a:r>
              <a:rPr lang="en-US" sz="2000" b="0" i="0" u="none" strike="noStrike" cap="none" dirty="0">
                <a:solidFill>
                  <a:schemeClr val="dk1"/>
                </a:solidFill>
                <a:sym typeface="Helvetica Neue"/>
              </a:rPr>
              <a:t>Backup files onto stable (non-volatile) storage media</a:t>
            </a:r>
            <a:endParaRPr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742122" y="159026"/>
            <a:ext cx="7726017" cy="556592"/>
          </a:xfrm>
          <a:prstGeom prst="rect">
            <a:avLst/>
          </a:prstGeom>
          <a:noFill/>
          <a:ln>
            <a:noFill/>
          </a:ln>
        </p:spPr>
        <p:txBody>
          <a:bodyPr spcFirstLastPara="1" wrap="square" lIns="91425" tIns="45700" rIns="91425" bIns="45700" anchor="b" anchorCtr="0">
            <a:noAutofit/>
          </a:bodyPr>
          <a:lstStyle/>
          <a:p>
            <a:pPr lvl="0">
              <a:buClr>
                <a:srgbClr val="993300"/>
              </a:buClr>
              <a:buSzPts val="3200"/>
            </a:pPr>
            <a:r>
              <a:rPr lang="en-US" sz="3200" b="1" i="0" u="none" strike="noStrike" cap="none" dirty="0">
                <a:solidFill>
                  <a:srgbClr val="993300"/>
                </a:solidFill>
                <a:latin typeface="Helvetica Neue"/>
                <a:ea typeface="Helvetica Neue"/>
                <a:cs typeface="Helvetica Neue"/>
                <a:sym typeface="Helvetica Neue"/>
              </a:rPr>
              <a:t>Mass-Storage </a:t>
            </a:r>
            <a:r>
              <a:rPr lang="en-US" dirty="0"/>
              <a:t>Management Activities</a:t>
            </a:r>
            <a:endParaRPr dirty="0"/>
          </a:p>
        </p:txBody>
      </p:sp>
      <p:sp>
        <p:nvSpPr>
          <p:cNvPr id="257" name="Google Shape;257;p4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dirty="0">
                <a:solidFill>
                  <a:schemeClr val="dk1"/>
                </a:solidFill>
                <a:sym typeface="Helvetica Neue"/>
              </a:rPr>
              <a:t>Because main memory is too small to accommodate all data and programs, and its data is lost when power is lost, the computer system must provide secondary storage to back up main memory.</a:t>
            </a:r>
            <a:endParaRPr sz="2000" dirty="0"/>
          </a:p>
          <a:p>
            <a:pPr marL="342900" marR="0" lvl="0" indent="-342900" algn="l" rtl="0">
              <a:lnSpc>
                <a:spcPct val="100000"/>
              </a:lnSpc>
              <a:spcBef>
                <a:spcPts val="700"/>
              </a:spcBef>
              <a:spcAft>
                <a:spcPts val="0"/>
              </a:spcAft>
              <a:buClr>
                <a:srgbClr val="993300"/>
              </a:buClr>
              <a:buSzPts val="1800"/>
              <a:buFont typeface="Arial"/>
              <a:buChar char="●"/>
            </a:pPr>
            <a:r>
              <a:rPr lang="en-US" sz="2000" b="0" i="0" u="none" dirty="0">
                <a:solidFill>
                  <a:schemeClr val="dk1"/>
                </a:solidFill>
                <a:sym typeface="Helvetica Neue"/>
              </a:rPr>
              <a:t>Proper management of disk storage is of central importance to a computer system.</a:t>
            </a:r>
            <a:endParaRPr sz="2000" dirty="0"/>
          </a:p>
          <a:p>
            <a:pPr marL="342900" marR="0" lvl="0" indent="-228600" algn="l" rtl="0">
              <a:lnSpc>
                <a:spcPct val="100000"/>
              </a:lnSpc>
              <a:spcBef>
                <a:spcPts val="700"/>
              </a:spcBef>
              <a:spcAft>
                <a:spcPts val="0"/>
              </a:spcAft>
              <a:buClr>
                <a:srgbClr val="993300"/>
              </a:buClr>
              <a:buSzPts val="1800"/>
              <a:buFont typeface="Arial"/>
              <a:buNone/>
            </a:pPr>
            <a:endParaRPr sz="2000" b="0" i="0" u="none" dirty="0">
              <a:solidFill>
                <a:schemeClr val="dk1"/>
              </a:solidFill>
              <a:sym typeface="Helvetica Neue"/>
            </a:endParaRPr>
          </a:p>
          <a:p>
            <a:pPr marL="342900" indent="-342900">
              <a:spcBef>
                <a:spcPts val="700"/>
              </a:spcBef>
              <a:buSzPts val="1800"/>
              <a:buFont typeface="Wingdings" pitchFamily="2" charset="2"/>
              <a:buChar char="Ø"/>
            </a:pPr>
            <a:r>
              <a:rPr lang="en-US" sz="2000" dirty="0"/>
              <a:t>The operating system is responsible for the following activities in connection with </a:t>
            </a:r>
            <a:r>
              <a:rPr lang="en-US" sz="2000" dirty="0" smtClean="0"/>
              <a:t>disk management:</a:t>
            </a:r>
            <a:endParaRPr sz="2000" dirty="0"/>
          </a:p>
          <a:p>
            <a:pPr marL="971550" marR="0" lvl="1" indent="-514350" algn="l" rtl="0">
              <a:lnSpc>
                <a:spcPct val="100000"/>
              </a:lnSpc>
              <a:spcBef>
                <a:spcPts val="700"/>
              </a:spcBef>
              <a:spcAft>
                <a:spcPts val="0"/>
              </a:spcAft>
              <a:buClr>
                <a:srgbClr val="CC6600"/>
              </a:buClr>
              <a:buSzPts val="1600"/>
              <a:buFont typeface="+mj-lt"/>
              <a:buAutoNum type="romanLcPeriod"/>
            </a:pPr>
            <a:r>
              <a:rPr lang="en-US" sz="2000" b="0" i="0" u="none" strike="noStrike" cap="none" dirty="0">
                <a:solidFill>
                  <a:schemeClr val="dk1"/>
                </a:solidFill>
                <a:sym typeface="Helvetica Neue"/>
              </a:rPr>
              <a:t>Free-space management</a:t>
            </a:r>
            <a:endParaRPr sz="2000" dirty="0"/>
          </a:p>
          <a:p>
            <a:pPr marL="971550" marR="0" lvl="1" indent="-514350" algn="l" rtl="0">
              <a:lnSpc>
                <a:spcPct val="100000"/>
              </a:lnSpc>
              <a:spcBef>
                <a:spcPts val="700"/>
              </a:spcBef>
              <a:spcAft>
                <a:spcPts val="0"/>
              </a:spcAft>
              <a:buClr>
                <a:srgbClr val="CC6600"/>
              </a:buClr>
              <a:buSzPts val="1600"/>
              <a:buFont typeface="+mj-lt"/>
              <a:buAutoNum type="romanLcPeriod"/>
            </a:pPr>
            <a:r>
              <a:rPr lang="en-US" sz="2000" b="0" i="0" u="none" strike="noStrike" cap="none" dirty="0">
                <a:solidFill>
                  <a:schemeClr val="dk1"/>
                </a:solidFill>
                <a:sym typeface="Helvetica Neue"/>
              </a:rPr>
              <a:t>Storage allocation</a:t>
            </a:r>
            <a:endParaRPr sz="2000" dirty="0"/>
          </a:p>
          <a:p>
            <a:pPr marL="971550" marR="0" lvl="1" indent="-514350" algn="l" rtl="0">
              <a:lnSpc>
                <a:spcPct val="100000"/>
              </a:lnSpc>
              <a:spcBef>
                <a:spcPts val="700"/>
              </a:spcBef>
              <a:spcAft>
                <a:spcPts val="0"/>
              </a:spcAft>
              <a:buClr>
                <a:srgbClr val="CC6600"/>
              </a:buClr>
              <a:buSzPts val="1600"/>
              <a:buFont typeface="+mj-lt"/>
              <a:buAutoNum type="romanLcPeriod"/>
            </a:pPr>
            <a:r>
              <a:rPr lang="en-US" sz="2000" b="0" i="0" u="none" strike="noStrike" cap="none" dirty="0">
                <a:solidFill>
                  <a:schemeClr val="dk1"/>
                </a:solidFill>
                <a:sym typeface="Helvetica Neue"/>
              </a:rPr>
              <a:t>Disk scheduling</a:t>
            </a:r>
            <a:endParaRPr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lvl="0">
              <a:buClr>
                <a:srgbClr val="993300"/>
              </a:buClr>
              <a:buSzPts val="3200"/>
            </a:pPr>
            <a:r>
              <a:rPr lang="en-US" sz="3200" b="1" i="0" u="none" strike="noStrike" cap="none" dirty="0">
                <a:solidFill>
                  <a:srgbClr val="993300"/>
                </a:solidFill>
                <a:latin typeface="Helvetica Neue"/>
                <a:ea typeface="Helvetica Neue"/>
                <a:cs typeface="Helvetica Neue"/>
                <a:sym typeface="Helvetica Neue"/>
              </a:rPr>
              <a:t>I/O </a:t>
            </a:r>
            <a:r>
              <a:rPr lang="en-US" dirty="0"/>
              <a:t>Management Activities</a:t>
            </a:r>
            <a:endParaRPr dirty="0"/>
          </a:p>
        </p:txBody>
      </p:sp>
      <p:sp>
        <p:nvSpPr>
          <p:cNvPr id="263" name="Google Shape;263;p4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2000" b="0" i="0" u="none" dirty="0">
                <a:solidFill>
                  <a:schemeClr val="dk1"/>
                </a:solidFill>
                <a:sym typeface="Helvetica Neue"/>
              </a:rPr>
              <a:t>One purpose of OS is to </a:t>
            </a:r>
            <a:r>
              <a:rPr lang="en-US" sz="2000" b="1" i="0" u="none" dirty="0">
                <a:solidFill>
                  <a:schemeClr val="dk1"/>
                </a:solidFill>
                <a:sym typeface="Helvetica Neue"/>
              </a:rPr>
              <a:t>hide peculiarities of hardware devices from the user</a:t>
            </a:r>
            <a:endParaRPr sz="2000" dirty="0"/>
          </a:p>
          <a:p>
            <a:pPr marL="342900" marR="0" lvl="0" indent="-342900" algn="l" rtl="0">
              <a:lnSpc>
                <a:spcPct val="100000"/>
              </a:lnSpc>
              <a:spcBef>
                <a:spcPts val="630"/>
              </a:spcBef>
              <a:spcAft>
                <a:spcPts val="0"/>
              </a:spcAft>
              <a:buClr>
                <a:srgbClr val="993300"/>
              </a:buClr>
              <a:buSzPts val="1620"/>
              <a:buFont typeface="Arial"/>
              <a:buChar char="●"/>
            </a:pPr>
            <a:r>
              <a:rPr lang="en-US" sz="2000" b="1" i="0" u="none" dirty="0">
                <a:solidFill>
                  <a:schemeClr val="dk1"/>
                </a:solidFill>
                <a:sym typeface="Helvetica Neue"/>
              </a:rPr>
              <a:t>I/O subsystem</a:t>
            </a:r>
            <a:r>
              <a:rPr lang="en-US" sz="2000" b="0" i="0" u="none" dirty="0">
                <a:solidFill>
                  <a:schemeClr val="dk1"/>
                </a:solidFill>
                <a:sym typeface="Helvetica Neue"/>
              </a:rPr>
              <a:t> responsible for</a:t>
            </a:r>
            <a:endParaRPr sz="2000" dirty="0"/>
          </a:p>
          <a:p>
            <a:pPr marL="857250" marR="0" lvl="1" indent="-400050" algn="l" rtl="0">
              <a:lnSpc>
                <a:spcPct val="100000"/>
              </a:lnSpc>
              <a:spcBef>
                <a:spcPts val="630"/>
              </a:spcBef>
              <a:spcAft>
                <a:spcPts val="0"/>
              </a:spcAft>
              <a:buClr>
                <a:srgbClr val="CC6600"/>
              </a:buClr>
              <a:buSzPts val="1440"/>
              <a:buFont typeface="+mj-lt"/>
              <a:buAutoNum type="romanLcPeriod"/>
            </a:pPr>
            <a:r>
              <a:rPr lang="en-US" sz="2000" b="1" i="0" u="none" strike="noStrike" cap="none" dirty="0">
                <a:solidFill>
                  <a:schemeClr val="dk1"/>
                </a:solidFill>
                <a:sym typeface="Helvetica Neue"/>
              </a:rPr>
              <a:t>Memory management of I/O </a:t>
            </a:r>
            <a:r>
              <a:rPr lang="en-US" sz="2000" b="0" i="0" u="none" strike="noStrike" cap="none" dirty="0">
                <a:solidFill>
                  <a:schemeClr val="dk1"/>
                </a:solidFill>
                <a:sym typeface="Helvetica Neue"/>
              </a:rPr>
              <a:t>including buffering (storing data temporarily while it is being transferred), caching (storing parts of data in faster storage for performance), spooling (the overlapping of output of one job with input of other jobs)</a:t>
            </a:r>
            <a:endParaRPr sz="2000" dirty="0"/>
          </a:p>
          <a:p>
            <a:pPr marL="857250" marR="0" lvl="1" indent="-400050" algn="l" rtl="0">
              <a:lnSpc>
                <a:spcPct val="100000"/>
              </a:lnSpc>
              <a:spcBef>
                <a:spcPts val="630"/>
              </a:spcBef>
              <a:spcAft>
                <a:spcPts val="0"/>
              </a:spcAft>
              <a:buClr>
                <a:srgbClr val="CC6600"/>
              </a:buClr>
              <a:buSzPts val="1440"/>
              <a:buFont typeface="+mj-lt"/>
              <a:buAutoNum type="romanLcPeriod"/>
            </a:pPr>
            <a:r>
              <a:rPr lang="en-US" sz="2000" b="0" i="0" u="none" strike="noStrike" cap="none" dirty="0">
                <a:solidFill>
                  <a:schemeClr val="dk1"/>
                </a:solidFill>
                <a:sym typeface="Helvetica Neue"/>
              </a:rPr>
              <a:t>General device-driver </a:t>
            </a:r>
            <a:r>
              <a:rPr lang="en-US" sz="2000" b="0" i="0" u="none" strike="noStrike" cap="none" dirty="0" smtClean="0">
                <a:solidFill>
                  <a:schemeClr val="dk1"/>
                </a:solidFill>
                <a:sym typeface="Helvetica Neue"/>
              </a:rPr>
              <a:t>interface</a:t>
            </a:r>
            <a:endParaRPr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Protection and Security</a:t>
            </a:r>
            <a:endParaRPr/>
          </a:p>
        </p:txBody>
      </p:sp>
      <p:sp>
        <p:nvSpPr>
          <p:cNvPr id="269" name="Google Shape;269;p44"/>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620"/>
              <a:buFont typeface="Arial"/>
              <a:buChar char="●"/>
            </a:pPr>
            <a:r>
              <a:rPr lang="en-US" sz="2000" b="1" i="0" u="none" dirty="0">
                <a:solidFill>
                  <a:schemeClr val="dk1"/>
                </a:solidFill>
                <a:sym typeface="Helvetica Neue"/>
              </a:rPr>
              <a:t>Protection</a:t>
            </a:r>
            <a:r>
              <a:rPr lang="en-US" sz="2000" b="0" i="0" u="none" dirty="0">
                <a:solidFill>
                  <a:schemeClr val="dk1"/>
                </a:solidFill>
                <a:sym typeface="Helvetica Neue"/>
              </a:rPr>
              <a:t> – refers to a mechanism for controlling the access of </a:t>
            </a:r>
            <a:r>
              <a:rPr lang="en-US" sz="2000" b="0" i="0" u="none" dirty="0">
                <a:solidFill>
                  <a:srgbClr val="0070C0"/>
                </a:solidFill>
                <a:sym typeface="Helvetica Neue"/>
              </a:rPr>
              <a:t>programs</a:t>
            </a:r>
            <a:r>
              <a:rPr lang="en-US" sz="2000" b="0" i="0" u="none" dirty="0">
                <a:solidFill>
                  <a:schemeClr val="dk1"/>
                </a:solidFill>
                <a:sym typeface="Helvetica Neue"/>
              </a:rPr>
              <a:t>, </a:t>
            </a:r>
            <a:r>
              <a:rPr lang="en-US" sz="2000" b="0" i="0" u="none" dirty="0">
                <a:solidFill>
                  <a:srgbClr val="0070C0"/>
                </a:solidFill>
                <a:sym typeface="Helvetica Neue"/>
              </a:rPr>
              <a:t>processes</a:t>
            </a:r>
            <a:r>
              <a:rPr lang="en-US" sz="2000" b="0" i="0" u="none" dirty="0">
                <a:solidFill>
                  <a:schemeClr val="dk1"/>
                </a:solidFill>
                <a:sym typeface="Helvetica Neue"/>
              </a:rPr>
              <a:t> or </a:t>
            </a:r>
            <a:r>
              <a:rPr lang="en-US" sz="2000" b="0" i="0" u="none" dirty="0">
                <a:solidFill>
                  <a:srgbClr val="0070C0"/>
                </a:solidFill>
                <a:sym typeface="Helvetica Neue"/>
              </a:rPr>
              <a:t>user’s</a:t>
            </a:r>
            <a:r>
              <a:rPr lang="en-US" sz="2000" b="0" i="0" u="none" dirty="0">
                <a:solidFill>
                  <a:schemeClr val="dk1"/>
                </a:solidFill>
                <a:sym typeface="Helvetica Neue"/>
              </a:rPr>
              <a:t> to the resources defined by a computer systems.</a:t>
            </a:r>
            <a:endParaRPr sz="2000" dirty="0"/>
          </a:p>
          <a:p>
            <a:pPr marL="342900" marR="0" lvl="0" indent="-342900" algn="l" rtl="0">
              <a:lnSpc>
                <a:spcPct val="90000"/>
              </a:lnSpc>
              <a:spcBef>
                <a:spcPts val="630"/>
              </a:spcBef>
              <a:spcAft>
                <a:spcPts val="0"/>
              </a:spcAft>
              <a:buClr>
                <a:srgbClr val="993300"/>
              </a:buClr>
              <a:buSzPts val="1620"/>
              <a:buFont typeface="Arial"/>
              <a:buChar char="●"/>
            </a:pPr>
            <a:r>
              <a:rPr lang="en-US" sz="2000" b="1" i="0" u="none" dirty="0">
                <a:solidFill>
                  <a:schemeClr val="dk1"/>
                </a:solidFill>
                <a:sym typeface="Helvetica Neue"/>
              </a:rPr>
              <a:t>Security</a:t>
            </a:r>
            <a:r>
              <a:rPr lang="en-US" sz="2000" b="0" i="0" u="none" dirty="0">
                <a:solidFill>
                  <a:schemeClr val="dk1"/>
                </a:solidFill>
                <a:sym typeface="Helvetica Neue"/>
              </a:rPr>
              <a:t> – defense of the system against internal and external </a:t>
            </a:r>
            <a:r>
              <a:rPr lang="en-US" sz="2000" b="0" i="0" u="none" dirty="0" smtClean="0">
                <a:solidFill>
                  <a:schemeClr val="dk1"/>
                </a:solidFill>
                <a:sym typeface="Helvetica Neue"/>
              </a:rPr>
              <a:t>attacks.</a:t>
            </a:r>
            <a:endParaRPr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dirty="0">
                <a:solidFill>
                  <a:srgbClr val="993300"/>
                </a:solidFill>
                <a:latin typeface="Helvetica Neue"/>
                <a:ea typeface="Helvetica Neue"/>
                <a:cs typeface="Helvetica Neue"/>
                <a:sym typeface="Helvetica Neue"/>
              </a:rPr>
              <a:t>End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Software</a:t>
            </a:r>
            <a:endParaRPr/>
          </a:p>
        </p:txBody>
      </p:sp>
      <p:sp>
        <p:nvSpPr>
          <p:cNvPr id="97" name="Google Shape;97;p17"/>
          <p:cNvSpPr txBox="1"/>
          <p:nvPr/>
        </p:nvSpPr>
        <p:spPr>
          <a:xfrm>
            <a:off x="533400" y="1066800"/>
            <a:ext cx="5486400" cy="4524375"/>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dk1"/>
              </a:buClr>
              <a:buSzPts val="1600"/>
              <a:buFont typeface="Helvetica Neue"/>
              <a:buNone/>
            </a:pPr>
            <a:r>
              <a:rPr lang="en-US" sz="1800" b="0" i="0" u="none" strike="noStrike" cap="none" dirty="0">
                <a:solidFill>
                  <a:schemeClr val="dk1"/>
                </a:solidFill>
                <a:latin typeface="Helvetica Neue"/>
                <a:ea typeface="Helvetica Neue"/>
                <a:cs typeface="Helvetica Neue"/>
                <a:sym typeface="Helvetica Neue"/>
              </a:rPr>
              <a:t>The two most common types of software are :</a:t>
            </a:r>
            <a:endParaRPr sz="1800" dirty="0"/>
          </a:p>
          <a:p>
            <a:pPr marL="457200" marR="0" lvl="2" indent="-101600" algn="l" rtl="0">
              <a:lnSpc>
                <a:spcPct val="10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Helvetica Neue"/>
                <a:ea typeface="Helvetica Neue"/>
                <a:cs typeface="Helvetica Neue"/>
                <a:sym typeface="Helvetica Neue"/>
              </a:rPr>
              <a:t>System software </a:t>
            </a:r>
            <a:endParaRPr sz="1800" dirty="0"/>
          </a:p>
          <a:p>
            <a:pPr marL="457200" marR="0" lvl="2" indent="-101600" algn="l" rtl="0">
              <a:lnSpc>
                <a:spcPct val="10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Helvetica Neue"/>
                <a:ea typeface="Helvetica Neue"/>
                <a:cs typeface="Helvetica Neue"/>
                <a:sym typeface="Helvetica Neue"/>
              </a:rPr>
              <a:t>Application software.</a:t>
            </a:r>
            <a:endParaRPr sz="1800" dirty="0"/>
          </a:p>
          <a:p>
            <a:pPr marL="457200" marR="0" lvl="2" indent="0" algn="l" rtl="0">
              <a:lnSpc>
                <a:spcPct val="100000"/>
              </a:lnSpc>
              <a:spcBef>
                <a:spcPts val="0"/>
              </a:spcBef>
              <a:spcAft>
                <a:spcPts val="0"/>
              </a:spcAft>
              <a:buClr>
                <a:schemeClr val="dk1"/>
              </a:buClr>
              <a:buSzPts val="1600"/>
              <a:buFont typeface="Arial"/>
              <a:buNone/>
            </a:pPr>
            <a:endParaRPr sz="1800" b="0" i="0" u="none" strike="noStrike" cap="none" dirty="0">
              <a:solidFill>
                <a:schemeClr val="dk1"/>
              </a:solidFill>
              <a:latin typeface="Helvetica Neue"/>
              <a:ea typeface="Helvetica Neue"/>
              <a:cs typeface="Helvetica Neue"/>
              <a:sym typeface="Helvetica Neue"/>
            </a:endParaRPr>
          </a:p>
          <a:p>
            <a:pPr marL="0" marR="0" lvl="1" indent="0" algn="just" rtl="0">
              <a:lnSpc>
                <a:spcPct val="100000"/>
              </a:lnSpc>
              <a:spcBef>
                <a:spcPts val="0"/>
              </a:spcBef>
              <a:spcAft>
                <a:spcPts val="0"/>
              </a:spcAft>
              <a:buClr>
                <a:schemeClr val="dk1"/>
              </a:buClr>
              <a:buSzPts val="1600"/>
              <a:buFont typeface="Helvetica Neue"/>
              <a:buNone/>
            </a:pPr>
            <a:r>
              <a:rPr lang="en-US" sz="1800" b="1" i="0" u="none" strike="noStrike" cap="none" dirty="0">
                <a:solidFill>
                  <a:schemeClr val="dk1"/>
                </a:solidFill>
                <a:latin typeface="Helvetica Neue"/>
                <a:ea typeface="Helvetica Neue"/>
                <a:cs typeface="Helvetica Neue"/>
                <a:sym typeface="Helvetica Neue"/>
              </a:rPr>
              <a:t>What is System Software?</a:t>
            </a:r>
            <a:endParaRPr sz="1800" dirty="0"/>
          </a:p>
          <a:p>
            <a:pPr marL="0" marR="0" lvl="1" indent="0" algn="just" rtl="0">
              <a:lnSpc>
                <a:spcPct val="100000"/>
              </a:lnSpc>
              <a:spcBef>
                <a:spcPts val="0"/>
              </a:spcBef>
              <a:spcAft>
                <a:spcPts val="0"/>
              </a:spcAft>
              <a:buClr>
                <a:schemeClr val="dk1"/>
              </a:buClr>
              <a:buSzPts val="1600"/>
              <a:buFont typeface="Helvetica Neue"/>
              <a:buNone/>
            </a:pPr>
            <a:endParaRPr sz="1800" b="0" i="0" u="none" strike="noStrike" cap="none" dirty="0">
              <a:solidFill>
                <a:schemeClr val="dk1"/>
              </a:solidFill>
              <a:latin typeface="Helvetica Neue"/>
              <a:ea typeface="Helvetica Neue"/>
              <a:cs typeface="Helvetica Neue"/>
              <a:sym typeface="Helvetica Neue"/>
            </a:endParaRPr>
          </a:p>
          <a:p>
            <a:pPr marL="0" marR="0" lvl="1" indent="0" algn="just" rtl="0">
              <a:lnSpc>
                <a:spcPct val="100000"/>
              </a:lnSpc>
              <a:spcBef>
                <a:spcPts val="0"/>
              </a:spcBef>
              <a:spcAft>
                <a:spcPts val="0"/>
              </a:spcAft>
              <a:buClr>
                <a:schemeClr val="dk1"/>
              </a:buClr>
              <a:buSzPts val="1600"/>
              <a:buFont typeface="Helvetica Neue"/>
              <a:buNone/>
            </a:pPr>
            <a:r>
              <a:rPr lang="en-US" sz="1800" b="0" i="0" u="none" strike="noStrike" cap="none" dirty="0">
                <a:solidFill>
                  <a:schemeClr val="dk1"/>
                </a:solidFill>
                <a:latin typeface="Helvetica Neue"/>
                <a:ea typeface="Helvetica Neue"/>
                <a:cs typeface="Helvetica Neue"/>
                <a:sym typeface="Helvetica Neue"/>
              </a:rPr>
              <a:t>System Software refers to the operating system and all utility programs that manage computer resources at a low level. Systems software includes compilers, loaders, linkers, and debuggers.</a:t>
            </a:r>
            <a:endParaRPr sz="1800" dirty="0"/>
          </a:p>
          <a:p>
            <a:pPr marL="0" marR="0" lvl="1" indent="0" algn="just" rtl="0">
              <a:lnSpc>
                <a:spcPct val="100000"/>
              </a:lnSpc>
              <a:spcBef>
                <a:spcPts val="0"/>
              </a:spcBef>
              <a:spcAft>
                <a:spcPts val="0"/>
              </a:spcAft>
              <a:buClr>
                <a:schemeClr val="dk1"/>
              </a:buClr>
              <a:buSzPts val="1600"/>
              <a:buFont typeface="Helvetica Neue"/>
              <a:buNone/>
            </a:pPr>
            <a:endParaRPr sz="1800" b="0" i="0" u="none" strike="noStrike" cap="none" dirty="0">
              <a:solidFill>
                <a:schemeClr val="dk1"/>
              </a:solidFill>
              <a:latin typeface="Helvetica Neue"/>
              <a:ea typeface="Helvetica Neue"/>
              <a:cs typeface="Helvetica Neue"/>
              <a:sym typeface="Helvetica Neue"/>
            </a:endParaRPr>
          </a:p>
          <a:p>
            <a:pPr marL="0" marR="0" lvl="1" indent="0" algn="just" rtl="0">
              <a:lnSpc>
                <a:spcPct val="100000"/>
              </a:lnSpc>
              <a:spcBef>
                <a:spcPts val="0"/>
              </a:spcBef>
              <a:spcAft>
                <a:spcPts val="0"/>
              </a:spcAft>
              <a:buClr>
                <a:schemeClr val="dk1"/>
              </a:buClr>
              <a:buSzPts val="1600"/>
              <a:buFont typeface="Helvetica Neue"/>
              <a:buNone/>
            </a:pPr>
            <a:r>
              <a:rPr lang="en-US" sz="1800" b="1" i="0" u="none" strike="noStrike" cap="none" dirty="0">
                <a:solidFill>
                  <a:schemeClr val="dk1"/>
                </a:solidFill>
                <a:latin typeface="Helvetica Neue"/>
                <a:ea typeface="Helvetica Neue"/>
                <a:cs typeface="Helvetica Neue"/>
                <a:sym typeface="Helvetica Neue"/>
              </a:rPr>
              <a:t>What is Application Software?</a:t>
            </a:r>
            <a:endParaRPr sz="1800" dirty="0"/>
          </a:p>
          <a:p>
            <a:pPr marL="0" marR="0" lvl="1" indent="0" algn="just" rtl="0">
              <a:lnSpc>
                <a:spcPct val="100000"/>
              </a:lnSpc>
              <a:spcBef>
                <a:spcPts val="0"/>
              </a:spcBef>
              <a:spcAft>
                <a:spcPts val="0"/>
              </a:spcAft>
              <a:buClr>
                <a:schemeClr val="dk1"/>
              </a:buClr>
              <a:buSzPts val="1600"/>
              <a:buFont typeface="Helvetica Neue"/>
              <a:buNone/>
            </a:pPr>
            <a:endParaRPr sz="1800" b="1" i="0" u="none" strike="noStrike" cap="none" dirty="0">
              <a:solidFill>
                <a:schemeClr val="dk1"/>
              </a:solidFill>
              <a:latin typeface="Helvetica Neue"/>
              <a:ea typeface="Helvetica Neue"/>
              <a:cs typeface="Helvetica Neue"/>
              <a:sym typeface="Helvetica Neue"/>
            </a:endParaRPr>
          </a:p>
          <a:p>
            <a:pPr marL="0" marR="0" lvl="1" indent="0" algn="just" rtl="0">
              <a:lnSpc>
                <a:spcPct val="100000"/>
              </a:lnSpc>
              <a:spcBef>
                <a:spcPts val="0"/>
              </a:spcBef>
              <a:spcAft>
                <a:spcPts val="0"/>
              </a:spcAft>
              <a:buClr>
                <a:schemeClr val="dk1"/>
              </a:buClr>
              <a:buSzPts val="1600"/>
              <a:buFont typeface="Helvetica Neue"/>
              <a:buNone/>
            </a:pPr>
            <a:r>
              <a:rPr lang="en-US" sz="1800" b="0" i="0" u="none" strike="noStrike" cap="none" dirty="0">
                <a:solidFill>
                  <a:schemeClr val="dk1"/>
                </a:solidFill>
                <a:latin typeface="Helvetica Neue"/>
                <a:ea typeface="Helvetica Neue"/>
                <a:cs typeface="Helvetica Neue"/>
                <a:sym typeface="Helvetica Neue"/>
              </a:rPr>
              <a:t>Applications software comprises programs designed for an end user, such as word processors, database systems, and spreadsheet programs. </a:t>
            </a:r>
            <a:endParaRPr sz="1800" dirty="0"/>
          </a:p>
          <a:p>
            <a:pPr marL="457200" marR="0" lvl="2" indent="0" algn="l" rtl="0">
              <a:lnSpc>
                <a:spcPct val="100000"/>
              </a:lnSpc>
              <a:spcBef>
                <a:spcPts val="0"/>
              </a:spcBef>
              <a:spcAft>
                <a:spcPts val="0"/>
              </a:spcAft>
              <a:buClr>
                <a:schemeClr val="dk1"/>
              </a:buClr>
              <a:buSzPts val="1600"/>
              <a:buFont typeface="Arial"/>
              <a:buNone/>
            </a:pPr>
            <a:endParaRPr sz="1800" b="0"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800" b="0" i="0" u="none" strike="noStrike" cap="none" dirty="0">
              <a:solidFill>
                <a:schemeClr val="dk1"/>
              </a:solidFill>
              <a:latin typeface="Helvetica Neue"/>
              <a:ea typeface="Helvetica Neue"/>
              <a:cs typeface="Helvetica Neue"/>
              <a:sym typeface="Helvetica Neue"/>
            </a:endParaRPr>
          </a:p>
        </p:txBody>
      </p:sp>
      <p:pic>
        <p:nvPicPr>
          <p:cNvPr id="98" name="Google Shape;98;p17" descr="C:\NortonSlides\art01\fig1_12.BMP"/>
          <p:cNvPicPr preferRelativeResize="0"/>
          <p:nvPr/>
        </p:nvPicPr>
        <p:blipFill rotWithShape="1">
          <a:blip r:embed="rId3">
            <a:alphaModFix/>
          </a:blip>
          <a:srcRect/>
          <a:stretch/>
        </p:blipFill>
        <p:spPr>
          <a:xfrm>
            <a:off x="5924550" y="1047750"/>
            <a:ext cx="3006725" cy="55245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Computer System Structure</a:t>
            </a:r>
            <a:endParaRPr/>
          </a:p>
        </p:txBody>
      </p:sp>
      <p:sp>
        <p:nvSpPr>
          <p:cNvPr id="104" name="Google Shape;104;p18"/>
          <p:cNvSpPr txBox="1">
            <a:spLocks noGrp="1"/>
          </p:cNvSpPr>
          <p:nvPr>
            <p:ph type="body" idx="1"/>
          </p:nvPr>
        </p:nvSpPr>
        <p:spPr>
          <a:xfrm>
            <a:off x="827087" y="1482725"/>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Computer system can be divided into </a:t>
            </a:r>
            <a:r>
              <a:rPr lang="en-US" sz="1800" b="0" i="0" u="sng" strike="noStrike" cap="none" dirty="0">
                <a:solidFill>
                  <a:schemeClr val="dk1"/>
                </a:solidFill>
                <a:latin typeface="Helvetica Neue"/>
                <a:ea typeface="Helvetica Neue"/>
                <a:cs typeface="Helvetica Neue"/>
                <a:sym typeface="Helvetica Neue"/>
              </a:rPr>
              <a:t>four</a:t>
            </a:r>
            <a:r>
              <a:rPr lang="en-US" sz="1800" b="0" i="0" u="none" strike="noStrike" cap="none" dirty="0">
                <a:solidFill>
                  <a:schemeClr val="dk1"/>
                </a:solidFill>
                <a:latin typeface="Helvetica Neue"/>
                <a:ea typeface="Helvetica Neue"/>
                <a:cs typeface="Helvetica Neue"/>
                <a:sym typeface="Helvetica Neue"/>
              </a:rPr>
              <a:t> components</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Hardware</a:t>
            </a:r>
            <a:r>
              <a:rPr lang="en-US" sz="1800" b="0" i="0" u="none" strike="noStrike" cap="none" dirty="0">
                <a:solidFill>
                  <a:schemeClr val="dk1"/>
                </a:solidFill>
                <a:latin typeface="Helvetica Neue"/>
                <a:ea typeface="Helvetica Neue"/>
                <a:cs typeface="Helvetica Neue"/>
                <a:sym typeface="Helvetica Neue"/>
              </a:rPr>
              <a:t> – provides basic computing resources</a:t>
            </a:r>
            <a:endParaRPr dirty="0"/>
          </a:p>
          <a:p>
            <a:pPr marL="1085850" marR="0" lvl="2" indent="-228600" algn="l" rtl="0">
              <a:lnSpc>
                <a:spcPct val="10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CPU, memory, I/O devices</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Operating system</a:t>
            </a:r>
            <a:endParaRPr dirty="0"/>
          </a:p>
          <a:p>
            <a:pPr marL="1085850" marR="0" lvl="2" indent="-228600" algn="l" rtl="0">
              <a:lnSpc>
                <a:spcPct val="10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Controls and coordinates use of hardware among various applications and users</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Application programs</a:t>
            </a:r>
            <a:r>
              <a:rPr lang="en-US" sz="1800" b="0" i="0" u="none" strike="noStrike" cap="none" dirty="0">
                <a:solidFill>
                  <a:schemeClr val="dk1"/>
                </a:solidFill>
                <a:latin typeface="Helvetica Neue"/>
                <a:ea typeface="Helvetica Neue"/>
                <a:cs typeface="Helvetica Neue"/>
                <a:sym typeface="Helvetica Neue"/>
              </a:rPr>
              <a:t> – define the ways in which the system resources are used to solve the computing problems of the users</a:t>
            </a:r>
            <a:endParaRPr dirty="0"/>
          </a:p>
          <a:p>
            <a:pPr marL="1085850" marR="0" lvl="2" indent="-228600" algn="l" rtl="0">
              <a:lnSpc>
                <a:spcPct val="10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Word processors, compilers, web browsers, database systems, video games</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1" i="0" u="none" strike="noStrike" cap="none" dirty="0">
                <a:solidFill>
                  <a:schemeClr val="dk1"/>
                </a:solidFill>
                <a:latin typeface="Helvetica Neue"/>
                <a:ea typeface="Helvetica Neue"/>
                <a:cs typeface="Helvetica Neue"/>
                <a:sym typeface="Helvetica Neue"/>
              </a:rPr>
              <a:t>Users</a:t>
            </a:r>
            <a:endParaRPr dirty="0"/>
          </a:p>
          <a:p>
            <a:pPr marL="1085850" marR="0" lvl="2" indent="-228600" algn="l" rtl="0">
              <a:lnSpc>
                <a:spcPct val="100000"/>
              </a:lnSpc>
              <a:spcBef>
                <a:spcPts val="630"/>
              </a:spcBef>
              <a:spcAft>
                <a:spcPts val="0"/>
              </a:spcAft>
              <a:buClr>
                <a:srgbClr val="009900"/>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People, machines, other computers</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2800"/>
              <a:buFont typeface="Helvetica Neue"/>
              <a:buNone/>
            </a:pPr>
            <a:r>
              <a:rPr lang="en-US" sz="2800" b="1" i="0" u="none" strike="noStrike" cap="none">
                <a:solidFill>
                  <a:srgbClr val="993300"/>
                </a:solidFill>
                <a:latin typeface="Helvetica Neue"/>
                <a:ea typeface="Helvetica Neue"/>
                <a:cs typeface="Helvetica Neue"/>
                <a:sym typeface="Helvetica Neue"/>
              </a:rPr>
              <a:t>Four Components of a Computer System</a:t>
            </a:r>
            <a:endParaRPr/>
          </a:p>
        </p:txBody>
      </p:sp>
      <p:pic>
        <p:nvPicPr>
          <p:cNvPr id="110" name="Google Shape;110;p19"/>
          <p:cNvPicPr preferRelativeResize="0"/>
          <p:nvPr/>
        </p:nvPicPr>
        <p:blipFill rotWithShape="1">
          <a:blip r:embed="rId3">
            <a:alphaModFix/>
          </a:blip>
          <a:srcRect l="4705" t="523" r="4704" b="653"/>
          <a:stretch/>
        </p:blipFill>
        <p:spPr>
          <a:xfrm>
            <a:off x="1739900" y="1409700"/>
            <a:ext cx="5867400" cy="480060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Computer System Organization</a:t>
            </a:r>
            <a:endParaRPr/>
          </a:p>
        </p:txBody>
      </p:sp>
      <p:sp>
        <p:nvSpPr>
          <p:cNvPr id="128" name="Google Shape;128;p2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Computer-system operation</a:t>
            </a:r>
            <a:endParaRPr/>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One or more CPUs, Memory, device controllers connect through a common bus which is called system bus. </a:t>
            </a:r>
            <a:endParaRPr/>
          </a:p>
        </p:txBody>
      </p:sp>
      <p:pic>
        <p:nvPicPr>
          <p:cNvPr id="129" name="Google Shape;129;p22"/>
          <p:cNvPicPr preferRelativeResize="0"/>
          <p:nvPr/>
        </p:nvPicPr>
        <p:blipFill rotWithShape="1">
          <a:blip r:embed="rId3">
            <a:alphaModFix/>
          </a:blip>
          <a:srcRect l="427" t="17947" r="427" b="17663"/>
          <a:stretch/>
        </p:blipFill>
        <p:spPr>
          <a:xfrm>
            <a:off x="1096962" y="3074987"/>
            <a:ext cx="6675437" cy="325120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93300"/>
              </a:buClr>
              <a:buSzPts val="3200"/>
              <a:buFont typeface="Helvetica Neue"/>
              <a:buNone/>
            </a:pPr>
            <a:r>
              <a:rPr lang="en-US" sz="3200" b="1" i="0" u="none" strike="noStrike" cap="none">
                <a:solidFill>
                  <a:srgbClr val="993300"/>
                </a:solidFill>
                <a:latin typeface="Helvetica Neue"/>
                <a:ea typeface="Helvetica Neue"/>
                <a:cs typeface="Helvetica Neue"/>
                <a:sym typeface="Helvetica Neue"/>
              </a:rPr>
              <a:t>Computer-System Operation</a:t>
            </a:r>
            <a:endParaRPr/>
          </a:p>
        </p:txBody>
      </p:sp>
      <p:sp>
        <p:nvSpPr>
          <p:cNvPr id="135" name="Google Shape;135;p23"/>
          <p:cNvSpPr txBox="1">
            <a:spLocks noGrp="1"/>
          </p:cNvSpPr>
          <p:nvPr>
            <p:ph type="body" idx="1"/>
          </p:nvPr>
        </p:nvSpPr>
        <p:spPr>
          <a:xfrm>
            <a:off x="827087" y="1282700"/>
            <a:ext cx="7362756" cy="40378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1800" b="0" i="0" u="none" strike="noStrike" cap="none" dirty="0">
                <a:solidFill>
                  <a:schemeClr val="dk1"/>
                </a:solidFill>
                <a:sym typeface="Helvetica Neue"/>
              </a:rPr>
              <a:t>I/O devices and the CPU can execute </a:t>
            </a:r>
            <a:r>
              <a:rPr lang="en-US" sz="1800" b="1" i="0" u="none" strike="noStrike" cap="none" dirty="0">
                <a:solidFill>
                  <a:schemeClr val="dk1"/>
                </a:solidFill>
                <a:sym typeface="Helvetica Neue"/>
              </a:rPr>
              <a:t>concurrently</a:t>
            </a:r>
            <a:r>
              <a:rPr lang="en-US" sz="1800" b="0" i="0" u="none" strike="noStrike" cap="none" dirty="0">
                <a:solidFill>
                  <a:schemeClr val="dk1"/>
                </a:solidFill>
                <a:sym typeface="Helvetica Neue"/>
              </a:rPr>
              <a:t>.</a:t>
            </a:r>
            <a:endParaRPr sz="1800" dirty="0"/>
          </a:p>
          <a:p>
            <a:pPr marL="342900" marR="0" lvl="0" indent="-342900" algn="l" rtl="0">
              <a:lnSpc>
                <a:spcPct val="100000"/>
              </a:lnSpc>
              <a:spcBef>
                <a:spcPts val="700"/>
              </a:spcBef>
              <a:spcAft>
                <a:spcPts val="0"/>
              </a:spcAft>
              <a:buClr>
                <a:srgbClr val="993300"/>
              </a:buClr>
              <a:buSzPts val="1800"/>
              <a:buFont typeface="Arial"/>
              <a:buChar char="●"/>
            </a:pPr>
            <a:r>
              <a:rPr lang="en-US" sz="1800" b="0" i="0" u="none" strike="noStrike" cap="none" dirty="0">
                <a:solidFill>
                  <a:schemeClr val="dk1"/>
                </a:solidFill>
                <a:sym typeface="Helvetica Neue"/>
              </a:rPr>
              <a:t>Each </a:t>
            </a:r>
            <a:r>
              <a:rPr lang="en-US" sz="1800" b="1" i="0" u="none" strike="noStrike" cap="none" dirty="0">
                <a:solidFill>
                  <a:schemeClr val="dk1"/>
                </a:solidFill>
                <a:sym typeface="Helvetica Neue"/>
              </a:rPr>
              <a:t>device controller </a:t>
            </a:r>
            <a:r>
              <a:rPr lang="en-US" sz="1800" b="0" i="0" u="none" strike="noStrike" cap="none" dirty="0">
                <a:solidFill>
                  <a:schemeClr val="dk1"/>
                </a:solidFill>
                <a:sym typeface="Helvetica Neue"/>
              </a:rPr>
              <a:t>is in charge of a particular device </a:t>
            </a:r>
            <a:r>
              <a:rPr lang="en-US" sz="1800" b="0" i="0" u="none" strike="noStrike" cap="none" dirty="0" smtClean="0">
                <a:solidFill>
                  <a:schemeClr val="dk1"/>
                </a:solidFill>
                <a:sym typeface="Helvetica Neue"/>
              </a:rPr>
              <a:t>type.</a:t>
            </a:r>
            <a:endParaRPr lang="en-US" sz="1800" dirty="0"/>
          </a:p>
          <a:p>
            <a:pPr marL="342900" marR="0" lvl="0" indent="-342900" algn="l" rtl="0">
              <a:lnSpc>
                <a:spcPct val="100000"/>
              </a:lnSpc>
              <a:spcBef>
                <a:spcPts val="700"/>
              </a:spcBef>
              <a:spcAft>
                <a:spcPts val="0"/>
              </a:spcAft>
              <a:buClr>
                <a:srgbClr val="993300"/>
              </a:buClr>
              <a:buSzPts val="1800"/>
              <a:buFont typeface="Arial"/>
              <a:buChar char="●"/>
            </a:pPr>
            <a:r>
              <a:rPr lang="en-US" sz="1800" b="0" i="0" u="none" strike="noStrike" cap="none" dirty="0" smtClean="0">
                <a:solidFill>
                  <a:schemeClr val="dk1"/>
                </a:solidFill>
                <a:sym typeface="Helvetica Neue"/>
              </a:rPr>
              <a:t>Each device controller has a </a:t>
            </a:r>
            <a:r>
              <a:rPr lang="en-US" sz="1800" b="1" i="0" u="none" strike="noStrike" cap="none" dirty="0" smtClean="0">
                <a:solidFill>
                  <a:schemeClr val="dk1"/>
                </a:solidFill>
                <a:sym typeface="Helvetica Neue"/>
              </a:rPr>
              <a:t>local buffer.</a:t>
            </a:r>
            <a:r>
              <a:rPr lang="en-US" sz="1800" dirty="0"/>
              <a:t> </a:t>
            </a:r>
            <a:r>
              <a:rPr lang="en-US" sz="1800" dirty="0" smtClean="0"/>
              <a:t>[store </a:t>
            </a:r>
            <a:r>
              <a:rPr lang="en-US" sz="1800" dirty="0"/>
              <a:t>(data) in a buffer while it is being processed or transferred</a:t>
            </a:r>
            <a:r>
              <a:rPr lang="en-US" sz="1800" dirty="0" smtClean="0"/>
              <a:t>.]</a:t>
            </a:r>
            <a:endParaRPr sz="1800" b="1" dirty="0" smtClean="0"/>
          </a:p>
          <a:p>
            <a:pPr marL="342900" marR="0" lvl="0" indent="-342900" algn="l" rtl="0">
              <a:lnSpc>
                <a:spcPct val="100000"/>
              </a:lnSpc>
              <a:spcBef>
                <a:spcPts val="700"/>
              </a:spcBef>
              <a:spcAft>
                <a:spcPts val="0"/>
              </a:spcAft>
              <a:buClr>
                <a:srgbClr val="993300"/>
              </a:buClr>
              <a:buSzPts val="1800"/>
              <a:buFont typeface="Arial"/>
              <a:buChar char="●"/>
            </a:pPr>
            <a:r>
              <a:rPr lang="en-US" sz="1800" b="0" i="0" u="none" strike="noStrike" cap="none" dirty="0" smtClean="0">
                <a:solidFill>
                  <a:schemeClr val="dk1"/>
                </a:solidFill>
                <a:sym typeface="Helvetica Neue"/>
              </a:rPr>
              <a:t>CPU </a:t>
            </a:r>
            <a:r>
              <a:rPr lang="en-US" sz="1800" b="0" i="0" u="none" strike="noStrike" cap="none" dirty="0">
                <a:solidFill>
                  <a:schemeClr val="dk1"/>
                </a:solidFill>
                <a:sym typeface="Helvetica Neue"/>
              </a:rPr>
              <a:t>moves data from/to main memory to/from local buffers</a:t>
            </a:r>
            <a:endParaRPr sz="1800" dirty="0"/>
          </a:p>
          <a:p>
            <a:pPr marL="342900" marR="0" lvl="0" indent="-342900" algn="l" rtl="0">
              <a:lnSpc>
                <a:spcPct val="100000"/>
              </a:lnSpc>
              <a:spcBef>
                <a:spcPts val="700"/>
              </a:spcBef>
              <a:spcAft>
                <a:spcPts val="0"/>
              </a:spcAft>
              <a:buClr>
                <a:srgbClr val="993300"/>
              </a:buClr>
              <a:buSzPts val="1800"/>
              <a:buFont typeface="Arial"/>
              <a:buChar char="●"/>
            </a:pPr>
            <a:r>
              <a:rPr lang="en-US" sz="1800" b="0" i="0" u="none" strike="noStrike" cap="none" dirty="0">
                <a:solidFill>
                  <a:schemeClr val="dk1"/>
                </a:solidFill>
                <a:sym typeface="Helvetica Neue"/>
              </a:rPr>
              <a:t>Device controller informs CPU that it has finished its operation by causing an </a:t>
            </a:r>
            <a:r>
              <a:rPr lang="en-US" sz="1800" b="0" i="1" u="none" strike="noStrike" cap="none" dirty="0">
                <a:solidFill>
                  <a:schemeClr val="dk1"/>
                </a:solidFill>
                <a:sym typeface="Helvetica Neue"/>
              </a:rPr>
              <a:t>interrupt</a:t>
            </a:r>
            <a:r>
              <a:rPr lang="en-US" sz="1800" b="0" i="0" u="none" strike="noStrike" cap="none" dirty="0">
                <a:solidFill>
                  <a:schemeClr val="dk1"/>
                </a:solidFill>
                <a:sym typeface="Helvetica Neue"/>
              </a:rPr>
              <a:t>.</a:t>
            </a:r>
            <a:endParaRPr sz="1800" dirty="0"/>
          </a:p>
        </p:txBody>
      </p:sp>
      <p:pic>
        <p:nvPicPr>
          <p:cNvPr id="136" name="Google Shape;136;p23" descr="C:\NortonSlides\art03\buffer.BMP"/>
          <p:cNvPicPr preferRelativeResize="0"/>
          <p:nvPr/>
        </p:nvPicPr>
        <p:blipFill rotWithShape="1">
          <a:blip r:embed="rId3">
            <a:alphaModFix/>
          </a:blip>
          <a:srcRect/>
          <a:stretch/>
        </p:blipFill>
        <p:spPr>
          <a:xfrm>
            <a:off x="688975" y="4002087"/>
            <a:ext cx="7621587" cy="26368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2116</TotalTime>
  <Words>2698</Words>
  <Application>Microsoft Office PowerPoint</Application>
  <PresentationFormat>On-screen Show (4:3)</PresentationFormat>
  <Paragraphs>330</Paragraphs>
  <Slides>47</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Wingdings</vt:lpstr>
      <vt:lpstr>Times New Roman</vt:lpstr>
      <vt:lpstr>Helvetica Neue</vt:lpstr>
      <vt:lpstr>Century</vt:lpstr>
      <vt:lpstr>Monotype Sorts</vt:lpstr>
      <vt:lpstr>Arimo</vt:lpstr>
      <vt:lpstr>MS PGothic</vt:lpstr>
      <vt:lpstr>1_os-w-java</vt:lpstr>
      <vt:lpstr>os-w-java</vt:lpstr>
      <vt:lpstr>Chapter 1: Introduction &amp; Chapter 2: Operating-System Structures  NARZU TARANNUM(NAT)  LECTURER DEPT. OF CSE, BRAC UNIVERSITY   </vt:lpstr>
      <vt:lpstr>Objectives</vt:lpstr>
      <vt:lpstr>What is an Operating System?</vt:lpstr>
      <vt:lpstr>What Operating Systems Do</vt:lpstr>
      <vt:lpstr>Software</vt:lpstr>
      <vt:lpstr>Computer System Structure</vt:lpstr>
      <vt:lpstr>Four Components of a Computer System</vt:lpstr>
      <vt:lpstr>Computer System Organization</vt:lpstr>
      <vt:lpstr>Computer-System Operation</vt:lpstr>
      <vt:lpstr>Device driver and Device controller</vt:lpstr>
      <vt:lpstr>Common Functions of Interrupts</vt:lpstr>
      <vt:lpstr>Direct Memory Access (DMA) Structure</vt:lpstr>
      <vt:lpstr>Storage Structure</vt:lpstr>
      <vt:lpstr>Storage Structure</vt:lpstr>
      <vt:lpstr>Storage Hierarchy</vt:lpstr>
      <vt:lpstr>Storage-Device Hierarchy</vt:lpstr>
      <vt:lpstr>Performance of Various Levels of Storage</vt:lpstr>
      <vt:lpstr>Multiprogrammed Batch Systems</vt:lpstr>
      <vt:lpstr>Memory Layout for Multiprogrammed System</vt:lpstr>
      <vt:lpstr>Time-Sharing Systems–Interactive Computing </vt:lpstr>
      <vt:lpstr>Operating-System operations</vt:lpstr>
      <vt:lpstr>Hardware Protection</vt:lpstr>
      <vt:lpstr>Hardware Protection</vt:lpstr>
      <vt:lpstr>System Calls</vt:lpstr>
      <vt:lpstr>System Call Implementation</vt:lpstr>
      <vt:lpstr>Types of System Calls</vt:lpstr>
      <vt:lpstr>A View of Operating System Services</vt:lpstr>
      <vt:lpstr>Operating System Services</vt:lpstr>
      <vt:lpstr>Operating System Services (Cont.)</vt:lpstr>
      <vt:lpstr>Operating System Services (Cont.)</vt:lpstr>
      <vt:lpstr>OS Structure</vt:lpstr>
      <vt:lpstr>OS Structure</vt:lpstr>
      <vt:lpstr>OS Structure: Monolithic</vt:lpstr>
      <vt:lpstr>OS Structure: Layered</vt:lpstr>
      <vt:lpstr>OS Structure: Microkernel</vt:lpstr>
      <vt:lpstr>OS Structure: Microkernel</vt:lpstr>
      <vt:lpstr>Chapter 3:  Processes</vt:lpstr>
      <vt:lpstr>Process Management</vt:lpstr>
      <vt:lpstr>Multiple parts of a process</vt:lpstr>
      <vt:lpstr>Concurrency: the fact of two or more events or circumstances    happening or existing at the same time</vt:lpstr>
      <vt:lpstr>Process Management Activities</vt:lpstr>
      <vt:lpstr>Memory Management Activities</vt:lpstr>
      <vt:lpstr>File Management Activities</vt:lpstr>
      <vt:lpstr>Mass-Storage Management Activities</vt:lpstr>
      <vt:lpstr>I/O Management Activities</vt:lpstr>
      <vt:lpstr>Protection and Security</vt:lpstr>
      <vt:lpstr>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Narzu Tarannum(NAT) Reff: BIS</dc:title>
  <dc:creator>User</dc:creator>
  <cp:lastModifiedBy>User</cp:lastModifiedBy>
  <cp:revision>62</cp:revision>
  <dcterms:modified xsi:type="dcterms:W3CDTF">2019-01-22T06:56:28Z</dcterms:modified>
</cp:coreProperties>
</file>