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18" r:id="rId2"/>
    <p:sldId id="256" r:id="rId3"/>
    <p:sldId id="353" r:id="rId4"/>
    <p:sldId id="257" r:id="rId5"/>
    <p:sldId id="258" r:id="rId6"/>
    <p:sldId id="260" r:id="rId7"/>
    <p:sldId id="261" r:id="rId8"/>
    <p:sldId id="262" r:id="rId9"/>
    <p:sldId id="263" r:id="rId10"/>
    <p:sldId id="372" r:id="rId11"/>
    <p:sldId id="373" r:id="rId12"/>
    <p:sldId id="374" r:id="rId13"/>
    <p:sldId id="266" r:id="rId14"/>
    <p:sldId id="360" r:id="rId15"/>
    <p:sldId id="380" r:id="rId16"/>
    <p:sldId id="382" r:id="rId17"/>
    <p:sldId id="381" r:id="rId18"/>
    <p:sldId id="269" r:id="rId19"/>
    <p:sldId id="361" r:id="rId20"/>
    <p:sldId id="270" r:id="rId21"/>
    <p:sldId id="271" r:id="rId22"/>
    <p:sldId id="281" r:id="rId23"/>
    <p:sldId id="282" r:id="rId24"/>
    <p:sldId id="272" r:id="rId25"/>
    <p:sldId id="283" r:id="rId26"/>
    <p:sldId id="377" r:id="rId27"/>
    <p:sldId id="274" r:id="rId28"/>
    <p:sldId id="292" r:id="rId29"/>
    <p:sldId id="375" r:id="rId30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-96" y="4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6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92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121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5FC9C6-5CDF-4925-A999-19BEA3E7A69E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0308441-3EEB-401A-967E-5D4AC92515EC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BCA965-E777-4C23-985B-A0A2164A35CD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676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507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230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908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230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87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872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398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404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2307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28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455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17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71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73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860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735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92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5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2286000" y="1862667"/>
          <a:ext cx="9144000" cy="541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62667"/>
                        <a:ext cx="9144000" cy="5418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9645" y="6438901"/>
            <a:ext cx="3524250" cy="18923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9813" y="4804833"/>
            <a:ext cx="905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3048000"/>
            <a:ext cx="11658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28700" y="8331200"/>
            <a:ext cx="28575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20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686300" y="8331200"/>
            <a:ext cx="43434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20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5658" y="1474237"/>
            <a:ext cx="10823510" cy="2407298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 CPU Scheduling</a:t>
            </a:r>
            <a:br>
              <a:rPr lang="en-US" dirty="0" smtClean="0"/>
            </a:br>
            <a:r>
              <a:rPr lang="en-US" sz="2400" dirty="0" smtClean="0">
                <a:solidFill>
                  <a:srgbClr val="002060"/>
                </a:solidFill>
                <a:latin typeface="Century" pitchFamily="18" charset="0"/>
                <a:ea typeface="Century" pitchFamily="18" charset="0"/>
                <a:cs typeface="Century" pitchFamily="18" charset="0"/>
                <a:sym typeface="Century" pitchFamily="18" charset="0"/>
              </a:rPr>
              <a:t>NARZU </a:t>
            </a:r>
            <a:r>
              <a:rPr lang="en-US" sz="2400" dirty="0">
                <a:solidFill>
                  <a:srgbClr val="002060"/>
                </a:solidFill>
                <a:latin typeface="Century" pitchFamily="18" charset="0"/>
                <a:ea typeface="Century" pitchFamily="18" charset="0"/>
                <a:cs typeface="Century" pitchFamily="18" charset="0"/>
                <a:sym typeface="Century" pitchFamily="18" charset="0"/>
              </a:rPr>
              <a:t>TARANNUM(NAT) 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Century" pitchFamily="18" charset="0"/>
                <a:ea typeface="Century" pitchFamily="18" charset="0"/>
                <a:cs typeface="Century" pitchFamily="18" charset="0"/>
                <a:sym typeface="Century" pitchFamily="18" charset="0"/>
              </a:rPr>
              <a:t>LECTURER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Century" pitchFamily="18" charset="0"/>
                <a:ea typeface="Century" pitchFamily="18" charset="0"/>
                <a:cs typeface="Century" pitchFamily="18" charset="0"/>
                <a:sym typeface="Century" pitchFamily="18" charset="0"/>
              </a:rPr>
              <a:t>DEPT. OF CSE, BRAC UNIVERSITY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Shortest-Job-First (SJF)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smtClean="0"/>
              <a:t>Associate with each process the length of its next CPU burst.  Use these lengths to schedule the process with the shortest time</a:t>
            </a:r>
          </a:p>
          <a:p>
            <a:r>
              <a:rPr lang="en-US" sz="2600" smtClean="0"/>
              <a:t>Two </a:t>
            </a:r>
            <a:r>
              <a:rPr lang="en-US" sz="2600" dirty="0" smtClean="0"/>
              <a:t>schemes: </a:t>
            </a:r>
          </a:p>
          <a:p>
            <a:pPr lvl="1"/>
            <a:r>
              <a:rPr lang="en-US" sz="2600" b="1" dirty="0" smtClean="0"/>
              <a:t>Non-preemptive</a:t>
            </a:r>
            <a:r>
              <a:rPr lang="en-US" sz="2600" dirty="0" smtClean="0"/>
              <a:t> – once CPU given to the process it cannot be preempted until completes its CPU burst</a:t>
            </a:r>
          </a:p>
          <a:p>
            <a:pPr lvl="1"/>
            <a:r>
              <a:rPr lang="en-US" sz="2600" b="1" dirty="0" smtClean="0"/>
              <a:t>preemptive</a:t>
            </a:r>
            <a:r>
              <a:rPr lang="en-US" sz="2600" dirty="0" smtClean="0"/>
              <a:t> – if a new process arrives with CPU burst length less than remaining time of current executing process, preempt.  This scheme is know as the </a:t>
            </a:r>
            <a:br>
              <a:rPr lang="en-US" sz="2600" dirty="0" smtClean="0"/>
            </a:br>
            <a:r>
              <a:rPr lang="en-US" sz="2600" dirty="0" smtClean="0"/>
              <a:t>Shortest-Remaining-Time-First (SRTF)</a:t>
            </a:r>
          </a:p>
          <a:p>
            <a:r>
              <a:rPr lang="en-US" sz="2600" u="sng" dirty="0" smtClean="0"/>
              <a:t>SJF is optimal </a:t>
            </a:r>
            <a:r>
              <a:rPr lang="en-US" sz="2600" dirty="0" smtClean="0"/>
              <a:t>– gives minimum average waiting time for a given set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u="sng" dirty="0" smtClean="0"/>
              <a:t>Process	Arrival Time</a:t>
            </a:r>
            <a:r>
              <a:rPr lang="en-US" sz="2600" dirty="0" smtClean="0"/>
              <a:t>	</a:t>
            </a:r>
            <a:r>
              <a:rPr lang="en-US" sz="2600" u="sng" dirty="0" smtClean="0"/>
              <a:t>Burst Time</a:t>
            </a:r>
            <a:endParaRPr lang="en-US" sz="2600" dirty="0" smtClean="0"/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	0.0	7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2	</a:t>
            </a:r>
            <a:r>
              <a:rPr lang="en-US" sz="2600" dirty="0" smtClean="0"/>
              <a:t>2.0	4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3</a:t>
            </a:r>
            <a:r>
              <a:rPr lang="en-US" sz="2600" dirty="0" smtClean="0"/>
              <a:t>	4.0	1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4</a:t>
            </a:r>
            <a:r>
              <a:rPr lang="en-US" sz="2600" dirty="0" smtClean="0"/>
              <a:t>	5.0	4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SJF (non-preemptive)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Average waiting time = (0 + 6 + 3 + 7)/4  = 4</a:t>
            </a:r>
            <a:endParaRPr lang="en-US" sz="2600" i="1" baseline="-250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n-US" smtClean="0"/>
              <a:t>Example of Non-Preemptive SJF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64669" y="4921251"/>
            <a:ext cx="8184356" cy="1384299"/>
            <a:chOff x="864" y="2325"/>
            <a:chExt cx="3437" cy="65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4356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4364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4369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Preemptive SJF</a:t>
            </a:r>
          </a:p>
        </p:txBody>
      </p:sp>
      <p:sp>
        <p:nvSpPr>
          <p:cNvPr id="15363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u="sng" dirty="0" smtClean="0"/>
              <a:t>Process	Arrival Time</a:t>
            </a:r>
            <a:r>
              <a:rPr lang="en-US" sz="2600" dirty="0" smtClean="0"/>
              <a:t>	</a:t>
            </a:r>
            <a:r>
              <a:rPr lang="en-US" sz="2600" u="sng" dirty="0" smtClean="0"/>
              <a:t>Burst Time</a:t>
            </a:r>
            <a:endParaRPr lang="en-US" sz="2600" dirty="0" smtClean="0"/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	0.0	7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2	</a:t>
            </a:r>
            <a:r>
              <a:rPr lang="en-US" sz="2600" dirty="0" smtClean="0"/>
              <a:t>2.0	4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3</a:t>
            </a:r>
            <a:r>
              <a:rPr lang="en-US" sz="2600" dirty="0" smtClean="0"/>
              <a:t>	4.0	1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4</a:t>
            </a:r>
            <a:r>
              <a:rPr lang="en-US" sz="2600" dirty="0" smtClean="0"/>
              <a:t>	5.0	4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SJF (preemptive)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Average waiting time = (9 + 1 + 0 +2)/4 = 3</a:t>
            </a:r>
            <a:endParaRPr lang="en-US" sz="2600" i="1" baseline="-25000" dirty="0" smtClean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57400" y="5003801"/>
            <a:ext cx="8708231" cy="1485901"/>
            <a:chOff x="864" y="2364"/>
            <a:chExt cx="3657" cy="702"/>
          </a:xfrm>
        </p:grpSpPr>
        <p:sp>
          <p:nvSpPr>
            <p:cNvPr id="1536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67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5368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536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5375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5376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5377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5378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537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5389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5395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96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774825" y="3992563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i="1" u="sng" smtClean="0"/>
              <a:t>Arrival </a:t>
            </a:r>
            <a:r>
              <a:rPr lang="en-US" u="sng" smtClean="0"/>
              <a:t>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3</a:t>
            </a:r>
            <a:r>
              <a:rPr lang="en-US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i="1" smtClean="0"/>
              <a:t>Preemptive </a:t>
            </a:r>
            <a:r>
              <a:rPr lang="en-US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[(10-1)+(1-1)+(17-2)+5-3)]/4 = 26/4 = 6.5 msec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05318"/>
            <a:ext cx="11658600" cy="814916"/>
          </a:xfrm>
        </p:spPr>
        <p:txBody>
          <a:bodyPr/>
          <a:lstStyle/>
          <a:p>
            <a:pPr eaLnBrk="1" hangingPunct="1"/>
            <a:r>
              <a:rPr lang="en-US" altLang="en-US" smtClean="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5" y="1644651"/>
            <a:ext cx="11153775" cy="6580716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sz="2000" dirty="0" smtClean="0"/>
              <a:t>Then pick process with shortest predicted next CPU burst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r>
              <a:rPr lang="en-US" altLang="en-US" sz="2000" dirty="0" smtClean="0"/>
              <a:t>Can be done by using the length of previous CPU bursts, using exponential average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None/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r>
              <a:rPr lang="en-US" altLang="en-US" sz="2000" dirty="0" smtClean="0"/>
              <a:t>Commonly, </a:t>
            </a:r>
            <a:r>
              <a:rPr lang="en-US" altLang="en-US" sz="2000" dirty="0" smtClean="0">
                <a:latin typeface="Lucida Grande" pitchFamily="-84" charset="0"/>
              </a:rPr>
              <a:t>α </a:t>
            </a:r>
            <a:r>
              <a:rPr lang="en-US" altLang="en-US" sz="2000" dirty="0" smtClean="0"/>
              <a:t>set to ½</a:t>
            </a:r>
          </a:p>
          <a:p>
            <a:pPr>
              <a:defRPr/>
            </a:pPr>
            <a:r>
              <a:rPr lang="en-US" altLang="en-US" sz="2000" dirty="0" smtClean="0"/>
              <a:t>Preemptive version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lvl="1">
              <a:buFont typeface="Monotype Sorts" pitchFamily="-84" charset="2"/>
              <a:buNone/>
              <a:defRPr/>
            </a:pPr>
            <a:endParaRPr lang="en-US" altLang="en-US" sz="2000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04000"/>
              </p:ext>
            </p:extLst>
          </p:nvPr>
        </p:nvGraphicFramePr>
        <p:xfrm>
          <a:off x="4280030" y="5425018"/>
          <a:ext cx="3333750" cy="42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4" imgW="2221536" imgH="317362" progId="Equation.3">
                  <p:embed/>
                </p:oleObj>
              </mc:Choice>
              <mc:Fallback>
                <p:oleObj name="Equation" r:id="rId4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030" y="5425018"/>
                        <a:ext cx="3333750" cy="42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49406"/>
              </p:ext>
            </p:extLst>
          </p:nvPr>
        </p:nvGraphicFramePr>
        <p:xfrm>
          <a:off x="2035244" y="3273098"/>
          <a:ext cx="9097688" cy="251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6" imgW="2946240" imgH="1104840" progId="Equation.3">
                  <p:embed/>
                </p:oleObj>
              </mc:Choice>
              <mc:Fallback>
                <p:oleObj name="Equation" r:id="rId6" imgW="294624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5244" y="3273098"/>
                        <a:ext cx="9097688" cy="251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5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268818"/>
            <a:ext cx="11177588" cy="768349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5" y="1644651"/>
            <a:ext cx="10868025" cy="6040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</a:t>
            </a:r>
            <a:r>
              <a:rPr lang="en-US" altLang="en-US" sz="2400" baseline="-25000" dirty="0" smtClean="0">
                <a:sym typeface="Symbol" pitchFamily="18" charset="2"/>
              </a:rPr>
              <a:t>n+1</a:t>
            </a:r>
            <a:r>
              <a:rPr lang="en-US" altLang="en-US" sz="2400" dirty="0" smtClean="0">
                <a:sym typeface="Symbol" pitchFamily="18" charset="2"/>
              </a:rPr>
              <a:t> = </a:t>
            </a:r>
            <a:r>
              <a:rPr lang="en-US" altLang="en-US" sz="2400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Recent history does no effect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 </a:t>
            </a:r>
            <a:r>
              <a:rPr lang="en-US" altLang="en-US" sz="2400" baseline="-25000" dirty="0" smtClean="0">
                <a:sym typeface="Symbol" pitchFamily="18" charset="2"/>
              </a:rPr>
              <a:t>n+1</a:t>
            </a:r>
            <a:r>
              <a:rPr lang="en-US" altLang="en-US" sz="2400" dirty="0" smtClean="0">
                <a:sym typeface="Symbol" pitchFamily="18" charset="2"/>
              </a:rPr>
              <a:t> =  </a:t>
            </a:r>
            <a:r>
              <a:rPr lang="en-US" altLang="en-US" sz="2400" i="1" dirty="0" err="1" smtClean="0"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sym typeface="Symbol" pitchFamily="18" charset="2"/>
              </a:rPr>
              <a:t>n</a:t>
            </a:r>
            <a:endParaRPr lang="en-US" altLang="en-US" sz="2400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Only the most recent CPU burst matters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Commonly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if </a:t>
            </a:r>
            <a:r>
              <a:rPr lang="en-US" altLang="en-US" sz="2400" dirty="0" smtClean="0">
                <a:latin typeface="Lucida Grande" pitchFamily="-84" charset="0"/>
              </a:rPr>
              <a:t>α is  </a:t>
            </a:r>
            <a:r>
              <a:rPr lang="en-US" altLang="en-US" sz="2400" dirty="0"/>
              <a:t>set to </a:t>
            </a:r>
            <a:r>
              <a:rPr lang="en-US" altLang="en-US" sz="2400" dirty="0" smtClean="0"/>
              <a:t>½, so recent history and past history are equally weighted.</a:t>
            </a:r>
          </a:p>
          <a:p>
            <a:pPr marL="488950" lvl="1" indent="-48895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altLang="en-US" sz="2400" dirty="0" smtClean="0"/>
              <a:t>Next slide figure shows an exponential average with </a:t>
            </a:r>
            <a:r>
              <a:rPr lang="en-US" altLang="en-US" sz="2400" dirty="0">
                <a:sym typeface="Symbol" pitchFamily="18" charset="2"/>
              </a:rPr>
              <a:t> </a:t>
            </a:r>
            <a:r>
              <a:rPr lang="en-US" altLang="en-US" sz="2400" dirty="0" smtClean="0">
                <a:sym typeface="Symbol" pitchFamily="18" charset="2"/>
              </a:rPr>
              <a:t>=.5 and </a:t>
            </a:r>
            <a:r>
              <a:rPr lang="en-US" altLang="en-US" sz="2400" baseline="-25000" dirty="0">
                <a:sym typeface="Symbol" pitchFamily="18" charset="2"/>
              </a:rPr>
              <a:t>o</a:t>
            </a:r>
            <a:r>
              <a:rPr lang="en-US" altLang="en-US" sz="2400" dirty="0" smtClean="0">
                <a:sym typeface="Symbol" pitchFamily="18" charset="2"/>
              </a:rPr>
              <a:t>= 10</a:t>
            </a:r>
            <a:endParaRPr lang="en-US" altLang="en-US" sz="2400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1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370" y="-23283"/>
            <a:ext cx="12334875" cy="903817"/>
          </a:xfrm>
        </p:spPr>
        <p:txBody>
          <a:bodyPr/>
          <a:lstStyle/>
          <a:p>
            <a:pPr eaLnBrk="1" hangingPunct="1"/>
            <a:r>
              <a:rPr lang="en-US" altLang="en-US" sz="340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1710268"/>
            <a:ext cx="8081963" cy="584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000" dirty="0" smtClean="0"/>
              <a:t>A priority number (integer) is associated with each process</a:t>
            </a:r>
          </a:p>
          <a:p>
            <a:endParaRPr lang="en-US" sz="2000" dirty="0" smtClean="0"/>
          </a:p>
          <a:p>
            <a:r>
              <a:rPr lang="en-US" sz="2000" dirty="0" smtClean="0"/>
              <a:t>The CPU is allocated to the process with the highest priority (smallest integer </a:t>
            </a:r>
            <a:r>
              <a:rPr lang="en-US" sz="2000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sz="2000" dirty="0" smtClean="0"/>
              <a:t>Preemptive</a:t>
            </a:r>
          </a:p>
          <a:p>
            <a:pPr lvl="1"/>
            <a:r>
              <a:rPr lang="en-US" sz="2000" dirty="0" err="1" smtClean="0"/>
              <a:t>Nonpreemptive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SJF is priority scheduling where priority is the inverse of predicted next CPU burst time</a:t>
            </a:r>
          </a:p>
          <a:p>
            <a:endParaRPr lang="en-US" sz="2000" dirty="0" smtClean="0"/>
          </a:p>
          <a:p>
            <a:r>
              <a:rPr lang="en-US" sz="2000" dirty="0" smtClean="0"/>
              <a:t>Problem </a:t>
            </a:r>
            <a:r>
              <a:rPr lang="en-US" sz="2000" dirty="0" smtClean="0">
                <a:sym typeface="Symbol" charset="2"/>
              </a:rPr>
              <a:t> </a:t>
            </a:r>
            <a:r>
              <a:rPr lang="en-US" sz="2000" b="1" dirty="0" smtClean="0">
                <a:sym typeface="Symbol" charset="2"/>
              </a:rPr>
              <a:t>Starvation </a:t>
            </a:r>
            <a:r>
              <a:rPr lang="en-US" sz="2000" dirty="0" smtClean="0">
                <a:sym typeface="Symbol" charset="2"/>
              </a:rPr>
              <a:t>– low priority processes may never execute</a:t>
            </a:r>
          </a:p>
          <a:p>
            <a:endParaRPr lang="en-US" sz="2000" dirty="0" smtClean="0">
              <a:sym typeface="Symbol" charset="2"/>
            </a:endParaRPr>
          </a:p>
          <a:p>
            <a:r>
              <a:rPr lang="en-US" sz="2000" dirty="0" smtClean="0">
                <a:sym typeface="Symbol" charset="2"/>
              </a:rPr>
              <a:t>Solution  </a:t>
            </a:r>
            <a:r>
              <a:rPr lang="en-US" sz="2000" b="1" dirty="0" smtClean="0">
                <a:sym typeface="Symbol" charset="2"/>
              </a:rPr>
              <a:t>Aging </a:t>
            </a:r>
            <a:r>
              <a:rPr lang="en-US" sz="2000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0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4392613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z="2000" dirty="0" smtClean="0"/>
              <a:t>Basic Concepts</a:t>
            </a:r>
          </a:p>
          <a:p>
            <a:r>
              <a:rPr lang="en-US" sz="2000" dirty="0" smtClean="0"/>
              <a:t>Scheduling Criteria </a:t>
            </a:r>
          </a:p>
          <a:p>
            <a:r>
              <a:rPr lang="en-US" sz="2000" dirty="0" smtClean="0"/>
              <a:t>Scheduling Algorithms</a:t>
            </a:r>
          </a:p>
          <a:p>
            <a:r>
              <a:rPr lang="en-US" sz="2000" dirty="0" smtClean="0"/>
              <a:t>Examples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z="2000" dirty="0" smtClean="0"/>
              <a:t>Each process gets a small unit of CPU time (</a:t>
            </a:r>
            <a:r>
              <a:rPr lang="en-US" sz="2000" b="1" dirty="0" smtClean="0"/>
              <a:t>time quantum </a:t>
            </a:r>
            <a:r>
              <a:rPr lang="en-US" sz="2000" dirty="0" smtClean="0"/>
              <a:t>q), usually 10-100 milliseconds.  After this time has elapsed, the process is preempted and added to the end of the ready queue.</a:t>
            </a:r>
          </a:p>
          <a:p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processes in the ready queue and the time quantum is </a:t>
            </a:r>
            <a:r>
              <a:rPr lang="en-US" sz="2000" i="1" dirty="0" smtClean="0"/>
              <a:t>q</a:t>
            </a:r>
            <a:r>
              <a:rPr lang="en-US" sz="2000" dirty="0" smtClean="0"/>
              <a:t>, then each process gets 1/</a:t>
            </a:r>
            <a:r>
              <a:rPr lang="en-US" sz="2000" i="1" dirty="0" smtClean="0"/>
              <a:t>n</a:t>
            </a:r>
            <a:r>
              <a:rPr lang="en-US" sz="2000" dirty="0" smtClean="0"/>
              <a:t> of the CPU time in chunks of at most </a:t>
            </a:r>
            <a:r>
              <a:rPr lang="en-US" sz="2000" i="1" dirty="0" smtClean="0"/>
              <a:t>q</a:t>
            </a:r>
            <a:r>
              <a:rPr lang="en-US" sz="2000" dirty="0" smtClean="0"/>
              <a:t> time units at once.  No process waits more than (</a:t>
            </a:r>
            <a:r>
              <a:rPr lang="en-US" sz="2000" i="1" dirty="0" smtClean="0"/>
              <a:t>n</a:t>
            </a:r>
            <a:r>
              <a:rPr lang="en-US" sz="2000" dirty="0" smtClean="0"/>
              <a:t>-1)</a:t>
            </a:r>
            <a:r>
              <a:rPr lang="en-US" sz="2000" i="1" dirty="0" smtClean="0"/>
              <a:t>q </a:t>
            </a:r>
            <a:r>
              <a:rPr lang="en-US" sz="2000" dirty="0" smtClean="0"/>
              <a:t>time units.</a:t>
            </a:r>
          </a:p>
          <a:p>
            <a:r>
              <a:rPr lang="en-US" sz="2000" dirty="0" smtClean="0"/>
              <a:t>Timer interrupts every quantum to schedule next process</a:t>
            </a:r>
          </a:p>
          <a:p>
            <a:r>
              <a:rPr lang="en-US" sz="2000" dirty="0" smtClean="0"/>
              <a:t>Performance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large </a:t>
            </a:r>
            <a:r>
              <a:rPr lang="en-US" sz="2000" dirty="0" smtClean="0">
                <a:sym typeface="Symbol" charset="2"/>
              </a:rPr>
              <a:t> FIFO</a:t>
            </a:r>
          </a:p>
          <a:p>
            <a:pPr lvl="1"/>
            <a:r>
              <a:rPr lang="en-US" sz="2000" i="1" dirty="0" smtClean="0">
                <a:sym typeface="Symbol" charset="2"/>
              </a:rPr>
              <a:t>q </a:t>
            </a:r>
            <a:r>
              <a:rPr lang="en-US" sz="2000" dirty="0" smtClean="0">
                <a:sym typeface="Symbol" charset="2"/>
              </a:rPr>
              <a:t>small  </a:t>
            </a:r>
            <a:r>
              <a:rPr lang="en-US" sz="2000" i="1" dirty="0" smtClean="0">
                <a:sym typeface="Symbol" charset="2"/>
              </a:rPr>
              <a:t>q </a:t>
            </a:r>
            <a:r>
              <a:rPr lang="en-US" sz="2000" dirty="0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		</a:t>
            </a:r>
            <a:r>
              <a:rPr lang="en-US" sz="2000" u="sng" dirty="0" smtClean="0"/>
              <a:t>Process</a:t>
            </a:r>
            <a:r>
              <a:rPr lang="en-US" sz="2000" dirty="0" smtClean="0"/>
              <a:t>	</a:t>
            </a:r>
            <a:r>
              <a:rPr lang="en-US" sz="20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000" i="1" dirty="0" smtClean="0"/>
              <a:t>		P</a:t>
            </a:r>
            <a:r>
              <a:rPr lang="en-US" sz="2000" i="1" baseline="-25000" dirty="0" smtClean="0"/>
              <a:t>1	</a:t>
            </a:r>
            <a:r>
              <a:rPr lang="en-US" sz="2000" dirty="0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	 </a:t>
            </a:r>
            <a:r>
              <a:rPr lang="en-US" sz="20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	</a:t>
            </a:r>
            <a:r>
              <a:rPr lang="en-US" sz="20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The Gantt chart is: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Typically, higher average turnaround than SJF, but better </a:t>
            </a:r>
            <a:r>
              <a:rPr lang="en-US" sz="20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000" dirty="0" smtClean="0"/>
              <a:t>q usually 10ms to 100ms, context switch &lt; 10 </a:t>
            </a:r>
            <a:r>
              <a:rPr lang="en-US" sz="2000" dirty="0" err="1" smtClean="0"/>
              <a:t>usec</a:t>
            </a:r>
            <a:endParaRPr lang="en-US" sz="2000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8905875" y="4992688"/>
            <a:ext cx="3470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dirty="0" smtClean="0"/>
              <a:t>Another class of scheduling algorithm needs- in which processes are classified into different groups, e.g.:</a:t>
            </a:r>
          </a:p>
          <a:p>
            <a:pPr lvl="1"/>
            <a:r>
              <a:rPr lang="en-US" dirty="0" smtClean="0"/>
              <a:t>foreground (interactive) processes</a:t>
            </a:r>
          </a:p>
          <a:p>
            <a:pPr lvl="1"/>
            <a:r>
              <a:rPr lang="en-US" dirty="0" smtClean="0"/>
              <a:t>background (batch) processes</a:t>
            </a:r>
          </a:p>
          <a:p>
            <a:r>
              <a:rPr lang="en-US" dirty="0" smtClean="0"/>
              <a:t>They have different response time requirements-so different scheduling needs.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Foreground processes may have priority over background processes.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A multilevel queue-scheduling algorithm partitions the ready queue into several separate queues-we can see it in the figure of next slide:-</a:t>
            </a:r>
            <a:endParaRPr lang="en-US" dirty="0"/>
          </a:p>
          <a:p>
            <a:pPr marL="652462" lvl="1" indent="0">
              <a:buNone/>
            </a:pPr>
            <a:endParaRPr lang="en-US" sz="1100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queue scheduled by – RR algorithm</a:t>
            </a:r>
          </a:p>
          <a:p>
            <a:pPr lvl="1"/>
            <a:r>
              <a:rPr lang="en-US" dirty="0" smtClean="0"/>
              <a:t>Background queue scheduled by – FCFS algorithm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preemptive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</a:t>
            </a:r>
            <a:r>
              <a:rPr lang="en-US" dirty="0"/>
              <a:t>., foreground </a:t>
            </a:r>
            <a:r>
              <a:rPr lang="en-US" dirty="0" smtClean="0"/>
              <a:t>queue can be given 80% of the CPU time for RR-scheduling among its processes,</a:t>
            </a:r>
            <a:r>
              <a:rPr lang="en-US" dirty="0"/>
              <a:t> </a:t>
            </a:r>
            <a:r>
              <a:rPr lang="en-US" dirty="0" smtClean="0"/>
              <a:t>while 20% to background in FCFS manner.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Processes do not move from one queue to the other----But</a:t>
            </a:r>
          </a:p>
          <a:p>
            <a:r>
              <a:rPr lang="en-US" sz="2000" dirty="0"/>
              <a:t>Multilevel Feedback Queue </a:t>
            </a:r>
            <a:r>
              <a:rPr lang="en-US" sz="2000" dirty="0" smtClean="0"/>
              <a:t>scheduling, allows a process to move between queues.</a:t>
            </a:r>
          </a:p>
          <a:p>
            <a:r>
              <a:rPr lang="en-US" sz="2000" dirty="0" smtClean="0"/>
              <a:t>If a process uses too much CPU time, it will be moved to a lower priority queue.</a:t>
            </a:r>
          </a:p>
          <a:p>
            <a:r>
              <a:rPr lang="en-US" sz="2000" dirty="0" smtClean="0"/>
              <a:t>Similarly, a process that waits too long in a lower-priority queue may me moved to a higher-priority queue.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Multilevel-feedback-queue scheduler defined by the following parameters:</a:t>
            </a:r>
          </a:p>
          <a:p>
            <a:pPr lvl="1"/>
            <a:r>
              <a:rPr lang="en-US" sz="2000" dirty="0"/>
              <a:t>number of queues</a:t>
            </a:r>
          </a:p>
          <a:p>
            <a:pPr lvl="1"/>
            <a:r>
              <a:rPr lang="en-US" sz="2000" dirty="0"/>
              <a:t>scheduling algorithms for each queue</a:t>
            </a:r>
          </a:p>
          <a:p>
            <a:pPr lvl="1"/>
            <a:r>
              <a:rPr lang="en-US" sz="2000" dirty="0"/>
              <a:t>method used to determine when to upgrade a process</a:t>
            </a:r>
          </a:p>
          <a:p>
            <a:pPr lvl="1"/>
            <a:r>
              <a:rPr lang="en-US" sz="2000" dirty="0"/>
              <a:t>method used to determine when to demote a process</a:t>
            </a:r>
          </a:p>
          <a:p>
            <a:pPr lvl="1"/>
            <a:r>
              <a:rPr lang="en-US" sz="2000" dirty="0"/>
              <a:t>method used to determine which queue a process will enter when that process needs service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91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z="2000" dirty="0" smtClean="0"/>
              <a:t>Three queues: (can see the figure in next slide)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– RR with time quantum 8 milliseconds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– RR time quantum 16 milliseconds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FCFS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Scheduling</a:t>
            </a:r>
          </a:p>
          <a:p>
            <a:pPr lvl="1"/>
            <a:r>
              <a:rPr lang="en-US" sz="2000" dirty="0" smtClean="0"/>
              <a:t>A new job enters queue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dirty="0" smtClean="0"/>
              <a:t>which is served</a:t>
            </a:r>
            <a:r>
              <a:rPr lang="en-US" sz="2000" i="1" dirty="0" smtClean="0"/>
              <a:t> </a:t>
            </a:r>
            <a:r>
              <a:rPr lang="en-US" sz="2000" dirty="0" smtClean="0"/>
              <a:t>FCFS</a:t>
            </a:r>
          </a:p>
          <a:p>
            <a:pPr lvl="2"/>
            <a:r>
              <a:rPr lang="en-US" sz="2000" dirty="0" smtClean="0"/>
              <a:t>When it gains CPU, job receives 8 milliseconds</a:t>
            </a:r>
          </a:p>
          <a:p>
            <a:pPr lvl="2"/>
            <a:r>
              <a:rPr lang="en-US" sz="2000" dirty="0" smtClean="0"/>
              <a:t>If it does not finish in 8 milliseconds, job is moved to queue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endParaRPr lang="en-US" sz="2000" dirty="0" smtClean="0"/>
          </a:p>
          <a:p>
            <a:pPr lvl="1"/>
            <a:r>
              <a:rPr lang="en-US" sz="2000" dirty="0" smtClean="0"/>
              <a:t>At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job is again served FCFS and receives 16 additional milliseconds</a:t>
            </a:r>
          </a:p>
          <a:p>
            <a:pPr lvl="2"/>
            <a:r>
              <a:rPr lang="en-US" sz="2000" dirty="0" smtClean="0"/>
              <a:t>If it still does not complete, it is preempted and moved to queue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2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695389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z="2000" dirty="0" smtClean="0"/>
              <a:t>To introduce CPU scheduling, which is the basis for </a:t>
            </a:r>
            <a:r>
              <a:rPr lang="en-US" sz="2000" dirty="0" err="1" smtClean="0"/>
              <a:t>multiprogrammed</a:t>
            </a:r>
            <a:r>
              <a:rPr lang="en-US" sz="2000" dirty="0" smtClean="0"/>
              <a:t> operating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To describe various CPU-scheduling algorithms</a:t>
            </a:r>
          </a:p>
          <a:p>
            <a:endParaRPr lang="en-US" sz="2000" dirty="0" smtClean="0"/>
          </a:p>
          <a:p>
            <a:r>
              <a:rPr lang="en-US" sz="20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Maximum CPU utilization obtained with multiprogramming</a:t>
            </a:r>
          </a:p>
          <a:p>
            <a:endParaRPr lang="en-US" sz="2000" dirty="0" smtClean="0"/>
          </a:p>
          <a:p>
            <a:r>
              <a:rPr lang="en-US" sz="2000" dirty="0" smtClean="0"/>
              <a:t>CPU–I/O Burst Cycle – Process execution consists of a </a:t>
            </a:r>
            <a:r>
              <a:rPr lang="en-US" sz="2000" i="1" dirty="0" smtClean="0"/>
              <a:t>cycle</a:t>
            </a:r>
            <a:r>
              <a:rPr lang="en-US" sz="2000" dirty="0" smtClean="0"/>
              <a:t> of CPU execution and I/O wait</a:t>
            </a:r>
          </a:p>
          <a:p>
            <a:r>
              <a:rPr lang="en-US" sz="2000" dirty="0"/>
              <a:t>Almost all processes alternate between two states in a continuing</a:t>
            </a:r>
            <a:r>
              <a:rPr lang="en-US" sz="2000" b="1" i="1" dirty="0"/>
              <a:t> cycle</a:t>
            </a:r>
            <a:r>
              <a:rPr lang="en-US" sz="2000" dirty="0"/>
              <a:t>, as shown in Figure below </a:t>
            </a:r>
            <a:r>
              <a:rPr lang="en-US" sz="2000" b="1" i="1" dirty="0"/>
              <a:t>:</a:t>
            </a:r>
            <a:endParaRPr lang="en-US" sz="2000" dirty="0"/>
          </a:p>
          <a:p>
            <a:pPr lvl="1"/>
            <a:r>
              <a:rPr lang="en-US" sz="2000" dirty="0"/>
              <a:t>A CPU burst of performing calculations, and</a:t>
            </a:r>
          </a:p>
          <a:p>
            <a:pPr lvl="1"/>
            <a:r>
              <a:rPr lang="en-US" sz="2000" dirty="0"/>
              <a:t>An I/O burst, waiting for data transfer in or out of the system.</a:t>
            </a:r>
          </a:p>
          <a:p>
            <a:endParaRPr lang="en-US" sz="2000" dirty="0"/>
          </a:p>
          <a:p>
            <a:r>
              <a:rPr lang="en-US" sz="2000" dirty="0"/>
              <a:t>Processes alternate back and forth between this two states</a:t>
            </a:r>
            <a:r>
              <a:rPr lang="en-US" sz="2000" dirty="0" smtClean="0"/>
              <a:t>.</a:t>
            </a:r>
          </a:p>
          <a:p>
            <a:r>
              <a:rPr lang="en-US" altLang="en-US" sz="2000" dirty="0"/>
              <a:t>CPU burst distribution is of main concern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48262" y="1290086"/>
            <a:ext cx="4404048" cy="660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sz="2000" dirty="0"/>
              <a:t>Selects from among the processes in</a:t>
            </a:r>
            <a:r>
              <a:rPr lang="en-US" sz="2000" dirty="0" smtClean="0"/>
              <a:t> ready queue, and </a:t>
            </a:r>
            <a:r>
              <a:rPr lang="en-US" sz="2000" dirty="0"/>
              <a:t>allocates the CPU to one of </a:t>
            </a:r>
            <a:r>
              <a:rPr lang="en-US" sz="2000" dirty="0" smtClean="0"/>
              <a:t>them</a:t>
            </a:r>
          </a:p>
          <a:p>
            <a:pPr marL="1061304" lvl="1" indent="-408194">
              <a:defRPr/>
            </a:pPr>
            <a:r>
              <a:rPr lang="en-US" sz="2000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sz="2000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1.	</a:t>
            </a:r>
            <a:r>
              <a:rPr lang="en-US" sz="2000" dirty="0"/>
              <a:t>Switches from running to waiting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2.</a:t>
            </a:r>
            <a:r>
              <a:rPr lang="en-US" sz="2000" dirty="0"/>
              <a:t>	Switches from running to ready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3.</a:t>
            </a:r>
            <a:r>
              <a:rPr lang="en-US" sz="2000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000" dirty="0" smtClean="0"/>
              <a:t>Terminates</a:t>
            </a:r>
          </a:p>
          <a:p>
            <a:pPr marL="489833" indent="-489833">
              <a:defRPr/>
            </a:pPr>
            <a:r>
              <a:rPr lang="en-US" sz="2000" dirty="0"/>
              <a:t>Scheduling under 1 and 4 is </a:t>
            </a:r>
            <a:r>
              <a:rPr lang="en-US" sz="2000" b="1" dirty="0" err="1" smtClean="0"/>
              <a:t>nonpreemptive</a:t>
            </a:r>
            <a:endParaRPr lang="en-US" sz="2000" b="1" dirty="0" smtClean="0"/>
          </a:p>
          <a:p>
            <a:pPr marL="489833" indent="-489833">
              <a:defRPr/>
            </a:pPr>
            <a:r>
              <a:rPr lang="en-US" sz="2000" dirty="0"/>
              <a:t>All other scheduling is </a:t>
            </a:r>
            <a:r>
              <a:rPr lang="en-US" sz="2000" b="1" dirty="0" smtClean="0"/>
              <a:t>preemptive</a:t>
            </a:r>
          </a:p>
          <a:p>
            <a:pPr marL="489833" indent="-489833">
              <a:defRPr/>
            </a:pPr>
            <a:r>
              <a:rPr lang="en-US" sz="2000" b="1" dirty="0" smtClean="0"/>
              <a:t>Preemptive incurs cost:</a:t>
            </a:r>
          </a:p>
          <a:p>
            <a:pPr marL="1061304" lvl="1" indent="-408194">
              <a:defRPr/>
            </a:pPr>
            <a:r>
              <a:rPr lang="en-US" sz="2000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sz="2000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000" dirty="0" smtClean="0"/>
              <a:t>Consider interrupts occurring during crucial OS activities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sz="2000" b="1" dirty="0" smtClean="0"/>
              <a:t>CPU utilization </a:t>
            </a:r>
            <a:r>
              <a:rPr lang="en-US" sz="2000" dirty="0" smtClean="0"/>
              <a:t>– keep the CPU as busy as possible</a:t>
            </a:r>
          </a:p>
          <a:p>
            <a:endParaRPr lang="en-US" sz="2000" dirty="0" smtClean="0"/>
          </a:p>
          <a:p>
            <a:r>
              <a:rPr lang="en-US" sz="2000" b="1" dirty="0" smtClean="0"/>
              <a:t>Throughput</a:t>
            </a:r>
            <a:r>
              <a:rPr lang="en-US" sz="2000" dirty="0" smtClean="0"/>
              <a:t> – # of processes that complete their execution per time unit</a:t>
            </a:r>
          </a:p>
          <a:p>
            <a:endParaRPr lang="en-US" sz="2000" dirty="0" smtClean="0"/>
          </a:p>
          <a:p>
            <a:r>
              <a:rPr lang="en-US" sz="2000" b="1" dirty="0" smtClean="0"/>
              <a:t>Turnaround time </a:t>
            </a:r>
            <a:r>
              <a:rPr lang="en-US" sz="2000" dirty="0" smtClean="0"/>
              <a:t>– amount of time to execute a particular process</a:t>
            </a:r>
          </a:p>
          <a:p>
            <a:endParaRPr lang="en-US" sz="2000" dirty="0" smtClean="0"/>
          </a:p>
          <a:p>
            <a:r>
              <a:rPr lang="en-US" sz="2000" b="1" dirty="0" smtClean="0"/>
              <a:t>Waiting time </a:t>
            </a:r>
            <a:r>
              <a:rPr lang="en-US" sz="2000" dirty="0" smtClean="0"/>
              <a:t>– amount of time a process has been waiting in the ready queue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Response time </a:t>
            </a:r>
            <a:r>
              <a:rPr lang="en-US" sz="2000" dirty="0" smtClean="0"/>
              <a:t>– amount of time it takes from when a request was submitted until the first response is produced, not output  (for time-sharing environment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Fairness</a:t>
            </a:r>
            <a:r>
              <a:rPr lang="en-US" sz="2000" dirty="0" smtClean="0"/>
              <a:t>-Give each process a fair share of CPU.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2400" dirty="0" smtClean="0"/>
              <a:t>Max CPU utilization</a:t>
            </a:r>
          </a:p>
          <a:p>
            <a:r>
              <a:rPr lang="en-US" sz="2400" dirty="0" smtClean="0"/>
              <a:t>Max throughput</a:t>
            </a:r>
          </a:p>
          <a:p>
            <a:r>
              <a:rPr lang="en-US" sz="2400" dirty="0" smtClean="0"/>
              <a:t>Min turnaround time </a:t>
            </a:r>
          </a:p>
          <a:p>
            <a:r>
              <a:rPr lang="en-US" sz="2400" dirty="0" smtClean="0"/>
              <a:t>Min waiting time </a:t>
            </a:r>
          </a:p>
          <a:p>
            <a:r>
              <a:rPr lang="en-US" sz="24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300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 </a:t>
            </a:r>
            <a:r>
              <a:rPr lang="en-US" smtClean="0"/>
              <a:t>3</a:t>
            </a:r>
            <a:r>
              <a:rPr lang="en-US" i="1" baseline="-2500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Suppose that the processes arrive in the order: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  </a:t>
            </a:r>
            <a:br>
              <a:rPr lang="en-US" i="1" baseline="-25000" smtClean="0"/>
            </a:br>
            <a:r>
              <a:rPr lang="en-US" smtClean="0"/>
              <a:t>The Gantt Chart for the schedule is: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endParaRPr lang="en-US" sz="230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30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 = 0;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 = 24;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276725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4938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b="1" smtClean="0"/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15940</TotalTime>
  <Words>1203</Words>
  <Application>Microsoft Office PowerPoint</Application>
  <PresentationFormat>Custom</PresentationFormat>
  <Paragraphs>361</Paragraphs>
  <Slides>29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os-8</vt:lpstr>
      <vt:lpstr>Clip</vt:lpstr>
      <vt:lpstr>Equation</vt:lpstr>
      <vt:lpstr>Chapter 5:  CPU Scheduling NARZU TARANNUM(NAT)  LECTURER DEPT. OF CSE, BRAC UNIVERSITY  </vt:lpstr>
      <vt:lpstr>Chapter 5:  CPU Scheduling</vt:lpstr>
      <vt:lpstr>Objectives</vt:lpstr>
      <vt:lpstr>Basic Concepts</vt:lpstr>
      <vt:lpstr>CPU Scheduler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Non-Preemptive SJF</vt:lpstr>
      <vt:lpstr>Example of Preemptive SJF</vt:lpstr>
      <vt:lpstr>Example of SJF</vt:lpstr>
      <vt:lpstr>Example of Shortest-remaining-time-first</vt:lpstr>
      <vt:lpstr>Determining Length of Next CPU Burst</vt:lpstr>
      <vt:lpstr>Examples of Exponential Averaging</vt:lpstr>
      <vt:lpstr>Prediction of the Length of the Next CPU Burst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 scheduling</vt:lpstr>
      <vt:lpstr>Example of Multilevel Feedback Queue</vt:lpstr>
      <vt:lpstr>Multilevel Feedback Queues</vt:lpstr>
      <vt:lpstr>End of Chapter 5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Narzu Tarannum</cp:lastModifiedBy>
  <cp:revision>191</cp:revision>
  <cp:lastPrinted>2011-02-07T04:52:44Z</cp:lastPrinted>
  <dcterms:created xsi:type="dcterms:W3CDTF">2011-02-10T17:10:04Z</dcterms:created>
  <dcterms:modified xsi:type="dcterms:W3CDTF">2019-02-03T10:57:54Z</dcterms:modified>
</cp:coreProperties>
</file>