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280" r:id="rId10"/>
    <p:sldId id="327" r:id="rId11"/>
    <p:sldId id="329" r:id="rId12"/>
    <p:sldId id="328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01" r:id="rId22"/>
    <p:sldId id="306" r:id="rId23"/>
    <p:sldId id="345" r:id="rId24"/>
    <p:sldId id="303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4" r:id="rId43"/>
    <p:sldId id="347" r:id="rId44"/>
    <p:sldId id="344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jpe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67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2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EFAAF7-C7BD-4602-8599-03C959C62003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34805C-7696-4A10-897E-572AB8DA1C71}" type="datetime1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7.jpeg"/><Relationship Id="rId4" Type="http://schemas.openxmlformats.org/officeDocument/2006/relationships/image" Target="../media/image6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7.jpeg"/><Relationship Id="rId4" Type="http://schemas.openxmlformats.org/officeDocument/2006/relationships/image" Target="../media/image7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For Slides Thanks 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Prof. </a:t>
            </a:r>
            <a:r>
              <a:rPr lang="bn-BD" sz="2400" dirty="0" smtClean="0">
                <a:solidFill>
                  <a:srgbClr val="FFFF00"/>
                </a:solidFill>
              </a:rPr>
              <a:t>S. M. Lutful Kabir</a:t>
            </a:r>
            <a:r>
              <a:rPr lang="bn-BD" sz="2400" dirty="0" smtClean="0">
                <a:solidFill>
                  <a:schemeClr val="tx1"/>
                </a:solidFill>
              </a:rPr>
              <a:t/>
            </a:r>
            <a:br>
              <a:rPr lang="bn-BD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330: 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Polynomial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Polynomial equations are a simple class of algebric equations that are represented as follows: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This is called nth degree polynomial and has n numbers of roots. The roots may be </a:t>
            </a:r>
          </a:p>
          <a:p>
            <a:pPr lvl="1"/>
            <a:r>
              <a:rPr lang="bn-BD" sz="2000" dirty="0" smtClean="0"/>
              <a:t>real and different</a:t>
            </a:r>
          </a:p>
          <a:p>
            <a:pPr lvl="1"/>
            <a:r>
              <a:rPr lang="bn-BD" sz="2000" dirty="0" smtClean="0"/>
              <a:t>real and repeated</a:t>
            </a:r>
          </a:p>
          <a:p>
            <a:pPr lvl="1"/>
            <a:r>
              <a:rPr lang="bn-BD" sz="2000" dirty="0" smtClean="0"/>
              <a:t>complex number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3608" y="2588270"/>
          <a:ext cx="7364955" cy="6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3" imgW="2844720" imgH="241200" progId="Equation.3">
                  <p:embed/>
                </p:oleObj>
              </mc:Choice>
              <mc:Fallback>
                <p:oleObj name="Equation" r:id="rId3" imgW="2844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88270"/>
                        <a:ext cx="7364955" cy="6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Polynomial equations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Since complex roots appear in pairs, if n is odd, then the polynomial has at least one real root. For example, a cubic equation of the type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will have at least one real root and the remaining two may be real or complex roots. Some specific examples of polynomial equations are: 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15816" y="2996952"/>
          <a:ext cx="3548903" cy="55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96952"/>
                        <a:ext cx="3548903" cy="55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7784" y="4797152"/>
          <a:ext cx="2808312" cy="16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5" imgW="1193760" imgH="698400" progId="Equation.3">
                  <p:embed/>
                </p:oleObj>
              </mc:Choice>
              <mc:Fallback>
                <p:oleObj name="Equation" r:id="rId5" imgW="119376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97152"/>
                        <a:ext cx="2808312" cy="164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Transcendental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A non-algebric equation is called transcendantal equation.</a:t>
            </a:r>
          </a:p>
          <a:p>
            <a:r>
              <a:rPr lang="bn-BD" sz="2400" dirty="0" smtClean="0"/>
              <a:t>These include trigonometric, exponential and logarithmic functions</a:t>
            </a:r>
          </a:p>
          <a:p>
            <a:r>
              <a:rPr lang="bn-BD" sz="2400" dirty="0" smtClean="0"/>
              <a:t>Examples of transcendantal equation are:</a:t>
            </a:r>
            <a:endParaRPr lang="en-US" sz="2400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59212" y="3643314"/>
          <a:ext cx="2464916" cy="252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3" imgW="1041120" imgH="1066680" progId="Equation.3">
                  <p:embed/>
                </p:oleObj>
              </mc:Choice>
              <mc:Fallback>
                <p:oleObj name="Equation" r:id="rId3" imgW="1041120" imgH="1066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212" y="3643314"/>
                        <a:ext cx="2464916" cy="252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An iterative technique usually begins with an approximate value of the root, known as the initial guess, which is then successively corrected iteration by iteration under a certain mathematical basis </a:t>
            </a:r>
          </a:p>
          <a:p>
            <a:r>
              <a:rPr lang="bn-BD" sz="2400" dirty="0" smtClean="0"/>
              <a:t>The process of iteration stops when the desired level of accuracy is obtained</a:t>
            </a:r>
          </a:p>
          <a:p>
            <a:r>
              <a:rPr lang="bn-BD" sz="2400" dirty="0" smtClean="0"/>
              <a:t>Since </a:t>
            </a:r>
            <a:r>
              <a:rPr lang="en-US" sz="2400" dirty="0" smtClean="0"/>
              <a:t>,in many cases, </a:t>
            </a:r>
            <a:r>
              <a:rPr lang="bn-BD" sz="2400" dirty="0" smtClean="0"/>
              <a:t>the iterative method needs a large number of iterations and arithmatic opeartion to reach a solution, the use of computers has become inevitable to make the task simple and efficient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Iterative methods, based on the number of guesses they use, can be categorized into two categories:</a:t>
            </a:r>
          </a:p>
          <a:p>
            <a:pPr lvl="1"/>
            <a:r>
              <a:rPr lang="bn-BD" sz="2000" dirty="0" smtClean="0"/>
              <a:t>Bracketing methods (Interpolation methods)</a:t>
            </a:r>
          </a:p>
          <a:p>
            <a:pPr lvl="1"/>
            <a:r>
              <a:rPr lang="bn-BD" sz="2000" dirty="0" smtClean="0"/>
              <a:t>Open end methods (Extrapolation methods)</a:t>
            </a:r>
          </a:p>
          <a:p>
            <a:r>
              <a:rPr lang="bn-BD" sz="2400" dirty="0" smtClean="0"/>
              <a:t>Bracketing methods starts with two initial guesses that ‘bracket’ the root and then systematically reduce the width of the bracket until the solution is reached</a:t>
            </a:r>
          </a:p>
          <a:p>
            <a:r>
              <a:rPr lang="bn-BD" sz="2400" dirty="0" smtClean="0"/>
              <a:t>Two popular methods under Bracketing category are</a:t>
            </a:r>
          </a:p>
          <a:p>
            <a:pPr lvl="1"/>
            <a:r>
              <a:rPr lang="bn-BD" sz="2000" dirty="0" smtClean="0"/>
              <a:t>Bisection method</a:t>
            </a:r>
          </a:p>
          <a:p>
            <a:pPr lvl="1"/>
            <a:r>
              <a:rPr lang="bn-BD" sz="2000" dirty="0" smtClean="0"/>
              <a:t>False position method</a:t>
            </a:r>
          </a:p>
          <a:p>
            <a:r>
              <a:rPr lang="bn-BD" sz="2400" dirty="0" smtClean="0"/>
              <a:t>These methods are based on the assumption that the function changes sign in the vicinity of a root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Open end methods use a single starting value or two values that do not necessarily bracket the root</a:t>
            </a:r>
          </a:p>
          <a:p>
            <a:r>
              <a:rPr lang="bn-BD" sz="2400" dirty="0" smtClean="0"/>
              <a:t>The following iterative methods fall under this category:</a:t>
            </a:r>
          </a:p>
          <a:p>
            <a:pPr lvl="1"/>
            <a:r>
              <a:rPr lang="bn-BD" sz="2000" dirty="0" smtClean="0"/>
              <a:t>Newton-Raphson method</a:t>
            </a:r>
          </a:p>
          <a:p>
            <a:pPr lvl="1"/>
            <a:r>
              <a:rPr lang="bn-BD" sz="2000" dirty="0" smtClean="0"/>
              <a:t>Secant method</a:t>
            </a:r>
          </a:p>
          <a:p>
            <a:pPr lvl="1"/>
            <a:r>
              <a:rPr lang="bn-BD" sz="2000" dirty="0" smtClean="0"/>
              <a:t>Muller’s method</a:t>
            </a:r>
          </a:p>
          <a:p>
            <a:pPr lvl="1"/>
            <a:r>
              <a:rPr lang="bn-BD" sz="2000" dirty="0" smtClean="0"/>
              <a:t>Fixed-point method</a:t>
            </a:r>
          </a:p>
          <a:p>
            <a:pPr lvl="1"/>
            <a:r>
              <a:rPr lang="bn-BD" sz="2000" dirty="0" smtClean="0"/>
              <a:t>Bairstow’s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Before an iterative process is initaited, we have to determine either an approximate value of root or a ‘search’ interval that contains a root</a:t>
            </a:r>
          </a:p>
          <a:p>
            <a:r>
              <a:rPr lang="bn-BD" sz="2400" dirty="0" smtClean="0"/>
              <a:t>One simple method is to plot the function</a:t>
            </a:r>
          </a:p>
          <a:p>
            <a:r>
              <a:rPr lang="bn-BD" sz="2400" dirty="0" smtClean="0"/>
              <a:t>Graphical representation will not only provide us rough estimate of the root but also help us in understanding the properties of the function</a:t>
            </a:r>
          </a:p>
          <a:p>
            <a:pPr>
              <a:buNone/>
            </a:pPr>
            <a:r>
              <a:rPr lang="bn-BD" sz="2400" b="1" dirty="0" smtClean="0"/>
              <a:t>Largest possible root</a:t>
            </a:r>
          </a:p>
          <a:p>
            <a:r>
              <a:rPr lang="bn-BD" sz="2400" dirty="0" smtClean="0"/>
              <a:t>For a polynomial represented by</a:t>
            </a:r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the largest possible root is given by</a:t>
            </a:r>
            <a:endParaRPr lang="en-US" sz="2400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79712" y="5098336"/>
          <a:ext cx="5781204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3" imgW="2844720" imgH="241200" progId="Equation.3">
                  <p:embed/>
                </p:oleObj>
              </mc:Choice>
              <mc:Fallback>
                <p:oleObj name="Equation" r:id="rId3" imgW="2844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98336"/>
                        <a:ext cx="5781204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934717" y="5830262"/>
          <a:ext cx="1357363" cy="83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5" imgW="698400" imgH="431640" progId="Equation.3">
                  <p:embed/>
                </p:oleObj>
              </mc:Choice>
              <mc:Fallback>
                <p:oleObj name="Equation" r:id="rId5" imgW="698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717" y="5830262"/>
                        <a:ext cx="1357363" cy="839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2400" b="1" u="sng" dirty="0" smtClean="0"/>
              <a:t>Search Bracket</a:t>
            </a:r>
          </a:p>
          <a:p>
            <a:r>
              <a:rPr lang="bn-BD" sz="2400" dirty="0" smtClean="0"/>
              <a:t>Another relationship that might be useful for determining the search intervals that contain the real roots of a polynomial is</a:t>
            </a:r>
          </a:p>
          <a:p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400" dirty="0" smtClean="0"/>
              <a:t>	where x is the root of the polynomial. This will be the maximum absolute value of the roots</a:t>
            </a:r>
          </a:p>
          <a:p>
            <a:r>
              <a:rPr lang="bn-BD" sz="2400" dirty="0" smtClean="0"/>
              <a:t>That means that no roots exceed x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 in absolute magnitude and thus, all real roots lie within the interval </a:t>
            </a:r>
          </a:p>
          <a:p>
            <a:pPr>
              <a:buNone/>
            </a:pPr>
            <a:r>
              <a:rPr lang="bn-BD" sz="2400" dirty="0" smtClean="0"/>
              <a:t>				(-|x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 </a:t>
            </a:r>
            <a:r>
              <a:rPr lang="bn-BD" sz="2400" dirty="0" smtClean="0"/>
              <a:t>|,|x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|)</a:t>
            </a:r>
            <a:endParaRPr lang="en-US" sz="2400" baseline="-25000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131840" y="3005583"/>
          <a:ext cx="2816719" cy="9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3" imgW="1574640" imgH="558720" progId="Equation.3">
                  <p:embed/>
                </p:oleObj>
              </mc:Choice>
              <mc:Fallback>
                <p:oleObj name="Equation" r:id="rId3" imgW="157464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05583"/>
                        <a:ext cx="2816719" cy="99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Starting an iterative process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There is another relationship that suggests an interval for roots.</a:t>
            </a:r>
          </a:p>
          <a:p>
            <a:r>
              <a:rPr lang="bn-BD" sz="2400" dirty="0" smtClean="0"/>
              <a:t>All roots x satisfy the inequality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where the ‘max’ denotes the maximum of the absolute values of |a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1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|,...... |a</a:t>
            </a:r>
            <a:r>
              <a:rPr lang="bn-BD" sz="2400" baseline="-25000" dirty="0" smtClean="0"/>
              <a:t>n-2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n-1</a:t>
            </a:r>
            <a:r>
              <a:rPr lang="bn-BD" sz="2400" dirty="0" smtClean="0"/>
              <a:t>|</a:t>
            </a:r>
            <a:endParaRPr lang="en-US" sz="2400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700909" y="3140968"/>
          <a:ext cx="5535387" cy="10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3" imgW="2425680" imgH="444240" progId="Equation.3">
                  <p:embed/>
                </p:oleObj>
              </mc:Choice>
              <mc:Fallback>
                <p:oleObj name="Equation" r:id="rId3" imgW="2425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909" y="3140968"/>
                        <a:ext cx="5535387" cy="10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5256584"/>
          </a:xfrm>
        </p:spPr>
        <p:txBody>
          <a:bodyPr>
            <a:noAutofit/>
          </a:bodyPr>
          <a:lstStyle/>
          <a:p>
            <a:r>
              <a:rPr lang="bn-BD" sz="2400" dirty="0" smtClean="0"/>
              <a:t>Consider the polynomial equation</a:t>
            </a:r>
          </a:p>
          <a:p>
            <a:r>
              <a:rPr lang="bn-BD" sz="2400" dirty="0" smtClean="0"/>
              <a:t>Estimate the possible initial guess value</a:t>
            </a:r>
          </a:p>
          <a:p>
            <a:pPr>
              <a:buNone/>
            </a:pPr>
            <a:r>
              <a:rPr lang="bn-BD" sz="2400" dirty="0" smtClean="0"/>
              <a:t>------------------------------------------</a:t>
            </a:r>
          </a:p>
          <a:p>
            <a:r>
              <a:rPr lang="bn-BD" sz="2400" dirty="0" smtClean="0"/>
              <a:t>The largest possible root is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That is, no root can be larger than the value 4</a:t>
            </a:r>
          </a:p>
          <a:p>
            <a:r>
              <a:rPr lang="bn-BD" sz="2400" dirty="0" smtClean="0"/>
              <a:t>All roots must satisfy the relation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Therefore, all real roots lie in the interval                      . </a:t>
            </a:r>
          </a:p>
          <a:p>
            <a:r>
              <a:rPr lang="bn-BD" sz="2400" dirty="0" smtClean="0"/>
              <a:t>We can use these two points as initial guesses for the bracketing methods and one of them for the open end methods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004048" y="4437112"/>
          <a:ext cx="3096344" cy="8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096344" cy="89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823174" y="5487252"/>
          <a:ext cx="1296144" cy="39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5" imgW="787320" imgH="241200" progId="Equation.3">
                  <p:embed/>
                </p:oleObj>
              </mc:Choice>
              <mc:Fallback>
                <p:oleObj name="Equation" r:id="rId5" imgW="7873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174" y="5487252"/>
                        <a:ext cx="1296144" cy="39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49018" y="1787806"/>
          <a:ext cx="299733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7" imgW="1409400" imgH="203040" progId="Equation.3">
                  <p:embed/>
                </p:oleObj>
              </mc:Choice>
              <mc:Fallback>
                <p:oleObj name="Equation" r:id="rId7" imgW="1409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18" y="1787806"/>
                        <a:ext cx="299733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27984" y="2996952"/>
          <a:ext cx="1357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9" imgW="698400" imgH="431640" progId="Equation.3">
                  <p:embed/>
                </p:oleObj>
              </mc:Choice>
              <mc:Fallback>
                <p:oleObj name="Equation" r:id="rId9" imgW="6984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996952"/>
                        <a:ext cx="1357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true error?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/>
          <a:lstStyle/>
          <a:p>
            <a:pPr hangingPunct="0"/>
            <a:r>
              <a:rPr lang="en-US" sz="2400" dirty="0" smtClean="0"/>
              <a:t>True error is the difference between the true value (also called the exact value) and the approximate value.</a:t>
            </a:r>
          </a:p>
          <a:p>
            <a:pPr hangingPunct="0"/>
            <a:r>
              <a:rPr lang="en-US" sz="2400" dirty="0" smtClean="0"/>
              <a:t>True Error </a:t>
            </a:r>
            <a:r>
              <a:rPr lang="bn-BD" sz="2400" dirty="0" smtClean="0"/>
              <a:t>=</a:t>
            </a:r>
            <a:r>
              <a:rPr lang="en-US" sz="2400" dirty="0" smtClean="0"/>
              <a:t> True value – Approximate value</a:t>
            </a:r>
            <a:endParaRPr lang="bn-BD" sz="2400" dirty="0" smtClean="0"/>
          </a:p>
          <a:p>
            <a:pPr hangingPunct="0">
              <a:buNone/>
            </a:pPr>
            <a:r>
              <a:rPr lang="bn-BD" sz="2400" b="1" u="sng" dirty="0" smtClean="0"/>
              <a:t>Example 1</a:t>
            </a:r>
          </a:p>
          <a:p>
            <a:pPr hangingPunct="0"/>
            <a:r>
              <a:rPr lang="en-US" sz="2400" dirty="0" smtClean="0"/>
              <a:t>The derivative of a function  at a particular value of  can be approximately calculated by</a:t>
            </a:r>
            <a:endParaRPr lang="bn-BD" sz="2400" dirty="0" smtClean="0"/>
          </a:p>
          <a:p>
            <a:pPr hangingPunct="0">
              <a:buNone/>
            </a:pPr>
            <a:endParaRPr lang="en-US" sz="2400" dirty="0" smtClean="0"/>
          </a:p>
          <a:p>
            <a:pPr hangingPunct="0">
              <a:buNone/>
            </a:pPr>
            <a:endParaRPr lang="bn-BD" sz="2400" dirty="0" smtClean="0"/>
          </a:p>
          <a:p>
            <a:pPr hangingPunct="0">
              <a:buNone/>
            </a:pPr>
            <a:r>
              <a:rPr lang="en-US" sz="2400" dirty="0" smtClean="0"/>
              <a:t>For 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 </a:t>
            </a:r>
            <a:r>
              <a:rPr lang="en-US" sz="2400" dirty="0" smtClean="0"/>
              <a:t>and </a:t>
            </a:r>
            <a:r>
              <a:rPr lang="bn-BD" sz="2400" i="1" dirty="0" smtClean="0"/>
              <a:t>h=0.3</a:t>
            </a:r>
            <a:r>
              <a:rPr lang="en-US" sz="2400" dirty="0" smtClean="0"/>
              <a:t>, find</a:t>
            </a:r>
            <a:r>
              <a:rPr lang="bn-BD" sz="2400" dirty="0" smtClean="0"/>
              <a:t> at x=2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a) the approximate value of </a:t>
            </a:r>
            <a:r>
              <a:rPr lang="bn-BD" sz="2400" i="1" dirty="0" smtClean="0"/>
              <a:t>f’(x)</a:t>
            </a:r>
            <a:endParaRPr lang="en-US" sz="2400" i="1" dirty="0" smtClean="0"/>
          </a:p>
          <a:p>
            <a:pPr hangingPunct="0">
              <a:buNone/>
            </a:pPr>
            <a:r>
              <a:rPr lang="en-US" sz="2400" dirty="0" smtClean="0"/>
              <a:t>	b) the true value of </a:t>
            </a:r>
            <a:r>
              <a:rPr lang="bn-BD" sz="2400" i="1" dirty="0" smtClean="0"/>
              <a:t>f’(x)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c) the true error</a:t>
            </a:r>
          </a:p>
          <a:p>
            <a:endParaRPr 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627784" y="4149080"/>
          <a:ext cx="26304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3" imgW="1485720" imgH="393480" progId="Equation.3">
                  <p:embed/>
                </p:oleObj>
              </mc:Choice>
              <mc:Fallback>
                <p:oleObj name="Equation" r:id="rId3" imgW="14857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49080"/>
                        <a:ext cx="26304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58950" y="4725144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5" imgW="812520" imgH="228600" progId="Equation.3">
                  <p:embed/>
                </p:oleObj>
              </mc:Choice>
              <mc:Fallback>
                <p:oleObj name="Equation" r:id="rId5" imgW="812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950" y="4725144"/>
                        <a:ext cx="152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bn-BD" sz="2400" dirty="0" smtClean="0"/>
              <a:t>We must have an objective criterion for deciding when to stop the process</a:t>
            </a:r>
          </a:p>
          <a:p>
            <a:r>
              <a:rPr lang="bn-BD" sz="2400" dirty="0" smtClean="0"/>
              <a:t>We may use one of the following tests</a:t>
            </a:r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a</a:t>
            </a:r>
            <a:r>
              <a:rPr lang="bn-BD" sz="2000" dirty="0" smtClean="0"/>
              <a:t> (absolute error in x)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r</a:t>
            </a:r>
            <a:r>
              <a:rPr lang="bn-BD" sz="2000" dirty="0" smtClean="0"/>
              <a:t> (relative error in x) x&lt;&gt;0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	 </a:t>
            </a:r>
            <a:r>
              <a:rPr lang="bn-BD" sz="2000" u="sng" dirty="0" smtClean="0"/>
              <a:t>&lt;</a:t>
            </a:r>
            <a:r>
              <a:rPr lang="bn-BD" sz="2000" dirty="0" smtClean="0"/>
              <a:t> E (value of function at root)</a:t>
            </a:r>
          </a:p>
          <a:p>
            <a:pPr lvl="1">
              <a:buNone/>
            </a:pPr>
            <a:endParaRPr lang="bn-BD" sz="2000" dirty="0" smtClean="0"/>
          </a:p>
          <a:p>
            <a:r>
              <a:rPr lang="bn-BD" sz="2400" dirty="0" smtClean="0"/>
              <a:t>There may be the situations where these tests may fail</a:t>
            </a:r>
          </a:p>
          <a:p>
            <a:r>
              <a:rPr lang="bn-BD" sz="2400" dirty="0" smtClean="0"/>
              <a:t>In cases where we do not know whether the process converges or not, we must have a limit on the number of iterations, like</a:t>
            </a:r>
          </a:p>
          <a:p>
            <a:pPr>
              <a:buNone/>
            </a:pPr>
            <a:r>
              <a:rPr lang="bn-BD" sz="2400" dirty="0" smtClean="0"/>
              <a:t>		Iterations </a:t>
            </a:r>
            <a:r>
              <a:rPr lang="bn-BD" sz="2400" u="sng" dirty="0" smtClean="0"/>
              <a:t>&gt;</a:t>
            </a:r>
            <a:r>
              <a:rPr lang="bn-BD" sz="2400" dirty="0" smtClean="0"/>
              <a:t> N (limit on iterations)</a:t>
            </a:r>
          </a:p>
          <a:p>
            <a:pPr lvl="1"/>
            <a:endParaRPr lang="en-US" sz="2000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112674" y="2852936"/>
          <a:ext cx="1269779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3" imgW="545760" imgH="253800" progId="Equation.3">
                  <p:embed/>
                </p:oleObj>
              </mc:Choice>
              <mc:Fallback>
                <p:oleObj name="Equation" r:id="rId3" imgW="545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674" y="2852936"/>
                        <a:ext cx="1269779" cy="415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261914" y="3299712"/>
          <a:ext cx="1005830" cy="8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5" imgW="571320" imgH="482400" progId="Equation.3">
                  <p:embed/>
                </p:oleObj>
              </mc:Choice>
              <mc:Fallback>
                <p:oleObj name="Equation" r:id="rId5" imgW="5713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14" y="3299712"/>
                        <a:ext cx="1005830" cy="849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274622" y="4166096"/>
          <a:ext cx="974080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7" imgW="507960" imgH="253800" progId="Equation.3">
                  <p:embed/>
                </p:oleObj>
              </mc:Choice>
              <mc:Fallback>
                <p:oleObj name="Equation" r:id="rId7" imgW="5079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22" y="4166096"/>
                        <a:ext cx="974080" cy="4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/>
              <a:t>An equation , where  is a 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T</a:t>
            </a:r>
            <a:r>
              <a:rPr lang="en-US" sz="3000" dirty="0" smtClean="0">
                <a:solidFill>
                  <a:schemeClr val="accent1"/>
                </a:solidFill>
              </a:rPr>
              <a:t>here may not be any roots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,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does not change sign</a:t>
            </a:r>
            <a:endParaRPr lang="en-US" sz="30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58" y="7141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jjjjkkk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M</a:t>
            </a:r>
            <a:r>
              <a:rPr lang="en-US" sz="3000" dirty="0" smtClean="0">
                <a:solidFill>
                  <a:schemeClr val="accent1"/>
                </a:solidFill>
              </a:rPr>
              <a:t>ore than one root  may exist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changes sign between the two points 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, </a:t>
            </a:r>
            <a:r>
              <a:rPr lang="bn-BD" sz="2400" dirty="0" smtClean="0"/>
              <a:t> </a:t>
            </a:r>
            <a:r>
              <a:rPr lang="en-US" sz="2400" dirty="0" smtClean="0"/>
              <a:t>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11190" y="2204864"/>
          <a:ext cx="16169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190" y="2204864"/>
                        <a:ext cx="161699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2609874"/>
          <a:ext cx="2419829" cy="3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09874"/>
                        <a:ext cx="2419829" cy="38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 , </a:t>
            </a:r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 smtClean="0"/>
              <a:t>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 </a:t>
            </a:r>
            <a:r>
              <a:rPr lang="en-US" sz="2400" dirty="0" smtClean="0"/>
              <a:t>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75656" y="2234844"/>
          <a:ext cx="18335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34844"/>
                        <a:ext cx="183357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72000" y="3212976"/>
          <a:ext cx="157163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12976"/>
                        <a:ext cx="1571636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96654" y="4497684"/>
          <a:ext cx="135732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990360" imgH="228600" progId="Equation.3">
                  <p:embed/>
                </p:oleObj>
              </mc:Choice>
              <mc:Fallback>
                <p:oleObj name="Equation" r:id="rId7" imgW="990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54" y="4497684"/>
                        <a:ext cx="1357322" cy="3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28728" y="5294004"/>
          <a:ext cx="1514330" cy="36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9" imgW="990360" imgH="228600" progId="Equation.3">
                  <p:embed/>
                </p:oleObj>
              </mc:Choice>
              <mc:Fallback>
                <p:oleObj name="Equation" r:id="rId9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94004"/>
                        <a:ext cx="1514330" cy="367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443717" y="6093296"/>
          <a:ext cx="1647757" cy="38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1" imgW="990360" imgH="228600" progId="Equation.3">
                  <p:embed/>
                </p:oleObj>
              </mc:Choice>
              <mc:Fallback>
                <p:oleObj name="Equation" r:id="rId11" imgW="990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717" y="6093296"/>
                        <a:ext cx="1647757" cy="38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82" y="1579578"/>
                        <a:ext cx="1797428" cy="8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1371600" imgH="482400" progId="Equation.3">
                  <p:embed/>
                </p:oleObj>
              </mc:Choice>
              <mc:Fallback>
                <p:oleObj name="Equation" r:id="rId5" imgW="1371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35" y="2897906"/>
                        <a:ext cx="324854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00166" y="4005064"/>
          <a:ext cx="714380" cy="5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7" imgW="291960" imgH="241200" progId="Equation.3">
                  <p:embed/>
                </p:oleObj>
              </mc:Choice>
              <mc:Fallback>
                <p:oleObj name="Equation" r:id="rId7" imgW="2919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005064"/>
                        <a:ext cx="714380" cy="59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00166" y="4797152"/>
          <a:ext cx="642942" cy="6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9" imgW="253800" imgH="241200" progId="Equation.3">
                  <p:embed/>
                </p:oleObj>
              </mc:Choice>
              <mc:Fallback>
                <p:oleObj name="Equation" r:id="rId9" imgW="2538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97152"/>
                        <a:ext cx="642942" cy="61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241200" imgH="253800" progId="Equation.3">
                  <p:embed/>
                </p:oleObj>
              </mc:Choice>
              <mc:Fallback>
                <p:oleObj name="Equation" r:id="rId3" imgW="241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57826"/>
                        <a:ext cx="54726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12714" y="2462916"/>
          <a:ext cx="1167118" cy="59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495000" imgH="253800" progId="Equation.3">
                  <p:embed/>
                </p:oleObj>
              </mc:Choice>
              <mc:Fallback>
                <p:oleObj name="Equation" r:id="rId5" imgW="4950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714" y="2462916"/>
                        <a:ext cx="1167118" cy="59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72280" y="2162836"/>
          <a:ext cx="333002" cy="53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80" y="2162836"/>
                        <a:ext cx="333002" cy="53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True error for the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400" dirty="0" smtClean="0"/>
              <a:t>The approximate value is obtained from the previous equation as 10.265</a:t>
            </a:r>
          </a:p>
          <a:p>
            <a:r>
              <a:rPr lang="bn-BD" sz="2400" dirty="0" smtClean="0"/>
              <a:t>The true value can be obtainted from the derivative of the function</a:t>
            </a:r>
          </a:p>
          <a:p>
            <a:endParaRPr lang="bn-BD" sz="2400" dirty="0" smtClean="0"/>
          </a:p>
          <a:p>
            <a:r>
              <a:rPr lang="bn-BD" sz="2400" dirty="0" smtClean="0"/>
              <a:t>The true value from the above equation is 9.514</a:t>
            </a:r>
          </a:p>
          <a:p>
            <a:pPr hangingPunct="0"/>
            <a:r>
              <a:rPr lang="en-US" sz="2400" dirty="0" smtClean="0"/>
              <a:t>True error = True value – Approximate value</a:t>
            </a:r>
            <a:r>
              <a:rPr lang="bn-BD" sz="2400" dirty="0" smtClean="0"/>
              <a:t> = -0.7506</a:t>
            </a:r>
            <a:endParaRPr lang="en-US" sz="2400" dirty="0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315" y="3140968"/>
          <a:ext cx="2644709" cy="4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315" y="3140968"/>
                        <a:ext cx="2644709" cy="4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 fontScale="77500" lnSpcReduction="20000"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endParaRPr lang="en-US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557628" y="3895392"/>
          <a:ext cx="4243808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1879560" imgH="203040" progId="Equation.3">
                  <p:embed/>
                </p:oleObj>
              </mc:Choice>
              <mc:Fallback>
                <p:oleObj name="Equation" r:id="rId3" imgW="18795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628" y="3895392"/>
                        <a:ext cx="4243808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85720" y="300037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98" y="304784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72816"/>
                        <a:ext cx="2953733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3632040" imgH="241200" progId="Equation.3">
                  <p:embed/>
                </p:oleObj>
              </mc:Choice>
              <mc:Fallback>
                <p:oleObj name="Equation" r:id="rId5" imgW="3632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51" y="2780928"/>
                        <a:ext cx="7192749" cy="47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7" imgW="4267080" imgH="241200" progId="Equation.3">
                  <p:embed/>
                </p:oleObj>
              </mc:Choice>
              <mc:Fallback>
                <p:oleObj name="Equation" r:id="rId7" imgW="4267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83" y="3212976"/>
                        <a:ext cx="8110121" cy="458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9" imgW="3746160" imgH="241200" progId="Equation.3">
                  <p:embed/>
                </p:oleObj>
              </mc:Choice>
              <mc:Fallback>
                <p:oleObj name="Equation" r:id="rId9" imgW="3746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4227852"/>
                        <a:ext cx="7534049" cy="485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cannot be calculated as we do not have a previous approximation</a:t>
            </a:r>
          </a:p>
          <a:p>
            <a:endParaRPr lang="en-US" sz="3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4" imgW="3708360" imgH="241200" progId="Equation.3">
                  <p:embed/>
                </p:oleObj>
              </mc:Choice>
              <mc:Fallback>
                <p:oleObj name="Equation" r:id="rId4" imgW="3708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" y="2970883"/>
                        <a:ext cx="8786842" cy="48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283220" y="4770114"/>
          <a:ext cx="47506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6" imgW="241200" imgH="253800" progId="Equation.3">
                  <p:embed/>
                </p:oleObj>
              </mc:Choice>
              <mc:Fallback>
                <p:oleObj name="Equation" r:id="rId6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220" y="4770114"/>
                        <a:ext cx="475064" cy="50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bn-BD" sz="2400" dirty="0" smtClean="0"/>
              <a:t>=0.082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487452" y="1634824"/>
          <a:ext cx="1656184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452" y="1634824"/>
                        <a:ext cx="1656184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5" imgW="4775040" imgH="241200" progId="Equation.3">
                  <p:embed/>
                </p:oleObj>
              </mc:Choice>
              <mc:Fallback>
                <p:oleObj name="Equation" r:id="rId5" imgW="4775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492896"/>
                        <a:ext cx="9036496" cy="45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7" imgW="4203360" imgH="241200" progId="Equation.3">
                  <p:embed/>
                </p:oleObj>
              </mc:Choice>
              <mc:Fallback>
                <p:oleObj name="Equation" r:id="rId7" imgW="42033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8" y="3068960"/>
                        <a:ext cx="8374126" cy="48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05822" y="1814844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241200" imgH="253800" progId="Equation.3">
                  <p:embed/>
                </p:oleObj>
              </mc:Choice>
              <mc:Fallback>
                <p:oleObj name="Equation" r:id="rId3" imgW="241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822" y="1814844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5" imgW="1396800" imgH="482400" progId="Equation.3">
                  <p:embed/>
                </p:oleObj>
              </mc:Choice>
              <mc:Fallback>
                <p:oleObj name="Equation" r:id="rId5" imgW="13968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3466"/>
                        <a:ext cx="250133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8619" y="3371982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7" imgW="241200" imgH="253800" progId="Equation.3">
                  <p:embed/>
                </p:oleObj>
              </mc:Choice>
              <mc:Fallback>
                <p:oleObj name="Equation" r:id="rId7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19" y="3371982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4" imgW="4991040" imgH="241200" progId="Equation.3">
                  <p:embed/>
                </p:oleObj>
              </mc:Choice>
              <mc:Fallback>
                <p:oleObj name="Equation" r:id="rId4" imgW="49910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4" y="2348880"/>
                        <a:ext cx="893657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6" imgW="4330440" imgH="241200" progId="Equation.3">
                  <p:embed/>
                </p:oleObj>
              </mc:Choice>
              <mc:Fallback>
                <p:oleObj name="Equation" r:id="rId6" imgW="433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852937"/>
                        <a:ext cx="8208911" cy="4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916797" y="4350114"/>
          <a:ext cx="425423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8" imgW="241200" imgH="253800" progId="Equation.3">
                  <p:embed/>
                </p:oleObj>
              </mc:Choice>
              <mc:Fallback>
                <p:oleObj name="Equation" r:id="rId8" imgW="241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797" y="4350114"/>
                        <a:ext cx="425423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9" imgW="241195" imgH="253890" progId="Equation.3">
                  <p:embed/>
                </p:oleObj>
              </mc:Choice>
              <mc:Fallback>
                <p:oleObj name="Equation" r:id="rId9" imgW="241195" imgH="25389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1" imgW="431613" imgH="228501" progId="Equation.3">
                  <p:embed/>
                </p:oleObj>
              </mc:Choice>
              <mc:Fallback>
                <p:oleObj name="Equation" r:id="rId11" imgW="431613" imgH="228501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3" imgW="748975" imgH="203112" progId="Equation.3">
                  <p:embed/>
                </p:oleObj>
              </mc:Choice>
              <mc:Fallback>
                <p:oleObj name="Equation" r:id="rId13" imgW="748975" imgH="203112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5" imgW="837836" imgH="203112" progId="Equation.3">
                  <p:embed/>
                </p:oleObj>
              </mc:Choice>
              <mc:Fallback>
                <p:oleObj name="Equation" r:id="rId15" imgW="837836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17" imgW="850531" imgH="203112" progId="Equation.3">
                  <p:embed/>
                </p:oleObj>
              </mc:Choice>
              <mc:Fallback>
                <p:oleObj name="Equation" r:id="rId17" imgW="850531" imgH="20311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9" imgW="748975" imgH="203112" progId="Equation.3">
                  <p:embed/>
                </p:oleObj>
              </mc:Choice>
              <mc:Fallback>
                <p:oleObj name="Equation" r:id="rId19" imgW="748975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21" imgW="850531" imgH="203112" progId="Equation.3">
                  <p:embed/>
                </p:oleObj>
              </mc:Choice>
              <mc:Fallback>
                <p:oleObj name="Equation" r:id="rId21" imgW="850531" imgH="20311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23" imgW="914400" imgH="203200" progId="Equation.3">
                  <p:embed/>
                </p:oleObj>
              </mc:Choice>
              <mc:Fallback>
                <p:oleObj name="Equation" r:id="rId23" imgW="9144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01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25" imgW="850531" imgH="203112" progId="Equation.3">
                  <p:embed/>
                </p:oleObj>
              </mc:Choice>
              <mc:Fallback>
                <p:oleObj name="Equation" r:id="rId25" imgW="850531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27" imgW="748975" imgH="203112" progId="Equation.3">
                  <p:embed/>
                </p:oleObj>
              </mc:Choice>
              <mc:Fallback>
                <p:oleObj name="Equation" r:id="rId27" imgW="748975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29" imgW="837836" imgH="203112" progId="Equation.3">
                  <p:embed/>
                </p:oleObj>
              </mc:Choice>
              <mc:Fallback>
                <p:oleObj name="Equation" r:id="rId29" imgW="837836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31" imgW="926698" imgH="203112" progId="Equation.3">
                  <p:embed/>
                </p:oleObj>
              </mc:Choice>
              <mc:Fallback>
                <p:oleObj name="Equation" r:id="rId31" imgW="926698" imgH="203112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96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863280" imgH="228600" progId="Equation.3">
                  <p:embed/>
                </p:oleObj>
              </mc:Choice>
              <mc:Fallback>
                <p:oleObj name="Equation" r:id="rId3" imgW="863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67" y="3890764"/>
                        <a:ext cx="151992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1872208" cy="43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Magnitude of the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magnitude of true error does not show how bad the error is.  </a:t>
            </a:r>
            <a:endParaRPr lang="bn-BD" sz="2400" dirty="0" smtClean="0"/>
          </a:p>
          <a:p>
            <a:r>
              <a:rPr lang="en-US" sz="2400" dirty="0" smtClean="0"/>
              <a:t>A true error</a:t>
            </a:r>
            <a:r>
              <a:rPr lang="bn-BD" sz="1400" dirty="0" smtClean="0"/>
              <a:t> </a:t>
            </a:r>
            <a:r>
              <a:rPr lang="bn-BD" sz="2400" dirty="0" smtClean="0"/>
              <a:t>-0.75061</a:t>
            </a:r>
            <a:r>
              <a:rPr lang="en-US" sz="2400" dirty="0" smtClean="0"/>
              <a:t>  may seem to be small, but if the function given in the Example 1 were </a:t>
            </a:r>
            <a:r>
              <a:rPr lang="bn-BD" sz="2400" dirty="0" smtClean="0"/>
              <a:t>               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true error in calculating  </a:t>
            </a:r>
            <a:r>
              <a:rPr lang="bn-BD" sz="2400" i="1" dirty="0" smtClean="0"/>
              <a:t>f’(2)</a:t>
            </a:r>
            <a:r>
              <a:rPr lang="bn-BD" sz="1400" dirty="0" smtClean="0"/>
              <a:t> </a:t>
            </a:r>
            <a:r>
              <a:rPr lang="en-US" sz="2400" dirty="0" smtClean="0"/>
              <a:t>with </a:t>
            </a:r>
            <a:r>
              <a:rPr lang="bn-BD" sz="2400" i="1" dirty="0" smtClean="0"/>
              <a:t>h=0.3</a:t>
            </a:r>
            <a:r>
              <a:rPr lang="en-US" sz="2400" dirty="0" smtClean="0"/>
              <a:t> would be </a:t>
            </a:r>
            <a:r>
              <a:rPr lang="bn-BD" sz="2400" dirty="0" smtClean="0"/>
              <a:t>    </a:t>
            </a:r>
            <a:r>
              <a:rPr lang="en-US" sz="2400" dirty="0" smtClean="0"/>
              <a:t> </a:t>
            </a:r>
            <a:r>
              <a:rPr lang="bn-BD" sz="2400" dirty="0" smtClean="0"/>
              <a:t>-0.75061X10</a:t>
            </a:r>
            <a:r>
              <a:rPr lang="bn-BD" sz="2400" baseline="30000" dirty="0" smtClean="0"/>
              <a:t>-6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r>
              <a:rPr lang="en-US" sz="2400" dirty="0" smtClean="0"/>
              <a:t>This value of true error is smaller, even when the two problems are similar in that they use the same value of the function argument,</a:t>
            </a:r>
            <a:r>
              <a:rPr lang="bn-BD" sz="2400" dirty="0" smtClean="0"/>
              <a:t> </a:t>
            </a:r>
            <a:r>
              <a:rPr lang="bn-BD" sz="2400" i="1" dirty="0" smtClean="0"/>
              <a:t>x=2</a:t>
            </a:r>
            <a:r>
              <a:rPr lang="en-US" sz="2400" dirty="0" smtClean="0"/>
              <a:t>  and the step size, </a:t>
            </a:r>
            <a:r>
              <a:rPr lang="bn-BD" sz="2400" i="1" dirty="0" smtClean="0"/>
              <a:t>h=0.3</a:t>
            </a:r>
            <a:r>
              <a:rPr lang="en-US" sz="2400" dirty="0" smtClean="0"/>
              <a:t>  </a:t>
            </a:r>
            <a:endParaRPr lang="bn-BD" sz="2400" dirty="0" smtClean="0"/>
          </a:p>
          <a:p>
            <a:r>
              <a:rPr lang="en-US" sz="2400" dirty="0" smtClean="0"/>
              <a:t>This brings us to the definition of relative true error.</a:t>
            </a:r>
          </a:p>
          <a:p>
            <a:endParaRPr lang="en-US" dirty="0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2928926" y="3461566"/>
          <a:ext cx="2436032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61566"/>
                        <a:ext cx="2436032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3600" dirty="0" smtClean="0"/>
              <a:t>Figure 6 : </a:t>
            </a:r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has a single root a</a:t>
            </a:r>
            <a:r>
              <a:rPr lang="bn-BD" sz="3600" dirty="0" smtClean="0"/>
              <a:t>nd</a:t>
            </a:r>
            <a:r>
              <a:rPr lang="en-US" sz="3600" dirty="0" smtClean="0"/>
              <a:t> that cannot be bracketed</a:t>
            </a:r>
            <a:endParaRPr lang="en-US" sz="3600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091046" y="200688"/>
          <a:ext cx="2160240" cy="57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3" imgW="863280" imgH="228600" progId="Equation.3">
                  <p:embed/>
                </p:oleObj>
              </mc:Choice>
              <mc:Fallback>
                <p:oleObj name="Equation" r:id="rId3" imgW="863280" imgH="228600" progId="Equation.3">
                  <p:embed/>
                  <p:pic>
                    <p:nvPicPr>
                      <p:cNvPr id="0" name="Picture 11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046" y="200688"/>
                        <a:ext cx="2160240" cy="57182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59" y="3707912"/>
                        <a:ext cx="131008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230964"/>
                        <a:ext cx="2376264" cy="55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   </a:t>
            </a:r>
            <a:r>
              <a:rPr lang="en-US" dirty="0" smtClean="0"/>
              <a:t>has no root but changes sign</a:t>
            </a:r>
            <a:endParaRPr lang="en-US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712080" y="35798"/>
          <a:ext cx="1523638" cy="73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Picture 14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080" y="35798"/>
                        <a:ext cx="1523638" cy="738012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n-BD" sz="6000" dirty="0" smtClean="0"/>
          </a:p>
          <a:p>
            <a:pPr algn="ctr">
              <a:buNone/>
            </a:pPr>
            <a:r>
              <a:rPr lang="bn-BD" sz="9600" dirty="0" smtClean="0"/>
              <a:t>Thanks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Relative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Relative true error is denoted by </a:t>
            </a:r>
            <a:r>
              <a:rPr lang="bn-BD" sz="2400" dirty="0" smtClean="0"/>
              <a:t>  </a:t>
            </a:r>
            <a:r>
              <a:rPr lang="en-US" sz="2400" dirty="0" smtClean="0"/>
              <a:t>and is defined as the ratio between the true error and the true value.</a:t>
            </a:r>
            <a:r>
              <a:rPr lang="bn-BD" sz="2400" dirty="0" smtClean="0"/>
              <a:t>                                                				         True Error</a:t>
            </a:r>
          </a:p>
          <a:p>
            <a:pPr hangingPunct="0">
              <a:buNone/>
            </a:pPr>
            <a:r>
              <a:rPr lang="bn-BD" sz="2400" dirty="0" smtClean="0"/>
              <a:t>    </a:t>
            </a:r>
            <a:r>
              <a:rPr lang="en-US" sz="2400" dirty="0" smtClean="0"/>
              <a:t>Relative True Error</a:t>
            </a:r>
            <a:r>
              <a:rPr lang="bn-BD" sz="2400" dirty="0" smtClean="0"/>
              <a:t>, </a:t>
            </a:r>
            <a:r>
              <a:rPr lang="en-US" sz="2400" dirty="0" smtClean="0"/>
              <a:t> </a:t>
            </a:r>
            <a:r>
              <a:rPr lang="bn-BD" sz="2400" dirty="0" smtClean="0"/>
              <a:t> = -------- </a:t>
            </a:r>
          </a:p>
          <a:p>
            <a:pPr hangingPunct="0">
              <a:buNone/>
            </a:pPr>
            <a:r>
              <a:rPr lang="bn-BD" sz="2400" dirty="0" smtClean="0"/>
              <a:t>                                                                    True value</a:t>
            </a:r>
            <a:endParaRPr lang="en-US" sz="2400" dirty="0" smtClean="0"/>
          </a:p>
          <a:p>
            <a:r>
              <a:rPr lang="bn-BD" sz="2400" dirty="0" smtClean="0"/>
              <a:t>In both the case, the relative true error is 0.758895%</a:t>
            </a:r>
            <a:endParaRPr lang="en-US" sz="24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20673" y="1756191"/>
          <a:ext cx="392115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3" imgW="164880" imgH="228600" progId="Equation.3">
                  <p:embed/>
                </p:oleObj>
              </mc:Choice>
              <mc:Fallback>
                <p:oleObj name="Equation" r:id="rId3" imgW="164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673" y="1756191"/>
                        <a:ext cx="392115" cy="54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94169" y="2863942"/>
          <a:ext cx="39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69" y="2863942"/>
                        <a:ext cx="39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What is approximate error?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the previous section, we discussed how to calculate true errors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Such errors are calculated only if true values are known.  </a:t>
            </a:r>
            <a:endParaRPr lang="bn-BD" sz="2400" dirty="0" smtClean="0"/>
          </a:p>
          <a:p>
            <a:pPr hangingPunct="0"/>
            <a:r>
              <a:rPr lang="en-US" sz="2400" dirty="0" smtClean="0"/>
              <a:t>An example where this would be useful is when one is checking if a program is in working order and you know some examples where the true error is known </a:t>
            </a:r>
            <a:endParaRPr lang="bn-BD" sz="2400" dirty="0" smtClean="0"/>
          </a:p>
          <a:p>
            <a:pPr hangingPunct="0"/>
            <a:r>
              <a:rPr lang="en-US" sz="2400" dirty="0" smtClean="0"/>
              <a:t>But mostly we will not have the luxury of knowing true values as why would you want to find the approximate values if you know the true values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So when we are solving a problem numerically, we will only have access to approximate values </a:t>
            </a:r>
            <a:endParaRPr lang="bn-BD" sz="2400" dirty="0" smtClean="0"/>
          </a:p>
          <a:p>
            <a:pPr hangingPunct="0"/>
            <a:r>
              <a:rPr lang="en-US" sz="2400" dirty="0" smtClean="0"/>
              <a:t>We need to know how to quantify error for such cases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Definition of Approximate Error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 Approximate error is defined as the difference between the present approximation and previous approximation.</a:t>
            </a:r>
            <a:endParaRPr lang="bn-BD" sz="2400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>
              <a:buNone/>
            </a:pPr>
            <a:r>
              <a:rPr lang="bn-BD" sz="2200" dirty="0" smtClean="0"/>
              <a:t>  </a:t>
            </a:r>
            <a:r>
              <a:rPr lang="en-US" sz="2200" i="1" dirty="0" smtClean="0"/>
              <a:t>Approximate Error</a:t>
            </a:r>
            <a:r>
              <a:rPr lang="bn-BD" sz="2200" i="1" dirty="0" smtClean="0"/>
              <a:t>=</a:t>
            </a:r>
            <a:r>
              <a:rPr lang="en-US" sz="2200" i="1" dirty="0" smtClean="0"/>
              <a:t> Present Approximation – Previous Approximation</a:t>
            </a:r>
            <a:endParaRPr lang="bn-BD" sz="2200" i="1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/>
            <a:r>
              <a:rPr lang="en-US" sz="2400" dirty="0" smtClean="0"/>
              <a:t>Relative approximate error is defined as the ratio between the approximate error and the present approximation</a:t>
            </a:r>
            <a:endParaRPr lang="bn-BD" sz="2400" dirty="0" smtClean="0"/>
          </a:p>
          <a:p>
            <a:r>
              <a:rPr lang="bn-BD" sz="2400" dirty="0" smtClean="0"/>
              <a:t>In the previous exmple if we find the value of the derivative of the function at h=0.3 and h=0.15, the values 10.265 and 9.8799 respectively</a:t>
            </a:r>
          </a:p>
          <a:p>
            <a:r>
              <a:rPr lang="bn-BD" sz="2400" dirty="0" smtClean="0"/>
              <a:t>So the relative approximate error in percentage is -3.8942% </a:t>
            </a:r>
            <a:endParaRPr lang="en-US" sz="2400" dirty="0" smtClean="0"/>
          </a:p>
          <a:p>
            <a:pPr hangingPunct="0">
              <a:buNone/>
            </a:pPr>
            <a:endParaRPr lang="en-US" sz="35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U</a:t>
            </a:r>
            <a:r>
              <a:rPr lang="en-US" dirty="0" smtClean="0"/>
              <a:t>se relative approximate errors to minimize the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76" y="1785927"/>
            <a:ext cx="8929718" cy="500065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a numerical method that uses iterative </a:t>
            </a:r>
            <a:r>
              <a:rPr lang="bn-BD" sz="2400" dirty="0" smtClean="0"/>
              <a:t>process</a:t>
            </a:r>
            <a:r>
              <a:rPr lang="en-US" sz="2400" dirty="0" smtClean="0"/>
              <a:t>, a user can calculate relative approximate error at the end of each iteration  </a:t>
            </a:r>
            <a:endParaRPr lang="bn-BD" sz="2400" dirty="0" smtClean="0"/>
          </a:p>
          <a:p>
            <a:pPr hangingPunct="0"/>
            <a:r>
              <a:rPr lang="en-US" sz="2400" dirty="0" smtClean="0"/>
              <a:t>The user may pre-specify a minimum acceptable tolerance called the pre-specified tolerance  </a:t>
            </a:r>
            <a:endParaRPr lang="bn-BD" sz="2400" dirty="0" smtClean="0"/>
          </a:p>
          <a:p>
            <a:pPr hangingPunct="0"/>
            <a:r>
              <a:rPr lang="en-US" sz="2400" dirty="0" smtClean="0"/>
              <a:t>If the absolute relative approximate error  is less than or equal to the pre-specified tolerance, then the acceptable error has been reached and no more iterations would be required	</a:t>
            </a:r>
            <a:endParaRPr lang="bn-BD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Introduction to finding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372406"/>
          </a:xfrm>
        </p:spPr>
        <p:txBody>
          <a:bodyPr>
            <a:normAutofit/>
          </a:bodyPr>
          <a:lstStyle/>
          <a:p>
            <a:r>
              <a:rPr lang="bn-BD" sz="2400" dirty="0" smtClean="0"/>
              <a:t>Mathematically models for a wide variety of problems in science and engineering can be formulated into equations of the form     </a:t>
            </a:r>
            <a:r>
              <a:rPr lang="bn-BD" sz="2400" i="1" dirty="0" smtClean="0"/>
              <a:t>f(x)=0</a:t>
            </a:r>
          </a:p>
          <a:p>
            <a:pPr>
              <a:buNone/>
            </a:pPr>
            <a:r>
              <a:rPr lang="bn-BD" sz="2400" dirty="0" smtClean="0"/>
              <a:t>	where</a:t>
            </a:r>
            <a:r>
              <a:rPr lang="bn-BD" sz="1200" dirty="0" smtClean="0"/>
              <a:t> </a:t>
            </a:r>
            <a:r>
              <a:rPr lang="bn-BD" sz="2400" i="1" dirty="0" smtClean="0"/>
              <a:t>x </a:t>
            </a:r>
            <a:r>
              <a:rPr lang="bn-BD" sz="2400" dirty="0" smtClean="0"/>
              <a:t> and </a:t>
            </a:r>
            <a:r>
              <a:rPr lang="bn-BD" sz="2400" i="1" dirty="0" smtClean="0"/>
              <a:t>f(x)</a:t>
            </a:r>
            <a:r>
              <a:rPr lang="bn-BD" sz="2400" dirty="0" smtClean="0"/>
              <a:t> may be real, complex or vector quantities. </a:t>
            </a:r>
          </a:p>
          <a:p>
            <a:r>
              <a:rPr lang="bn-BD" sz="2400" dirty="0" smtClean="0"/>
              <a:t>The solution process often involves finding the values of</a:t>
            </a:r>
            <a:r>
              <a:rPr lang="bn-BD" sz="1100" dirty="0" smtClean="0"/>
              <a:t> </a:t>
            </a:r>
            <a:r>
              <a:rPr lang="bn-BD" sz="2400" i="1" dirty="0" smtClean="0"/>
              <a:t>x  </a:t>
            </a:r>
            <a:r>
              <a:rPr lang="bn-BD" sz="2400" dirty="0" smtClean="0"/>
              <a:t>that would satisfy the equation</a:t>
            </a:r>
          </a:p>
          <a:p>
            <a:r>
              <a:rPr lang="bn-BD" sz="2400" dirty="0" smtClean="0"/>
              <a:t>These values are called the roots of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8508</TotalTime>
  <Words>2505</Words>
  <Application>Microsoft Office PowerPoint</Application>
  <PresentationFormat>On-screen Show (4:3)</PresentationFormat>
  <Paragraphs>432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Module</vt:lpstr>
      <vt:lpstr>Equation</vt:lpstr>
      <vt:lpstr>PowerPoint Presentation</vt:lpstr>
      <vt:lpstr>What is true error?</vt:lpstr>
      <vt:lpstr>True error for the example</vt:lpstr>
      <vt:lpstr>Magnitude of the true error</vt:lpstr>
      <vt:lpstr>Relative True Error</vt:lpstr>
      <vt:lpstr>What is approximate error?</vt:lpstr>
      <vt:lpstr>Definition of Approximate Error</vt:lpstr>
      <vt:lpstr>Use relative approximate errors to minimize the error</vt:lpstr>
      <vt:lpstr>Introduction to finding Roots</vt:lpstr>
      <vt:lpstr>Polynomial Equations</vt:lpstr>
      <vt:lpstr>Polynomial equations (continued)</vt:lpstr>
      <vt:lpstr>Transcendental Equations</vt:lpstr>
      <vt:lpstr>Iterative Methods</vt:lpstr>
      <vt:lpstr>Iterative Methods (continued)</vt:lpstr>
      <vt:lpstr>Iterative Methods (continued)</vt:lpstr>
      <vt:lpstr>Starting an iterative process</vt:lpstr>
      <vt:lpstr>Starting an iterative process</vt:lpstr>
      <vt:lpstr>Starting an iterative process (continued)</vt:lpstr>
      <vt:lpstr>Example #1</vt:lpstr>
      <vt:lpstr>Iteration Stopping Criterion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PowerPoint Presentation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Figure 6 : The equation                 has a single root and that cannot be bracketed</vt:lpstr>
      <vt:lpstr>Drawbacks of bisection method</vt:lpstr>
      <vt:lpstr>Figure 7 : The equation           has no root but changes sign</vt:lpstr>
      <vt:lpstr>Flow Chart of Bisection Method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Hafsa Moontari Ali</cp:lastModifiedBy>
  <cp:revision>123</cp:revision>
  <dcterms:created xsi:type="dcterms:W3CDTF">2013-01-12T13:11:26Z</dcterms:created>
  <dcterms:modified xsi:type="dcterms:W3CDTF">2017-05-16T07:04:26Z</dcterms:modified>
</cp:coreProperties>
</file>