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EBEF1-D10B-4BAE-8323-2C5A890199F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1D278-1D6F-4B11-9BD5-02AEBEDD7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E931-2BC4-470F-8F37-1379AA3FA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1FF76A-DE44-46B9-8742-59E448222A8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3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8FA4742-9FF9-4337-A6F5-BE308EA5964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3CA00A-1022-40A0-A474-C388912F537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51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3662C4-BC3A-4AB2-BEBC-03A63B8AD7E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58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6AA414-72BD-4233-99C6-19677E97727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66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3ADDCD-E0AE-4268-BCAF-1BE445DF215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1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5202AF-545F-4EB0-8D45-C33F5D74BE1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27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900C18-49CD-4C52-BFE0-5B0BFC82A78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2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E98A36-2BBB-46FB-A05C-D1BF712FE50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88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59FDB9-4B1B-4A3A-BC4C-6CA1D69266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1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5DEB0B-407D-4411-AC48-87D91C9E6B9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0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87417D-05CB-4FA1-B277-EF771707D30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74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83212F-2A23-4A92-B7E5-DA600E2507A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74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5EF908-FC0E-4B4A-BA84-50E4CAD0F63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22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361CE6-BDC8-4296-BA1C-40A33516554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65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F13C01-D625-4AED-86C1-7294E01AE19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52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2433DB-8132-4B3D-9A5A-8CDE46F9C6E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20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2B441F-EB41-4A9A-97CD-17110545A15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8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42EEE9-35F9-4096-A553-6E2C652C587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8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40BAE7-DE92-4532-9159-6A87CFCA3FD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85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554470-4529-4BCF-AC89-DE60B643AA7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6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9C8A30-8ADE-4AE5-A62E-89B1B53A634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51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4AB82E-6BEF-41E7-9CA4-6C214E0F3B3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65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61DBEC-9E04-4A6C-A07C-0BE1123B7BF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90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645C4D-CA24-4345-BBD1-8E4FC46A6E3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84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469C10-BAFE-4734-927F-D96EC2DA033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4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B7D6DF-0C6F-46A7-9676-DEC52F5E1D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7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D8B0BA-67B9-480C-9108-5BA43B4277D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8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AB855E-588E-4065-ACA4-1BBE91EEF18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3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573C63-47BD-4AF5-B73A-C2898E0C272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4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9CC61B-E0D2-4656-9EEE-4CD1C35494F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8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7775E0-FEC9-470D-AA24-A17CC7BAFAC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6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CEAFC6D-E448-41A2-81F1-38FF72FF5BD1}" type="slidenum">
              <a:rPr lang="en-US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7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7B46AFB-FE1B-4134-8B8C-20188D20644E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9C26345-99BD-44E0-AFF8-8D8886863CD6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76C71B3-A11B-413C-8627-33FA601A6B57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0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C92AFC1-80B8-4AF0-97E4-FCCE65EEBA32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03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36AD602-7350-45A0-AB90-3F2532A3AF33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8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F927B1E-9FCE-415F-A542-BD637A9BD978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67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B9376B0-B124-465B-A52A-73F7F9490170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4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8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82A785F-3AF6-409D-9587-C44344049EC4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77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D23939D-70E8-4234-8C67-298A15EAA77C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11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75A3312-2AE1-4B9E-9F71-791FDFAADEBA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7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F11B-AF84-4F86-A240-D370E0290C8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C63B-93E0-43FF-B625-D5F09DD0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622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36206"/>
            <a:ext cx="6858000" cy="124182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E939F-0E63-4B04-BD21-503F5FB7F74E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2 – </a:t>
            </a:r>
            <a:r>
              <a:rPr lang="en-US" altLang="en-US" smtClean="0">
                <a:solidFill>
                  <a:srgbClr val="3366FF"/>
                </a:solidFill>
              </a:rPr>
              <a:t>Basis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a</a:t>
            </a:r>
            <a:r>
              <a:rPr lang="en-US" altLang="en-US" baseline="-25000" smtClean="0"/>
              <a:t>1</a:t>
            </a:r>
            <a:r>
              <a:rPr lang="en-US" altLang="en-US" smtClean="0"/>
              <a:t>…a</a:t>
            </a:r>
            <a:r>
              <a:rPr lang="en-US" altLang="en-US" baseline="-25000" smtClean="0"/>
              <a:t>n</a:t>
            </a:r>
            <a:r>
              <a:rPr lang="en-US" altLang="en-US" smtClean="0"/>
              <a:t> by a one-step derivation, then there must be a parse tree</a:t>
            </a: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3581400" y="3200400"/>
            <a:ext cx="1752600" cy="1143000"/>
            <a:chOff x="4320" y="2064"/>
            <a:chExt cx="1104" cy="720"/>
          </a:xfrm>
        </p:grpSpPr>
        <p:sp>
          <p:nvSpPr>
            <p:cNvPr id="51206" name="Oval 5"/>
            <p:cNvSpPr>
              <a:spLocks noChangeArrowheads="1"/>
            </p:cNvSpPr>
            <p:nvPr/>
          </p:nvSpPr>
          <p:spPr bwMode="auto">
            <a:xfrm>
              <a:off x="4704" y="2064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1207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en-US" sz="2400" baseline="-25000">
                  <a:solidFill>
                    <a:prstClr val="black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51208" name="Oval 7"/>
            <p:cNvSpPr>
              <a:spLocks noChangeArrowheads="1"/>
            </p:cNvSpPr>
            <p:nvPr/>
          </p:nvSpPr>
          <p:spPr bwMode="auto">
            <a:xfrm>
              <a:off x="5136" y="2496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en-US" sz="2400" baseline="-25000">
                  <a:solidFill>
                    <a:prstClr val="black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51209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. . .</a:t>
              </a:r>
            </a:p>
          </p:txBody>
        </p:sp>
        <p:sp>
          <p:nvSpPr>
            <p:cNvPr id="51210" name="Line 9"/>
            <p:cNvSpPr>
              <a:spLocks noChangeShapeType="1"/>
            </p:cNvSpPr>
            <p:nvPr/>
          </p:nvSpPr>
          <p:spPr bwMode="auto">
            <a:xfrm flipH="1">
              <a:off x="4560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211" name="Line 10"/>
            <p:cNvSpPr>
              <a:spLocks noChangeShapeType="1"/>
            </p:cNvSpPr>
            <p:nvPr/>
          </p:nvSpPr>
          <p:spPr bwMode="auto">
            <a:xfrm>
              <a:off x="4944" y="23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8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6E2A8A-F062-4AB8-A244-F70A0A7922D4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2 – </a:t>
            </a:r>
            <a:r>
              <a:rPr lang="en-US" altLang="en-US" smtClean="0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Assume (2) for derivations of fewer than k &gt; 1 steps, and let A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w be a k-step derivation.</a:t>
            </a:r>
          </a:p>
          <a:p>
            <a:pPr eaLnBrk="1" hangingPunct="1"/>
            <a:r>
              <a:rPr lang="en-US" altLang="en-US" smtClean="0"/>
              <a:t>First step is A =&gt;</a:t>
            </a:r>
            <a:r>
              <a:rPr lang="en-US" altLang="en-US" baseline="-25000" smtClean="0"/>
              <a:t>lm</a:t>
            </a:r>
            <a:r>
              <a:rPr lang="en-US" altLang="en-US" smtClean="0"/>
              <a:t> X</a:t>
            </a:r>
            <a:r>
              <a:rPr lang="en-US" altLang="en-US" baseline="-25000" smtClean="0"/>
              <a:t>1</a:t>
            </a:r>
            <a:r>
              <a:rPr lang="en-US" altLang="en-US" smtClean="0"/>
              <a:t>…X</a:t>
            </a:r>
            <a:r>
              <a:rPr lang="en-US" altLang="en-US" baseline="-25000" smtClean="0"/>
              <a:t>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Key point</a:t>
            </a:r>
            <a:r>
              <a:rPr lang="en-US" altLang="en-US" smtClean="0"/>
              <a:t>: w can be divided so the first portion is derived from X</a:t>
            </a:r>
            <a:r>
              <a:rPr lang="en-US" altLang="en-US" baseline="-25000" smtClean="0"/>
              <a:t>1</a:t>
            </a:r>
            <a:r>
              <a:rPr lang="en-US" altLang="en-US" smtClean="0"/>
              <a:t>, the next is derived from X</a:t>
            </a:r>
            <a:r>
              <a:rPr lang="en-US" altLang="en-US" baseline="-25000" smtClean="0"/>
              <a:t>2</a:t>
            </a:r>
            <a:r>
              <a:rPr lang="en-US" altLang="en-US" smtClean="0"/>
              <a:t>, and so on.</a:t>
            </a:r>
          </a:p>
          <a:p>
            <a:pPr lvl="1" eaLnBrk="1" hangingPunct="1"/>
            <a:r>
              <a:rPr lang="en-US" altLang="en-US" smtClean="0"/>
              <a:t>If X</a:t>
            </a:r>
            <a:r>
              <a:rPr lang="en-US" altLang="en-US" baseline="-25000" smtClean="0"/>
              <a:t>i</a:t>
            </a:r>
            <a:r>
              <a:rPr lang="en-US" altLang="en-US" smtClean="0"/>
              <a:t> is a terminal, then w</a:t>
            </a:r>
            <a:r>
              <a:rPr lang="en-US" altLang="en-US" baseline="-25000" smtClean="0"/>
              <a:t>i</a:t>
            </a:r>
            <a:r>
              <a:rPr lang="en-US" altLang="en-US" smtClean="0"/>
              <a:t> = X</a:t>
            </a:r>
            <a:r>
              <a:rPr lang="en-US" altLang="en-US" baseline="-25000" smtClean="0"/>
              <a:t>i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3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71CBF-51A5-45FA-98D2-EACB5504E00C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 – (2)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That is, 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=&gt;*</a:t>
            </a:r>
            <a:r>
              <a:rPr lang="en-US" altLang="en-US" baseline="-25000" dirty="0" smtClean="0"/>
              <a:t>lm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for all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such that 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is a variable.</a:t>
            </a:r>
          </a:p>
          <a:p>
            <a:pPr lvl="1" eaLnBrk="1" hangingPunct="1"/>
            <a:r>
              <a:rPr lang="en-US" altLang="en-US" dirty="0" smtClean="0"/>
              <a:t>And the derivation takes fewer than k steps.</a:t>
            </a:r>
          </a:p>
          <a:p>
            <a:pPr eaLnBrk="1" hangingPunct="1"/>
            <a:r>
              <a:rPr lang="en-US" altLang="en-US" dirty="0" smtClean="0"/>
              <a:t>By the IH, if 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is a variable, then there is a parse tree with root 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and yield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Thus, there is a parse tree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7772401" y="4953000"/>
            <a:ext cx="1713636" cy="1757408"/>
            <a:chOff x="4176" y="1659"/>
            <a:chExt cx="1319" cy="1462"/>
          </a:xfrm>
        </p:grpSpPr>
        <p:grpSp>
          <p:nvGrpSpPr>
            <p:cNvPr id="53254" name="Group 5"/>
            <p:cNvGrpSpPr>
              <a:grpSpLocks/>
            </p:cNvGrpSpPr>
            <p:nvPr/>
          </p:nvGrpSpPr>
          <p:grpSpPr bwMode="auto">
            <a:xfrm>
              <a:off x="4272" y="1659"/>
              <a:ext cx="1104" cy="816"/>
              <a:chOff x="4320" y="2064"/>
              <a:chExt cx="1104" cy="816"/>
            </a:xfrm>
          </p:grpSpPr>
          <p:sp>
            <p:nvSpPr>
              <p:cNvPr id="53259" name="Oval 6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53260" name="Oval 7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53261" name="Oval 8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Tahoma" panose="020B0604030504040204" pitchFamily="34" charset="0"/>
                  </a:rPr>
                  <a:t>n</a:t>
                </a:r>
              </a:p>
            </p:txBody>
          </p:sp>
          <p:sp>
            <p:nvSpPr>
              <p:cNvPr id="53262" name="Text Box 9"/>
              <p:cNvSpPr txBox="1">
                <a:spLocks noChangeArrowheads="1"/>
              </p:cNvSpPr>
              <p:nvPr/>
            </p:nvSpPr>
            <p:spPr bwMode="auto">
              <a:xfrm>
                <a:off x="4657" y="2496"/>
                <a:ext cx="50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. . .</a:t>
                </a:r>
              </a:p>
            </p:txBody>
          </p:sp>
          <p:sp>
            <p:nvSpPr>
              <p:cNvPr id="53263" name="Line 10"/>
              <p:cNvSpPr>
                <a:spLocks noChangeShapeType="1"/>
              </p:cNvSpPr>
              <p:nvPr/>
            </p:nvSpPr>
            <p:spPr bwMode="auto">
              <a:xfrm flipH="1">
                <a:off x="4560" y="230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64" name="Line 11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3255" name="AutoShape 12"/>
            <p:cNvSpPr>
              <a:spLocks noChangeArrowheads="1"/>
            </p:cNvSpPr>
            <p:nvPr/>
          </p:nvSpPr>
          <p:spPr bwMode="auto">
            <a:xfrm>
              <a:off x="4176" y="2379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256" name="AutoShape 13"/>
            <p:cNvSpPr>
              <a:spLocks noChangeArrowheads="1"/>
            </p:cNvSpPr>
            <p:nvPr/>
          </p:nvSpPr>
          <p:spPr bwMode="auto">
            <a:xfrm>
              <a:off x="4992" y="2352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257" name="Text Box 14"/>
            <p:cNvSpPr txBox="1">
              <a:spLocks noChangeArrowheads="1"/>
            </p:cNvSpPr>
            <p:nvPr/>
          </p:nvSpPr>
          <p:spPr bwMode="auto">
            <a:xfrm>
              <a:off x="4262" y="2737"/>
              <a:ext cx="40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w</a:t>
              </a:r>
              <a:r>
                <a:rPr lang="en-US" altLang="en-US" sz="2400" baseline="-25000">
                  <a:solidFill>
                    <a:prstClr val="black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53258" name="Text Box 15"/>
            <p:cNvSpPr txBox="1">
              <a:spLocks noChangeArrowheads="1"/>
            </p:cNvSpPr>
            <p:nvPr/>
          </p:nvSpPr>
          <p:spPr bwMode="auto">
            <a:xfrm>
              <a:off x="5089" y="2737"/>
              <a:ext cx="40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w</a:t>
              </a:r>
              <a:r>
                <a:rPr lang="en-US" altLang="en-US" sz="2400" baseline="-25000">
                  <a:solidFill>
                    <a:prstClr val="black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2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B861E8-883C-438B-9A3B-83E1CAEAE7C1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Parse Trees and Rightmost Derivations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ideas are essentially the mirror image of the proof for leftmost derivations.</a:t>
            </a:r>
          </a:p>
          <a:p>
            <a:pPr eaLnBrk="1" hangingPunct="1"/>
            <a:r>
              <a:rPr lang="en-US" altLang="en-US" smtClean="0"/>
              <a:t>Left to the imagination.</a:t>
            </a:r>
          </a:p>
        </p:txBody>
      </p:sp>
    </p:spTree>
    <p:extLst>
      <p:ext uri="{BB962C8B-B14F-4D97-AF65-F5344CB8AC3E}">
        <p14:creationId xmlns:p14="http://schemas.microsoft.com/office/powerpoint/2010/main" val="12428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1547D2-CB90-41EA-8C4C-0B8E04D3C5F0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Trees and Any Derivation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proof that you can obtain a parse tree from a leftmost derivation doesn’t really depend on “leftmost.”</a:t>
            </a:r>
          </a:p>
          <a:p>
            <a:pPr eaLnBrk="1" hangingPunct="1"/>
            <a:r>
              <a:rPr lang="en-US" altLang="en-US" smtClean="0"/>
              <a:t>First step still has to be A =&gt; X</a:t>
            </a:r>
            <a:r>
              <a:rPr lang="en-US" altLang="en-US" baseline="-25000" smtClean="0"/>
              <a:t>1</a:t>
            </a:r>
            <a:r>
              <a:rPr lang="en-US" altLang="en-US" smtClean="0"/>
              <a:t>…X</a:t>
            </a:r>
            <a:r>
              <a:rPr lang="en-US" altLang="en-US" baseline="-25000" smtClean="0"/>
              <a:t>n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And w still can be divided so the first portion is derived from X</a:t>
            </a:r>
            <a:r>
              <a:rPr lang="en-US" altLang="en-US" baseline="-25000" smtClean="0"/>
              <a:t>1</a:t>
            </a:r>
            <a:r>
              <a:rPr lang="en-US" altLang="en-US" smtClean="0"/>
              <a:t>, the next is derived from X</a:t>
            </a:r>
            <a:r>
              <a:rPr lang="en-US" altLang="en-US" baseline="-25000" smtClean="0"/>
              <a:t>2</a:t>
            </a:r>
            <a:r>
              <a:rPr lang="en-US" altLang="en-US" smtClean="0"/>
              <a:t>, and so on.</a:t>
            </a:r>
          </a:p>
        </p:txBody>
      </p:sp>
    </p:spTree>
    <p:extLst>
      <p:ext uri="{BB962C8B-B14F-4D97-AF65-F5344CB8AC3E}">
        <p14:creationId xmlns:p14="http://schemas.microsoft.com/office/powerpoint/2010/main" val="12387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1CEAF-E135-457D-802E-17414E33D042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Ambiguous Grammars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CFG is </a:t>
            </a:r>
            <a:r>
              <a:rPr lang="en-US" altLang="en-US" i="1" smtClean="0">
                <a:solidFill>
                  <a:srgbClr val="FF0000"/>
                </a:solidFill>
              </a:rPr>
              <a:t>ambiguous</a:t>
            </a:r>
            <a:r>
              <a:rPr lang="en-US" altLang="en-US" smtClean="0">
                <a:solidFill>
                  <a:srgbClr val="FF0066"/>
                </a:solidFill>
              </a:rPr>
              <a:t> </a:t>
            </a:r>
            <a:r>
              <a:rPr lang="en-US" altLang="en-US" smtClean="0"/>
              <a:t> if there is a string in the language that is the yield of two or more parse trees.</a:t>
            </a:r>
          </a:p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: </a:t>
            </a:r>
            <a:r>
              <a:rPr lang="en-US" altLang="en-US" smtClean="0">
                <a:solidFill>
                  <a:srgbClr val="CC3300"/>
                </a:solidFill>
              </a:rPr>
              <a:t>S -&gt; SS | (S) | ()</a:t>
            </a:r>
          </a:p>
          <a:p>
            <a:pPr eaLnBrk="1" hangingPunct="1"/>
            <a:r>
              <a:rPr lang="en-US" altLang="en-US" smtClean="0"/>
              <a:t>Two parse trees for ()()() on next slide.</a:t>
            </a:r>
          </a:p>
        </p:txBody>
      </p:sp>
    </p:spTree>
    <p:extLst>
      <p:ext uri="{BB962C8B-B14F-4D97-AF65-F5344CB8AC3E}">
        <p14:creationId xmlns:p14="http://schemas.microsoft.com/office/powerpoint/2010/main" val="40854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0706B39-57CC-4AD6-BDF7-7B48D82D2586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 – Continued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810000" y="19050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S</a:t>
            </a: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2819400" y="2286000"/>
            <a:ext cx="2514600" cy="914400"/>
            <a:chOff x="2064" y="1872"/>
            <a:chExt cx="1584" cy="576"/>
          </a:xfrm>
        </p:grpSpPr>
        <p:sp>
          <p:nvSpPr>
            <p:cNvPr id="57394" name="Oval 6"/>
            <p:cNvSpPr>
              <a:spLocks noChangeArrowheads="1"/>
            </p:cNvSpPr>
            <p:nvPr/>
          </p:nvSpPr>
          <p:spPr bwMode="auto">
            <a:xfrm>
              <a:off x="3360" y="2160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57395" name="Oval 7"/>
            <p:cNvSpPr>
              <a:spLocks noChangeArrowheads="1"/>
            </p:cNvSpPr>
            <p:nvPr/>
          </p:nvSpPr>
          <p:spPr bwMode="auto">
            <a:xfrm>
              <a:off x="2064" y="2160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57396" name="Line 8"/>
            <p:cNvSpPr>
              <a:spLocks noChangeShapeType="1"/>
            </p:cNvSpPr>
            <p:nvPr/>
          </p:nvSpPr>
          <p:spPr bwMode="auto">
            <a:xfrm flipH="1">
              <a:off x="2304" y="187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97" name="Line 9"/>
            <p:cNvSpPr>
              <a:spLocks noChangeShapeType="1"/>
            </p:cNvSpPr>
            <p:nvPr/>
          </p:nvSpPr>
          <p:spPr bwMode="auto">
            <a:xfrm>
              <a:off x="2976" y="187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7350" name="Oval 11"/>
          <p:cNvSpPr>
            <a:spLocks noChangeArrowheads="1"/>
          </p:cNvSpPr>
          <p:nvPr/>
        </p:nvSpPr>
        <p:spPr bwMode="auto">
          <a:xfrm>
            <a:off x="2057400" y="36576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57351" name="Oval 12"/>
          <p:cNvSpPr>
            <a:spLocks noChangeArrowheads="1"/>
          </p:cNvSpPr>
          <p:nvPr/>
        </p:nvSpPr>
        <p:spPr bwMode="auto">
          <a:xfrm>
            <a:off x="3581400" y="36576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57352" name="Line 15"/>
          <p:cNvSpPr>
            <a:spLocks noChangeShapeType="1"/>
          </p:cNvSpPr>
          <p:nvPr/>
        </p:nvSpPr>
        <p:spPr bwMode="auto">
          <a:xfrm flipH="1">
            <a:off x="23622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7353" name="Line 16"/>
          <p:cNvSpPr>
            <a:spLocks noChangeShapeType="1"/>
          </p:cNvSpPr>
          <p:nvPr/>
        </p:nvSpPr>
        <p:spPr bwMode="auto">
          <a:xfrm>
            <a:off x="32004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grpSp>
        <p:nvGrpSpPr>
          <p:cNvPr id="57354" name="Group 17"/>
          <p:cNvGrpSpPr>
            <a:grpSpLocks/>
          </p:cNvGrpSpPr>
          <p:nvPr/>
        </p:nvGrpSpPr>
        <p:grpSpPr bwMode="auto">
          <a:xfrm>
            <a:off x="1676400" y="4114800"/>
            <a:ext cx="1219200" cy="990600"/>
            <a:chOff x="1824" y="2976"/>
            <a:chExt cx="768" cy="624"/>
          </a:xfrm>
        </p:grpSpPr>
        <p:sp>
          <p:nvSpPr>
            <p:cNvPr id="57390" name="Oval 18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(</a:t>
              </a:r>
            </a:p>
          </p:txBody>
        </p:sp>
        <p:sp>
          <p:nvSpPr>
            <p:cNvPr id="57391" name="Oval 19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7392" name="Line 20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93" name="Line 21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7355" name="Oval 28"/>
          <p:cNvSpPr>
            <a:spLocks noChangeArrowheads="1"/>
          </p:cNvSpPr>
          <p:nvPr/>
        </p:nvSpPr>
        <p:spPr bwMode="auto">
          <a:xfrm>
            <a:off x="7467600" y="19050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S</a:t>
            </a:r>
          </a:p>
        </p:txBody>
      </p:sp>
      <p:grpSp>
        <p:nvGrpSpPr>
          <p:cNvPr id="57356" name="Group 29"/>
          <p:cNvGrpSpPr>
            <a:grpSpLocks/>
          </p:cNvGrpSpPr>
          <p:nvPr/>
        </p:nvGrpSpPr>
        <p:grpSpPr bwMode="auto">
          <a:xfrm>
            <a:off x="6477000" y="2286000"/>
            <a:ext cx="2514600" cy="914400"/>
            <a:chOff x="2064" y="1872"/>
            <a:chExt cx="1584" cy="576"/>
          </a:xfrm>
        </p:grpSpPr>
        <p:sp>
          <p:nvSpPr>
            <p:cNvPr id="57386" name="Oval 30"/>
            <p:cNvSpPr>
              <a:spLocks noChangeArrowheads="1"/>
            </p:cNvSpPr>
            <p:nvPr/>
          </p:nvSpPr>
          <p:spPr bwMode="auto">
            <a:xfrm>
              <a:off x="3360" y="2160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57387" name="Oval 31"/>
            <p:cNvSpPr>
              <a:spLocks noChangeArrowheads="1"/>
            </p:cNvSpPr>
            <p:nvPr/>
          </p:nvSpPr>
          <p:spPr bwMode="auto">
            <a:xfrm>
              <a:off x="2064" y="2160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57388" name="Line 32"/>
            <p:cNvSpPr>
              <a:spLocks noChangeShapeType="1"/>
            </p:cNvSpPr>
            <p:nvPr/>
          </p:nvSpPr>
          <p:spPr bwMode="auto">
            <a:xfrm flipH="1">
              <a:off x="2304" y="187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89" name="Line 33"/>
            <p:cNvSpPr>
              <a:spLocks noChangeShapeType="1"/>
            </p:cNvSpPr>
            <p:nvPr/>
          </p:nvSpPr>
          <p:spPr bwMode="auto">
            <a:xfrm>
              <a:off x="2976" y="187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7357" name="Oval 35"/>
          <p:cNvSpPr>
            <a:spLocks noChangeArrowheads="1"/>
          </p:cNvSpPr>
          <p:nvPr/>
        </p:nvSpPr>
        <p:spPr bwMode="auto">
          <a:xfrm>
            <a:off x="9296400" y="36576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57358" name="Oval 36"/>
          <p:cNvSpPr>
            <a:spLocks noChangeArrowheads="1"/>
          </p:cNvSpPr>
          <p:nvPr/>
        </p:nvSpPr>
        <p:spPr bwMode="auto">
          <a:xfrm>
            <a:off x="7848600" y="36576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57359" name="Line 39"/>
          <p:cNvSpPr>
            <a:spLocks noChangeShapeType="1"/>
          </p:cNvSpPr>
          <p:nvPr/>
        </p:nvSpPr>
        <p:spPr bwMode="auto">
          <a:xfrm>
            <a:off x="8915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7360" name="Line 40"/>
          <p:cNvSpPr>
            <a:spLocks noChangeShapeType="1"/>
          </p:cNvSpPr>
          <p:nvPr/>
        </p:nvSpPr>
        <p:spPr bwMode="auto">
          <a:xfrm flipH="1">
            <a:off x="8153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grpSp>
        <p:nvGrpSpPr>
          <p:cNvPr id="57361" name="Group 41"/>
          <p:cNvGrpSpPr>
            <a:grpSpLocks/>
          </p:cNvGrpSpPr>
          <p:nvPr/>
        </p:nvGrpSpPr>
        <p:grpSpPr bwMode="auto">
          <a:xfrm>
            <a:off x="7467600" y="4114800"/>
            <a:ext cx="1219200" cy="990600"/>
            <a:chOff x="1824" y="2976"/>
            <a:chExt cx="768" cy="624"/>
          </a:xfrm>
        </p:grpSpPr>
        <p:sp>
          <p:nvSpPr>
            <p:cNvPr id="57382" name="Oval 42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(</a:t>
              </a:r>
            </a:p>
          </p:txBody>
        </p:sp>
        <p:sp>
          <p:nvSpPr>
            <p:cNvPr id="57383" name="Oval 43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7384" name="Line 44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85" name="Line 45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7362" name="Group 51"/>
          <p:cNvGrpSpPr>
            <a:grpSpLocks/>
          </p:cNvGrpSpPr>
          <p:nvPr/>
        </p:nvGrpSpPr>
        <p:grpSpPr bwMode="auto">
          <a:xfrm>
            <a:off x="3200400" y="4114800"/>
            <a:ext cx="1219200" cy="990600"/>
            <a:chOff x="1824" y="2976"/>
            <a:chExt cx="768" cy="624"/>
          </a:xfrm>
        </p:grpSpPr>
        <p:sp>
          <p:nvSpPr>
            <p:cNvPr id="57378" name="Oval 52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(</a:t>
              </a:r>
            </a:p>
          </p:txBody>
        </p:sp>
        <p:sp>
          <p:nvSpPr>
            <p:cNvPr id="57379" name="Oval 53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7380" name="Line 54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81" name="Line 55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7363" name="Group 56"/>
          <p:cNvGrpSpPr>
            <a:grpSpLocks/>
          </p:cNvGrpSpPr>
          <p:nvPr/>
        </p:nvGrpSpPr>
        <p:grpSpPr bwMode="auto">
          <a:xfrm>
            <a:off x="4495800" y="3200400"/>
            <a:ext cx="1219200" cy="990600"/>
            <a:chOff x="1824" y="2976"/>
            <a:chExt cx="768" cy="624"/>
          </a:xfrm>
        </p:grpSpPr>
        <p:sp>
          <p:nvSpPr>
            <p:cNvPr id="57374" name="Oval 57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(</a:t>
              </a:r>
            </a:p>
          </p:txBody>
        </p:sp>
        <p:sp>
          <p:nvSpPr>
            <p:cNvPr id="57375" name="Oval 58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7376" name="Line 59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77" name="Line 60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7364" name="Group 61"/>
          <p:cNvGrpSpPr>
            <a:grpSpLocks/>
          </p:cNvGrpSpPr>
          <p:nvPr/>
        </p:nvGrpSpPr>
        <p:grpSpPr bwMode="auto">
          <a:xfrm>
            <a:off x="6096000" y="3200400"/>
            <a:ext cx="1219200" cy="990600"/>
            <a:chOff x="1824" y="2976"/>
            <a:chExt cx="768" cy="624"/>
          </a:xfrm>
        </p:grpSpPr>
        <p:sp>
          <p:nvSpPr>
            <p:cNvPr id="57370" name="Oval 62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(</a:t>
              </a:r>
            </a:p>
          </p:txBody>
        </p:sp>
        <p:sp>
          <p:nvSpPr>
            <p:cNvPr id="57371" name="Oval 63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7372" name="Line 64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73" name="Line 65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7365" name="Group 66"/>
          <p:cNvGrpSpPr>
            <a:grpSpLocks/>
          </p:cNvGrpSpPr>
          <p:nvPr/>
        </p:nvGrpSpPr>
        <p:grpSpPr bwMode="auto">
          <a:xfrm>
            <a:off x="8915400" y="4114800"/>
            <a:ext cx="1219200" cy="990600"/>
            <a:chOff x="1824" y="2976"/>
            <a:chExt cx="768" cy="624"/>
          </a:xfrm>
        </p:grpSpPr>
        <p:sp>
          <p:nvSpPr>
            <p:cNvPr id="57366" name="Oval 67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(</a:t>
              </a:r>
            </a:p>
          </p:txBody>
        </p:sp>
        <p:sp>
          <p:nvSpPr>
            <p:cNvPr id="57367" name="Oval 68"/>
            <p:cNvSpPr>
              <a:spLocks noChangeArrowheads="1"/>
            </p:cNvSpPr>
            <p:nvPr/>
          </p:nvSpPr>
          <p:spPr bwMode="auto">
            <a:xfrm>
              <a:off x="2304" y="331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57368" name="Line 69"/>
            <p:cNvSpPr>
              <a:spLocks noChangeShapeType="1"/>
            </p:cNvSpPr>
            <p:nvPr/>
          </p:nvSpPr>
          <p:spPr bwMode="auto">
            <a:xfrm flipH="1">
              <a:off x="1968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7369" name="Line 70"/>
            <p:cNvSpPr>
              <a:spLocks noChangeShapeType="1"/>
            </p:cNvSpPr>
            <p:nvPr/>
          </p:nvSpPr>
          <p:spPr bwMode="auto">
            <a:xfrm>
              <a:off x="2304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0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02F6-4CA2-4A26-AF96-9A26DD44977D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Ambiguity, Left- and Rightmost Derivations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If there are two different parse trees</a:t>
            </a:r>
            <a:r>
              <a:rPr lang="en-US" altLang="en-US" smtClean="0"/>
              <a:t>, they must produce </a:t>
            </a:r>
            <a:r>
              <a:rPr lang="en-US" altLang="en-US" smtClean="0">
                <a:solidFill>
                  <a:srgbClr val="FF0000"/>
                </a:solidFill>
              </a:rPr>
              <a:t>two different leftmost derivations</a:t>
            </a:r>
            <a:r>
              <a:rPr lang="en-US" altLang="en-US" smtClean="0"/>
              <a:t> by the construction given in the proof.</a:t>
            </a:r>
          </a:p>
          <a:p>
            <a:pPr eaLnBrk="1" hangingPunct="1"/>
            <a:r>
              <a:rPr lang="en-US" altLang="en-US" smtClean="0"/>
              <a:t>Conversely, two different leftmost derivations produce different parse trees by the other part of the proof.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Likewise for rightmost derivations.</a:t>
            </a:r>
          </a:p>
        </p:txBody>
      </p:sp>
    </p:spTree>
    <p:extLst>
      <p:ext uri="{BB962C8B-B14F-4D97-AF65-F5344CB8AC3E}">
        <p14:creationId xmlns:p14="http://schemas.microsoft.com/office/powerpoint/2010/main" val="7789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330B9-D74C-4B71-BBB1-30F0C87765FE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Ambiguity, etc. – (2)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Thus, equivalent definitions of “ambiguous grammar’’ are: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smtClean="0"/>
              <a:t>There is a string in the language that has two different leftmost derivations.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smtClean="0"/>
              <a:t>There is a string in the language that has two different rightmost derivations.</a:t>
            </a:r>
          </a:p>
        </p:txBody>
      </p:sp>
    </p:spTree>
    <p:extLst>
      <p:ext uri="{BB962C8B-B14F-4D97-AF65-F5344CB8AC3E}">
        <p14:creationId xmlns:p14="http://schemas.microsoft.com/office/powerpoint/2010/main" val="9894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1EAFAF-665F-4121-A3EC-A25DBD2487B1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Ambiguity is a Property of Grammars, not Languages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438400"/>
            <a:ext cx="7772400" cy="32004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 the balanced-parentheses language, here is another CFG, which is unambiguous.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		                      </a:t>
            </a:r>
            <a:r>
              <a:rPr lang="en-US" altLang="en-US" smtClean="0">
                <a:solidFill>
                  <a:srgbClr val="CC9900"/>
                </a:solidFill>
              </a:rPr>
              <a:t>B -&gt; (RB | </a:t>
            </a:r>
            <a:r>
              <a:rPr lang="en-US" altLang="en-US" smtClean="0">
                <a:solidFill>
                  <a:srgbClr val="CC9900"/>
                </a:solidFill>
                <a:latin typeface="Lucida Sans Unicode" panose="020B0602030504020204" pitchFamily="34" charset="0"/>
              </a:rPr>
              <a:t>ε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CC9900"/>
                </a:solidFill>
              </a:rPr>
              <a:t>		                      R -&gt; ) | (RR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486401" y="4648200"/>
            <a:ext cx="4600575" cy="1308100"/>
            <a:chOff x="1950" y="3244"/>
            <a:chExt cx="2898" cy="824"/>
          </a:xfrm>
        </p:grpSpPr>
        <p:sp>
          <p:nvSpPr>
            <p:cNvPr id="60425" name="Text Box 7"/>
            <p:cNvSpPr txBox="1">
              <a:spLocks noChangeArrowheads="1"/>
            </p:cNvSpPr>
            <p:nvPr/>
          </p:nvSpPr>
          <p:spPr bwMode="auto">
            <a:xfrm>
              <a:off x="2448" y="3312"/>
              <a:ext cx="240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R generates strings that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have one more right paren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than left.</a:t>
              </a:r>
            </a:p>
          </p:txBody>
        </p:sp>
        <p:sp>
          <p:nvSpPr>
            <p:cNvPr id="60426" name="Line 8"/>
            <p:cNvSpPr>
              <a:spLocks noChangeShapeType="1"/>
            </p:cNvSpPr>
            <p:nvPr/>
          </p:nvSpPr>
          <p:spPr bwMode="auto">
            <a:xfrm flipH="1" flipV="1">
              <a:off x="1950" y="3244"/>
              <a:ext cx="45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0" y="3886200"/>
            <a:ext cx="3581400" cy="1828800"/>
            <a:chOff x="0" y="3886200"/>
            <a:chExt cx="3581400" cy="1828800"/>
          </a:xfrm>
        </p:grpSpPr>
        <p:sp>
          <p:nvSpPr>
            <p:cNvPr id="60423" name="Text Box 4"/>
            <p:cNvSpPr txBox="1">
              <a:spLocks noChangeArrowheads="1"/>
            </p:cNvSpPr>
            <p:nvPr/>
          </p:nvSpPr>
          <p:spPr bwMode="auto">
            <a:xfrm>
              <a:off x="0" y="4884003"/>
              <a:ext cx="354533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B, the start symbol,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derives balanced strings.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219200" y="3886200"/>
              <a:ext cx="23622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0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7DD44-FA1F-4541-8663-425E90401CC7}" type="slidenum">
              <a:rPr lang="en-US" altLang="en-US" sz="16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Parse 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505200"/>
            <a:ext cx="6400800" cy="1752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Definitions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Relationship to Left- and Rightmost Derivations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Ambiguity in Grammars</a:t>
            </a:r>
          </a:p>
        </p:txBody>
      </p:sp>
    </p:spTree>
    <p:extLst>
      <p:ext uri="{BB962C8B-B14F-4D97-AF65-F5344CB8AC3E}">
        <p14:creationId xmlns:p14="http://schemas.microsoft.com/office/powerpoint/2010/main" val="38505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C29F9F-BEC5-4299-9B27-95D695D3C490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: Unambiguous Grammar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229600" cy="43434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CC9900"/>
                </a:solidFill>
              </a:rPr>
              <a:t>		B -&gt; (RB | </a:t>
            </a:r>
            <a:r>
              <a:rPr lang="en-US" altLang="en-US" smtClean="0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 smtClean="0">
                <a:solidFill>
                  <a:srgbClr val="CC9900"/>
                </a:solidFill>
              </a:rPr>
              <a:t> R -&gt; ) | (RR</a:t>
            </a:r>
          </a:p>
          <a:p>
            <a:pPr eaLnBrk="1" hangingPunct="1"/>
            <a:r>
              <a:rPr lang="en-US" altLang="en-US" smtClean="0"/>
              <a:t>Construct a unique leftmost derivation for a given balanced string of parentheses by scanning the string from left to right.</a:t>
            </a:r>
          </a:p>
          <a:p>
            <a:pPr lvl="1" eaLnBrk="1" hangingPunct="1"/>
            <a:r>
              <a:rPr lang="en-US" altLang="en-US" smtClean="0"/>
              <a:t>If we need to expand B, then use B -&gt; (RB if the next symbol is “(” and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if at the end.</a:t>
            </a:r>
          </a:p>
          <a:p>
            <a:pPr lvl="1" eaLnBrk="1" hangingPunct="1"/>
            <a:r>
              <a:rPr lang="en-US" altLang="en-US" smtClean="0"/>
              <a:t>If we need to expand R, use R -&gt; ) if the next symbol is “)” and (RR if it is “(”.</a:t>
            </a:r>
          </a:p>
        </p:txBody>
      </p:sp>
    </p:spTree>
    <p:extLst>
      <p:ext uri="{BB962C8B-B14F-4D97-AF65-F5344CB8AC3E}">
        <p14:creationId xmlns:p14="http://schemas.microsoft.com/office/powerpoint/2010/main" val="621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B87DEF9-3CDB-4EAC-B6F1-81E6EA55957C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Parsing Process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Remaining Input: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(())()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Steps of leftmost derivation: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B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609600" y="3763964"/>
            <a:ext cx="1141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Next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symbol</a:t>
            </a:r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 flipV="1">
            <a:off x="796119" y="2895601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2971801" y="6019800"/>
            <a:ext cx="546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B -&gt; (RB | </a:t>
            </a:r>
            <a:r>
              <a:rPr lang="en-US" altLang="en-US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 R -&gt; ) | (RR</a:t>
            </a:r>
          </a:p>
        </p:txBody>
      </p:sp>
    </p:spTree>
    <p:extLst>
      <p:ext uri="{BB962C8B-B14F-4D97-AF65-F5344CB8AC3E}">
        <p14:creationId xmlns:p14="http://schemas.microsoft.com/office/powerpoint/2010/main" val="8482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9EFB17D-CDC4-40A6-8450-998D82D22E5C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Parsing Process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Remaining Input: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())()</a:t>
            </a: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Steps of leftmost derivation: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(RB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609600" y="3667566"/>
            <a:ext cx="1141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Next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symbol</a:t>
            </a:r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V="1">
            <a:off x="768824" y="2895601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2971801" y="6019800"/>
            <a:ext cx="546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B -&gt; (RB | </a:t>
            </a:r>
            <a:r>
              <a:rPr lang="en-US" altLang="en-US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 R -&gt; ) | (RR</a:t>
            </a:r>
          </a:p>
        </p:txBody>
      </p:sp>
    </p:spTree>
    <p:extLst>
      <p:ext uri="{BB962C8B-B14F-4D97-AF65-F5344CB8AC3E}">
        <p14:creationId xmlns:p14="http://schemas.microsoft.com/office/powerpoint/2010/main" val="18556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C2D8109-558F-4C04-A93C-192DC4190627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Parsing Process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Remaining Input: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))()</a:t>
            </a: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Steps of leftmost derivation: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((RRB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609600" y="3587089"/>
            <a:ext cx="1141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Next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symbol</a:t>
            </a:r>
          </a:p>
        </p:txBody>
      </p:sp>
      <p:sp>
        <p:nvSpPr>
          <p:cNvPr id="64519" name="Line 6"/>
          <p:cNvSpPr>
            <a:spLocks noChangeShapeType="1"/>
          </p:cNvSpPr>
          <p:nvPr/>
        </p:nvSpPr>
        <p:spPr bwMode="auto">
          <a:xfrm flipV="1">
            <a:off x="774511" y="2895601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2971801" y="6019800"/>
            <a:ext cx="546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B -&gt; (RB | </a:t>
            </a:r>
            <a:r>
              <a:rPr lang="en-US" altLang="en-US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 R -&gt; ) | (RR</a:t>
            </a:r>
          </a:p>
        </p:txBody>
      </p:sp>
    </p:spTree>
    <p:extLst>
      <p:ext uri="{BB962C8B-B14F-4D97-AF65-F5344CB8AC3E}">
        <p14:creationId xmlns:p14="http://schemas.microsoft.com/office/powerpoint/2010/main" val="28929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8298AA2-22D3-4EDA-A301-CF454B7DBB98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Parsing Process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Remaining Input: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)()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Steps of leftmost derivation: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((RRB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(()RB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609600" y="3612975"/>
            <a:ext cx="1141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Next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symbol</a:t>
            </a:r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 flipV="1">
            <a:off x="719920" y="2895601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5544" name="Rectangle 7"/>
          <p:cNvSpPr>
            <a:spLocks noChangeArrowheads="1"/>
          </p:cNvSpPr>
          <p:nvPr/>
        </p:nvSpPr>
        <p:spPr bwMode="auto">
          <a:xfrm>
            <a:off x="2971801" y="6019800"/>
            <a:ext cx="546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B -&gt; (RB | </a:t>
            </a:r>
            <a:r>
              <a:rPr lang="en-US" altLang="en-US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 R -&gt; ) | (RR</a:t>
            </a:r>
          </a:p>
        </p:txBody>
      </p:sp>
    </p:spTree>
    <p:extLst>
      <p:ext uri="{BB962C8B-B14F-4D97-AF65-F5344CB8AC3E}">
        <p14:creationId xmlns:p14="http://schemas.microsoft.com/office/powerpoint/2010/main" val="12433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6F61B37-57B3-4241-AADB-6230BE7665F1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Parsing Process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Remaining Input: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()</a:t>
            </a:r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Steps of leftmost derivation: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((RRB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(())B</a:t>
            </a: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609600" y="3607287"/>
            <a:ext cx="1141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Next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symbol</a:t>
            </a:r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 flipV="1">
            <a:off x="796119" y="2895601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2971801" y="6019800"/>
            <a:ext cx="546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B -&gt; (RB | </a:t>
            </a:r>
            <a:r>
              <a:rPr lang="en-US" altLang="en-US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 R -&gt; ) | (RR</a:t>
            </a:r>
          </a:p>
        </p:txBody>
      </p:sp>
    </p:spTree>
    <p:extLst>
      <p:ext uri="{BB962C8B-B14F-4D97-AF65-F5344CB8AC3E}">
        <p14:creationId xmlns:p14="http://schemas.microsoft.com/office/powerpoint/2010/main" val="982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CC952D0-DCCC-4B2A-98CC-1A68501CAA83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Parsing Process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Remaining Input: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)</a:t>
            </a:r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Steps of leftmost derivation: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B			(())(RB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((RRB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(())B</a:t>
            </a: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609600" y="3728708"/>
            <a:ext cx="1141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Next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symbol</a:t>
            </a:r>
          </a:p>
        </p:txBody>
      </p:sp>
      <p:sp>
        <p:nvSpPr>
          <p:cNvPr id="67591" name="Line 6"/>
          <p:cNvSpPr>
            <a:spLocks noChangeShapeType="1"/>
          </p:cNvSpPr>
          <p:nvPr/>
        </p:nvSpPr>
        <p:spPr bwMode="auto">
          <a:xfrm flipV="1">
            <a:off x="782472" y="2895601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2971801" y="6019800"/>
            <a:ext cx="546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B -&gt; (RB | </a:t>
            </a:r>
            <a:r>
              <a:rPr lang="en-US" altLang="en-US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 R -&gt; ) | (RR</a:t>
            </a:r>
          </a:p>
        </p:txBody>
      </p:sp>
    </p:spTree>
    <p:extLst>
      <p:ext uri="{BB962C8B-B14F-4D97-AF65-F5344CB8AC3E}">
        <p14:creationId xmlns:p14="http://schemas.microsoft.com/office/powerpoint/2010/main" val="450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6E1E6CA-BB7D-43A4-A54D-A646D4FAD30D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Parsing Process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Remaining Input: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3200"/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Steps of leftmost derivation: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B			(())(RB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(RB		(())()B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((RRB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(())B</a:t>
            </a:r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742666" y="3490143"/>
            <a:ext cx="1141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Next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symbol</a:t>
            </a:r>
          </a:p>
        </p:txBody>
      </p:sp>
      <p:sp>
        <p:nvSpPr>
          <p:cNvPr id="68615" name="Line 6"/>
          <p:cNvSpPr>
            <a:spLocks noChangeShapeType="1"/>
          </p:cNvSpPr>
          <p:nvPr/>
        </p:nvSpPr>
        <p:spPr bwMode="auto">
          <a:xfrm flipV="1">
            <a:off x="1041779" y="2661313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2971801" y="6019800"/>
            <a:ext cx="546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B -&gt; (RB | </a:t>
            </a:r>
            <a:r>
              <a:rPr lang="en-US" altLang="en-US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 R -&gt; ) | (RR</a:t>
            </a:r>
          </a:p>
        </p:txBody>
      </p:sp>
    </p:spTree>
    <p:extLst>
      <p:ext uri="{BB962C8B-B14F-4D97-AF65-F5344CB8AC3E}">
        <p14:creationId xmlns:p14="http://schemas.microsoft.com/office/powerpoint/2010/main" val="29526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09A6261-AF03-4CAD-8FD6-38C8F7FD2E54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 algn="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Parsing Process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Remaining Input: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3200"/>
          </a:p>
        </p:txBody>
      </p:sp>
      <p:sp>
        <p:nvSpPr>
          <p:cNvPr id="6963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Steps of leftmost derivation: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B			(())(RB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(RB		(())()B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((RRB	          (())()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(()RB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3200"/>
              <a:t>(())B</a:t>
            </a: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984962" y="3386375"/>
            <a:ext cx="1141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Next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ahoma" panose="020B0604030504040204" pitchFamily="34" charset="0"/>
              </a:rPr>
              <a:t>symbol</a:t>
            </a:r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 flipV="1">
            <a:off x="1174845" y="2518012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2971801" y="6019800"/>
            <a:ext cx="546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B -&gt; (RB | </a:t>
            </a:r>
            <a:r>
              <a:rPr lang="en-US" altLang="en-US">
                <a:solidFill>
                  <a:srgbClr val="CC99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>
                <a:solidFill>
                  <a:srgbClr val="CC9900"/>
                </a:solidFill>
                <a:latin typeface="Tahoma" panose="020B0604030504040204" pitchFamily="34" charset="0"/>
              </a:rPr>
              <a:t> R -&gt; ) | (RR</a:t>
            </a:r>
          </a:p>
        </p:txBody>
      </p:sp>
    </p:spTree>
    <p:extLst>
      <p:ext uri="{BB962C8B-B14F-4D97-AF65-F5344CB8AC3E}">
        <p14:creationId xmlns:p14="http://schemas.microsoft.com/office/powerpoint/2010/main" val="24859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3B103-1C43-4A2A-BEA2-99CFEF5DAC0D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LL(1) Grammars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As an aside, a grammar such </a:t>
            </a:r>
            <a:r>
              <a:rPr lang="en-US" altLang="en-US" smtClean="0">
                <a:solidFill>
                  <a:srgbClr val="FF0000"/>
                </a:solidFill>
              </a:rPr>
              <a:t>B -&gt; (RB | </a:t>
            </a:r>
            <a:r>
              <a:rPr lang="en-US" altLang="en-US" smtClean="0">
                <a:solidFill>
                  <a:srgbClr val="FF0000"/>
                </a:solidFill>
                <a:latin typeface="Lucida Sans Unicode" panose="020B0602030504020204" pitchFamily="34" charset="0"/>
              </a:rPr>
              <a:t>ε      </a:t>
            </a:r>
            <a:r>
              <a:rPr lang="en-US" altLang="en-US" smtClean="0">
                <a:solidFill>
                  <a:srgbClr val="FF0000"/>
                </a:solidFill>
              </a:rPr>
              <a:t> R -&gt; ) | (RR</a:t>
            </a:r>
            <a:r>
              <a:rPr lang="en-US" altLang="en-US" smtClean="0"/>
              <a:t>, where you can always figure out the production to use in a leftmost derivation by scanning the given string left-to-right and looking only at the next one symbol is called LL(1).</a:t>
            </a:r>
          </a:p>
          <a:p>
            <a:pPr lvl="1" eaLnBrk="1" hangingPunct="1"/>
            <a:r>
              <a:rPr lang="en-US" altLang="en-US" smtClean="0"/>
              <a:t>“Leftmost derivation, left-to-right scan, one symbol of lookahead.”</a:t>
            </a:r>
          </a:p>
        </p:txBody>
      </p:sp>
    </p:spTree>
    <p:extLst>
      <p:ext uri="{BB962C8B-B14F-4D97-AF65-F5344CB8AC3E}">
        <p14:creationId xmlns:p14="http://schemas.microsoft.com/office/powerpoint/2010/main" val="35502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8AF91-9262-47F8-B89A-5E711197BFDB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Parse Trees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solidFill>
                  <a:srgbClr val="FF0000"/>
                </a:solidFill>
              </a:rPr>
              <a:t>Parse trees</a:t>
            </a:r>
            <a:r>
              <a:rPr lang="en-US" altLang="en-US" smtClean="0"/>
              <a:t>  are trees labeled by symbols of a particular CFG.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Leaves</a:t>
            </a:r>
            <a:r>
              <a:rPr lang="en-US" altLang="en-US" smtClean="0"/>
              <a:t>: labeled by a terminal or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Interior nodes</a:t>
            </a:r>
            <a:r>
              <a:rPr lang="en-US" altLang="en-US" smtClean="0"/>
              <a:t>: labeled by a variable.</a:t>
            </a:r>
          </a:p>
          <a:p>
            <a:pPr lvl="1" eaLnBrk="1" hangingPunct="1"/>
            <a:r>
              <a:rPr lang="en-US" altLang="en-US" smtClean="0"/>
              <a:t>Children are labeled by the right side of a production for the parent.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Root</a:t>
            </a:r>
            <a:r>
              <a:rPr lang="en-US" altLang="en-US" smtClean="0"/>
              <a:t>: must be labeled by the start symbol.</a:t>
            </a:r>
          </a:p>
        </p:txBody>
      </p:sp>
    </p:spTree>
    <p:extLst>
      <p:ext uri="{BB962C8B-B14F-4D97-AF65-F5344CB8AC3E}">
        <p14:creationId xmlns:p14="http://schemas.microsoft.com/office/powerpoint/2010/main" val="132836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84F398-F56C-4206-A0C0-85306B2AAD5D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LL(1) Grammars – (2)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Most programming languages have LL(1) grammars.</a:t>
            </a:r>
          </a:p>
          <a:p>
            <a:pPr eaLnBrk="1" hangingPunct="1"/>
            <a:r>
              <a:rPr lang="en-US" altLang="en-US" smtClean="0"/>
              <a:t>LL(1) grammars are never ambiguous.</a:t>
            </a:r>
          </a:p>
        </p:txBody>
      </p:sp>
    </p:spTree>
    <p:extLst>
      <p:ext uri="{BB962C8B-B14F-4D97-AF65-F5344CB8AC3E}">
        <p14:creationId xmlns:p14="http://schemas.microsoft.com/office/powerpoint/2010/main" val="33349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EB13E-0973-49A7-BE48-08701423282E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Inherent Ambiguity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would be nice if for every ambiguous grammar, there were some way to “fix” the ambiguity, as we did for the balanced-parentheses grammar.</a:t>
            </a:r>
          </a:p>
          <a:p>
            <a:pPr eaLnBrk="1" hangingPunct="1"/>
            <a:r>
              <a:rPr lang="en-US" altLang="en-US" smtClean="0"/>
              <a:t>Unfortunately, certain CFL’s are </a:t>
            </a:r>
            <a:r>
              <a:rPr lang="en-US" altLang="en-US" i="1" smtClean="0">
                <a:solidFill>
                  <a:srgbClr val="FF0000"/>
                </a:solidFill>
              </a:rPr>
              <a:t>inherently ambiguous</a:t>
            </a:r>
            <a:r>
              <a:rPr lang="en-US" altLang="en-US" smtClean="0"/>
              <a:t>, meaning that every grammar for the language is ambiguous.</a:t>
            </a:r>
          </a:p>
        </p:txBody>
      </p:sp>
    </p:spTree>
    <p:extLst>
      <p:ext uri="{BB962C8B-B14F-4D97-AF65-F5344CB8AC3E}">
        <p14:creationId xmlns:p14="http://schemas.microsoft.com/office/powerpoint/2010/main" val="29696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327E17-97F2-48EF-9C95-7992DB757681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Inherent Ambiguity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language {0</a:t>
            </a:r>
            <a:r>
              <a:rPr lang="en-US" altLang="en-US" baseline="30000" smtClean="0"/>
              <a:t>i</a:t>
            </a:r>
            <a:r>
              <a:rPr lang="en-US" altLang="en-US" smtClean="0"/>
              <a:t>1</a:t>
            </a:r>
            <a:r>
              <a:rPr lang="en-US" altLang="en-US" baseline="30000" smtClean="0"/>
              <a:t>j</a:t>
            </a:r>
            <a:r>
              <a:rPr lang="en-US" altLang="en-US" smtClean="0"/>
              <a:t>2</a:t>
            </a:r>
            <a:r>
              <a:rPr lang="en-US" altLang="en-US" baseline="30000" smtClean="0"/>
              <a:t>k</a:t>
            </a:r>
            <a:r>
              <a:rPr lang="en-US" altLang="en-US" smtClean="0"/>
              <a:t> | i = j or j = k} is inherently ambiguous.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Intuitively</a:t>
            </a:r>
            <a:r>
              <a:rPr lang="en-US" altLang="en-US" smtClean="0"/>
              <a:t>, at least some of the strings of the form 0</a:t>
            </a:r>
            <a:r>
              <a:rPr lang="en-US" altLang="en-US" baseline="30000" smtClean="0"/>
              <a:t>n</a:t>
            </a:r>
            <a:r>
              <a:rPr lang="en-US" altLang="en-US" smtClean="0"/>
              <a:t>1</a:t>
            </a:r>
            <a:r>
              <a:rPr lang="en-US" altLang="en-US" baseline="30000" smtClean="0"/>
              <a:t>n</a:t>
            </a:r>
            <a:r>
              <a:rPr lang="en-US" altLang="en-US" smtClean="0"/>
              <a:t>2</a:t>
            </a:r>
            <a:r>
              <a:rPr lang="en-US" altLang="en-US" baseline="30000" smtClean="0"/>
              <a:t>n</a:t>
            </a:r>
            <a:r>
              <a:rPr lang="en-US" altLang="en-US" smtClean="0"/>
              <a:t> must be generated by two different parse trees, one based on checking the 0’s and 1’s, the other based on checking the 1’s and 2’s.</a:t>
            </a:r>
          </a:p>
        </p:txBody>
      </p:sp>
    </p:spTree>
    <p:extLst>
      <p:ext uri="{BB962C8B-B14F-4D97-AF65-F5344CB8AC3E}">
        <p14:creationId xmlns:p14="http://schemas.microsoft.com/office/powerpoint/2010/main" val="16202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F71988-22E0-4326-9706-36AEFB547AA3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Possible Ambiguous Grammar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S -&gt; AB | CD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A -&gt; 0A1 | 01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B -&gt; 2B | 2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C -&gt; 0C | 0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D -&gt; 1D2 | 12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5715000" y="2590800"/>
            <a:ext cx="413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A generates equal 0’s and 1’s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431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B generates any number of 2’s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715001" y="3810000"/>
            <a:ext cx="431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C generates any number of 0’s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715001" y="4419600"/>
            <a:ext cx="415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D generates equal 1’s and 2’s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2879725" y="5062539"/>
            <a:ext cx="62611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And there are two derivations of every string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with equal numbers of 0’s, 1’s, and 2’s.  e.g.: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S =&gt; AB =&gt; 01B =&gt;012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t>S =&gt; CD =&gt; 0D =&gt; 012</a:t>
            </a:r>
          </a:p>
        </p:txBody>
      </p:sp>
    </p:spTree>
    <p:extLst>
      <p:ext uri="{BB962C8B-B14F-4D97-AF65-F5344CB8AC3E}">
        <p14:creationId xmlns:p14="http://schemas.microsoft.com/office/powerpoint/2010/main" val="13882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9475" y="2772178"/>
            <a:ext cx="109728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7B46AFB-FE1B-4134-8B8C-20188D20644E}" type="slidenum">
              <a:rPr lang="en-US" sz="2400" smtClean="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9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6F00D-C969-442B-8F83-05E674D0BFBF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Parse Tree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362201" y="1752600"/>
            <a:ext cx="3230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CC00CC"/>
              </a:buClr>
              <a:buFont typeface="Monotype Sorts" pitchFamily="2" charset="2"/>
              <a:buNone/>
            </a:pP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S -&gt; SS | (S) | ()</a:t>
            </a:r>
            <a:endParaRPr lang="en-US" altLang="en-US" sz="2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061" name="Group 28"/>
          <p:cNvGrpSpPr>
            <a:grpSpLocks/>
          </p:cNvGrpSpPr>
          <p:nvPr/>
        </p:nvGrpSpPr>
        <p:grpSpPr bwMode="auto">
          <a:xfrm>
            <a:off x="3962400" y="2590800"/>
            <a:ext cx="3886200" cy="3124200"/>
            <a:chOff x="1536" y="1632"/>
            <a:chExt cx="2448" cy="1968"/>
          </a:xfrm>
        </p:grpSpPr>
        <p:sp>
          <p:nvSpPr>
            <p:cNvPr id="45062" name="Oval 4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S</a:t>
              </a:r>
            </a:p>
          </p:txBody>
        </p:sp>
        <p:grpSp>
          <p:nvGrpSpPr>
            <p:cNvPr id="45063" name="Group 27"/>
            <p:cNvGrpSpPr>
              <a:grpSpLocks/>
            </p:cNvGrpSpPr>
            <p:nvPr/>
          </p:nvGrpSpPr>
          <p:grpSpPr bwMode="auto">
            <a:xfrm>
              <a:off x="2064" y="1872"/>
              <a:ext cx="1584" cy="576"/>
              <a:chOff x="2064" y="1872"/>
              <a:chExt cx="1584" cy="576"/>
            </a:xfrm>
          </p:grpSpPr>
          <p:sp>
            <p:nvSpPr>
              <p:cNvPr id="45081" name="Oval 7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S</a:t>
                </a:r>
              </a:p>
            </p:txBody>
          </p:sp>
          <p:sp>
            <p:nvSpPr>
              <p:cNvPr id="45082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S</a:t>
                </a:r>
              </a:p>
            </p:txBody>
          </p:sp>
          <p:sp>
            <p:nvSpPr>
              <p:cNvPr id="45083" name="Line 14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084" name="Line 15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5064" name="Group 24"/>
            <p:cNvGrpSpPr>
              <a:grpSpLocks/>
            </p:cNvGrpSpPr>
            <p:nvPr/>
          </p:nvGrpSpPr>
          <p:grpSpPr bwMode="auto">
            <a:xfrm>
              <a:off x="1536" y="2400"/>
              <a:ext cx="1296" cy="624"/>
              <a:chOff x="1536" y="2400"/>
              <a:chExt cx="1296" cy="624"/>
            </a:xfrm>
          </p:grpSpPr>
          <p:sp>
            <p:nvSpPr>
              <p:cNvPr id="45075" name="Oval 5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S</a:t>
                </a:r>
              </a:p>
            </p:txBody>
          </p:sp>
          <p:sp>
            <p:nvSpPr>
              <p:cNvPr id="45076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  <p:sp>
            <p:nvSpPr>
              <p:cNvPr id="45077" name="Oval 1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(</a:t>
                </a:r>
              </a:p>
            </p:txBody>
          </p:sp>
          <p:sp>
            <p:nvSpPr>
              <p:cNvPr id="45078" name="Line 16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079" name="Line 17"/>
              <p:cNvSpPr>
                <a:spLocks noChangeShapeType="1"/>
              </p:cNvSpPr>
              <p:nvPr/>
            </p:nvSpPr>
            <p:spPr bwMode="auto">
              <a:xfrm flipH="1">
                <a:off x="1728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080" name="Line 18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5065" name="Group 25"/>
            <p:cNvGrpSpPr>
              <a:grpSpLocks/>
            </p:cNvGrpSpPr>
            <p:nvPr/>
          </p:nvGrpSpPr>
          <p:grpSpPr bwMode="auto">
            <a:xfrm>
              <a:off x="1824" y="2976"/>
              <a:ext cx="768" cy="624"/>
              <a:chOff x="1824" y="2976"/>
              <a:chExt cx="768" cy="624"/>
            </a:xfrm>
          </p:grpSpPr>
          <p:sp>
            <p:nvSpPr>
              <p:cNvPr id="45071" name="Oval 10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(</a:t>
                </a:r>
              </a:p>
            </p:txBody>
          </p:sp>
          <p:sp>
            <p:nvSpPr>
              <p:cNvPr id="45072" name="Oval 1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  <p:sp>
            <p:nvSpPr>
              <p:cNvPr id="45073" name="Line 19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074" name="Line 20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5066" name="Group 26"/>
            <p:cNvGrpSpPr>
              <a:grpSpLocks/>
            </p:cNvGrpSpPr>
            <p:nvPr/>
          </p:nvGrpSpPr>
          <p:grpSpPr bwMode="auto">
            <a:xfrm>
              <a:off x="3072" y="2448"/>
              <a:ext cx="912" cy="576"/>
              <a:chOff x="3072" y="2448"/>
              <a:chExt cx="912" cy="576"/>
            </a:xfrm>
          </p:grpSpPr>
          <p:sp>
            <p:nvSpPr>
              <p:cNvPr id="45067" name="Oval 9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(</a:t>
                </a:r>
              </a:p>
            </p:txBody>
          </p:sp>
          <p:sp>
            <p:nvSpPr>
              <p:cNvPr id="45068" name="Oval 12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  <p:sp>
            <p:nvSpPr>
              <p:cNvPr id="45069" name="Line 21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070" name="Line 2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05F2A-96E1-44E3-809F-FA9A53772EC3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Yield of a Parse Tree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788" y="1518314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concatenation of the labels of the leaves in left-to-right order</a:t>
            </a:r>
          </a:p>
          <a:p>
            <a:pPr lvl="1" eaLnBrk="1" hangingPunct="1"/>
            <a:r>
              <a:rPr lang="en-US" altLang="en-US" smtClean="0"/>
              <a:t>That is, in the order of a preorder traversal.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	is called the </a:t>
            </a:r>
            <a:r>
              <a:rPr lang="en-US" altLang="en-US" i="1" smtClean="0">
                <a:solidFill>
                  <a:srgbClr val="FF0000"/>
                </a:solidFill>
              </a:rPr>
              <a:t>yield</a:t>
            </a:r>
            <a:r>
              <a:rPr lang="en-US" altLang="en-US" smtClean="0"/>
              <a:t>  of the parse tree.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yield of                         is (())() 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3568890" y="3797484"/>
            <a:ext cx="2362200" cy="1981200"/>
            <a:chOff x="1536" y="1632"/>
            <a:chExt cx="2448" cy="1968"/>
          </a:xfrm>
        </p:grpSpPr>
        <p:sp>
          <p:nvSpPr>
            <p:cNvPr id="46086" name="Oval 5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dirty="0">
                  <a:solidFill>
                    <a:prstClr val="black"/>
                  </a:solidFill>
                  <a:latin typeface="Tahoma" panose="020B0604030504040204" pitchFamily="34" charset="0"/>
                </a:rPr>
                <a:t>S</a:t>
              </a:r>
            </a:p>
          </p:txBody>
        </p:sp>
        <p:grpSp>
          <p:nvGrpSpPr>
            <p:cNvPr id="46087" name="Group 6"/>
            <p:cNvGrpSpPr>
              <a:grpSpLocks/>
            </p:cNvGrpSpPr>
            <p:nvPr/>
          </p:nvGrpSpPr>
          <p:grpSpPr bwMode="auto">
            <a:xfrm>
              <a:off x="2064" y="1872"/>
              <a:ext cx="1584" cy="576"/>
              <a:chOff x="2064" y="1872"/>
              <a:chExt cx="1584" cy="576"/>
            </a:xfrm>
          </p:grpSpPr>
          <p:sp>
            <p:nvSpPr>
              <p:cNvPr id="46105" name="Oval 7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S</a:t>
                </a:r>
              </a:p>
            </p:txBody>
          </p:sp>
          <p:sp>
            <p:nvSpPr>
              <p:cNvPr id="46106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S</a:t>
                </a:r>
              </a:p>
            </p:txBody>
          </p:sp>
          <p:sp>
            <p:nvSpPr>
              <p:cNvPr id="46107" name="Line 9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108" name="Line 10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6088" name="Group 11"/>
            <p:cNvGrpSpPr>
              <a:grpSpLocks/>
            </p:cNvGrpSpPr>
            <p:nvPr/>
          </p:nvGrpSpPr>
          <p:grpSpPr bwMode="auto">
            <a:xfrm>
              <a:off x="1536" y="2400"/>
              <a:ext cx="1296" cy="624"/>
              <a:chOff x="1536" y="2400"/>
              <a:chExt cx="1296" cy="624"/>
            </a:xfrm>
          </p:grpSpPr>
          <p:sp>
            <p:nvSpPr>
              <p:cNvPr id="46099" name="Oval 12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S</a:t>
                </a:r>
              </a:p>
            </p:txBody>
          </p:sp>
          <p:sp>
            <p:nvSpPr>
              <p:cNvPr id="46100" name="Oval 13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 dirty="0">
                    <a:solidFill>
                      <a:prstClr val="black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  <p:sp>
            <p:nvSpPr>
              <p:cNvPr id="46101" name="Oval 14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(</a:t>
                </a:r>
              </a:p>
            </p:txBody>
          </p:sp>
          <p:sp>
            <p:nvSpPr>
              <p:cNvPr id="46102" name="Line 15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103" name="Line 16"/>
              <p:cNvSpPr>
                <a:spLocks noChangeShapeType="1"/>
              </p:cNvSpPr>
              <p:nvPr/>
            </p:nvSpPr>
            <p:spPr bwMode="auto">
              <a:xfrm flipH="1">
                <a:off x="1728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104" name="Line 17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6089" name="Group 18"/>
            <p:cNvGrpSpPr>
              <a:grpSpLocks/>
            </p:cNvGrpSpPr>
            <p:nvPr/>
          </p:nvGrpSpPr>
          <p:grpSpPr bwMode="auto">
            <a:xfrm>
              <a:off x="1824" y="2976"/>
              <a:ext cx="768" cy="624"/>
              <a:chOff x="1824" y="2976"/>
              <a:chExt cx="768" cy="624"/>
            </a:xfrm>
          </p:grpSpPr>
          <p:sp>
            <p:nvSpPr>
              <p:cNvPr id="46095" name="Oval 19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(</a:t>
                </a:r>
              </a:p>
            </p:txBody>
          </p:sp>
          <p:sp>
            <p:nvSpPr>
              <p:cNvPr id="46096" name="Oval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  <p:sp>
            <p:nvSpPr>
              <p:cNvPr id="46097" name="Line 21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098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6090" name="Group 23"/>
            <p:cNvGrpSpPr>
              <a:grpSpLocks/>
            </p:cNvGrpSpPr>
            <p:nvPr/>
          </p:nvGrpSpPr>
          <p:grpSpPr bwMode="auto">
            <a:xfrm>
              <a:off x="3072" y="2448"/>
              <a:ext cx="912" cy="576"/>
              <a:chOff x="3072" y="2448"/>
              <a:chExt cx="912" cy="576"/>
            </a:xfrm>
          </p:grpSpPr>
          <p:sp>
            <p:nvSpPr>
              <p:cNvPr id="46091" name="Oval 24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(</a:t>
                </a:r>
              </a:p>
            </p:txBody>
          </p:sp>
          <p:sp>
            <p:nvSpPr>
              <p:cNvPr id="46092" name="Oval 25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  <p:sp>
            <p:nvSpPr>
              <p:cNvPr id="46093" name="Line 26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094" name="Line 27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95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8F9945-F300-4982-9080-E15C46273ADE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Parse Trees, Left- and Rightmost Derivations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For every parse tree, there is a </a:t>
            </a:r>
            <a:r>
              <a:rPr lang="en-US" altLang="en-US" smtClean="0">
                <a:solidFill>
                  <a:srgbClr val="00B050"/>
                </a:solidFill>
              </a:rPr>
              <a:t>unique leftmost, and a unique rightmost derivation</a:t>
            </a:r>
            <a:r>
              <a:rPr lang="en-US" altLang="en-US" smtClean="0"/>
              <a:t>.</a:t>
            </a:r>
          </a:p>
          <a:p>
            <a:pPr marL="609600" indent="-609600" eaLnBrk="1" hangingPunct="1"/>
            <a:r>
              <a:rPr lang="en-US" altLang="en-US" smtClean="0"/>
              <a:t>We’ll prove: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smtClean="0"/>
              <a:t>If there is a parse tree with root labeled A and yield w, then A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w.</a:t>
            </a:r>
          </a:p>
          <a:p>
            <a:pPr marL="990600" lvl="1" indent="-533400" eaLnBrk="1" hangingPunct="1">
              <a:buFont typeface="Monotype Sorts" pitchFamily="2" charset="2"/>
              <a:buAutoNum type="arabicPeriod"/>
            </a:pPr>
            <a:r>
              <a:rPr lang="en-US" altLang="en-US" smtClean="0"/>
              <a:t>If A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w, then there is a parse tree with root A and yield w.</a:t>
            </a:r>
          </a:p>
        </p:txBody>
      </p:sp>
    </p:spTree>
    <p:extLst>
      <p:ext uri="{BB962C8B-B14F-4D97-AF65-F5344CB8AC3E}">
        <p14:creationId xmlns:p14="http://schemas.microsoft.com/office/powerpoint/2010/main" val="32488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2534B-0232-449C-807E-AFF86FE511FB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Proof – Part 1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Induction on the </a:t>
            </a:r>
            <a:r>
              <a:rPr lang="en-US" altLang="en-US" i="1" smtClean="0">
                <a:solidFill>
                  <a:srgbClr val="FF0000"/>
                </a:solidFill>
              </a:rPr>
              <a:t>height</a:t>
            </a:r>
            <a:r>
              <a:rPr lang="en-US" altLang="en-US" i="1" smtClean="0">
                <a:solidFill>
                  <a:srgbClr val="FF0066"/>
                </a:solidFill>
              </a:rPr>
              <a:t> </a:t>
            </a:r>
            <a:r>
              <a:rPr lang="en-US" altLang="en-US" smtClean="0"/>
              <a:t> (length of the longest path from the root) of the tree.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height 1.  Tree looks like</a:t>
            </a:r>
          </a:p>
          <a:p>
            <a:pPr eaLnBrk="1" hangingPunct="1"/>
            <a:r>
              <a:rPr lang="en-US" altLang="en-US" smtClean="0"/>
              <a:t>A -&gt; a</a:t>
            </a:r>
            <a:r>
              <a:rPr lang="en-US" altLang="en-US" baseline="-25000" smtClean="0"/>
              <a:t>1</a:t>
            </a:r>
            <a:r>
              <a:rPr lang="en-US" altLang="en-US" smtClean="0"/>
              <a:t>…a</a:t>
            </a:r>
            <a:r>
              <a:rPr lang="en-US" altLang="en-US" baseline="-25000" smtClean="0"/>
              <a:t>n</a:t>
            </a:r>
            <a:r>
              <a:rPr lang="en-US" altLang="en-US" smtClean="0"/>
              <a:t> must be a production.</a:t>
            </a:r>
          </a:p>
          <a:p>
            <a:pPr eaLnBrk="1" hangingPunct="1"/>
            <a:r>
              <a:rPr lang="en-US" altLang="en-US" smtClean="0"/>
              <a:t>Thus, A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a</a:t>
            </a:r>
            <a:r>
              <a:rPr lang="en-US" altLang="en-US" baseline="-25000" smtClean="0"/>
              <a:t>1</a:t>
            </a:r>
            <a:r>
              <a:rPr lang="en-US" altLang="en-US" smtClean="0"/>
              <a:t>…a</a:t>
            </a:r>
            <a:r>
              <a:rPr lang="en-US" altLang="en-US" baseline="-25000" smtClean="0"/>
              <a:t>n</a:t>
            </a:r>
            <a:r>
              <a:rPr lang="en-US" altLang="en-US" smtClean="0"/>
              <a:t>.</a:t>
            </a:r>
          </a:p>
        </p:txBody>
      </p:sp>
      <p:grpSp>
        <p:nvGrpSpPr>
          <p:cNvPr id="48133" name="Group 11"/>
          <p:cNvGrpSpPr>
            <a:grpSpLocks/>
          </p:cNvGrpSpPr>
          <p:nvPr/>
        </p:nvGrpSpPr>
        <p:grpSpPr bwMode="auto">
          <a:xfrm>
            <a:off x="8458200" y="3048000"/>
            <a:ext cx="1752600" cy="1143000"/>
            <a:chOff x="4320" y="2064"/>
            <a:chExt cx="1104" cy="720"/>
          </a:xfrm>
        </p:grpSpPr>
        <p:sp>
          <p:nvSpPr>
            <p:cNvPr id="48134" name="Oval 5"/>
            <p:cNvSpPr>
              <a:spLocks noChangeArrowheads="1"/>
            </p:cNvSpPr>
            <p:nvPr/>
          </p:nvSpPr>
          <p:spPr bwMode="auto">
            <a:xfrm>
              <a:off x="4704" y="2064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48135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en-US" sz="2400" baseline="-25000">
                  <a:solidFill>
                    <a:prstClr val="black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8136" name="Oval 7"/>
            <p:cNvSpPr>
              <a:spLocks noChangeArrowheads="1"/>
            </p:cNvSpPr>
            <p:nvPr/>
          </p:nvSpPr>
          <p:spPr bwMode="auto">
            <a:xfrm>
              <a:off x="5136" y="2496"/>
              <a:ext cx="288" cy="288"/>
            </a:xfrm>
            <a:prstGeom prst="ellipse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en-US" sz="2400" baseline="-25000">
                  <a:solidFill>
                    <a:prstClr val="black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48137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4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. . .</a:t>
              </a:r>
            </a:p>
          </p:txBody>
        </p:sp>
        <p:sp>
          <p:nvSpPr>
            <p:cNvPr id="48138" name="Line 9"/>
            <p:cNvSpPr>
              <a:spLocks noChangeShapeType="1"/>
            </p:cNvSpPr>
            <p:nvPr/>
          </p:nvSpPr>
          <p:spPr bwMode="auto">
            <a:xfrm flipH="1">
              <a:off x="4560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>
              <a:off x="4944" y="23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1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417067-6FAB-420F-B9E7-2CE2ACEAACC2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 1 – </a:t>
            </a:r>
            <a:r>
              <a:rPr lang="en-US" altLang="en-US" smtClean="0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Assume (1) for trees of height &lt; h, and let this tree have height h:</a:t>
            </a:r>
          </a:p>
          <a:p>
            <a:pPr eaLnBrk="1" hangingPunct="1"/>
            <a:r>
              <a:rPr lang="en-US" altLang="en-US" smtClean="0"/>
              <a:t>By IH, X</a:t>
            </a:r>
            <a:r>
              <a:rPr lang="en-US" altLang="en-US" baseline="-25000" smtClean="0"/>
              <a:t>i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w</a:t>
            </a:r>
            <a:r>
              <a:rPr lang="en-US" altLang="en-US" baseline="-25000" smtClean="0"/>
              <a:t>i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Note: if X</a:t>
            </a:r>
            <a:r>
              <a:rPr lang="en-US" altLang="en-US" baseline="-25000" smtClean="0"/>
              <a:t>i</a:t>
            </a:r>
            <a:r>
              <a:rPr lang="en-US" altLang="en-US" smtClean="0"/>
              <a:t> is a terminal, then X</a:t>
            </a:r>
            <a:r>
              <a:rPr lang="en-US" altLang="en-US" baseline="-25000" smtClean="0"/>
              <a:t>i</a:t>
            </a:r>
            <a:r>
              <a:rPr lang="en-US" altLang="en-US" smtClean="0"/>
              <a:t> = w</a:t>
            </a:r>
            <a:r>
              <a:rPr lang="en-US" altLang="en-US" baseline="-25000" smtClean="0"/>
              <a:t>i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Thus, A =&gt;</a:t>
            </a:r>
            <a:r>
              <a:rPr lang="en-US" altLang="en-US" baseline="-25000" smtClean="0"/>
              <a:t>lm</a:t>
            </a:r>
            <a:r>
              <a:rPr lang="en-US" altLang="en-US" smtClean="0"/>
              <a:t> X</a:t>
            </a:r>
            <a:r>
              <a:rPr lang="en-US" altLang="en-US" baseline="-25000" smtClean="0"/>
              <a:t>1</a:t>
            </a:r>
            <a:r>
              <a:rPr lang="en-US" altLang="en-US" smtClean="0"/>
              <a:t>…X</a:t>
            </a:r>
            <a:r>
              <a:rPr lang="en-US" altLang="en-US" baseline="-25000" smtClean="0"/>
              <a:t>n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w</a:t>
            </a:r>
            <a:r>
              <a:rPr lang="en-US" altLang="en-US" baseline="-25000" smtClean="0"/>
              <a:t>1</a:t>
            </a:r>
            <a:r>
              <a:rPr lang="en-US" altLang="en-US" smtClean="0"/>
              <a:t>X</a:t>
            </a:r>
            <a:r>
              <a:rPr lang="en-US" altLang="en-US" baseline="-25000" smtClean="0"/>
              <a:t>2</a:t>
            </a:r>
            <a:r>
              <a:rPr lang="en-US" altLang="en-US" smtClean="0"/>
              <a:t>…X</a:t>
            </a:r>
            <a:r>
              <a:rPr lang="en-US" altLang="en-US" baseline="-25000" smtClean="0"/>
              <a:t>n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w</a:t>
            </a:r>
            <a:r>
              <a:rPr lang="en-US" altLang="en-US" baseline="-25000" smtClean="0"/>
              <a:t>1</a:t>
            </a:r>
            <a:r>
              <a:rPr lang="en-US" altLang="en-US" smtClean="0"/>
              <a:t>w</a:t>
            </a:r>
            <a:r>
              <a:rPr lang="en-US" altLang="en-US" baseline="-25000" smtClean="0"/>
              <a:t>2</a:t>
            </a:r>
            <a:r>
              <a:rPr lang="en-US" altLang="en-US" smtClean="0"/>
              <a:t>X</a:t>
            </a:r>
            <a:r>
              <a:rPr lang="en-US" altLang="en-US" baseline="-25000" smtClean="0"/>
              <a:t>3</a:t>
            </a:r>
            <a:r>
              <a:rPr lang="en-US" altLang="en-US" smtClean="0"/>
              <a:t>…X</a:t>
            </a:r>
            <a:r>
              <a:rPr lang="en-US" altLang="en-US" baseline="-25000" smtClean="0"/>
              <a:t>n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…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 w</a:t>
            </a:r>
            <a:r>
              <a:rPr lang="en-US" altLang="en-US" baseline="-25000" smtClean="0"/>
              <a:t>1</a:t>
            </a:r>
            <a:r>
              <a:rPr lang="en-US" altLang="en-US" smtClean="0"/>
              <a:t>…w</a:t>
            </a:r>
            <a:r>
              <a:rPr lang="en-US" altLang="en-US" baseline="-25000" smtClean="0"/>
              <a:t>n</a:t>
            </a:r>
            <a:r>
              <a:rPr lang="en-US" altLang="en-US" smtClean="0"/>
              <a:t>.</a:t>
            </a:r>
          </a:p>
        </p:txBody>
      </p:sp>
      <p:grpSp>
        <p:nvGrpSpPr>
          <p:cNvPr id="49157" name="Group 22"/>
          <p:cNvGrpSpPr>
            <a:grpSpLocks/>
          </p:cNvGrpSpPr>
          <p:nvPr/>
        </p:nvGrpSpPr>
        <p:grpSpPr bwMode="auto">
          <a:xfrm>
            <a:off x="8458201" y="2633664"/>
            <a:ext cx="2047875" cy="2166937"/>
            <a:chOff x="4176" y="1659"/>
            <a:chExt cx="1290" cy="1365"/>
          </a:xfrm>
        </p:grpSpPr>
        <p:grpSp>
          <p:nvGrpSpPr>
            <p:cNvPr id="49158" name="Group 4"/>
            <p:cNvGrpSpPr>
              <a:grpSpLocks/>
            </p:cNvGrpSpPr>
            <p:nvPr/>
          </p:nvGrpSpPr>
          <p:grpSpPr bwMode="auto">
            <a:xfrm>
              <a:off x="4272" y="1659"/>
              <a:ext cx="1104" cy="720"/>
              <a:chOff x="4320" y="2064"/>
              <a:chExt cx="1104" cy="720"/>
            </a:xfrm>
          </p:grpSpPr>
          <p:sp>
            <p:nvSpPr>
              <p:cNvPr id="49163" name="Oval 5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49164" name="Oval 6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49165" name="Oval 7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en-US" sz="2400" baseline="-25000">
                    <a:solidFill>
                      <a:prstClr val="black"/>
                    </a:solidFill>
                    <a:latin typeface="Tahoma" panose="020B0604030504040204" pitchFamily="34" charset="0"/>
                  </a:rPr>
                  <a:t>n</a:t>
                </a:r>
              </a:p>
            </p:txBody>
          </p:sp>
          <p:sp>
            <p:nvSpPr>
              <p:cNvPr id="49166" name="Text Box 8"/>
              <p:cNvSpPr txBox="1">
                <a:spLocks noChangeArrowheads="1"/>
              </p:cNvSpPr>
              <p:nvPr/>
            </p:nvSpPr>
            <p:spPr bwMode="auto">
              <a:xfrm>
                <a:off x="4656" y="2496"/>
                <a:ext cx="4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2400">
                    <a:solidFill>
                      <a:prstClr val="black"/>
                    </a:solidFill>
                    <a:latin typeface="Tahoma" panose="020B0604030504040204" pitchFamily="34" charset="0"/>
                  </a:rPr>
                  <a:t>. . .</a:t>
                </a:r>
              </a:p>
            </p:txBody>
          </p:sp>
          <p:sp>
            <p:nvSpPr>
              <p:cNvPr id="49167" name="Line 9"/>
              <p:cNvSpPr>
                <a:spLocks noChangeShapeType="1"/>
              </p:cNvSpPr>
              <p:nvPr/>
            </p:nvSpPr>
            <p:spPr bwMode="auto">
              <a:xfrm flipH="1">
                <a:off x="4560" y="230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9168" name="Line 10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9159" name="AutoShape 11"/>
            <p:cNvSpPr>
              <a:spLocks noChangeArrowheads="1"/>
            </p:cNvSpPr>
            <p:nvPr/>
          </p:nvSpPr>
          <p:spPr bwMode="auto">
            <a:xfrm>
              <a:off x="4176" y="2379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160" name="AutoShape 19"/>
            <p:cNvSpPr>
              <a:spLocks noChangeArrowheads="1"/>
            </p:cNvSpPr>
            <p:nvPr/>
          </p:nvSpPr>
          <p:spPr bwMode="auto">
            <a:xfrm>
              <a:off x="4992" y="2352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9161" name="Text Box 20"/>
            <p:cNvSpPr txBox="1">
              <a:spLocks noChangeArrowheads="1"/>
            </p:cNvSpPr>
            <p:nvPr/>
          </p:nvSpPr>
          <p:spPr bwMode="auto">
            <a:xfrm>
              <a:off x="4262" y="2736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w</a:t>
              </a:r>
              <a:r>
                <a:rPr lang="en-US" altLang="en-US" sz="2400" baseline="-25000">
                  <a:solidFill>
                    <a:prstClr val="black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9162" name="Text Box 21"/>
            <p:cNvSpPr txBox="1">
              <a:spLocks noChangeArrowheads="1"/>
            </p:cNvSpPr>
            <p:nvPr/>
          </p:nvSpPr>
          <p:spPr bwMode="auto">
            <a:xfrm>
              <a:off x="5088" y="2736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w</a:t>
              </a:r>
              <a:r>
                <a:rPr lang="en-US" altLang="en-US" sz="2400" baseline="-25000">
                  <a:solidFill>
                    <a:prstClr val="black"/>
                  </a:solidFill>
                  <a:latin typeface="Tahoma" panose="020B060403050404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2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80CC5-DFF6-489D-B452-BBF4CFB8226C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Proof</a:t>
            </a:r>
            <a:r>
              <a:rPr lang="en-US" altLang="en-US" smtClean="0"/>
              <a:t>: Part 2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 a leftmost derivation of a terminal string, we need to prove the existence of a parse tree.</a:t>
            </a:r>
          </a:p>
          <a:p>
            <a:pPr eaLnBrk="1" hangingPunct="1"/>
            <a:r>
              <a:rPr lang="en-US" altLang="en-US" smtClean="0"/>
              <a:t>The proof is an induction on the length of the derivation.</a:t>
            </a:r>
          </a:p>
        </p:txBody>
      </p:sp>
    </p:spTree>
    <p:extLst>
      <p:ext uri="{BB962C8B-B14F-4D97-AF65-F5344CB8AC3E}">
        <p14:creationId xmlns:p14="http://schemas.microsoft.com/office/powerpoint/2010/main" val="35029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1421</Words>
  <Application>Microsoft Office PowerPoint</Application>
  <PresentationFormat>Widescreen</PresentationFormat>
  <Paragraphs>324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Lucida Sans Unicode</vt:lpstr>
      <vt:lpstr>Monotype Sorts</vt:lpstr>
      <vt:lpstr>Tahoma</vt:lpstr>
      <vt:lpstr>Times New Roman</vt:lpstr>
      <vt:lpstr>Office Theme</vt:lpstr>
      <vt:lpstr>1_Office Theme</vt:lpstr>
      <vt:lpstr>AUTOMATA  &amp;  COMPUTABILITY</vt:lpstr>
      <vt:lpstr>Parse Trees</vt:lpstr>
      <vt:lpstr>Parse Trees</vt:lpstr>
      <vt:lpstr>Example: Parse Tree</vt:lpstr>
      <vt:lpstr>Yield of a Parse Tree</vt:lpstr>
      <vt:lpstr>Parse Trees, Left- and Rightmost Derivations</vt:lpstr>
      <vt:lpstr>Proof – Part 1</vt:lpstr>
      <vt:lpstr>Part 1 – Induction</vt:lpstr>
      <vt:lpstr>Proof: Part 2</vt:lpstr>
      <vt:lpstr>Part 2 – Basis</vt:lpstr>
      <vt:lpstr>Part 2 – Induction</vt:lpstr>
      <vt:lpstr>Induction – (2)</vt:lpstr>
      <vt:lpstr>Parse Trees and Rightmost Derivations</vt:lpstr>
      <vt:lpstr>Parse Trees and Any Derivation</vt:lpstr>
      <vt:lpstr>Ambiguous Grammars</vt:lpstr>
      <vt:lpstr>Example – Continued</vt:lpstr>
      <vt:lpstr>Ambiguity, Left- and Rightmost Derivations</vt:lpstr>
      <vt:lpstr>Ambiguity, etc. – (2)</vt:lpstr>
      <vt:lpstr>Ambiguity is a Property of Grammars, not Languages</vt:lpstr>
      <vt:lpstr>Example: Unambiguous Grammar</vt:lpstr>
      <vt:lpstr>The Parsing Process</vt:lpstr>
      <vt:lpstr>The Parsing Process</vt:lpstr>
      <vt:lpstr>The Parsing Process</vt:lpstr>
      <vt:lpstr>The Parsing Process</vt:lpstr>
      <vt:lpstr>The Parsing Process</vt:lpstr>
      <vt:lpstr>The Parsing Process</vt:lpstr>
      <vt:lpstr>The Parsing Process</vt:lpstr>
      <vt:lpstr>The Parsing Process</vt:lpstr>
      <vt:lpstr>LL(1) Grammars</vt:lpstr>
      <vt:lpstr>LL(1) Grammars – (2)</vt:lpstr>
      <vt:lpstr>Inherent Ambiguity</vt:lpstr>
      <vt:lpstr>Example: Inherent Ambiguity</vt:lpstr>
      <vt:lpstr>One Possible Ambiguous Grammar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 &amp;  COMPUTABILITY</dc:title>
  <dc:creator>Sabrina Zaman Ishita</dc:creator>
  <cp:lastModifiedBy>Sabrina Zaman Ishita</cp:lastModifiedBy>
  <cp:revision>6</cp:revision>
  <dcterms:created xsi:type="dcterms:W3CDTF">2019-07-04T03:56:42Z</dcterms:created>
  <dcterms:modified xsi:type="dcterms:W3CDTF">2019-07-04T06:21:25Z</dcterms:modified>
</cp:coreProperties>
</file>