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48395-B103-4503-A572-E2A9D0075A0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C228-FE24-4E3E-84E6-EECEE6C5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7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EBEBFD-DE6B-45AD-8FBA-475C194D4B1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8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01BE6C-8130-4698-8D7C-C43DB6CF540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9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435460-DFE7-4302-A427-03387159714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5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67ACD5-480E-4A85-91C5-4E8A336658C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1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42E366-3DF3-4914-B596-EA0DCD5349A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55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E5A0D0-AB45-46CE-92FF-49549A6EF2C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0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ECABB7-BC79-442B-B37F-E5BAFD12D34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3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6E6ABD-EEA7-4430-B8C6-AAC54A955C6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BF39FE-51F2-40A9-95F6-07786FA36DA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24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B20FA2-F9C0-4E94-9E53-560924E310A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57DFC4-DFFD-4B44-8913-60428E74241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7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6E6425-7149-40CE-9B18-93A51D6E21C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7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27F3A6-EB1E-48C6-B999-65F42A1E0CA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59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3DC75C-A2D1-464B-9061-D7995D1A18D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28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ABBD0B-9D85-4BBE-BC9A-7DC9705CC3B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6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C79594-CC2F-4F4F-906F-80C172FAC4C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35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AD6A24-BC59-4ECB-8E2A-69DA319D2E6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84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026921-8BE2-4B49-A781-CBEAB48855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51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F9EFAC-D6AC-4535-AA1E-9285E8BD9CD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26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CFA1B1-3B9D-466F-8C7E-3E2CF941840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95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413AEB-DD0B-4AFF-BFE5-FFEEFF5B1DA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2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AB7E2D-0BE0-4B12-BA4F-C611C624728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8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3B0CEC-B13B-433F-8E75-76562873351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71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21B3CC-61FE-4443-AC2C-455731DA3BB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43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6D4278-E44B-4919-8BF8-3DFAD2A7678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66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53FBEA-E141-45F2-A557-95C42238AA5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54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E6AE64-58B3-442D-B19D-1898553D1F0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4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481389-EC52-4E43-BB73-073BF177259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36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1C6CFA-DD7B-44DF-A15F-C5717D94CD9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46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19D619-4964-493B-8087-F4E92FE2325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7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D15CF0-5937-4EC2-87A9-C9A6B2818EA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1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B448AB-8A63-434E-B46A-02E27ABDBB8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7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90C23-C80D-4966-8F11-800861256C5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9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6EB231-364D-45EC-A887-4479FC54577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2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400CE8-9B0F-4DBC-928C-3B1F0F1A578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7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557601-C124-45BD-B120-02F4C6653B2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0907B-3A1C-445F-AF97-1BFCB9866E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2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24E2A-8B77-4DC9-9651-63BC97974E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F7938-A54B-433D-BC43-1722CCC8BE4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C53B4-30F0-4B38-AF22-1D07D21B1C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38A06-84F6-42DE-8F93-216E3231B6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3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2CEE-FC77-45EF-A14A-14D6A32656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1CE45-8A52-4AF0-AA9B-9C245EA768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34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CE0A1-6968-4473-9011-F5904B17D3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0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24FD1-92AD-42AA-94C7-2F2595CE8D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7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9780-C249-42FD-9778-58C29EAEAE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36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E0079-7B26-427C-A8A2-9F5D9E2FE4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2A0C-406F-4383-BD23-81920D832C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496D-34BE-4AF9-852C-A3537378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1127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524000"/>
            <a:ext cx="1127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B6B5734-0374-4EC2-990E-8BA21F81F295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w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A767A-D1BC-4455-9405-A6C7778F24E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Unreachable Symbols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19600"/>
          </a:xfrm>
        </p:spPr>
        <p:txBody>
          <a:bodyPr/>
          <a:lstStyle/>
          <a:p>
            <a:r>
              <a:rPr lang="en-US" altLang="en-US" smtClean="0"/>
              <a:t>Another way a terminal or variable deserves to be eliminated is if it cannot appear in any derivation from the start symbol.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We can reach S (the start symbol).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we can reach A, and there is a production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then we can reach all symbols of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78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22AB3D-2347-4657-A50C-EB5451A42DC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Unreachable Symbols – (2)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153400" cy="4114800"/>
          </a:xfrm>
        </p:spPr>
        <p:txBody>
          <a:bodyPr/>
          <a:lstStyle/>
          <a:p>
            <a:r>
              <a:rPr lang="en-US" altLang="en-US" smtClean="0"/>
              <a:t>Easy inductions in both directions show that when we can discover no more symbols, then we have all and only the symbols that appear in derivations from S.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Algorithm</a:t>
            </a:r>
            <a:r>
              <a:rPr lang="en-US" altLang="en-US" smtClean="0"/>
              <a:t>: Remove from the grammar all symbols not discovered reachable from S and all productions that involve these symbols. </a:t>
            </a:r>
          </a:p>
        </p:txBody>
      </p:sp>
    </p:spTree>
    <p:extLst>
      <p:ext uri="{BB962C8B-B14F-4D97-AF65-F5344CB8AC3E}">
        <p14:creationId xmlns:p14="http://schemas.microsoft.com/office/powerpoint/2010/main" val="421701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9A496-33FB-4E67-A37A-5FF69AC6DE2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Eliminating Useless Symbols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mtClean="0"/>
              <a:t>A symbol is </a:t>
            </a:r>
            <a:r>
              <a:rPr lang="en-US" altLang="en-US" i="1" smtClean="0">
                <a:solidFill>
                  <a:srgbClr val="FF0000"/>
                </a:solidFill>
              </a:rPr>
              <a:t>useful</a:t>
            </a:r>
            <a:r>
              <a:rPr lang="en-US" altLang="en-US" smtClean="0"/>
              <a:t>  if it appears in some derivation of some terminal string from the start symbol.</a:t>
            </a:r>
          </a:p>
          <a:p>
            <a:pPr marL="609600" indent="-609600"/>
            <a:r>
              <a:rPr lang="en-US" altLang="en-US" smtClean="0"/>
              <a:t>Otherwise, it is </a:t>
            </a:r>
            <a:r>
              <a:rPr lang="en-US" altLang="en-US" i="1" smtClean="0">
                <a:solidFill>
                  <a:srgbClr val="FF0000"/>
                </a:solidFill>
              </a:rPr>
              <a:t>useless</a:t>
            </a:r>
            <a:r>
              <a:rPr lang="en-US" altLang="en-US" smtClean="0"/>
              <a:t>.</a:t>
            </a:r>
            <a:br>
              <a:rPr lang="en-US" altLang="en-US" smtClean="0"/>
            </a:br>
            <a:r>
              <a:rPr lang="en-US" altLang="en-US" smtClean="0"/>
              <a:t>Eliminate all useless symbols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Eliminate symbols that derive no terminal string.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Eliminate unreachable symbols.</a:t>
            </a:r>
          </a:p>
        </p:txBody>
      </p:sp>
    </p:spTree>
    <p:extLst>
      <p:ext uri="{BB962C8B-B14F-4D97-AF65-F5344CB8AC3E}">
        <p14:creationId xmlns:p14="http://schemas.microsoft.com/office/powerpoint/2010/main" val="36635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E394A-5BC4-4951-9F0C-9AC910BD8C9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Useless Symbols – (2)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		S -&gt; AB, A -&gt; C, C -&gt; c, B -&gt; bB</a:t>
            </a:r>
          </a:p>
          <a:p>
            <a:r>
              <a:rPr lang="en-US" altLang="en-US" smtClean="0"/>
              <a:t>If we eliminated unreachable symbols first, we would find everything is reachable.</a:t>
            </a:r>
          </a:p>
          <a:p>
            <a:r>
              <a:rPr lang="en-US" altLang="en-US" smtClean="0"/>
              <a:t>A, C, and c would never get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427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25604-8753-421A-AACC-AD4AD42E687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It Works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After step (1), every symbol remaining derives some terminal string.</a:t>
            </a:r>
          </a:p>
          <a:p>
            <a:r>
              <a:rPr lang="en-US" altLang="en-US" smtClean="0"/>
              <a:t>After step (2) the only symbols remaining are all derivable from S.</a:t>
            </a:r>
          </a:p>
          <a:p>
            <a:r>
              <a:rPr lang="en-US" altLang="en-US" smtClean="0"/>
              <a:t>In addition, they still derive a terminal string, because such a derivation can only involve symbols reachable from S.</a:t>
            </a:r>
          </a:p>
        </p:txBody>
      </p:sp>
    </p:spTree>
    <p:extLst>
      <p:ext uri="{BB962C8B-B14F-4D97-AF65-F5344CB8AC3E}">
        <p14:creationId xmlns:p14="http://schemas.microsoft.com/office/powerpoint/2010/main" val="10673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3D229-7399-473A-8424-498D3B84107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Epsilon Productions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114800"/>
          </a:xfrm>
        </p:spPr>
        <p:txBody>
          <a:bodyPr/>
          <a:lstStyle/>
          <a:p>
            <a:r>
              <a:rPr lang="en-US" altLang="en-US" smtClean="0"/>
              <a:t>We can almost avoid using productions of the form A -&gt;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(called </a:t>
            </a:r>
            <a:r>
              <a:rPr lang="en-US" altLang="en-US" i="1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</a:t>
            </a:r>
            <a:r>
              <a:rPr lang="en-US" altLang="en-US" i="1" smtClean="0">
                <a:solidFill>
                  <a:srgbClr val="FF0000"/>
                </a:solidFill>
              </a:rPr>
              <a:t>-productions</a:t>
            </a:r>
            <a:r>
              <a:rPr lang="en-US" altLang="en-US" smtClean="0"/>
              <a:t> ).</a:t>
            </a:r>
          </a:p>
          <a:p>
            <a:pPr lvl="1"/>
            <a:r>
              <a:rPr lang="en-US" altLang="en-US" smtClean="0"/>
              <a:t>The problem is that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cannot be in the language of any grammar that has no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–productions.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Theorem</a:t>
            </a:r>
            <a:r>
              <a:rPr lang="en-US" altLang="en-US" smtClean="0"/>
              <a:t>: If L is a CFL, then L-{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} has a CFG with no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-productions.</a:t>
            </a:r>
          </a:p>
        </p:txBody>
      </p:sp>
    </p:spTree>
    <p:extLst>
      <p:ext uri="{BB962C8B-B14F-4D97-AF65-F5344CB8AC3E}">
        <p14:creationId xmlns:p14="http://schemas.microsoft.com/office/powerpoint/2010/main" val="245144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53BCB-B7B9-4C5A-9AE8-7933BBAD42B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Nullable Symbols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 smtClean="0"/>
              <a:t>To eliminate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-productions, we first need to discover the </a:t>
            </a:r>
            <a:r>
              <a:rPr lang="en-US" altLang="en-US" i="1" smtClean="0">
                <a:solidFill>
                  <a:srgbClr val="FF0000"/>
                </a:solidFill>
              </a:rPr>
              <a:t>nullable variables</a:t>
            </a:r>
            <a:r>
              <a:rPr lang="en-US" altLang="en-US" smtClean="0"/>
              <a:t>  = variables A such that A =&gt;*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If there is a production A -&gt;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then A is nullable.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there is a production 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and all symbols of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are nullable, then A is nullable.</a:t>
            </a:r>
          </a:p>
        </p:txBody>
      </p:sp>
    </p:spTree>
    <p:extLst>
      <p:ext uri="{BB962C8B-B14F-4D97-AF65-F5344CB8AC3E}">
        <p14:creationId xmlns:p14="http://schemas.microsoft.com/office/powerpoint/2010/main" val="165795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7E66D-6454-4E3F-832A-86F6D1498D5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Nullable Symbols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	S -&gt; AB, A -&gt; aA | </a:t>
            </a:r>
            <a:r>
              <a:rPr lang="en-US" altLang="en-US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</a:t>
            </a:r>
            <a:r>
              <a:rPr lang="en-US" altLang="en-US" smtClean="0">
                <a:solidFill>
                  <a:srgbClr val="FF0000"/>
                </a:solidFill>
              </a:rPr>
              <a:t>, B -&gt; bB | A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A is nullable because of A -&gt;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B is nullable because of B -&gt; A.</a:t>
            </a:r>
          </a:p>
          <a:p>
            <a:r>
              <a:rPr lang="en-US" altLang="en-US" smtClean="0"/>
              <a:t>Then, S is nullable because of S -&gt; AB.</a:t>
            </a:r>
          </a:p>
        </p:txBody>
      </p:sp>
    </p:spTree>
    <p:extLst>
      <p:ext uri="{BB962C8B-B14F-4D97-AF65-F5344CB8AC3E}">
        <p14:creationId xmlns:p14="http://schemas.microsoft.com/office/powerpoint/2010/main" val="241890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791C7-5877-46CD-9D00-3B1B2BDC50C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 smtClean="0"/>
              <a:t>Proof of Nullable-Symbols Algorithm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</p:spPr>
        <p:txBody>
          <a:bodyPr/>
          <a:lstStyle/>
          <a:p>
            <a:r>
              <a:rPr lang="en-US" altLang="en-US" smtClean="0"/>
              <a:t>The proof that this algorithm finds all and only the nullable variables is very much like the proof that the algorithm for symbols that derive terminal strings works.</a:t>
            </a:r>
          </a:p>
          <a:p>
            <a:r>
              <a:rPr lang="en-US" altLang="en-US" smtClean="0"/>
              <a:t>Do you see the two directions of the proof?</a:t>
            </a:r>
          </a:p>
          <a:p>
            <a:r>
              <a:rPr lang="en-US" altLang="en-US" smtClean="0"/>
              <a:t>On what is each induction?</a:t>
            </a:r>
          </a:p>
        </p:txBody>
      </p:sp>
    </p:spTree>
    <p:extLst>
      <p:ext uri="{BB962C8B-B14F-4D97-AF65-F5344CB8AC3E}">
        <p14:creationId xmlns:p14="http://schemas.microsoft.com/office/powerpoint/2010/main" val="425575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03DE6-28E7-45A5-9831-0D756A29612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Eliminating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-Productions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Key idea</a:t>
            </a:r>
            <a:r>
              <a:rPr lang="en-US" altLang="en-US" smtClean="0"/>
              <a:t>: turn each production A -&gt; X</a:t>
            </a:r>
            <a:r>
              <a:rPr lang="en-US" altLang="en-US" baseline="-25000" smtClean="0"/>
              <a:t>1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 into a family of productions.</a:t>
            </a:r>
          </a:p>
          <a:p>
            <a:r>
              <a:rPr lang="en-US" altLang="en-US" smtClean="0"/>
              <a:t>For each subset of nullable X’s, there is one production with those eliminated from the right side “in advance.”</a:t>
            </a:r>
          </a:p>
          <a:p>
            <a:pPr lvl="1"/>
            <a:r>
              <a:rPr lang="en-US" altLang="en-US" smtClean="0"/>
              <a:t>Except, if all X’s are nullable, do not make a production with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as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542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BD233-DFDF-484F-9170-AAC538E2897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r>
              <a:rPr lang="en-US" altLang="en-US" smtClean="0"/>
              <a:t>Normal Forms for CFG’s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052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Eliminating Useless Variables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Removing Epsilon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Removing Unit Productions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47771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FCBD9-8D0C-4266-AA65-E51EEC2CD52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Eliminating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-Productions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001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S -&gt; ABC, A -&gt; aA | </a:t>
            </a:r>
            <a:r>
              <a:rPr lang="en-US" altLang="en-US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</a:t>
            </a:r>
            <a:r>
              <a:rPr lang="en-US" altLang="en-US" smtClean="0">
                <a:solidFill>
                  <a:srgbClr val="FF0000"/>
                </a:solidFill>
              </a:rPr>
              <a:t>, B -&gt; bB | </a:t>
            </a:r>
            <a:r>
              <a:rPr lang="en-US" altLang="en-US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</a:t>
            </a:r>
            <a:r>
              <a:rPr lang="en-US" altLang="en-US" smtClean="0">
                <a:solidFill>
                  <a:srgbClr val="FF0000"/>
                </a:solidFill>
              </a:rPr>
              <a:t>, C -&gt; </a:t>
            </a:r>
            <a:r>
              <a:rPr lang="en-US" altLang="en-US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</a:t>
            </a:r>
            <a:endParaRPr lang="en-US" altLang="en-US" smtClean="0">
              <a:solidFill>
                <a:srgbClr val="FF0000"/>
              </a:solidFill>
            </a:endParaRPr>
          </a:p>
          <a:p>
            <a:r>
              <a:rPr lang="en-US" altLang="en-US" smtClean="0"/>
              <a:t>A, B, C, and S are all nullable.</a:t>
            </a:r>
          </a:p>
          <a:p>
            <a:r>
              <a:rPr lang="en-US" altLang="en-US" smtClean="0"/>
              <a:t>New grammar: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solidFill>
                  <a:srgbClr val="996600"/>
                </a:solidFill>
              </a:rPr>
              <a:t>	</a:t>
            </a:r>
            <a:r>
              <a:rPr lang="en-US" altLang="en-US" smtClean="0">
                <a:solidFill>
                  <a:srgbClr val="FF0000"/>
                </a:solidFill>
              </a:rPr>
              <a:t>S -&gt; ABC | AB | AC | BC | A | B | C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A -&gt; aA | a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B -&gt; bB | b</a:t>
            </a:r>
            <a:endParaRPr lang="en-US" altLang="en-US" smtClean="0">
              <a:solidFill>
                <a:srgbClr val="FF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79761" y="4013199"/>
            <a:ext cx="5486400" cy="2311401"/>
            <a:chOff x="1200" y="2427"/>
            <a:chExt cx="3456" cy="1456"/>
          </a:xfrm>
        </p:grpSpPr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2256" y="3360"/>
              <a:ext cx="226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3366FF"/>
                  </a:solidFill>
                  <a:latin typeface="Tahoma" panose="020B0604030504040204" pitchFamily="34" charset="0"/>
                </a:rPr>
                <a:t>Note</a:t>
              </a: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: C is now useless.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Eliminate its productions.</a:t>
              </a:r>
            </a:p>
          </p:txBody>
        </p:sp>
        <p:grpSp>
          <p:nvGrpSpPr>
            <p:cNvPr id="30727" name="Group 7"/>
            <p:cNvGrpSpPr>
              <a:grpSpLocks/>
            </p:cNvGrpSpPr>
            <p:nvPr/>
          </p:nvGrpSpPr>
          <p:grpSpPr bwMode="auto">
            <a:xfrm>
              <a:off x="1200" y="2427"/>
              <a:ext cx="432" cy="144"/>
              <a:chOff x="2592" y="2880"/>
              <a:chExt cx="432" cy="144"/>
            </a:xfrm>
          </p:grpSpPr>
          <p:sp>
            <p:nvSpPr>
              <p:cNvPr id="30737" name="Line 5"/>
              <p:cNvSpPr>
                <a:spLocks noChangeShapeType="1"/>
              </p:cNvSpPr>
              <p:nvPr/>
            </p:nvSpPr>
            <p:spPr bwMode="auto">
              <a:xfrm flipH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8" name="Line 6"/>
              <p:cNvSpPr>
                <a:spLocks noChangeShapeType="1"/>
              </p:cNvSpPr>
              <p:nvPr/>
            </p:nvSpPr>
            <p:spPr bwMode="auto">
              <a:xfrm flipH="1" flipV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2352" y="2427"/>
              <a:ext cx="432" cy="144"/>
              <a:chOff x="2592" y="2880"/>
              <a:chExt cx="432" cy="144"/>
            </a:xfrm>
          </p:grpSpPr>
          <p:sp>
            <p:nvSpPr>
              <p:cNvPr id="30735" name="Line 9"/>
              <p:cNvSpPr>
                <a:spLocks noChangeShapeType="1"/>
              </p:cNvSpPr>
              <p:nvPr/>
            </p:nvSpPr>
            <p:spPr bwMode="auto">
              <a:xfrm flipH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6" name="Line 10"/>
              <p:cNvSpPr>
                <a:spLocks noChangeShapeType="1"/>
              </p:cNvSpPr>
              <p:nvPr/>
            </p:nvSpPr>
            <p:spPr bwMode="auto">
              <a:xfrm flipH="1" flipV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29" name="Group 11"/>
            <p:cNvGrpSpPr>
              <a:grpSpLocks/>
            </p:cNvGrpSpPr>
            <p:nvPr/>
          </p:nvGrpSpPr>
          <p:grpSpPr bwMode="auto">
            <a:xfrm>
              <a:off x="2928" y="2427"/>
              <a:ext cx="432" cy="144"/>
              <a:chOff x="2592" y="2880"/>
              <a:chExt cx="432" cy="144"/>
            </a:xfrm>
          </p:grpSpPr>
          <p:sp>
            <p:nvSpPr>
              <p:cNvPr id="30733" name="Line 12"/>
              <p:cNvSpPr>
                <a:spLocks noChangeShapeType="1"/>
              </p:cNvSpPr>
              <p:nvPr/>
            </p:nvSpPr>
            <p:spPr bwMode="auto">
              <a:xfrm flipH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4" name="Line 13"/>
              <p:cNvSpPr>
                <a:spLocks noChangeShapeType="1"/>
              </p:cNvSpPr>
              <p:nvPr/>
            </p:nvSpPr>
            <p:spPr bwMode="auto">
              <a:xfrm flipH="1" flipV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730" name="Group 14"/>
            <p:cNvGrpSpPr>
              <a:grpSpLocks/>
            </p:cNvGrpSpPr>
            <p:nvPr/>
          </p:nvGrpSpPr>
          <p:grpSpPr bwMode="auto">
            <a:xfrm>
              <a:off x="4224" y="2427"/>
              <a:ext cx="432" cy="144"/>
              <a:chOff x="2592" y="2880"/>
              <a:chExt cx="432" cy="144"/>
            </a:xfrm>
          </p:grpSpPr>
          <p:sp>
            <p:nvSpPr>
              <p:cNvPr id="30731" name="Line 15"/>
              <p:cNvSpPr>
                <a:spLocks noChangeShapeType="1"/>
              </p:cNvSpPr>
              <p:nvPr/>
            </p:nvSpPr>
            <p:spPr bwMode="auto">
              <a:xfrm flipH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2" name="Line 16"/>
              <p:cNvSpPr>
                <a:spLocks noChangeShapeType="1"/>
              </p:cNvSpPr>
              <p:nvPr/>
            </p:nvSpPr>
            <p:spPr bwMode="auto">
              <a:xfrm flipH="1" flipV="1">
                <a:off x="2592" y="288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8919B-4E5F-4437-B3A3-7DA43A262F1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it Works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7200" cy="4343400"/>
          </a:xfrm>
        </p:spPr>
        <p:txBody>
          <a:bodyPr/>
          <a:lstStyle/>
          <a:p>
            <a:pPr marL="609600" indent="-609600"/>
            <a:r>
              <a:rPr lang="en-US" altLang="en-US" smtClean="0">
                <a:solidFill>
                  <a:srgbClr val="0070C0"/>
                </a:solidFill>
              </a:rPr>
              <a:t>Prove</a:t>
            </a:r>
            <a:r>
              <a:rPr lang="en-US" altLang="en-US" smtClean="0"/>
              <a:t> that for all variables A: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If w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and A =&gt;*</a:t>
            </a:r>
            <a:r>
              <a:rPr lang="en-US" altLang="en-US" baseline="-25000" smtClean="0"/>
              <a:t>old</a:t>
            </a:r>
            <a:r>
              <a:rPr lang="en-US" altLang="en-US" smtClean="0"/>
              <a:t> w, then A =&gt;*</a:t>
            </a:r>
            <a:r>
              <a:rPr lang="en-US" altLang="en-US" baseline="-25000" smtClean="0"/>
              <a:t>new</a:t>
            </a:r>
            <a:r>
              <a:rPr lang="en-US" altLang="en-US" smtClean="0"/>
              <a:t> w.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If A =&gt;*</a:t>
            </a:r>
            <a:r>
              <a:rPr lang="en-US" altLang="en-US" baseline="-25000" smtClean="0"/>
              <a:t>new</a:t>
            </a:r>
            <a:r>
              <a:rPr lang="en-US" altLang="en-US" smtClean="0"/>
              <a:t> w then w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and A =&gt;*</a:t>
            </a:r>
            <a:r>
              <a:rPr lang="en-US" altLang="en-US" baseline="-25000" smtClean="0"/>
              <a:t>old</a:t>
            </a:r>
            <a:r>
              <a:rPr lang="en-US" altLang="en-US" smtClean="0"/>
              <a:t> w.</a:t>
            </a:r>
          </a:p>
          <a:p>
            <a:pPr marL="609600" indent="-609600"/>
            <a:r>
              <a:rPr lang="en-US" altLang="en-US" smtClean="0"/>
              <a:t>Then, letting A be the start symbol proves that L(new) = L(old) – {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}.</a:t>
            </a:r>
          </a:p>
          <a:p>
            <a:pPr marL="609600" indent="-609600"/>
            <a:r>
              <a:rPr lang="en-US" altLang="en-US" smtClean="0"/>
              <a:t>(1) is an induction on the number of steps by which A derives w in the old grammar.</a:t>
            </a:r>
          </a:p>
        </p:txBody>
      </p:sp>
    </p:spTree>
    <p:extLst>
      <p:ext uri="{BB962C8B-B14F-4D97-AF65-F5344CB8AC3E}">
        <p14:creationId xmlns:p14="http://schemas.microsoft.com/office/powerpoint/2010/main" val="488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96F69-8B92-4D75-976A-9983225A501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1 – Basis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the old derivation is one step, then   A -&gt; w must be a production.</a:t>
            </a:r>
          </a:p>
          <a:p>
            <a:r>
              <a:rPr lang="en-US" altLang="en-US" smtClean="0"/>
              <a:t>Since w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this production also appears in the new grammar.</a:t>
            </a:r>
          </a:p>
          <a:p>
            <a:r>
              <a:rPr lang="en-US" altLang="en-US" smtClean="0"/>
              <a:t>Thus, A =&gt;</a:t>
            </a:r>
            <a:r>
              <a:rPr lang="en-US" altLang="en-US" baseline="-25000" smtClean="0"/>
              <a:t>new</a:t>
            </a:r>
            <a:r>
              <a:rPr lang="en-US" altLang="en-US" smtClean="0"/>
              <a:t> w.</a:t>
            </a:r>
          </a:p>
        </p:txBody>
      </p:sp>
    </p:spTree>
    <p:extLst>
      <p:ext uri="{BB962C8B-B14F-4D97-AF65-F5344CB8AC3E}">
        <p14:creationId xmlns:p14="http://schemas.microsoft.com/office/powerpoint/2010/main" val="15237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BDA938-73FF-4E1D-9283-1C6640A4FF7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1 – Induction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Let A =&gt;*</a:t>
            </a:r>
            <a:r>
              <a:rPr lang="en-US" altLang="en-US" baseline="-25000" smtClean="0"/>
              <a:t>old</a:t>
            </a:r>
            <a:r>
              <a:rPr lang="en-US" altLang="en-US" smtClean="0"/>
              <a:t> w be an n-step derivation, and assume the IH for derivations of less than n steps.</a:t>
            </a:r>
          </a:p>
          <a:p>
            <a:r>
              <a:rPr lang="en-US" altLang="en-US" smtClean="0"/>
              <a:t>Let the first step be A =&gt;</a:t>
            </a:r>
            <a:r>
              <a:rPr lang="en-US" altLang="en-US" baseline="-25000" smtClean="0"/>
              <a:t>old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Then w can be broken into w = w</a:t>
            </a:r>
            <a:r>
              <a:rPr lang="en-US" altLang="en-US" baseline="-25000" smtClean="0"/>
              <a:t>1</a:t>
            </a:r>
            <a:r>
              <a:rPr lang="en-US" altLang="en-US" smtClean="0"/>
              <a:t>…w</a:t>
            </a:r>
            <a:r>
              <a:rPr lang="en-US" altLang="en-US" baseline="-25000" smtClean="0"/>
              <a:t>n</a:t>
            </a:r>
            <a:r>
              <a:rPr lang="en-US" altLang="en-US" smtClean="0"/>
              <a:t>,</a:t>
            </a:r>
          </a:p>
          <a:p>
            <a:r>
              <a:rPr lang="en-US" altLang="en-US" smtClean="0"/>
              <a:t>where X</a:t>
            </a:r>
            <a:r>
              <a:rPr lang="en-US" altLang="en-US" baseline="-25000" smtClean="0"/>
              <a:t>i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old</a:t>
            </a:r>
            <a:r>
              <a:rPr lang="en-US" altLang="en-US" smtClean="0"/>
              <a:t> w</a:t>
            </a:r>
            <a:r>
              <a:rPr lang="en-US" altLang="en-US" baseline="-25000" smtClean="0"/>
              <a:t>i</a:t>
            </a:r>
            <a:r>
              <a:rPr lang="en-US" altLang="en-US" smtClean="0"/>
              <a:t>, for all i, in fewer than n steps. </a:t>
            </a:r>
          </a:p>
        </p:txBody>
      </p:sp>
    </p:spTree>
    <p:extLst>
      <p:ext uri="{BB962C8B-B14F-4D97-AF65-F5344CB8AC3E}">
        <p14:creationId xmlns:p14="http://schemas.microsoft.com/office/powerpoint/2010/main" val="7657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7C165-30CD-4711-ADCD-6716CF5E0EC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Induction – Continued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 smtClean="0"/>
              <a:t>By the IH, if w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then X</a:t>
            </a:r>
            <a:r>
              <a:rPr lang="en-US" altLang="en-US" baseline="-25000" smtClean="0"/>
              <a:t>i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new</a:t>
            </a:r>
            <a:r>
              <a:rPr lang="en-US" altLang="en-US" smtClean="0"/>
              <a:t> w</a:t>
            </a:r>
            <a:r>
              <a:rPr lang="en-US" altLang="en-US" baseline="-25000" smtClean="0"/>
              <a:t>i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Also, the new grammar has a production with A on the left, and just those X</a:t>
            </a:r>
            <a:r>
              <a:rPr lang="en-US" altLang="en-US" baseline="-25000" smtClean="0"/>
              <a:t>i</a:t>
            </a:r>
            <a:r>
              <a:rPr lang="en-US" altLang="en-US" smtClean="0"/>
              <a:t>’s on the right such that w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Note</a:t>
            </a:r>
            <a:r>
              <a:rPr lang="en-US" altLang="en-US" smtClean="0"/>
              <a:t>: they all can’t be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because w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Follow a use of this production by the derivations X</a:t>
            </a:r>
            <a:r>
              <a:rPr lang="en-US" altLang="en-US" baseline="-25000" smtClean="0"/>
              <a:t>i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new</a:t>
            </a:r>
            <a:r>
              <a:rPr lang="en-US" altLang="en-US" smtClean="0"/>
              <a:t> w</a:t>
            </a:r>
            <a:r>
              <a:rPr lang="en-US" altLang="en-US" baseline="-25000" smtClean="0"/>
              <a:t>i</a:t>
            </a:r>
            <a:r>
              <a:rPr lang="en-US" altLang="en-US" smtClean="0"/>
              <a:t> to show that A derives w in the new grammar.</a:t>
            </a:r>
          </a:p>
        </p:txBody>
      </p:sp>
    </p:spTree>
    <p:extLst>
      <p:ext uri="{BB962C8B-B14F-4D97-AF65-F5344CB8AC3E}">
        <p14:creationId xmlns:p14="http://schemas.microsoft.com/office/powerpoint/2010/main" val="103909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D6A07-8FA0-40B2-93C1-B88412471E3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Converse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also need to show part (2) – if w is derived from A in the new grammar, then it is also derived in the old.</a:t>
            </a:r>
          </a:p>
          <a:p>
            <a:r>
              <a:rPr lang="en-US" altLang="en-US" smtClean="0"/>
              <a:t>Induction on number of steps in the derivation.</a:t>
            </a:r>
          </a:p>
          <a:p>
            <a:r>
              <a:rPr lang="en-US" altLang="en-US" smtClean="0"/>
              <a:t>We’ll leave the proof for reading in the text.</a:t>
            </a:r>
          </a:p>
        </p:txBody>
      </p:sp>
    </p:spTree>
    <p:extLst>
      <p:ext uri="{BB962C8B-B14F-4D97-AF65-F5344CB8AC3E}">
        <p14:creationId xmlns:p14="http://schemas.microsoft.com/office/powerpoint/2010/main" val="20986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95E61-3457-4DF9-B8BE-61D87F30564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Unit Productions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>
                <a:solidFill>
                  <a:srgbClr val="FF0000"/>
                </a:solidFill>
              </a:rPr>
              <a:t>unit production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 is one whose right side consists of exactly one variable.</a:t>
            </a:r>
          </a:p>
          <a:p>
            <a:r>
              <a:rPr lang="en-US" altLang="en-US" smtClean="0"/>
              <a:t>These productions can be eliminated.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Key idea</a:t>
            </a:r>
            <a:r>
              <a:rPr lang="en-US" altLang="en-US" smtClean="0"/>
              <a:t>: If A =&gt;* B by a series of unit productions, and B -&gt; </a:t>
            </a:r>
            <a:r>
              <a:rPr lang="en-US" altLang="en-US" smtClean="0">
                <a:sym typeface="Symbol" panose="05050102010706020507" pitchFamily="18" charset="2"/>
              </a:rPr>
              <a:t> </a:t>
            </a:r>
            <a:r>
              <a:rPr lang="en-US" altLang="en-US" smtClean="0"/>
              <a:t>is a non-unit-production, then add production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Then, drop all unit productions.</a:t>
            </a:r>
          </a:p>
        </p:txBody>
      </p:sp>
    </p:spTree>
    <p:extLst>
      <p:ext uri="{BB962C8B-B14F-4D97-AF65-F5344CB8AC3E}">
        <p14:creationId xmlns:p14="http://schemas.microsoft.com/office/powerpoint/2010/main" val="169085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D616B-081C-4C1F-A293-B0CE872C558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Unit Productions – (2)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Find all pairs (A, B) such that A =&gt;* B by a sequence of unit productions only.</a:t>
            </a:r>
          </a:p>
          <a:p>
            <a:r>
              <a:rPr lang="en-US" altLang="en-US" smtClean="0">
                <a:solidFill>
                  <a:srgbClr val="0070C0"/>
                </a:solidFill>
              </a:rPr>
              <a:t>Basis</a:t>
            </a:r>
            <a:r>
              <a:rPr lang="en-US" altLang="en-US" smtClean="0"/>
              <a:t>: Surely (A, A).</a:t>
            </a:r>
          </a:p>
          <a:p>
            <a:r>
              <a:rPr lang="en-US" altLang="en-US" smtClean="0">
                <a:solidFill>
                  <a:srgbClr val="0070C0"/>
                </a:solidFill>
              </a:rPr>
              <a:t>Induction</a:t>
            </a:r>
            <a:r>
              <a:rPr lang="en-US" altLang="en-US" smtClean="0"/>
              <a:t>: If we have found (A, B), and B -&gt; C is a unit production, then add (A, C).</a:t>
            </a:r>
          </a:p>
        </p:txBody>
      </p:sp>
    </p:spTree>
    <p:extLst>
      <p:ext uri="{BB962C8B-B14F-4D97-AF65-F5344CB8AC3E}">
        <p14:creationId xmlns:p14="http://schemas.microsoft.com/office/powerpoint/2010/main" val="94535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90AD22-C5BA-447D-8F98-4DBEBEBBB7C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That We Find Exactly the Right Pairs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7772400" cy="4114800"/>
          </a:xfrm>
        </p:spPr>
        <p:txBody>
          <a:bodyPr/>
          <a:lstStyle/>
          <a:p>
            <a:r>
              <a:rPr lang="en-US" altLang="en-US" smtClean="0"/>
              <a:t>By induction on the order in which pairs  (A, B) are found, we can show A =&gt;* B by unit productions.</a:t>
            </a:r>
          </a:p>
          <a:p>
            <a:r>
              <a:rPr lang="en-US" altLang="en-US" smtClean="0"/>
              <a:t>Conversely, by induction on the number of steps in the derivation by unit productions of A =&gt;* B, we can show that the pair (A, B) is discovered.</a:t>
            </a:r>
          </a:p>
        </p:txBody>
      </p:sp>
    </p:spTree>
    <p:extLst>
      <p:ext uri="{BB962C8B-B14F-4D97-AF65-F5344CB8AC3E}">
        <p14:creationId xmlns:p14="http://schemas.microsoft.com/office/powerpoint/2010/main" val="15214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4382-2133-4D07-81A2-84783EE3FC8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The the Unit-Production-Elimination Algorithm Works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0386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Basic idea</a:t>
            </a:r>
            <a:r>
              <a:rPr lang="en-US" altLang="en-US" smtClean="0"/>
              <a:t>: there is a leftmost derivation    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 in the new grammar if and only if there is such a derivation in the old.</a:t>
            </a:r>
          </a:p>
          <a:p>
            <a:r>
              <a:rPr lang="en-US" altLang="en-US" smtClean="0"/>
              <a:t>A sequence of unit productions and a non-unit production is collapsed into a single production of the new grammar.</a:t>
            </a:r>
          </a:p>
        </p:txBody>
      </p:sp>
    </p:spTree>
    <p:extLst>
      <p:ext uri="{BB962C8B-B14F-4D97-AF65-F5344CB8AC3E}">
        <p14:creationId xmlns:p14="http://schemas.microsoft.com/office/powerpoint/2010/main" val="37184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08766-DEA1-43DF-ADBF-0E0E1C995CA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 That Derive Nothing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Consider: </a:t>
            </a:r>
            <a:r>
              <a:rPr lang="en-US" altLang="en-US" b="1" smtClean="0">
                <a:solidFill>
                  <a:srgbClr val="FF0000"/>
                </a:solidFill>
              </a:rPr>
              <a:t>S -&gt; AB, A -&gt; aA | a, B -&gt; AB</a:t>
            </a:r>
          </a:p>
          <a:p>
            <a:r>
              <a:rPr lang="en-US" altLang="en-US" smtClean="0"/>
              <a:t>Although A derives all strings of a’s, B derives no terminal strings (can you prove this fact?).</a:t>
            </a:r>
          </a:p>
          <a:p>
            <a:r>
              <a:rPr lang="en-US" altLang="en-US" smtClean="0"/>
              <a:t>Thus, S derives nothing, and the language is empty.</a:t>
            </a:r>
          </a:p>
        </p:txBody>
      </p:sp>
    </p:spTree>
    <p:extLst>
      <p:ext uri="{BB962C8B-B14F-4D97-AF65-F5344CB8AC3E}">
        <p14:creationId xmlns:p14="http://schemas.microsoft.com/office/powerpoint/2010/main" val="362916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BE957-8A21-47AB-B171-7C408D107B9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Cleaning Up a Grammar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mtClean="0">
                <a:solidFill>
                  <a:srgbClr val="0070C0"/>
                </a:solidFill>
              </a:rPr>
              <a:t>Theorem</a:t>
            </a:r>
            <a:r>
              <a:rPr lang="en-US" altLang="en-US" smtClean="0"/>
              <a:t>: if L is a CFL, then there is a CFG for  L – {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} that has: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No useless symbols.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No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-productions.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No unit productions.</a:t>
            </a:r>
          </a:p>
          <a:p>
            <a:pPr marL="609600" indent="-609600"/>
            <a:r>
              <a:rPr lang="en-US" altLang="en-US" smtClean="0"/>
              <a:t>i.e., every right side is either a single terminal or has length </a:t>
            </a:r>
            <a:r>
              <a:rPr lang="en-US" altLang="en-US" u="sng" smtClean="0"/>
              <a:t>&gt;</a:t>
            </a:r>
            <a:r>
              <a:rPr lang="en-US" altLang="en-US" smtClean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340347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4083D-95E4-470B-9150-4833F54E35F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Cleaning Up – (2)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>
                <a:solidFill>
                  <a:srgbClr val="0070C0"/>
                </a:solidFill>
              </a:rPr>
              <a:t>Proof</a:t>
            </a:r>
            <a:r>
              <a:rPr lang="en-US" altLang="en-US" dirty="0" smtClean="0"/>
              <a:t>: Start with a CFG for L.</a:t>
            </a:r>
          </a:p>
          <a:p>
            <a:pPr marL="609600" indent="-609600"/>
            <a:r>
              <a:rPr lang="en-US" altLang="en-US" dirty="0" smtClean="0"/>
              <a:t>Perform the following steps in order: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Eliminate 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-productions.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Eliminate unit productions.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Eliminate variables that derive no terminal string.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Eliminate variables not reached from the start symbol.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73305" y="3035300"/>
            <a:ext cx="3825875" cy="3365500"/>
            <a:chOff x="3372" y="2208"/>
            <a:chExt cx="2410" cy="2120"/>
          </a:xfrm>
        </p:grpSpPr>
        <p:sp>
          <p:nvSpPr>
            <p:cNvPr id="41990" name="Text Box 8"/>
            <p:cNvSpPr txBox="1">
              <a:spLocks noChangeArrowheads="1"/>
            </p:cNvSpPr>
            <p:nvPr/>
          </p:nvSpPr>
          <p:spPr bwMode="auto">
            <a:xfrm>
              <a:off x="3372" y="3572"/>
              <a:ext cx="241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Must be first.  Can create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unit productions or useless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variables.</a:t>
              </a:r>
            </a:p>
          </p:txBody>
        </p:sp>
        <p:sp>
          <p:nvSpPr>
            <p:cNvPr id="41991" name="Line 9"/>
            <p:cNvSpPr>
              <a:spLocks noChangeShapeType="1"/>
            </p:cNvSpPr>
            <p:nvPr/>
          </p:nvSpPr>
          <p:spPr bwMode="auto">
            <a:xfrm flipH="1" flipV="1">
              <a:off x="3622" y="2208"/>
              <a:ext cx="57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8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04B01-FDC7-4296-A7C5-E9DCE70159C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Chomsky Normal Form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572000"/>
          </a:xfrm>
        </p:spPr>
        <p:txBody>
          <a:bodyPr/>
          <a:lstStyle/>
          <a:p>
            <a:pPr marL="609600" indent="-609600"/>
            <a:r>
              <a:rPr lang="en-US" altLang="en-US" dirty="0" smtClean="0"/>
              <a:t>A CFG is said to be in </a:t>
            </a:r>
            <a:r>
              <a:rPr lang="en-US" altLang="en-US" b="1" i="1" dirty="0" smtClean="0">
                <a:solidFill>
                  <a:srgbClr val="FF0000"/>
                </a:solidFill>
              </a:rPr>
              <a:t>Chomsky Normal Form</a:t>
            </a:r>
            <a:r>
              <a:rPr lang="en-US" altLang="en-US" dirty="0" smtClean="0"/>
              <a:t>  if every production is of one of these two forms: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A -&gt; BC (right side is two variables).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A -&gt; a (right side is a single terminal).</a:t>
            </a:r>
          </a:p>
          <a:p>
            <a:pPr marL="609600" indent="-609600"/>
            <a:r>
              <a:rPr lang="en-US" altLang="en-US" dirty="0" smtClean="0">
                <a:solidFill>
                  <a:srgbClr val="3366FF"/>
                </a:solidFill>
              </a:rPr>
              <a:t>Theorem</a:t>
            </a:r>
            <a:r>
              <a:rPr lang="en-US" altLang="en-US" dirty="0" smtClean="0"/>
              <a:t>: If L is a CFL, then L – {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} has a CFG in CNF.</a:t>
            </a:r>
          </a:p>
        </p:txBody>
      </p:sp>
    </p:spTree>
    <p:extLst>
      <p:ext uri="{BB962C8B-B14F-4D97-AF65-F5344CB8AC3E}">
        <p14:creationId xmlns:p14="http://schemas.microsoft.com/office/powerpoint/2010/main" val="1654186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8DE58-76CB-4766-B1C7-D4A7E6BCA5F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CNF Theorem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3434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Step 1</a:t>
            </a:r>
            <a:r>
              <a:rPr lang="en-US" altLang="en-US" smtClean="0"/>
              <a:t>: “Clean” the grammar, so every production right side is either a single terminal or of length at least 2.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Step 2</a:t>
            </a:r>
            <a:r>
              <a:rPr lang="en-US" altLang="en-US" smtClean="0"/>
              <a:t>: For each right side </a:t>
            </a:r>
            <a:r>
              <a:rPr lang="en-US" altLang="en-US" smtClean="0">
                <a:sym typeface="Symbol" panose="05050102010706020507" pitchFamily="18" charset="2"/>
              </a:rPr>
              <a:t> a </a:t>
            </a:r>
            <a:r>
              <a:rPr lang="en-US" altLang="en-US" smtClean="0"/>
              <a:t>single terminal, make the right side all variables.</a:t>
            </a:r>
          </a:p>
          <a:p>
            <a:pPr lvl="1"/>
            <a:r>
              <a:rPr lang="en-US" altLang="en-US" smtClean="0"/>
              <a:t>For each terminal </a:t>
            </a:r>
            <a:r>
              <a:rPr lang="en-US" altLang="en-US" i="1" smtClean="0"/>
              <a:t>a</a:t>
            </a:r>
            <a:r>
              <a:rPr lang="en-US" altLang="en-US" smtClean="0"/>
              <a:t>  create new variable A</a:t>
            </a:r>
            <a:r>
              <a:rPr lang="en-US" altLang="en-US" baseline="-25000" smtClean="0"/>
              <a:t>a</a:t>
            </a:r>
            <a:r>
              <a:rPr lang="en-US" altLang="en-US" smtClean="0"/>
              <a:t> and production A</a:t>
            </a:r>
            <a:r>
              <a:rPr lang="en-US" altLang="en-US" baseline="-25000" smtClean="0"/>
              <a:t>a</a:t>
            </a:r>
            <a:r>
              <a:rPr lang="en-US" altLang="en-US" smtClean="0"/>
              <a:t> -&gt; a.</a:t>
            </a:r>
          </a:p>
          <a:p>
            <a:pPr lvl="1"/>
            <a:r>
              <a:rPr lang="en-US" altLang="en-US" smtClean="0"/>
              <a:t>Replace </a:t>
            </a:r>
            <a:r>
              <a:rPr lang="en-US" altLang="en-US" i="1" smtClean="0"/>
              <a:t>a</a:t>
            </a:r>
            <a:r>
              <a:rPr lang="en-US" altLang="en-US" smtClean="0"/>
              <a:t>  by A</a:t>
            </a:r>
            <a:r>
              <a:rPr lang="en-US" altLang="en-US" baseline="-25000" smtClean="0"/>
              <a:t>a</a:t>
            </a:r>
            <a:r>
              <a:rPr lang="en-US" altLang="en-US" smtClean="0"/>
              <a:t> in right sides of length &gt; 2.</a:t>
            </a:r>
          </a:p>
        </p:txBody>
      </p:sp>
    </p:spTree>
    <p:extLst>
      <p:ext uri="{BB962C8B-B14F-4D97-AF65-F5344CB8AC3E}">
        <p14:creationId xmlns:p14="http://schemas.microsoft.com/office/powerpoint/2010/main" val="27477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C3887-3BB9-422D-A608-27D7421F9DFB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Step 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Consider production A -&gt; BcDe.</a:t>
            </a:r>
          </a:p>
          <a:p>
            <a:r>
              <a:rPr lang="en-US" altLang="en-US" smtClean="0"/>
              <a:t>We need variables A</a:t>
            </a:r>
            <a:r>
              <a:rPr lang="en-US" altLang="en-US" baseline="-25000" smtClean="0"/>
              <a:t>c</a:t>
            </a:r>
            <a:r>
              <a:rPr lang="en-US" altLang="en-US" smtClean="0"/>
              <a:t> and A</a:t>
            </a:r>
            <a:r>
              <a:rPr lang="en-US" altLang="en-US" baseline="-25000" smtClean="0"/>
              <a:t>e</a:t>
            </a:r>
            <a:r>
              <a:rPr lang="en-US" altLang="en-US" smtClean="0"/>
              <a:t>. with productions A</a:t>
            </a:r>
            <a:r>
              <a:rPr lang="en-US" altLang="en-US" baseline="-25000" smtClean="0"/>
              <a:t>c</a:t>
            </a:r>
            <a:r>
              <a:rPr lang="en-US" altLang="en-US" smtClean="0"/>
              <a:t> -&gt; c and A</a:t>
            </a:r>
            <a:r>
              <a:rPr lang="en-US" altLang="en-US" baseline="-25000" smtClean="0"/>
              <a:t>e</a:t>
            </a:r>
            <a:r>
              <a:rPr lang="en-US" altLang="en-US" smtClean="0"/>
              <a:t> -&gt; e.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Note</a:t>
            </a:r>
            <a:r>
              <a:rPr lang="en-US" altLang="en-US" smtClean="0"/>
              <a:t>: you create at most one variable for each terminal, and use it everywhere it is needed.</a:t>
            </a:r>
          </a:p>
          <a:p>
            <a:r>
              <a:rPr lang="en-US" altLang="en-US" smtClean="0"/>
              <a:t>Replace A -&gt; BcDe by A -&gt; BA</a:t>
            </a:r>
            <a:r>
              <a:rPr lang="en-US" altLang="en-US" baseline="-25000" smtClean="0"/>
              <a:t>c</a:t>
            </a:r>
            <a:r>
              <a:rPr lang="en-US" altLang="en-US" smtClean="0"/>
              <a:t>DA</a:t>
            </a:r>
            <a:r>
              <a:rPr lang="en-US" altLang="en-US" baseline="-25000" smtClean="0"/>
              <a:t>e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69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49FF3-4936-44C0-9937-19884AC85AD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CNF Proof – Continued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Step 3</a:t>
            </a:r>
            <a:r>
              <a:rPr lang="en-US" altLang="en-US" smtClean="0"/>
              <a:t>: Break right sides longer than 2 into a chain of productions with right sides of two variables.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A -&gt; BCDE is replaced by A -&gt; BF,         F -&gt; CG, and G -&gt; DE.</a:t>
            </a:r>
          </a:p>
          <a:p>
            <a:pPr lvl="1"/>
            <a:r>
              <a:rPr lang="en-US" altLang="en-US" smtClean="0"/>
              <a:t>F and G must be used nowhere else.</a:t>
            </a:r>
          </a:p>
        </p:txBody>
      </p:sp>
    </p:spTree>
    <p:extLst>
      <p:ext uri="{BB962C8B-B14F-4D97-AF65-F5344CB8AC3E}">
        <p14:creationId xmlns:p14="http://schemas.microsoft.com/office/powerpoint/2010/main" val="245667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FDBB4-C456-4458-94E8-1923A8F3D01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 of Step 3 – Continued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382000" cy="4419600"/>
          </a:xfrm>
        </p:spPr>
        <p:txBody>
          <a:bodyPr/>
          <a:lstStyle/>
          <a:p>
            <a:r>
              <a:rPr lang="en-US" altLang="en-US" smtClean="0"/>
              <a:t>Recall A -&gt; BCDE is replaced by A -&gt; BF, F -&gt; CG, and G -&gt; DE.</a:t>
            </a:r>
          </a:p>
          <a:p>
            <a:r>
              <a:rPr lang="en-US" altLang="en-US" smtClean="0"/>
              <a:t>In the new grammar, A =&gt; BF =&gt; BCG =&gt; BCDE.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More importantly</a:t>
            </a:r>
            <a:r>
              <a:rPr lang="en-US" altLang="en-US" smtClean="0"/>
              <a:t>: Once we choose to replace A by BF, we must continue to BCG and BCDE.</a:t>
            </a:r>
          </a:p>
          <a:p>
            <a:pPr lvl="1"/>
            <a:r>
              <a:rPr lang="en-US" altLang="en-US" smtClean="0"/>
              <a:t>Because F and G have only one production.</a:t>
            </a:r>
          </a:p>
        </p:txBody>
      </p:sp>
    </p:spTree>
    <p:extLst>
      <p:ext uri="{BB962C8B-B14F-4D97-AF65-F5344CB8AC3E}">
        <p14:creationId xmlns:p14="http://schemas.microsoft.com/office/powerpoint/2010/main" val="383486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D8F67-634B-4512-BA9D-A021175FCCC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CNF Proof – Concluded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must prove that Steps 2 and 3 produce new grammars whose languages are the same as the previous grammar.</a:t>
            </a:r>
          </a:p>
          <a:p>
            <a:r>
              <a:rPr lang="en-US" altLang="en-US" smtClean="0"/>
              <a:t>Proofs are of a familiar type and involve inductions on the lengths of derivations.</a:t>
            </a:r>
          </a:p>
        </p:txBody>
      </p:sp>
    </p:spTree>
    <p:extLst>
      <p:ext uri="{BB962C8B-B14F-4D97-AF65-F5344CB8AC3E}">
        <p14:creationId xmlns:p14="http://schemas.microsoft.com/office/powerpoint/2010/main" val="3249568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Eliminate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-productions.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Eliminate unit productions.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Eliminate variables that derive no terminal string.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Eliminate variables not reached from the start symbol</a:t>
            </a:r>
            <a:r>
              <a:rPr lang="en-US" altLang="en-US" dirty="0" smtClean="0"/>
              <a:t>.</a:t>
            </a:r>
          </a:p>
          <a:p>
            <a:pPr marL="609600" indent="-609600"/>
            <a:r>
              <a:rPr lang="en-US" altLang="en-US" dirty="0"/>
              <a:t>A CFG is said to be in </a:t>
            </a:r>
            <a:r>
              <a:rPr lang="en-US" altLang="en-US" b="1" i="1" dirty="0">
                <a:solidFill>
                  <a:srgbClr val="FF0000"/>
                </a:solidFill>
              </a:rPr>
              <a:t>Chomsky Normal Form</a:t>
            </a:r>
            <a:r>
              <a:rPr lang="en-US" altLang="en-US" dirty="0"/>
              <a:t>  if every production is of one of these two forms: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-&gt; BC (right side is two variables).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-&gt; a (right side is a single terminal).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4E2A-8B77-4DC9-9651-63BC97974ECE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2997" y="1678675"/>
            <a:ext cx="3220872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Also, </a:t>
            </a:r>
            <a:r>
              <a:rPr lang="en-US" sz="2400" dirty="0"/>
              <a:t>Eliminate start symbol from RHS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3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-&gt; ASB</a:t>
            </a:r>
            <a:br>
              <a:rPr lang="en-US" dirty="0" smtClean="0"/>
            </a:br>
            <a:r>
              <a:rPr lang="en-US" dirty="0" smtClean="0"/>
              <a:t>A -&gt; </a:t>
            </a:r>
            <a:r>
              <a:rPr lang="en-US" dirty="0" err="1" smtClean="0"/>
              <a:t>aAS</a:t>
            </a:r>
            <a:r>
              <a:rPr lang="en-US" dirty="0" smtClean="0"/>
              <a:t> | a | Ɛ</a:t>
            </a:r>
            <a:br>
              <a:rPr lang="en-US" dirty="0" smtClean="0"/>
            </a:br>
            <a:r>
              <a:rPr lang="en-US" dirty="0" smtClean="0"/>
              <a:t>B -&gt; </a:t>
            </a:r>
            <a:r>
              <a:rPr lang="en-US" dirty="0" err="1" smtClean="0"/>
              <a:t>SbS</a:t>
            </a:r>
            <a:r>
              <a:rPr lang="en-US" dirty="0" smtClean="0"/>
              <a:t> | A | bb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4E2A-8B77-4DC9-9651-63BC97974ECE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54" y="1524000"/>
            <a:ext cx="2440462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D90B0-3F39-4EB5-AF61-DDF240916FD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Whether a Variable Derives Some Terminal String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If there is a production A -&gt; w, where w has no variables, then A derives a terminal string.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there is a production      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where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consists only of terminals and variables known to derive a terminal string, then A derives a terminal string. </a:t>
            </a:r>
          </a:p>
        </p:txBody>
      </p:sp>
    </p:spTree>
    <p:extLst>
      <p:ext uri="{BB962C8B-B14F-4D97-AF65-F5344CB8AC3E}">
        <p14:creationId xmlns:p14="http://schemas.microsoft.com/office/powerpoint/2010/main" val="1433129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→ ASA | </a:t>
            </a:r>
            <a:r>
              <a:rPr lang="en-US" dirty="0" err="1" smtClean="0"/>
              <a:t>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→ B |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dirty="0" smtClean="0"/>
              <a:t>B </a:t>
            </a:r>
            <a:r>
              <a:rPr lang="en-US" dirty="0"/>
              <a:t>→ b | 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4E2A-8B77-4DC9-9651-63BC97974ECE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37" y="1907415"/>
            <a:ext cx="4379772" cy="29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1809" y="2316707"/>
            <a:ext cx="11277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4E2A-8B77-4DC9-9651-63BC97974ECE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645D47-E837-4D0D-992E-730784CEFC7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–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419600"/>
          </a:xfrm>
        </p:spPr>
        <p:txBody>
          <a:bodyPr/>
          <a:lstStyle/>
          <a:p>
            <a:r>
              <a:rPr lang="en-US" altLang="en-US" smtClean="0"/>
              <a:t>Eventually, we can find no more variables.</a:t>
            </a:r>
          </a:p>
          <a:p>
            <a:r>
              <a:rPr lang="en-US" altLang="en-US" smtClean="0"/>
              <a:t>An easy induction on the order in which variables are discovered shows that each one truly derives a terminal string.</a:t>
            </a:r>
          </a:p>
          <a:p>
            <a:r>
              <a:rPr lang="en-US" altLang="en-US" smtClean="0"/>
              <a:t>Conversely, any variable that derives a terminal string will be discovered by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483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F99872-EC7C-4767-8641-ECC9A107062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Converse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proof is an induction on the height of the least-height parse tree by which a variable A derives a terminal string.</a:t>
            </a:r>
          </a:p>
          <a:p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Height = 1.  Tree looks like:</a:t>
            </a:r>
          </a:p>
          <a:p>
            <a:r>
              <a:rPr lang="en-US" altLang="en-US" smtClean="0"/>
              <a:t>Then the basis of the algorithm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	tells us that A will be discovered.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8686800" y="3429000"/>
            <a:ext cx="1752600" cy="1143000"/>
            <a:chOff x="4320" y="2064"/>
            <a:chExt cx="1104" cy="720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. . .</a:t>
              </a: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1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B5B4B-7C4C-4291-9B98-7F3F2ACF4D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Induction for Converse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7772400" cy="4419600"/>
          </a:xfrm>
        </p:spPr>
        <p:txBody>
          <a:bodyPr/>
          <a:lstStyle/>
          <a:p>
            <a:r>
              <a:rPr lang="en-US" altLang="en-US" smtClean="0"/>
              <a:t>Assume IH for parse trees of height &lt; h, and suppose A derives a terminal string via a parse tree of height h:</a:t>
            </a:r>
          </a:p>
          <a:p>
            <a:r>
              <a:rPr lang="en-US" altLang="en-US" smtClean="0"/>
              <a:t>By IH, those X</a:t>
            </a:r>
            <a:r>
              <a:rPr lang="en-US" altLang="en-US" baseline="-25000" smtClean="0"/>
              <a:t>i</a:t>
            </a:r>
            <a:r>
              <a:rPr lang="en-US" altLang="en-US" smtClean="0"/>
              <a:t>’s that are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	variables are discovered.</a:t>
            </a:r>
          </a:p>
          <a:p>
            <a:r>
              <a:rPr lang="en-US" altLang="en-US" smtClean="0"/>
              <a:t>Thus, A will also be discovered, because it has a right side of terminals and/or discovered variables.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8620126" y="2667000"/>
            <a:ext cx="2047875" cy="2166938"/>
            <a:chOff x="4176" y="1659"/>
            <a:chExt cx="1290" cy="1365"/>
          </a:xfrm>
        </p:grpSpPr>
        <p:grpSp>
          <p:nvGrpSpPr>
            <p:cNvPr id="17414" name="Group 5"/>
            <p:cNvGrpSpPr>
              <a:grpSpLocks/>
            </p:cNvGrpSpPr>
            <p:nvPr/>
          </p:nvGrpSpPr>
          <p:grpSpPr bwMode="auto">
            <a:xfrm>
              <a:off x="4272" y="1659"/>
              <a:ext cx="1104" cy="720"/>
              <a:chOff x="4320" y="2064"/>
              <a:chExt cx="1104" cy="720"/>
            </a:xfrm>
          </p:grpSpPr>
          <p:sp>
            <p:nvSpPr>
              <p:cNvPr id="17419" name="Oval 6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7420" name="Oval 7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7421" name="Oval 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17422" name="Text Box 9"/>
              <p:cNvSpPr txBox="1">
                <a:spLocks noChangeArrowheads="1"/>
              </p:cNvSpPr>
              <p:nvPr/>
            </p:nvSpPr>
            <p:spPr bwMode="auto">
              <a:xfrm>
                <a:off x="4656" y="2496"/>
                <a:ext cx="4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. . .</a:t>
                </a:r>
              </a:p>
            </p:txBody>
          </p:sp>
          <p:sp>
            <p:nvSpPr>
              <p:cNvPr id="17423" name="Line 10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4" name="Line 11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5" name="AutoShape 12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6" name="AutoShape 13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7" name="Text Box 14"/>
            <p:cNvSpPr txBox="1">
              <a:spLocks noChangeArrowheads="1"/>
            </p:cNvSpPr>
            <p:nvPr/>
          </p:nvSpPr>
          <p:spPr bwMode="auto">
            <a:xfrm>
              <a:off x="4262" y="273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418" name="Text Box 15"/>
            <p:cNvSpPr txBox="1">
              <a:spLocks noChangeArrowheads="1"/>
            </p:cNvSpPr>
            <p:nvPr/>
          </p:nvSpPr>
          <p:spPr bwMode="auto">
            <a:xfrm>
              <a:off x="5088" y="2736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0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114E5-9A39-4B9D-9488-5BF0B187482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to Eliminate Variables That Derive Nothing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3733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Discover all variables that derive terminal strings.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For all other variables, remove all productions in which they appear either on the left or the right.</a:t>
            </a:r>
          </a:p>
        </p:txBody>
      </p:sp>
    </p:spTree>
    <p:extLst>
      <p:ext uri="{BB962C8B-B14F-4D97-AF65-F5344CB8AC3E}">
        <p14:creationId xmlns:p14="http://schemas.microsoft.com/office/powerpoint/2010/main" val="3866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9BC54-85EA-4FAC-8242-49E3A365565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Eliminate 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S -&gt; AB | C, A -&gt; aA | a, B -&gt; bB, C -&gt; c</a:t>
            </a:r>
          </a:p>
          <a:p>
            <a:pPr marL="609600" indent="-609600"/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A and C are identified because of A -&gt; a and C -&gt; c.</a:t>
            </a:r>
          </a:p>
          <a:p>
            <a:pPr marL="609600" indent="-609600"/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S is identified because of   S -&gt; C.</a:t>
            </a:r>
          </a:p>
          <a:p>
            <a:pPr marL="609600" indent="-609600"/>
            <a:r>
              <a:rPr lang="en-US" altLang="en-US" smtClean="0"/>
              <a:t>Nothing else can be identified.</a:t>
            </a:r>
          </a:p>
          <a:p>
            <a:pPr marL="609600" indent="-609600"/>
            <a:r>
              <a:rPr lang="en-US" altLang="en-US" smtClean="0"/>
              <a:t>Result: </a:t>
            </a:r>
            <a:r>
              <a:rPr lang="en-US" altLang="en-US" b="1" smtClean="0">
                <a:solidFill>
                  <a:srgbClr val="FF0000"/>
                </a:solidFill>
              </a:rPr>
              <a:t>S -&gt; C, A -&gt; aA | a, C -&gt; c</a:t>
            </a:r>
          </a:p>
        </p:txBody>
      </p:sp>
    </p:spTree>
    <p:extLst>
      <p:ext uri="{BB962C8B-B14F-4D97-AF65-F5344CB8AC3E}">
        <p14:creationId xmlns:p14="http://schemas.microsoft.com/office/powerpoint/2010/main" val="342549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2080</Words>
  <Application>Microsoft Office PowerPoint</Application>
  <PresentationFormat>Widescreen</PresentationFormat>
  <Paragraphs>273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Lucida Sans Unicode</vt:lpstr>
      <vt:lpstr>Monotype Sorts</vt:lpstr>
      <vt:lpstr>Symbol</vt:lpstr>
      <vt:lpstr>Tahoma</vt:lpstr>
      <vt:lpstr>Times New Roman</vt:lpstr>
      <vt:lpstr>Wingdings</vt:lpstr>
      <vt:lpstr>Office Theme</vt:lpstr>
      <vt:lpstr>Default Design</vt:lpstr>
      <vt:lpstr>AUTOMATA  &amp;  COMPUTABILITY</vt:lpstr>
      <vt:lpstr>Normal Forms for CFG’s</vt:lpstr>
      <vt:lpstr>Variables That Derive Nothing</vt:lpstr>
      <vt:lpstr>Testing Whether a Variable Derives Some Terminal String</vt:lpstr>
      <vt:lpstr>Testing – (2)</vt:lpstr>
      <vt:lpstr>Proof of Converse</vt:lpstr>
      <vt:lpstr>Induction for Converse</vt:lpstr>
      <vt:lpstr>Algorithm to Eliminate Variables That Derive Nothing</vt:lpstr>
      <vt:lpstr>Example: Eliminate Variables</vt:lpstr>
      <vt:lpstr>Unreachable Symbols</vt:lpstr>
      <vt:lpstr>Unreachable Symbols – (2)</vt:lpstr>
      <vt:lpstr>Eliminating Useless Symbols</vt:lpstr>
      <vt:lpstr>Example: Useless Symbols – (2)</vt:lpstr>
      <vt:lpstr>Why It Works</vt:lpstr>
      <vt:lpstr>Epsilon Productions</vt:lpstr>
      <vt:lpstr>Nullable Symbols</vt:lpstr>
      <vt:lpstr>Example: Nullable Symbols</vt:lpstr>
      <vt:lpstr>Proof of Nullable-Symbols Algorithm</vt:lpstr>
      <vt:lpstr>Eliminating ε-Productions</vt:lpstr>
      <vt:lpstr>Example: Eliminating ε-Productions</vt:lpstr>
      <vt:lpstr>Why it Works</vt:lpstr>
      <vt:lpstr>Proof of 1 – Basis</vt:lpstr>
      <vt:lpstr>Proof of 1 – Induction</vt:lpstr>
      <vt:lpstr>Induction – Continued</vt:lpstr>
      <vt:lpstr>Proof of Converse</vt:lpstr>
      <vt:lpstr>Unit Productions</vt:lpstr>
      <vt:lpstr>Unit Productions – (2)</vt:lpstr>
      <vt:lpstr>Proof That We Find Exactly the Right Pairs</vt:lpstr>
      <vt:lpstr>Proof The the Unit-Production-Elimination Algorithm Works</vt:lpstr>
      <vt:lpstr>Cleaning Up a Grammar</vt:lpstr>
      <vt:lpstr>Cleaning Up – (2)</vt:lpstr>
      <vt:lpstr>Chomsky Normal Form</vt:lpstr>
      <vt:lpstr>Proof of CNF Theorem</vt:lpstr>
      <vt:lpstr>Example: Step 2</vt:lpstr>
      <vt:lpstr>CNF Proof – Continued</vt:lpstr>
      <vt:lpstr>Example of Step 3 – Continued</vt:lpstr>
      <vt:lpstr>CNF Proof – Concluded</vt:lpstr>
      <vt:lpstr>Practice</vt:lpstr>
      <vt:lpstr>Practice (..contd)</vt:lpstr>
      <vt:lpstr>Practice (..contd)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6</cp:revision>
  <dcterms:created xsi:type="dcterms:W3CDTF">2019-07-06T02:26:51Z</dcterms:created>
  <dcterms:modified xsi:type="dcterms:W3CDTF">2019-07-18T05:39:26Z</dcterms:modified>
</cp:coreProperties>
</file>