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FFE8C-E9A3-438B-A3FF-94C1547DB8C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57586-AA7D-4030-9D26-CA3EBA8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9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E1A167FC-C832-42C8-89E8-B417CF18DAF3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6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24DBE219-7838-4F1F-A411-CD25DF9888DE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2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759A87FF-2119-4969-833D-050CBA737972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2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D149D872-8A53-49CB-9DD7-657DACD10B16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0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18FEEA53-6307-428E-85BA-258B38A9CFC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7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323AF8B4-7815-4406-9103-CD122970EFB6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25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571EBC7A-6E0A-490C-9C91-90C48B391A7B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4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7DEB5744-C7BC-43C3-AB3F-143C4698759C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42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EF5465FA-32AC-4833-8E42-802B523E1C7D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19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3A3482F1-FD71-46E8-8059-48AE72725305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7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8850C271-5C19-4FE3-829F-29683FD09DE9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604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46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C3D6D3E0-C9BB-42F2-98A4-5EBFBF7D237C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05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88493E42-D25E-46C1-9EEE-3F36DCD79C2A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64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B269C9AB-8179-4B68-ABE0-3FE97E358239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18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18FEA14E-CB25-402F-B9AE-F30653ABCC73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33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0D54F427-A852-4C89-8535-800446BF691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9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5B59F275-C6B6-46C2-8F49-E048C3A853CD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5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40FEBA7E-1258-4A3B-B3CF-4AD1EB64A4A0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614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271258C8-ED83-46AC-A22D-18D7CC70FE9B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6B37E126-B689-4CDA-A72C-E3E0AE8C116B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3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F2A4F11E-3C00-42AF-B0DA-8E919D2C4E0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6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1620AD68-4D29-4389-B896-2B45FF601101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655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6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14337318-DFA2-4E4F-A5D9-DB342550FDD7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1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84225" indent="-301625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2080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90688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174875" indent="-2413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23586691-9231-408F-B6A3-4E64E3714CEE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9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0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3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C278-65DB-40DA-9443-B34957408BE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653C-C5A8-4EAD-B38F-5DBFB2EE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36206"/>
            <a:ext cx="6858000" cy="124182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A2E5F-7FF8-4A12-8080-A0FFE0F42A2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Actions of the PDA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133600"/>
            <a:ext cx="7467600" cy="4114800"/>
          </a:xfrm>
        </p:spPr>
        <p:txBody>
          <a:bodyPr/>
          <a:lstStyle/>
          <a:p>
            <a:pPr marL="609600" indent="-609600" algn="just"/>
            <a:r>
              <a:rPr lang="en-US" altLang="en-US"/>
              <a:t>If </a:t>
            </a:r>
            <a:r>
              <a:rPr lang="en-US" altLang="en-US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a, Z) contains (p,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 among its actions, then one thing the PDA can do in state q, with input </a:t>
            </a:r>
            <a:r>
              <a:rPr lang="en-US" altLang="en-US" i="1"/>
              <a:t>a</a:t>
            </a:r>
            <a:r>
              <a:rPr lang="en-US" altLang="en-US"/>
              <a:t>, and top stack symbol Z is:</a:t>
            </a:r>
          </a:p>
          <a:p>
            <a:pPr marL="990600" lvl="1" indent="-533400" algn="just">
              <a:buFont typeface="Monotype Sorts" pitchFamily="2" charset="2"/>
              <a:buAutoNum type="arabicPeriod"/>
            </a:pPr>
            <a:r>
              <a:rPr lang="en-US" altLang="en-US"/>
              <a:t>Change the state to p.</a:t>
            </a:r>
          </a:p>
          <a:p>
            <a:pPr marL="990600" lvl="1" indent="-533400" algn="just">
              <a:buFont typeface="Monotype Sorts" pitchFamily="2" charset="2"/>
              <a:buAutoNum type="arabicPeriod"/>
            </a:pPr>
            <a:r>
              <a:rPr lang="en-US" altLang="en-US"/>
              <a:t>Remove </a:t>
            </a:r>
            <a:r>
              <a:rPr lang="en-US" altLang="en-US" i="1"/>
              <a:t>a</a:t>
            </a:r>
            <a:r>
              <a:rPr lang="en-US" altLang="en-US"/>
              <a:t> from the front of the input (but </a:t>
            </a:r>
            <a:r>
              <a:rPr lang="en-US" altLang="en-US" i="1"/>
              <a:t>a</a:t>
            </a:r>
            <a:r>
              <a:rPr lang="en-US" altLang="en-US"/>
              <a:t>  may be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).</a:t>
            </a:r>
          </a:p>
          <a:p>
            <a:pPr marL="990600" lvl="1" indent="-533400" algn="just">
              <a:buFont typeface="Monotype Sorts" pitchFamily="2" charset="2"/>
              <a:buAutoNum type="arabicPeriod"/>
            </a:pPr>
            <a:r>
              <a:rPr lang="en-US" altLang="en-US"/>
              <a:t>Replace Z on the top of the stack by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994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DC743-53F8-4E33-A23C-D3E52863E7D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C00000"/>
                </a:solidFill>
              </a:rPr>
              <a:t>PDA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Design a PDA to accept {0</a:t>
            </a:r>
            <a:r>
              <a:rPr lang="en-US" altLang="en-US" baseline="30000" smtClean="0"/>
              <a:t>n</a:t>
            </a:r>
            <a:r>
              <a:rPr lang="en-US" altLang="en-US" smtClean="0"/>
              <a:t>1</a:t>
            </a:r>
            <a:r>
              <a:rPr lang="en-US" altLang="en-US" baseline="30000" smtClean="0"/>
              <a:t>n</a:t>
            </a:r>
            <a:r>
              <a:rPr lang="en-US" altLang="en-US" smtClean="0"/>
              <a:t> | n </a:t>
            </a:r>
            <a:r>
              <a:rPr lang="en-US" altLang="en-US" u="sng" smtClean="0"/>
              <a:t>&gt;</a:t>
            </a:r>
            <a:r>
              <a:rPr lang="en-US" altLang="en-US" smtClean="0"/>
              <a:t> 1}.</a:t>
            </a:r>
          </a:p>
          <a:p>
            <a:r>
              <a:rPr lang="en-US" altLang="en-US" smtClean="0"/>
              <a:t>The states:</a:t>
            </a:r>
          </a:p>
          <a:p>
            <a:pPr lvl="1"/>
            <a:r>
              <a:rPr lang="en-US" altLang="en-US" smtClean="0"/>
              <a:t>q = start state.  We are in state q if we have seen only 0’s so far.</a:t>
            </a:r>
          </a:p>
          <a:p>
            <a:pPr lvl="1"/>
            <a:r>
              <a:rPr lang="en-US" altLang="en-US" smtClean="0"/>
              <a:t>p = we’ve seen at least one 1 and may now proceed only if the inputs are 1’s.</a:t>
            </a:r>
          </a:p>
          <a:p>
            <a:pPr lvl="1"/>
            <a:r>
              <a:rPr lang="en-US" altLang="en-US" smtClean="0"/>
              <a:t>f = final state; accept.</a:t>
            </a:r>
          </a:p>
        </p:txBody>
      </p:sp>
    </p:spTree>
    <p:extLst>
      <p:ext uri="{BB962C8B-B14F-4D97-AF65-F5344CB8AC3E}">
        <p14:creationId xmlns:p14="http://schemas.microsoft.com/office/powerpoint/2010/main" val="240173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FAF8DA-C2F7-434A-84B8-EA518A71ACE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C00000"/>
                </a:solidFill>
              </a:rPr>
              <a:t>PDA </a:t>
            </a:r>
            <a:r>
              <a:rPr lang="en-US" altLang="en-US" dirty="0" smtClean="0"/>
              <a:t>– (2)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7772400" cy="4114800"/>
          </a:xfrm>
        </p:spPr>
        <p:txBody>
          <a:bodyPr/>
          <a:lstStyle/>
          <a:p>
            <a:r>
              <a:rPr lang="en-US" altLang="en-US" smtClean="0"/>
              <a:t>The stack symbols:</a:t>
            </a:r>
          </a:p>
          <a:p>
            <a:pPr lvl="1"/>
            <a:r>
              <a:rPr lang="en-US" altLang="en-US" smtClean="0"/>
              <a:t>Z</a:t>
            </a:r>
            <a:r>
              <a:rPr lang="en-US" altLang="en-US" baseline="-25000" smtClean="0"/>
              <a:t>0</a:t>
            </a:r>
            <a:r>
              <a:rPr lang="en-US" altLang="en-US" smtClean="0"/>
              <a:t> = start symbol.  Also marks the bottom of the stack, so we know when we have counted the same number of 1’s as 0’s.</a:t>
            </a:r>
          </a:p>
          <a:p>
            <a:pPr lvl="1"/>
            <a:r>
              <a:rPr lang="en-US" altLang="en-US" smtClean="0"/>
              <a:t>X = marker, used to count the number of 0’s seen on the input.</a:t>
            </a:r>
          </a:p>
        </p:txBody>
      </p:sp>
    </p:spTree>
    <p:extLst>
      <p:ext uri="{BB962C8B-B14F-4D97-AF65-F5344CB8AC3E}">
        <p14:creationId xmlns:p14="http://schemas.microsoft.com/office/powerpoint/2010/main" val="422314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BDC0D-0F0D-4669-9FB3-527734160C9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C00000"/>
                </a:solidFill>
              </a:rPr>
              <a:t>PDA </a:t>
            </a:r>
            <a:r>
              <a:rPr lang="en-US" altLang="en-US" dirty="0" smtClean="0"/>
              <a:t>– 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572000"/>
          </a:xfrm>
        </p:spPr>
        <p:txBody>
          <a:bodyPr/>
          <a:lstStyle/>
          <a:p>
            <a:r>
              <a:rPr lang="en-US" altLang="en-US" smtClean="0"/>
              <a:t>The transitions:</a:t>
            </a:r>
          </a:p>
          <a:p>
            <a:pPr lvl="1"/>
            <a:r>
              <a:rPr lang="en-US" altLang="en-US" smtClean="0">
                <a:latin typeface="Lucida Sans Unicode" panose="020B0602030504020204" pitchFamily="34" charset="0"/>
              </a:rPr>
              <a:t>δ</a:t>
            </a:r>
            <a:r>
              <a:rPr lang="en-US" altLang="en-US" smtClean="0"/>
              <a:t>(q, 0, Z</a:t>
            </a:r>
            <a:r>
              <a:rPr lang="en-US" altLang="en-US" baseline="-25000" smtClean="0"/>
              <a:t>0</a:t>
            </a:r>
            <a:r>
              <a:rPr lang="en-US" altLang="en-US" smtClean="0"/>
              <a:t>) = {(q, XZ</a:t>
            </a:r>
            <a:r>
              <a:rPr lang="en-US" altLang="en-US" baseline="-25000" smtClean="0"/>
              <a:t>0</a:t>
            </a:r>
            <a:r>
              <a:rPr lang="en-US" altLang="en-US" smtClean="0"/>
              <a:t>)}.</a:t>
            </a:r>
          </a:p>
          <a:p>
            <a:pPr lvl="1"/>
            <a:r>
              <a:rPr lang="en-US" altLang="en-US" smtClean="0">
                <a:latin typeface="Lucida Sans Unicode" panose="020B0602030504020204" pitchFamily="34" charset="0"/>
              </a:rPr>
              <a:t>δ</a:t>
            </a:r>
            <a:r>
              <a:rPr lang="en-US" altLang="en-US" smtClean="0"/>
              <a:t>(q, 0, X) = {(q, XX)}.  These two rules cause one X to be pushed onto the stack for each 0 read from the input.</a:t>
            </a:r>
          </a:p>
          <a:p>
            <a:pPr lvl="1"/>
            <a:r>
              <a:rPr lang="en-US" altLang="en-US" smtClean="0">
                <a:latin typeface="Lucida Sans Unicode" panose="020B0602030504020204" pitchFamily="34" charset="0"/>
              </a:rPr>
              <a:t>δ</a:t>
            </a:r>
            <a:r>
              <a:rPr lang="en-US" altLang="en-US" smtClean="0"/>
              <a:t>(q, 1, X) = {(p,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)}.  When we see a 1, go to state p and pop one X.</a:t>
            </a:r>
          </a:p>
          <a:p>
            <a:pPr lvl="1"/>
            <a:r>
              <a:rPr lang="en-US" altLang="en-US" smtClean="0">
                <a:latin typeface="Lucida Sans Unicode" panose="020B0602030504020204" pitchFamily="34" charset="0"/>
              </a:rPr>
              <a:t>δ</a:t>
            </a:r>
            <a:r>
              <a:rPr lang="en-US" altLang="en-US" smtClean="0"/>
              <a:t>(p, 1, X) = {(p,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)}. Pop one X per 1.</a:t>
            </a:r>
          </a:p>
          <a:p>
            <a:pPr lvl="1"/>
            <a:r>
              <a:rPr lang="en-US" altLang="en-US" smtClean="0">
                <a:latin typeface="Lucida Sans Unicode" panose="020B0602030504020204" pitchFamily="34" charset="0"/>
              </a:rPr>
              <a:t>δ</a:t>
            </a:r>
            <a:r>
              <a:rPr lang="en-US" altLang="en-US" smtClean="0"/>
              <a:t>(p,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Z</a:t>
            </a:r>
            <a:r>
              <a:rPr lang="en-US" altLang="en-US" baseline="-25000" smtClean="0"/>
              <a:t>0</a:t>
            </a:r>
            <a:r>
              <a:rPr lang="en-US" altLang="en-US" smtClean="0"/>
              <a:t>) = {(f, Z</a:t>
            </a:r>
            <a:r>
              <a:rPr lang="en-US" altLang="en-US" baseline="-25000" smtClean="0"/>
              <a:t>0</a:t>
            </a:r>
            <a:r>
              <a:rPr lang="en-US" altLang="en-US" smtClean="0"/>
              <a:t>)}. Accept at bottom.</a:t>
            </a:r>
          </a:p>
        </p:txBody>
      </p:sp>
    </p:spTree>
    <p:extLst>
      <p:ext uri="{BB962C8B-B14F-4D97-AF65-F5344CB8AC3E}">
        <p14:creationId xmlns:p14="http://schemas.microsoft.com/office/powerpoint/2010/main" val="12645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DEAEC-1629-40CD-B4D7-197A0C8508A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257801" y="2057400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0 0 0 1 1 1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B110D8-D4D3-4EF1-8894-DDB3B3DA5D7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257800" y="2057400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0 0 1 1 1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334000" y="4419601"/>
            <a:ext cx="4683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AAD8C9-A8AE-4A22-8EDF-38D3DFB1EC9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257800" y="20574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0 1 1 1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334000" y="4419601"/>
            <a:ext cx="468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4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7F98F0-6711-4D26-8BDD-D855A185D80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257801" y="2057400"/>
            <a:ext cx="87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1 1 1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334000" y="4419600"/>
            <a:ext cx="4683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1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9EB2FB-B0F0-40E1-A55B-7459C7CD2CB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257801" y="2057400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1 1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334000" y="4419601"/>
            <a:ext cx="468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73A496-37A6-4D81-BD8A-C665EFEA8C3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257800" y="2057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334000" y="4419601"/>
            <a:ext cx="4683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751385-CB58-41C5-A282-10C4BCB86CEC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1905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Pushdown Automata (PDA)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276600"/>
            <a:ext cx="6400800" cy="175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3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3CDCE7-BAA3-4848-B4CF-FD1D6C29847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334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9C813B-E390-4B2E-B967-C0492D3BB1C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Actions of the </a:t>
            </a:r>
            <a:r>
              <a:rPr lang="en-US" altLang="en-US" smtClean="0">
                <a:solidFill>
                  <a:srgbClr val="33CC33"/>
                </a:solidFill>
              </a:rPr>
              <a:t>Example </a:t>
            </a:r>
            <a:r>
              <a:rPr lang="en-US" altLang="en-US" smtClean="0"/>
              <a:t>PDA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105400" y="2971800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5486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334000" y="4419600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Z</a:t>
            </a:r>
            <a:r>
              <a:rPr lang="en-US" altLang="en-US" sz="24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5D2A85-DA49-43DA-B727-E02C534A98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Instantaneous Descriptions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mtClean="0"/>
              <a:t>We can formalize the pictures just seen with an </a:t>
            </a:r>
            <a:r>
              <a:rPr lang="en-US" altLang="en-US" i="1" smtClean="0">
                <a:solidFill>
                  <a:srgbClr val="FF0066"/>
                </a:solidFill>
              </a:rPr>
              <a:t>instantaneous description</a:t>
            </a:r>
            <a:r>
              <a:rPr lang="en-US" altLang="en-US" smtClean="0"/>
              <a:t>  (ID).</a:t>
            </a:r>
          </a:p>
          <a:p>
            <a:pPr marL="609600" indent="-609600"/>
            <a:r>
              <a:rPr lang="en-US" altLang="en-US" smtClean="0"/>
              <a:t>A ID is a triple (q, w,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), where: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q is the current state.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w is the remaining input.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is the stack contents, top at the left.</a:t>
            </a:r>
          </a:p>
        </p:txBody>
      </p:sp>
    </p:spTree>
    <p:extLst>
      <p:ext uri="{BB962C8B-B14F-4D97-AF65-F5344CB8AC3E}">
        <p14:creationId xmlns:p14="http://schemas.microsoft.com/office/powerpoint/2010/main" val="370782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312DEA-2125-42FB-92C9-3827AFAAD5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The “Goes-To” Relation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924800" cy="4419600"/>
          </a:xfrm>
        </p:spPr>
        <p:txBody>
          <a:bodyPr/>
          <a:lstStyle/>
          <a:p>
            <a:r>
              <a:rPr lang="en-US" altLang="en-US" smtClean="0"/>
              <a:t>To say that ID I can become ID J in one move of the PDA, we write I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J.</a:t>
            </a:r>
          </a:p>
          <a:p>
            <a:r>
              <a:rPr lang="en-US" altLang="en-US" smtClean="0"/>
              <a:t>Formally, (q, aw, X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(p, w, </a:t>
            </a:r>
            <a:r>
              <a:rPr lang="en-US" altLang="en-US" smtClean="0">
                <a:sym typeface="Symbol" panose="05050102010706020507" pitchFamily="18" charset="2"/>
              </a:rPr>
              <a:t></a:t>
            </a:r>
            <a:r>
              <a:rPr lang="en-US" altLang="en-US" smtClean="0"/>
              <a:t>) for any w and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, if </a:t>
            </a:r>
            <a:r>
              <a:rPr lang="en-US" altLang="en-US" smtClean="0">
                <a:latin typeface="Lucida Sans Unicode" panose="020B0602030504020204" pitchFamily="34" charset="0"/>
              </a:rPr>
              <a:t>δ</a:t>
            </a:r>
            <a:r>
              <a:rPr lang="en-US" altLang="en-US" smtClean="0"/>
              <a:t>(q, a, X) contains (p,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).</a:t>
            </a:r>
          </a:p>
          <a:p>
            <a:r>
              <a:rPr lang="en-US" altLang="en-US" smtClean="0"/>
              <a:t>Extend </a:t>
            </a:r>
            <a:r>
              <a:rPr lang="en-US" altLang="en-US" smtClean="0">
                <a:latin typeface="Lucida Sans Unicode" panose="020B0602030504020204" pitchFamily="34" charset="0"/>
              </a:rPr>
              <a:t>⊦ </a:t>
            </a:r>
            <a:r>
              <a:rPr lang="en-US" altLang="en-US" smtClean="0"/>
              <a:t>to 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*, meaning “zero or more moves,” by:</a:t>
            </a:r>
          </a:p>
          <a:p>
            <a:pPr lvl="1"/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I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*I.</a:t>
            </a:r>
          </a:p>
          <a:p>
            <a:pPr lvl="1"/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If I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*J and J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K, then I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*K.</a:t>
            </a:r>
          </a:p>
        </p:txBody>
      </p:sp>
    </p:spTree>
    <p:extLst>
      <p:ext uri="{BB962C8B-B14F-4D97-AF65-F5344CB8AC3E}">
        <p14:creationId xmlns:p14="http://schemas.microsoft.com/office/powerpoint/2010/main" val="206452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7CEC6-511B-4CA8-977B-F265C107F68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C00000"/>
                </a:solidFill>
              </a:rPr>
              <a:t>Goes-To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r>
              <a:rPr lang="en-US" altLang="en-US" smtClean="0"/>
              <a:t>Using the previous example PDA, we can describe the sequence of moves by: (q, 000111, 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(q, 00111, 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             </a:t>
            </a:r>
            <a:r>
              <a:rPr lang="en-US" altLang="en-US" smtClean="0"/>
              <a:t>(q, 0111, XXZ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(q, 111, XXXZ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           </a:t>
            </a:r>
            <a:r>
              <a:rPr lang="en-US" altLang="en-US" smtClean="0"/>
              <a:t>(p, 11, XXZ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(p, 1, 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(p,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       </a:t>
            </a:r>
            <a:r>
              <a:rPr lang="en-US" altLang="en-US" smtClean="0"/>
              <a:t>(f,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Thus, (q, 000111, 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*(f,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, Z</a:t>
            </a:r>
            <a:r>
              <a:rPr lang="en-US" altLang="en-US" baseline="-25000" smtClean="0"/>
              <a:t>0</a:t>
            </a:r>
            <a:r>
              <a:rPr lang="en-US" altLang="en-US" smtClean="0"/>
              <a:t>).</a:t>
            </a:r>
          </a:p>
          <a:p>
            <a:r>
              <a:rPr lang="en-US" altLang="en-US" smtClean="0">
                <a:solidFill>
                  <a:srgbClr val="CC3300"/>
                </a:solidFill>
              </a:rPr>
              <a:t>What would happen on input 0001111?</a:t>
            </a:r>
          </a:p>
        </p:txBody>
      </p:sp>
    </p:spTree>
    <p:extLst>
      <p:ext uri="{BB962C8B-B14F-4D97-AF65-F5344CB8AC3E}">
        <p14:creationId xmlns:p14="http://schemas.microsoft.com/office/powerpoint/2010/main" val="2142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4EDEF9-E5BA-43BD-9427-DDCDEBBEADA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46482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CC3300"/>
                </a:solidFill>
              </a:rPr>
              <a:t>Answer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(q, 0001111, 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(q, 001111, 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             </a:t>
            </a:r>
            <a:r>
              <a:rPr lang="en-US" altLang="en-US" smtClean="0"/>
              <a:t>(q, 01111, XXZ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(q, 1111, XXXZ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           </a:t>
            </a:r>
            <a:r>
              <a:rPr lang="en-US" altLang="en-US" smtClean="0"/>
              <a:t>(p, 111, XXZ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(p, 11, XZ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</a:t>
            </a:r>
            <a:r>
              <a:rPr lang="en-US" altLang="en-US" smtClean="0"/>
              <a:t>(p, 1, 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r>
              <a:rPr lang="en-US" altLang="en-US" smtClean="0">
                <a:latin typeface="Lucida Sans Unicode" panose="020B0602030504020204" pitchFamily="34" charset="0"/>
              </a:rPr>
              <a:t>⊦       </a:t>
            </a:r>
            <a:r>
              <a:rPr lang="en-US" altLang="en-US" smtClean="0"/>
              <a:t>(f, 1, Z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Note the last ID has no move.</a:t>
            </a:r>
          </a:p>
          <a:p>
            <a:r>
              <a:rPr lang="en-US" altLang="en-US" smtClean="0"/>
              <a:t>0001111 is </a:t>
            </a:r>
            <a:r>
              <a:rPr lang="en-US" altLang="en-US" smtClean="0">
                <a:solidFill>
                  <a:srgbClr val="33CC33"/>
                </a:solidFill>
              </a:rPr>
              <a:t>not</a:t>
            </a:r>
            <a:r>
              <a:rPr lang="en-US" altLang="en-US" smtClean="0"/>
              <a:t> accepted, because the input is not completely consumed.</a:t>
            </a:r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398225" y="-114300"/>
            <a:ext cx="4179888" cy="2590800"/>
            <a:chOff x="2832" y="288"/>
            <a:chExt cx="2633" cy="1632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2832" y="288"/>
              <a:ext cx="263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33CC33"/>
                  </a:solidFill>
                  <a:latin typeface="Tahoma" panose="020B0604030504040204" pitchFamily="34" charset="0"/>
                </a:rPr>
                <a:t>Legal because a PDA can use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33CC33"/>
                  </a:solidFill>
                  <a:latin typeface="Lucida Sans Unicode" panose="020B0602030504020204" pitchFamily="34" charset="0"/>
                </a:rPr>
                <a:t>ε</a:t>
              </a:r>
              <a:r>
                <a:rPr lang="en-US" altLang="en-US" sz="2400">
                  <a:solidFill>
                    <a:srgbClr val="33CC33"/>
                  </a:solidFill>
                  <a:latin typeface="Tahoma" panose="020B0604030504040204" pitchFamily="34" charset="0"/>
                </a:rPr>
                <a:t> input even if input remains.</a:t>
              </a:r>
            </a:p>
          </p:txBody>
        </p:sp>
        <p:sp>
          <p:nvSpPr>
            <p:cNvPr id="26631" name="Line 5"/>
            <p:cNvSpPr>
              <a:spLocks noChangeShapeType="1"/>
            </p:cNvSpPr>
            <p:nvPr/>
          </p:nvSpPr>
          <p:spPr bwMode="auto">
            <a:xfrm>
              <a:off x="4752" y="864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7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6439" y="2344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Thank You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3E8CED-9100-4E6F-B52C-F4F1294636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The PDA is an automaton equivalent to the CFG in language-defining power.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FA to Reg Lang, 	PDA is to CFL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endParaRPr lang="en-US" altLang="en-US" sz="200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PDA == [</a:t>
            </a:r>
            <a:r>
              <a:rPr lang="en-US" altLang="en-US" sz="2400"/>
              <a:t> </a:t>
            </a:r>
            <a:r>
              <a:rPr lang="en-US" altLang="en-US" sz="2400">
                <a:ea typeface="ＭＳ Ｐゴシック" pitchFamily="28" charset="-128"/>
                <a:sym typeface="Symbol" panose="05050102010706020507" pitchFamily="18" charset="2"/>
              </a:rPr>
              <a:t></a:t>
            </a:r>
            <a:r>
              <a:rPr lang="en-US" altLang="en-US" sz="2400"/>
              <a:t> </a:t>
            </a:r>
            <a:r>
              <a:rPr lang="en-US" altLang="en-US"/>
              <a:t>-NFA + “a stack” ]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en-US" sz="180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016375" y="49879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4783138" y="4683125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</a:t>
            </a:r>
            <a:r>
              <a:rPr lang="en-US" altLang="en-US" sz="2000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6683375" y="50212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5510213" y="53832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5502275" y="5764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5502275" y="5840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5502275" y="5916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5502275" y="5992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502275" y="60690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5973763" y="53832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5735638" y="5345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6043613" y="5870576"/>
            <a:ext cx="3967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stack filled with “stack symbols”</a:t>
            </a:r>
          </a:p>
        </p:txBody>
      </p:sp>
      <p:sp>
        <p:nvSpPr>
          <p:cNvPr id="4113" name="Text Box 19"/>
          <p:cNvSpPr txBox="1">
            <a:spLocks noChangeArrowheads="1"/>
          </p:cNvSpPr>
          <p:nvPr/>
        </p:nvSpPr>
        <p:spPr bwMode="auto">
          <a:xfrm>
            <a:off x="3236913" y="4732339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string</a:t>
            </a:r>
          </a:p>
        </p:txBody>
      </p:sp>
      <p:sp>
        <p:nvSpPr>
          <p:cNvPr id="4114" name="Text Box 20"/>
          <p:cNvSpPr txBox="1">
            <a:spLocks noChangeArrowheads="1"/>
          </p:cNvSpPr>
          <p:nvPr/>
        </p:nvSpPr>
        <p:spPr bwMode="auto">
          <a:xfrm>
            <a:off x="7223125" y="4822826"/>
            <a:ext cx="1652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Accept/reject</a:t>
            </a:r>
          </a:p>
        </p:txBody>
      </p:sp>
    </p:spTree>
    <p:extLst>
      <p:ext uri="{BB962C8B-B14F-4D97-AF65-F5344CB8AC3E}">
        <p14:creationId xmlns:p14="http://schemas.microsoft.com/office/powerpoint/2010/main" val="6936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07FACC-4AC2-49A6-AEA3-7AC77E6486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66FF"/>
                </a:solidFill>
              </a:rPr>
              <a:t>Intuition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C00000"/>
                </a:solidFill>
              </a:rPr>
              <a:t>PDA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17713"/>
            <a:ext cx="8229600" cy="4114800"/>
          </a:xfrm>
        </p:spPr>
        <p:txBody>
          <a:bodyPr/>
          <a:lstStyle/>
          <a:p>
            <a:pPr marL="609600" indent="-609600"/>
            <a:r>
              <a:rPr lang="en-US" altLang="en-US"/>
              <a:t>For the presence of stack, PDA can remember an infinite amount of information.</a:t>
            </a:r>
          </a:p>
          <a:p>
            <a:pPr marL="609600" indent="-609600"/>
            <a:r>
              <a:rPr lang="en-US" altLang="en-US"/>
              <a:t>Think of an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 with the additional power that it can manipulate a stack.</a:t>
            </a:r>
          </a:p>
          <a:p>
            <a:pPr marL="609600" indent="-609600"/>
            <a:r>
              <a:rPr lang="en-US" altLang="en-US"/>
              <a:t>PDA’s moves are determined by: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current state (of its “NFA”),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current input symbol (or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), and 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current symbol on top of its stack.</a:t>
            </a:r>
          </a:p>
        </p:txBody>
      </p:sp>
    </p:spTree>
    <p:extLst>
      <p:ext uri="{BB962C8B-B14F-4D97-AF65-F5344CB8AC3E}">
        <p14:creationId xmlns:p14="http://schemas.microsoft.com/office/powerpoint/2010/main" val="211074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C91334-36B7-4BEC-8BCF-579D43576D9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66FF"/>
                </a:solidFill>
              </a:rPr>
              <a:t>Intuition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C00000"/>
                </a:solidFill>
              </a:rPr>
              <a:t>PDA</a:t>
            </a:r>
            <a:r>
              <a:rPr lang="en-US" altLang="en-US" dirty="0" smtClean="0"/>
              <a:t> – (2)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696200" cy="4114800"/>
          </a:xfrm>
        </p:spPr>
        <p:txBody>
          <a:bodyPr/>
          <a:lstStyle/>
          <a:p>
            <a:pPr marL="609600" indent="-609600"/>
            <a:r>
              <a:rPr lang="en-US" altLang="en-US"/>
              <a:t>Being nondeterministic, the PDA can have a choice of next moves.</a:t>
            </a:r>
          </a:p>
          <a:p>
            <a:pPr marL="609600" indent="-609600"/>
            <a:r>
              <a:rPr lang="en-US" altLang="en-US"/>
              <a:t>In each choice, the PDA can: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Change state, and 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Replace the top symbol on the stack by a sequence of zero or more symbols.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Zero symbols = “pop.”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Many symbols = sequence of “pushes.”</a:t>
            </a:r>
          </a:p>
        </p:txBody>
      </p:sp>
    </p:spTree>
    <p:extLst>
      <p:ext uri="{BB962C8B-B14F-4D97-AF65-F5344CB8AC3E}">
        <p14:creationId xmlns:p14="http://schemas.microsoft.com/office/powerpoint/2010/main" val="37184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B643C-4B3E-4B8C-B1A5-F3509D312A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Versions of PDA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05800" cy="4572000"/>
          </a:xfrm>
        </p:spPr>
        <p:txBody>
          <a:bodyPr/>
          <a:lstStyle/>
          <a:p>
            <a:r>
              <a:rPr lang="en-US" altLang="en-US"/>
              <a:t>Two different versions of PDA.</a:t>
            </a:r>
          </a:p>
          <a:p>
            <a:pPr lvl="1"/>
            <a:r>
              <a:rPr lang="en-US" altLang="en-US" smtClean="0"/>
              <a:t>PDA accepting by entering an accepting state.</a:t>
            </a:r>
          </a:p>
          <a:p>
            <a:pPr lvl="1"/>
            <a:r>
              <a:rPr lang="en-US" altLang="en-US" smtClean="0"/>
              <a:t>PDA accepting by emptying its stack.</a:t>
            </a:r>
          </a:p>
        </p:txBody>
      </p:sp>
    </p:spTree>
    <p:extLst>
      <p:ext uri="{BB962C8B-B14F-4D97-AF65-F5344CB8AC3E}">
        <p14:creationId xmlns:p14="http://schemas.microsoft.com/office/powerpoint/2010/main" val="320559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29FA9-F1D8-4D91-9FEF-55EF5187F0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Pushdown Automata - Definition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/>
              <a:t>A PDA P := ( Q,∑,</a:t>
            </a:r>
            <a:r>
              <a:rPr lang="en-US" altLang="en-US" dirty="0">
                <a:sym typeface="Symbol" panose="05050102010706020507" pitchFamily="18" charset="2"/>
              </a:rPr>
              <a:t></a:t>
            </a:r>
            <a:r>
              <a:rPr lang="en-US" altLang="en-US" dirty="0"/>
              <a:t>, </a:t>
            </a:r>
            <a:r>
              <a:rPr lang="el-GR" altLang="en-US" dirty="0">
                <a:cs typeface="Tahoma" panose="020B0604030504040204" pitchFamily="34" charset="0"/>
              </a:rPr>
              <a:t>δ,q</a:t>
            </a:r>
            <a:r>
              <a:rPr lang="el-GR" altLang="en-US" baseline="-25000" dirty="0">
                <a:cs typeface="Tahoma" panose="020B0604030504040204" pitchFamily="34" charset="0"/>
              </a:rPr>
              <a:t>0</a:t>
            </a:r>
            <a:r>
              <a:rPr lang="el-GR" altLang="en-US" dirty="0">
                <a:cs typeface="Tahoma" panose="020B0604030504040204" pitchFamily="34" charset="0"/>
              </a:rPr>
              <a:t>,Z</a:t>
            </a:r>
            <a:r>
              <a:rPr lang="el-GR" altLang="en-US" baseline="-25000" dirty="0">
                <a:cs typeface="Tahoma" panose="020B0604030504040204" pitchFamily="34" charset="0"/>
              </a:rPr>
              <a:t>0</a:t>
            </a:r>
            <a:r>
              <a:rPr lang="el-GR" altLang="en-US" dirty="0">
                <a:cs typeface="Tahoma" panose="020B0604030504040204" pitchFamily="34" charset="0"/>
              </a:rPr>
              <a:t>,F</a:t>
            </a:r>
            <a:r>
              <a:rPr lang="en-US" altLang="en-US" dirty="0"/>
              <a:t> ):</a:t>
            </a:r>
          </a:p>
          <a:p>
            <a:pPr lvl="1" eaLnBrk="1" hangingPunct="1"/>
            <a:r>
              <a:rPr lang="en-US" altLang="en-US" dirty="0"/>
              <a:t>Q: 	a finite set of states</a:t>
            </a:r>
          </a:p>
          <a:p>
            <a:pPr lvl="1" eaLnBrk="1" hangingPunct="1"/>
            <a:r>
              <a:rPr lang="en-US" altLang="en-US" dirty="0"/>
              <a:t>∑: 	input alphabet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</a:t>
            </a:r>
            <a:r>
              <a:rPr lang="en-US" altLang="en-US" dirty="0"/>
              <a:t> :	stack symbols </a:t>
            </a:r>
          </a:p>
          <a:p>
            <a:pPr lvl="1" eaLnBrk="1" hangingPunct="1"/>
            <a:r>
              <a:rPr lang="el-GR" altLang="en-US" dirty="0">
                <a:cs typeface="Tahoma" panose="020B0604030504040204" pitchFamily="34" charset="0"/>
              </a:rPr>
              <a:t>δ:	transition function</a:t>
            </a:r>
          </a:p>
          <a:p>
            <a:pPr lvl="1" eaLnBrk="1" hangingPunct="1"/>
            <a:r>
              <a:rPr lang="el-GR" altLang="en-US" dirty="0">
                <a:cs typeface="Tahoma" panose="020B0604030504040204" pitchFamily="34" charset="0"/>
              </a:rPr>
              <a:t>q</a:t>
            </a:r>
            <a:r>
              <a:rPr lang="el-GR" altLang="en-US" baseline="-25000" dirty="0">
                <a:cs typeface="Tahoma" panose="020B0604030504040204" pitchFamily="34" charset="0"/>
              </a:rPr>
              <a:t>0</a:t>
            </a:r>
            <a:r>
              <a:rPr lang="el-GR" altLang="en-US" dirty="0">
                <a:cs typeface="Tahoma" panose="020B0604030504040204" pitchFamily="34" charset="0"/>
              </a:rPr>
              <a:t>:	start state</a:t>
            </a:r>
          </a:p>
          <a:p>
            <a:pPr lvl="1" eaLnBrk="1" hangingPunct="1"/>
            <a:r>
              <a:rPr lang="el-GR" altLang="en-US" dirty="0">
                <a:cs typeface="Tahoma" panose="020B0604030504040204" pitchFamily="34" charset="0"/>
              </a:rPr>
              <a:t>Z</a:t>
            </a:r>
            <a:r>
              <a:rPr lang="el-GR" altLang="en-US" baseline="-25000" dirty="0">
                <a:cs typeface="Tahoma" panose="020B0604030504040204" pitchFamily="34" charset="0"/>
              </a:rPr>
              <a:t>0</a:t>
            </a:r>
            <a:r>
              <a:rPr lang="el-GR" altLang="en-US" dirty="0">
                <a:cs typeface="Tahoma" panose="020B0604030504040204" pitchFamily="34" charset="0"/>
              </a:rPr>
              <a:t>:	Initial stack top symbol</a:t>
            </a:r>
          </a:p>
          <a:p>
            <a:pPr lvl="1" eaLnBrk="1" hangingPunct="1"/>
            <a:r>
              <a:rPr lang="el-GR" altLang="en-US" dirty="0">
                <a:cs typeface="Tahoma" panose="020B0604030504040204" pitchFamily="34" charset="0"/>
              </a:rPr>
              <a:t>F:	</a:t>
            </a:r>
            <a:r>
              <a:rPr lang="en-US" altLang="en-US" dirty="0">
                <a:cs typeface="Tahoma" panose="020B0604030504040204" pitchFamily="34" charset="0"/>
              </a:rPr>
              <a:t>a set of f</a:t>
            </a:r>
            <a:r>
              <a:rPr lang="el-GR" altLang="en-US" dirty="0">
                <a:cs typeface="Tahoma" panose="020B0604030504040204" pitchFamily="34" charset="0"/>
              </a:rPr>
              <a:t>inal/accepting states</a:t>
            </a:r>
          </a:p>
          <a:p>
            <a:pPr lvl="1" eaLnBrk="1" hangingPunct="1"/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767013" y="61914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67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6B42D-8369-4911-A391-4AE5146BE57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Conventions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a, b, … are input symbols.</a:t>
            </a:r>
          </a:p>
          <a:p>
            <a:pPr lvl="1"/>
            <a:r>
              <a:rPr lang="en-US" altLang="en-US"/>
              <a:t>But sometimes we allow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as a possible value.</a:t>
            </a:r>
          </a:p>
          <a:p>
            <a:r>
              <a:rPr lang="en-US" altLang="en-US"/>
              <a:t>…, X, Y, Z are stack symbols.</a:t>
            </a:r>
          </a:p>
          <a:p>
            <a:r>
              <a:rPr lang="en-US" altLang="en-US"/>
              <a:t>…, w, x, y, z are strings of input symbols.</a:t>
            </a:r>
          </a:p>
          <a:p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/>
              <a:t>,… are strings of stack symbols.</a:t>
            </a:r>
          </a:p>
        </p:txBody>
      </p:sp>
    </p:spTree>
    <p:extLst>
      <p:ext uri="{BB962C8B-B14F-4D97-AF65-F5344CB8AC3E}">
        <p14:creationId xmlns:p14="http://schemas.microsoft.com/office/powerpoint/2010/main" val="179613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37C7B-7E0D-4021-ADC5-35C078CEDCF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The Transition Function </a:t>
            </a:r>
            <a:r>
              <a:rPr lang="el-GR" altLang="en-US" dirty="0" smtClean="0">
                <a:solidFill>
                  <a:srgbClr val="FF0000"/>
                </a:solidFill>
                <a:cs typeface="Tahoma" panose="020B0604030504040204" pitchFamily="34" charset="0"/>
              </a:rPr>
              <a:t>δ</a:t>
            </a:r>
            <a:endParaRPr lang="en-US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01000" cy="4267200"/>
          </a:xfrm>
        </p:spPr>
        <p:txBody>
          <a:bodyPr/>
          <a:lstStyle/>
          <a:p>
            <a:pPr marL="609600" indent="-609600"/>
            <a:r>
              <a:rPr lang="en-US" altLang="en-US"/>
              <a:t>Takes three arguments: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A state, in Q.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An input, which is either a symbol in </a:t>
            </a:r>
            <a:r>
              <a:rPr lang="en-US" altLang="en-US" smtClean="0">
                <a:latin typeface="Lucida Sans Unicode" panose="020B0602030504020204" pitchFamily="34" charset="0"/>
              </a:rPr>
              <a:t>Σ</a:t>
            </a:r>
            <a:r>
              <a:rPr lang="en-US" altLang="en-US" smtClean="0"/>
              <a:t> or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mtClean="0"/>
              <a:t>A stack symbol in </a:t>
            </a:r>
            <a:r>
              <a:rPr lang="en-US" altLang="en-US" smtClean="0">
                <a:latin typeface="Lucida Sans Unicode" panose="020B0602030504020204" pitchFamily="34" charset="0"/>
              </a:rPr>
              <a:t>Γ</a:t>
            </a:r>
            <a:r>
              <a:rPr lang="en-US" altLang="en-US" smtClean="0"/>
              <a:t>.</a:t>
            </a:r>
          </a:p>
          <a:p>
            <a:pPr marL="609600" indent="-609600"/>
            <a:r>
              <a:rPr lang="en-US" altLang="en-US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a, Z) is a set of zero or more actions of the form (p,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).</a:t>
            </a:r>
          </a:p>
          <a:p>
            <a:pPr marL="990600" lvl="1" indent="-533400"/>
            <a:r>
              <a:rPr lang="en-US" altLang="en-US" smtClean="0"/>
              <a:t>p is a state;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is a string of stack symbols.</a:t>
            </a:r>
          </a:p>
        </p:txBody>
      </p:sp>
    </p:spTree>
    <p:extLst>
      <p:ext uri="{BB962C8B-B14F-4D97-AF65-F5344CB8AC3E}">
        <p14:creationId xmlns:p14="http://schemas.microsoft.com/office/powerpoint/2010/main" val="302927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1183</Words>
  <Application>Microsoft Office PowerPoint</Application>
  <PresentationFormat>Widescreen</PresentationFormat>
  <Paragraphs>193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Lucida Sans Unicode</vt:lpstr>
      <vt:lpstr>Monotype Sorts</vt:lpstr>
      <vt:lpstr>ＭＳ Ｐゴシック</vt:lpstr>
      <vt:lpstr>Symbol</vt:lpstr>
      <vt:lpstr>Tahoma</vt:lpstr>
      <vt:lpstr>Times New Roman</vt:lpstr>
      <vt:lpstr>Wingdings</vt:lpstr>
      <vt:lpstr>Office Theme</vt:lpstr>
      <vt:lpstr>AUTOMATA  &amp;  COMPUTABILITY</vt:lpstr>
      <vt:lpstr>Pushdown Automata (PDA)</vt:lpstr>
      <vt:lpstr>PDA - the automata for CFLs</vt:lpstr>
      <vt:lpstr>Intuition: PDA</vt:lpstr>
      <vt:lpstr>Intuition: PDA – (2)</vt:lpstr>
      <vt:lpstr>Versions of PDA</vt:lpstr>
      <vt:lpstr>Pushdown Automata - Definition</vt:lpstr>
      <vt:lpstr>Conventions</vt:lpstr>
      <vt:lpstr>The Transition Function δ</vt:lpstr>
      <vt:lpstr>Actions of the PDA</vt:lpstr>
      <vt:lpstr>Example: PDA</vt:lpstr>
      <vt:lpstr>Example: PDA – (2)</vt:lpstr>
      <vt:lpstr>Example: PDA – (3)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Actions of the Example PDA</vt:lpstr>
      <vt:lpstr>Instantaneous Descriptions</vt:lpstr>
      <vt:lpstr>The “Goes-To” Relation</vt:lpstr>
      <vt:lpstr>Example: Goes-To</vt:lpstr>
      <vt:lpstr>Answer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Sabrina Zaman Ishita</dc:creator>
  <cp:lastModifiedBy>Sabrina Zaman Ishita</cp:lastModifiedBy>
  <cp:revision>2</cp:revision>
  <dcterms:created xsi:type="dcterms:W3CDTF">2019-07-20T06:12:35Z</dcterms:created>
  <dcterms:modified xsi:type="dcterms:W3CDTF">2019-07-20T06:16:05Z</dcterms:modified>
</cp:coreProperties>
</file>