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762E0-F9D9-4C98-8F6B-4A4A51E1A69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39D9-78A2-4C9E-B549-2E79E56A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775673D9-C748-4C2A-8599-E8D3CBE66A76}" type="slidenum">
              <a:rPr lang="en-US" sz="1300" smtClean="0">
                <a:solidFill>
                  <a:srgbClr val="000000"/>
                </a:solidFill>
              </a:rPr>
              <a:pPr/>
              <a:t>1</a:t>
            </a:fld>
            <a:endParaRPr lang="en-US" sz="13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6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B1EA-1A91-4E8E-A620-64FBFA66C5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02E-5D2F-4FB2-846F-6B9059D9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rgbClr val="CC0000"/>
                </a:solidFill>
              </a:rPr>
              <a:t>AUTOMATA </a:t>
            </a:r>
            <a:br>
              <a:rPr lang="en-US" b="1" smtClean="0">
                <a:solidFill>
                  <a:srgbClr val="CC0000"/>
                </a:solidFill>
              </a:rPr>
            </a:br>
            <a:r>
              <a:rPr lang="en-US" b="1" smtClean="0">
                <a:solidFill>
                  <a:srgbClr val="CC0000"/>
                </a:solidFill>
              </a:rPr>
              <a:t>&amp;</a:t>
            </a:r>
            <a:br>
              <a:rPr lang="en-US" b="1" smtClean="0">
                <a:solidFill>
                  <a:srgbClr val="CC0000"/>
                </a:solidFill>
              </a:rPr>
            </a:br>
            <a:r>
              <a:rPr lang="en-US" b="1" smtClean="0">
                <a:solidFill>
                  <a:srgbClr val="CC0000"/>
                </a:solidFill>
              </a:rPr>
              <a:t> COMPUTABILITY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50" y="3810001"/>
            <a:ext cx="5143500" cy="9302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E44B5642-C896-4F5C-AB78-CAEE5C724F2D}" type="slidenum">
              <a:rPr lang="en-US" sz="900">
                <a:solidFill>
                  <a:srgbClr val="898989"/>
                </a:solidFill>
              </a:rPr>
              <a:pPr/>
              <a:t>1</a:t>
            </a:fld>
            <a:endParaRPr 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leftmost derivations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307" y="1904869"/>
            <a:ext cx="7034368" cy="28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leftmost derivations (..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92" y="1827166"/>
            <a:ext cx="5432708" cy="2335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55" y="1505093"/>
            <a:ext cx="64674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leftmost derivations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863" y="2029334"/>
            <a:ext cx="7548497" cy="27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leftmost derivations (..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50" y="1817996"/>
            <a:ext cx="5623650" cy="2437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18" y="1817996"/>
            <a:ext cx="6694866" cy="38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9018" y="241228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Examples (..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8704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3288" y="2667000"/>
            <a:ext cx="8012112" cy="2243138"/>
          </a:xfrm>
        </p:spPr>
      </p:pic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4386A8A9-2A48-41E0-86EF-CFAFDDED21FC}" type="slidenum">
              <a:rPr lang="en-US" sz="1400"/>
              <a:pPr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6534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PDA Examples (..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909" y="2069495"/>
            <a:ext cx="7379601" cy="4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3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CNF Examples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Convert the following CFG to its equivalent CNF and then use the CYK algorithm to check if the given string belongs to the grammar or not.</a:t>
            </a:r>
            <a:br>
              <a:rPr lang="en-US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400" dirty="0" smtClean="0"/>
              <a:t>S → A 1 B </a:t>
            </a:r>
            <a:br>
              <a:rPr lang="pt-BR" sz="2400" dirty="0" smtClean="0"/>
            </a:br>
            <a:r>
              <a:rPr lang="pt-BR" sz="2400" dirty="0" smtClean="0"/>
              <a:t>A → 0A | ε </a:t>
            </a:r>
            <a:br>
              <a:rPr lang="pt-BR" sz="2400" dirty="0" smtClean="0"/>
            </a:br>
            <a:r>
              <a:rPr lang="pt-BR" sz="2400" dirty="0" smtClean="0"/>
              <a:t>B → 0B |1B| ε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en-US" sz="2000" dirty="0" smtClean="0"/>
              <a:t>String for CYK: 01011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92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CNF Examples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Convert the following CFG to its equivalent CNF and then use the CYK algorithm to check if the given string belongs to the grammar or not.</a:t>
            </a:r>
            <a:br>
              <a:rPr lang="en-US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en-US" sz="2400" dirty="0" smtClean="0"/>
              <a:t>S → </a:t>
            </a:r>
            <a:r>
              <a:rPr lang="en-US" sz="2400" dirty="0" err="1" smtClean="0"/>
              <a:t>aSa</a:t>
            </a:r>
            <a:r>
              <a:rPr lang="en-US" sz="2400" dirty="0" smtClean="0"/>
              <a:t> | </a:t>
            </a:r>
            <a:r>
              <a:rPr lang="en-US" sz="2400" dirty="0" err="1" smtClean="0"/>
              <a:t>aBa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B → </a:t>
            </a:r>
            <a:r>
              <a:rPr lang="en-US" sz="2400" dirty="0" err="1" smtClean="0"/>
              <a:t>bB</a:t>
            </a:r>
            <a:r>
              <a:rPr lang="en-US" sz="2400" dirty="0" smtClean="0"/>
              <a:t> | b</a:t>
            </a:r>
            <a:br>
              <a:rPr lang="en-US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en-US" sz="2000" dirty="0" smtClean="0"/>
              <a:t>String for CYK: </a:t>
            </a:r>
            <a:r>
              <a:rPr lang="en-US" sz="2000" dirty="0" err="1" smtClean="0"/>
              <a:t>abbb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72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CNF Examples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Home Work:</a:t>
            </a:r>
          </a:p>
          <a:p>
            <a:r>
              <a:rPr lang="en-US" sz="2000" dirty="0" smtClean="0"/>
              <a:t>Convert the following CFG to its equivalent CNF and then use the CYK algorithm to check if the given string belongs to the grammar or not.</a:t>
            </a:r>
            <a:br>
              <a:rPr lang="en-US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en-US" sz="2400" dirty="0" smtClean="0"/>
              <a:t>S → </a:t>
            </a:r>
            <a:r>
              <a:rPr lang="en-US" sz="2400" dirty="0" err="1" smtClean="0"/>
              <a:t>EcC</a:t>
            </a:r>
            <a:r>
              <a:rPr lang="en-US" sz="2400" dirty="0" smtClean="0"/>
              <a:t> | </a:t>
            </a:r>
            <a:r>
              <a:rPr lang="en-US" sz="2400" dirty="0" err="1" smtClean="0"/>
              <a:t>aAE</a:t>
            </a:r>
            <a:r>
              <a:rPr lang="en-US" sz="2400" dirty="0" smtClean="0"/>
              <a:t> | AU </a:t>
            </a:r>
            <a:br>
              <a:rPr lang="en-US" sz="2400" dirty="0" smtClean="0"/>
            </a:br>
            <a:r>
              <a:rPr lang="en-US" sz="2400" dirty="0" smtClean="0"/>
              <a:t>A → </a:t>
            </a:r>
            <a:r>
              <a:rPr lang="en-US" sz="2400" dirty="0" err="1" smtClean="0"/>
              <a:t>aA</a:t>
            </a:r>
            <a:r>
              <a:rPr lang="en-US" sz="2400" dirty="0" smtClean="0"/>
              <a:t> | </a:t>
            </a:r>
            <a:r>
              <a:rPr lang="el-GR" sz="2400" dirty="0" smtClean="0"/>
              <a:t>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 → </a:t>
            </a:r>
            <a:r>
              <a:rPr lang="en-US" sz="2400" dirty="0" err="1" smtClean="0"/>
              <a:t>bB</a:t>
            </a:r>
            <a:r>
              <a:rPr lang="en-US" sz="2400" dirty="0" smtClean="0"/>
              <a:t> | </a:t>
            </a:r>
            <a:r>
              <a:rPr lang="el-GR" sz="2400" dirty="0" smtClean="0"/>
              <a:t>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 → </a:t>
            </a:r>
            <a:r>
              <a:rPr lang="en-US" sz="2400" dirty="0" err="1" smtClean="0"/>
              <a:t>cC</a:t>
            </a:r>
            <a:r>
              <a:rPr lang="en-US" sz="2400" dirty="0" smtClean="0"/>
              <a:t> | </a:t>
            </a:r>
            <a:r>
              <a:rPr lang="el-GR" sz="2400" dirty="0" smtClean="0"/>
              <a:t>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 → </a:t>
            </a:r>
            <a:r>
              <a:rPr lang="en-US" sz="2400" dirty="0" err="1" smtClean="0"/>
              <a:t>aEc</a:t>
            </a:r>
            <a:r>
              <a:rPr lang="en-US" sz="2400" dirty="0" smtClean="0"/>
              <a:t> | F </a:t>
            </a:r>
            <a:br>
              <a:rPr lang="en-US" sz="2400" dirty="0" smtClean="0"/>
            </a:br>
            <a:r>
              <a:rPr lang="en-US" sz="2400" dirty="0" err="1" smtClean="0"/>
              <a:t>F</a:t>
            </a:r>
            <a:r>
              <a:rPr lang="en-US" sz="2400" dirty="0" smtClean="0"/>
              <a:t>→ </a:t>
            </a:r>
            <a:r>
              <a:rPr lang="en-US" sz="2400" dirty="0" err="1" smtClean="0"/>
              <a:t>bFc</a:t>
            </a:r>
            <a:r>
              <a:rPr lang="en-US" sz="2400" dirty="0" smtClean="0"/>
              <a:t> | </a:t>
            </a:r>
            <a:r>
              <a:rPr lang="el-GR" sz="2400" dirty="0" smtClean="0"/>
              <a:t>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 → </a:t>
            </a:r>
            <a:r>
              <a:rPr lang="en-US" sz="2400" dirty="0" err="1" smtClean="0"/>
              <a:t>aUc</a:t>
            </a:r>
            <a:r>
              <a:rPr lang="en-US" sz="2400" dirty="0" smtClean="0"/>
              <a:t> | V </a:t>
            </a:r>
            <a:br>
              <a:rPr lang="en-US" sz="2400" dirty="0" smtClean="0"/>
            </a:br>
            <a:r>
              <a:rPr lang="en-US" sz="2400" dirty="0" err="1" smtClean="0"/>
              <a:t>V</a:t>
            </a:r>
            <a:r>
              <a:rPr lang="en-US" sz="2400" dirty="0" smtClean="0"/>
              <a:t> → </a:t>
            </a:r>
            <a:r>
              <a:rPr lang="en-US" sz="2400" dirty="0" err="1" smtClean="0"/>
              <a:t>bVc</a:t>
            </a:r>
            <a:r>
              <a:rPr lang="en-US" sz="2400" dirty="0" smtClean="0"/>
              <a:t> | </a:t>
            </a:r>
            <a:r>
              <a:rPr lang="en-US" sz="2400" dirty="0" err="1" smtClean="0"/>
              <a:t>bB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en-US" sz="2000" dirty="0" smtClean="0"/>
              <a:t>String for CYK: </a:t>
            </a:r>
            <a:r>
              <a:rPr lang="en-US" sz="2000" dirty="0" err="1" smtClean="0"/>
              <a:t>aabcc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Examples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grammars for the following two languages: </a:t>
            </a:r>
          </a:p>
          <a:p>
            <a:pPr marL="514350" indent="-514350">
              <a:buAutoNum type="arabicPeriod"/>
            </a:pPr>
            <a:r>
              <a:rPr lang="en-US" dirty="0" smtClean="0"/>
              <a:t>All binary strings with both an even number of zeroes and an even number of ones. </a:t>
            </a:r>
          </a:p>
          <a:p>
            <a:pPr marL="514350" indent="-514350">
              <a:buAutoNum type="arabicPeriod"/>
            </a:pPr>
            <a:r>
              <a:rPr lang="en-US" dirty="0" smtClean="0"/>
              <a:t>All strings of the form 0</a:t>
            </a:r>
            <a:r>
              <a:rPr lang="en-US" baseline="30000" dirty="0" smtClean="0"/>
              <a:t>a</a:t>
            </a:r>
            <a:r>
              <a:rPr lang="en-US" dirty="0" smtClean="0"/>
              <a:t>1</a:t>
            </a:r>
            <a:r>
              <a:rPr lang="en-US" baseline="30000" dirty="0" smtClean="0"/>
              <a:t>b</a:t>
            </a:r>
            <a:r>
              <a:rPr lang="en-US" dirty="0" smtClean="0"/>
              <a:t>0</a:t>
            </a:r>
            <a:r>
              <a:rPr lang="en-US" baseline="30000" dirty="0" smtClean="0"/>
              <a:t>c</a:t>
            </a:r>
            <a:r>
              <a:rPr lang="en-US" dirty="0" smtClean="0"/>
              <a:t> where a + c =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 Examples (..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 → 0X | 1Y | </a:t>
            </a:r>
            <a:r>
              <a:rPr lang="el-GR" dirty="0" smtClean="0"/>
              <a:t>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→ 0S | 1Z 				(odd zeroes, even ones) </a:t>
            </a:r>
            <a:br>
              <a:rPr lang="en-US" dirty="0" smtClean="0"/>
            </a:br>
            <a:r>
              <a:rPr lang="en-US" dirty="0" smtClean="0"/>
              <a:t>Y → 1S | 0Z 				(odd ones, even zeroes) </a:t>
            </a:r>
            <a:br>
              <a:rPr lang="en-US" dirty="0" smtClean="0"/>
            </a:br>
            <a:r>
              <a:rPr lang="en-US" dirty="0" smtClean="0"/>
              <a:t>Z → 0Y | 1X				(odd ones, odd zeroes)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pl-PL" dirty="0" smtClean="0"/>
              <a:t>S → T 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T → 0T1 | 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U → 1U0 | 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the grammar G with </a:t>
            </a:r>
            <a:r>
              <a:rPr lang="en-US" dirty="0" smtClean="0"/>
              <a:t>productions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→ a | </a:t>
            </a:r>
            <a:r>
              <a:rPr lang="en-US" dirty="0" err="1"/>
              <a:t>aAb</a:t>
            </a:r>
            <a:r>
              <a:rPr lang="en-US" dirty="0"/>
              <a:t> | </a:t>
            </a:r>
            <a:r>
              <a:rPr lang="en-US" dirty="0" err="1"/>
              <a:t>abSb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→ </a:t>
            </a:r>
            <a:r>
              <a:rPr lang="en-US" dirty="0" err="1"/>
              <a:t>aAAb</a:t>
            </a:r>
            <a:r>
              <a:rPr lang="en-US" dirty="0"/>
              <a:t> | </a:t>
            </a:r>
            <a:r>
              <a:rPr lang="en-US" dirty="0" err="1"/>
              <a:t>bS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is ambiguous.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139" y="2639218"/>
            <a:ext cx="3748942" cy="38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189</Words>
  <Application>Microsoft Office PowerPoint</Application>
  <PresentationFormat>Widescreen</PresentationFormat>
  <Paragraphs>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ＭＳ Ｐゴシック</vt:lpstr>
      <vt:lpstr>Office Theme</vt:lpstr>
      <vt:lpstr>AUTOMATA  &amp;  COMPUTABILITY</vt:lpstr>
      <vt:lpstr>PDA Examples (..contd)</vt:lpstr>
      <vt:lpstr>PDA Examples (..contd)</vt:lpstr>
      <vt:lpstr>CNF Examples</vt:lpstr>
      <vt:lpstr>CNF Examples</vt:lpstr>
      <vt:lpstr>CNF Examples</vt:lpstr>
      <vt:lpstr>CFG Examples</vt:lpstr>
      <vt:lpstr>CFG Examples (..contd)</vt:lpstr>
      <vt:lpstr>CFG</vt:lpstr>
      <vt:lpstr>CFG leftmost derivations</vt:lpstr>
      <vt:lpstr>CFG leftmost derivations (..contd)</vt:lpstr>
      <vt:lpstr>CFG leftmost derivations</vt:lpstr>
      <vt:lpstr>CFG leftmost derivations (..contd)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 &amp;  COMPUTABILITY</dc:title>
  <dc:creator>Sabrina Zaman Ishita</dc:creator>
  <cp:lastModifiedBy>Sabrina Zaman Ishita</cp:lastModifiedBy>
  <cp:revision>11</cp:revision>
  <dcterms:created xsi:type="dcterms:W3CDTF">2019-08-01T02:32:27Z</dcterms:created>
  <dcterms:modified xsi:type="dcterms:W3CDTF">2019-08-01T06:20:48Z</dcterms:modified>
</cp:coreProperties>
</file>