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2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01" r:id="rId22"/>
    <p:sldId id="319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0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C7634-9543-422D-A225-759E78696F78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DC754-A69C-4990-B236-213719CC5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775673D9-C748-4C2A-8599-E8D3CBE66A76}" type="slidenum">
              <a:rPr lang="en-US" sz="1300" smtClean="0">
                <a:solidFill>
                  <a:srgbClr val="000000"/>
                </a:solidFill>
              </a:rPr>
              <a:pPr/>
              <a:t>1</a:t>
            </a:fld>
            <a:endParaRPr lang="en-US" sz="13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4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7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9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9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5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D57FE-E013-4EA3-89BF-F1BD8DFA6554}" type="slidenum">
              <a:rPr lang="en-US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1578F-48C5-4590-B794-C0DD2F5472E2}" type="slidenum">
              <a:rPr lang="en-US"/>
              <a:pPr/>
              <a:t>24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9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D6F97-8CA6-4816-895A-B015B7EB3E06}" type="slidenum">
              <a:rPr lang="en-US"/>
              <a:pPr/>
              <a:t>25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DC909-553E-4E09-8CFB-B9CC13BB4742}" type="slidenum">
              <a:rPr lang="en-US"/>
              <a:pPr/>
              <a:t>26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1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947E5-26C7-4861-9A34-70956B56B51D}" type="slidenum">
              <a:rPr lang="en-US"/>
              <a:pPr/>
              <a:t>27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2FB3F-3A85-465F-A27A-0AB793207B61}" type="slidenum">
              <a:rPr lang="en-US"/>
              <a:pPr/>
              <a:t>28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5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0316D-72BE-4186-9153-B6310F5F2FB7}" type="slidenum">
              <a:rPr lang="en-US"/>
              <a:pPr/>
              <a:t>29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92E50-B701-4EB1-8E2A-394D5C40B8D8}" type="slidenum">
              <a:rPr lang="en-US"/>
              <a:pPr/>
              <a:t>30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8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8CD96-C4BE-46D7-99DA-283FEF16B19F}" type="slidenum">
              <a:rPr lang="en-US"/>
              <a:pPr/>
              <a:t>31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12A27-9011-45A3-A773-C90FC37AE4A2}" type="slidenum">
              <a:rPr lang="en-US"/>
              <a:pPr/>
              <a:t>32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56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B3E3B-5B70-4AD0-9B7D-3778DAD70ED6}" type="slidenum">
              <a:rPr lang="en-US"/>
              <a:pPr/>
              <a:t>33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6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56C95-EB84-4F05-A9DA-335C075D78FA}" type="slidenum">
              <a:rPr lang="en-US"/>
              <a:pPr/>
              <a:t>34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0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AF4EE-0D35-4DF1-AEAE-531CB929A877}" type="slidenum">
              <a:rPr lang="en-US"/>
              <a:pPr/>
              <a:t>35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7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A7F74-AA3C-4126-B861-1B848C7CF9E1}" type="slidenum">
              <a:rPr lang="en-US"/>
              <a:pPr/>
              <a:t>36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B46-6031-48C3-B913-14DA0C95BB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1D1F-C9F7-495E-B724-ECE1193AC4FD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82B5-F906-4F7D-87E3-863B928BF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rgbClr val="CC0000"/>
                </a:solidFill>
              </a:rPr>
              <a:t>AUTOMATA </a:t>
            </a:r>
            <a:br>
              <a:rPr lang="en-US" b="1" smtClean="0">
                <a:solidFill>
                  <a:srgbClr val="CC0000"/>
                </a:solidFill>
              </a:rPr>
            </a:br>
            <a:r>
              <a:rPr lang="en-US" b="1" smtClean="0">
                <a:solidFill>
                  <a:srgbClr val="CC0000"/>
                </a:solidFill>
              </a:rPr>
              <a:t>&amp;</a:t>
            </a:r>
            <a:br>
              <a:rPr lang="en-US" b="1" smtClean="0">
                <a:solidFill>
                  <a:srgbClr val="CC0000"/>
                </a:solidFill>
              </a:rPr>
            </a:br>
            <a:r>
              <a:rPr lang="en-US" b="1" smtClean="0">
                <a:solidFill>
                  <a:srgbClr val="CC0000"/>
                </a:solidFill>
              </a:rPr>
              <a:t> COMPUTABILITY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3188" y="3714751"/>
            <a:ext cx="3857625" cy="69770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1pPr>
            <a:lvl2pPr marL="557213" indent="-214313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28" charset="-128"/>
              </a:defRPr>
            </a:lvl9pPr>
          </a:lstStyle>
          <a:p>
            <a:fld id="{E44B5642-C896-4F5C-AB78-CAEE5C724F2D}" type="slidenum">
              <a:rPr lang="en-US" sz="675">
                <a:solidFill>
                  <a:srgbClr val="898989"/>
                </a:solidFill>
              </a:rPr>
              <a:pPr/>
              <a:t>1</a:t>
            </a:fld>
            <a:endParaRPr lang="en-US" sz="675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Pumping lemma for regular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Theorem:  If a language L is regular, then there exists an n (depends on L) such that for every string w </a:t>
            </a:r>
            <a:r>
              <a:rPr lang="en-US" b="1" dirty="0" smtClean="0">
                <a:sym typeface="Symbol"/>
              </a:rPr>
              <a:t> L and |w|  n,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then we can rewrite w = xyz where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y is not empty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For any k  0,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k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 L</a:t>
            </a:r>
          </a:p>
          <a:p>
            <a:r>
              <a:rPr lang="en-US" b="1" dirty="0" smtClean="0">
                <a:solidFill>
                  <a:srgbClr val="00B050"/>
                </a:solidFill>
                <a:sym typeface="Symbol"/>
              </a:rPr>
              <a:t>Notice the following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sym typeface="Symbol"/>
              </a:rPr>
              <a:t>y cannot be empty, but x and z can be empty</a:t>
            </a:r>
          </a:p>
          <a:p>
            <a:pPr lvl="1"/>
            <a:r>
              <a:rPr lang="en-US" b="1" dirty="0" err="1" smtClean="0">
                <a:solidFill>
                  <a:srgbClr val="00B050"/>
                </a:solidFill>
                <a:sym typeface="Symbol"/>
              </a:rPr>
              <a:t>xy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 must be at the “beginning” of the string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sym typeface="Symbol"/>
              </a:rPr>
              <a:t>k can be zero, i.e. </a:t>
            </a:r>
            <a:r>
              <a:rPr lang="en-US" b="1" dirty="0" err="1" smtClean="0">
                <a:solidFill>
                  <a:srgbClr val="00B050"/>
                </a:solidFill>
                <a:sym typeface="Symbol"/>
              </a:rPr>
              <a:t>xz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 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Pumping lemma –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Idea of proof</a:t>
            </a:r>
          </a:p>
          <a:p>
            <a:r>
              <a:rPr lang="en-US" b="1" dirty="0" smtClean="0"/>
              <a:t>Use </a:t>
            </a:r>
            <a:r>
              <a:rPr lang="en-US" b="1" dirty="0" smtClean="0">
                <a:solidFill>
                  <a:srgbClr val="00B050"/>
                </a:solidFill>
              </a:rPr>
              <a:t>pigeon-hole principle</a:t>
            </a:r>
          </a:p>
          <a:p>
            <a:pPr lvl="1"/>
            <a:r>
              <a:rPr lang="en-US" b="1" dirty="0" smtClean="0"/>
              <a:t>Let say you have 5 coins, and there are 4 pockets.</a:t>
            </a:r>
          </a:p>
          <a:p>
            <a:pPr lvl="1"/>
            <a:r>
              <a:rPr lang="en-US" b="1" dirty="0" smtClean="0"/>
              <a:t>You have to put all the coins into the pockets</a:t>
            </a:r>
          </a:p>
          <a:p>
            <a:pPr lvl="2"/>
            <a:r>
              <a:rPr lang="en-US" b="1" dirty="0" smtClean="0"/>
              <a:t>There must be at least one pocket that has more than one coin. (Why)?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Pumping lemma –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Let L be a regular language</a:t>
            </a:r>
          </a:p>
          <a:p>
            <a:r>
              <a:rPr lang="en-US" b="1" dirty="0" smtClean="0"/>
              <a:t>Then there exist a DFA M such that L(M) = L</a:t>
            </a:r>
          </a:p>
          <a:p>
            <a:r>
              <a:rPr lang="en-US" b="1" dirty="0" smtClean="0"/>
              <a:t>Assume this DFA has </a:t>
            </a:r>
            <a:r>
              <a:rPr lang="en-US" b="1" dirty="0" smtClean="0">
                <a:solidFill>
                  <a:srgbClr val="FF0000"/>
                </a:solidFill>
              </a:rPr>
              <a:t>k states</a:t>
            </a:r>
            <a:r>
              <a:rPr lang="en-US" b="1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Pick n = k+1</a:t>
            </a:r>
          </a:p>
          <a:p>
            <a:r>
              <a:rPr lang="en-US" b="1" dirty="0" smtClean="0"/>
              <a:t>Now consider a string w </a:t>
            </a:r>
            <a:r>
              <a:rPr lang="en-US" b="1" dirty="0" smtClean="0">
                <a:sym typeface="Symbol"/>
              </a:rPr>
              <a:t> L and |w|  n</a:t>
            </a:r>
          </a:p>
          <a:p>
            <a:pPr lvl="1"/>
            <a:r>
              <a:rPr lang="en-US" b="1" dirty="0" smtClean="0">
                <a:sym typeface="Symbol"/>
              </a:rPr>
              <a:t>Notice that |w| &gt; k</a:t>
            </a:r>
          </a:p>
          <a:p>
            <a:r>
              <a:rPr lang="en-US" b="1" dirty="0" smtClean="0">
                <a:sym typeface="Symbol"/>
              </a:rPr>
              <a:t>Now run w on machine M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sym typeface="Symbol"/>
              </a:rPr>
              <a:t>The machine will take |w| steps to reach a final state</a:t>
            </a:r>
          </a:p>
          <a:p>
            <a:pPr lvl="1"/>
            <a:r>
              <a:rPr lang="en-US" b="1" dirty="0" smtClean="0">
                <a:sym typeface="Symbol"/>
              </a:rPr>
              <a:t>At each step the machine will be in one of the k states</a:t>
            </a:r>
          </a:p>
          <a:p>
            <a:pPr lvl="1"/>
            <a:r>
              <a:rPr lang="en-US" b="1" dirty="0" smtClean="0">
                <a:sym typeface="Symbol"/>
              </a:rPr>
              <a:t>But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|w| &gt; k</a:t>
            </a:r>
          </a:p>
          <a:p>
            <a:pPr lvl="1"/>
            <a:r>
              <a:rPr lang="en-US" b="1" dirty="0" smtClean="0">
                <a:sym typeface="Symbol"/>
              </a:rPr>
              <a:t>By pigeon hole principle, 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there must be at least one state in M that is visited twice</a:t>
            </a:r>
          </a:p>
          <a:p>
            <a:pPr lvl="1"/>
            <a:r>
              <a:rPr lang="en-US" b="1" dirty="0" smtClean="0">
                <a:sym typeface="Symbol"/>
              </a:rPr>
              <a:t>In fact, after the first k+1 steps, there must be a step that is visited twice.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Pumping lemma – proof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3733800"/>
            <a:ext cx="3657600" cy="24536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ym typeface="Symbol"/>
              </a:rPr>
              <a:t>Pick x, y, z accordingly</a:t>
            </a:r>
          </a:p>
          <a:p>
            <a:r>
              <a:rPr lang="en-US" b="1" dirty="0" smtClean="0">
                <a:sym typeface="Symbol"/>
              </a:rPr>
              <a:t>Now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sym typeface="Symbol"/>
              </a:rPr>
              <a:t>y cannot be empty </a:t>
            </a:r>
            <a:r>
              <a:rPr lang="en-US" b="1" dirty="0" smtClean="0">
                <a:sym typeface="Symbol"/>
              </a:rPr>
              <a:t>(why)?</a:t>
            </a:r>
          </a:p>
          <a:p>
            <a:pPr lvl="2"/>
            <a:r>
              <a:rPr lang="en-US" b="1" dirty="0" smtClean="0">
                <a:sym typeface="Symbol"/>
              </a:rPr>
              <a:t>But x, z can be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>
          <a:xfrm>
            <a:off x="5276088" y="3733800"/>
            <a:ext cx="3657600" cy="245364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 smtClean="0">
                <a:sym typeface="Symbol"/>
              </a:rPr>
              <a:t>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sym typeface="Symbol"/>
              </a:rPr>
              <a:t>By the last stmt of previous slide</a:t>
            </a:r>
          </a:p>
          <a:p>
            <a:pPr lvl="1"/>
            <a:r>
              <a:rPr lang="en-US" b="1" dirty="0" smtClean="0">
                <a:sym typeface="Symbol"/>
              </a:rPr>
              <a:t>For any k  0, 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dirty="0" err="1" smtClean="0">
                <a:sym typeface="Symbol"/>
              </a:rPr>
              <a:t>z</a:t>
            </a:r>
            <a:r>
              <a:rPr lang="en-US" b="1" dirty="0" smtClean="0">
                <a:sym typeface="Symbol"/>
              </a:rPr>
              <a:t>  L</a:t>
            </a:r>
            <a:endParaRPr lang="en-US" b="1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  <a:sym typeface="Symbol"/>
              </a:rPr>
              <a:t>You can loop through the loop 0 or many times and the string will still be accepted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2743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2743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9000" y="2667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2743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</p:cNvCxnSpPr>
          <p:nvPr/>
        </p:nvCxnSpPr>
        <p:spPr>
          <a:xfrm flipV="1">
            <a:off x="2133600" y="2895600"/>
            <a:ext cx="762000" cy="3810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</p:cNvCxnSpPr>
          <p:nvPr/>
        </p:nvCxnSpPr>
        <p:spPr>
          <a:xfrm flipV="1">
            <a:off x="4419600" y="2895600"/>
            <a:ext cx="1066800" cy="3810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72200" y="2971800"/>
            <a:ext cx="1066800" cy="3810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76600" y="2971800"/>
            <a:ext cx="762000" cy="3810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7"/>
          </p:cNvCxnSpPr>
          <p:nvPr/>
        </p:nvCxnSpPr>
        <p:spPr>
          <a:xfrm rot="16200000" flipV="1">
            <a:off x="3792304" y="2227496"/>
            <a:ext cx="589196" cy="553804"/>
          </a:xfrm>
          <a:prstGeom prst="curvedConnector3">
            <a:avLst>
              <a:gd name="adj1" fmla="val 192474"/>
            </a:avLst>
          </a:prstGeom>
          <a:ln w="2540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 rot="16200000" flipH="1">
            <a:off x="3752850" y="2647950"/>
            <a:ext cx="342900" cy="22860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9400" y="2743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2743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220980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0581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2400" y="1905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5800" y="2971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z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Pumping lemma -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Pumping lemma is a </a:t>
            </a:r>
            <a:r>
              <a:rPr lang="en-US" b="1" dirty="0" smtClean="0">
                <a:solidFill>
                  <a:srgbClr val="FF0000"/>
                </a:solidFill>
              </a:rPr>
              <a:t>necessary</a:t>
            </a:r>
            <a:r>
              <a:rPr lang="en-US" b="1" dirty="0" smtClean="0"/>
              <a:t> condition</a:t>
            </a:r>
          </a:p>
          <a:p>
            <a:r>
              <a:rPr lang="en-US" b="1" dirty="0" smtClean="0"/>
              <a:t>So, </a:t>
            </a:r>
            <a:r>
              <a:rPr lang="en-US" b="1" dirty="0" smtClean="0">
                <a:solidFill>
                  <a:srgbClr val="FF0000"/>
                </a:solidFill>
              </a:rPr>
              <a:t>it can be used to prove a language is NOT regular</a:t>
            </a:r>
          </a:p>
          <a:p>
            <a:r>
              <a:rPr lang="en-US" b="1" dirty="0" smtClean="0"/>
              <a:t>It cannot be used to prove a language is regular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Pumping lemma - Uses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How to do it?</a:t>
            </a:r>
          </a:p>
          <a:p>
            <a:r>
              <a:rPr lang="en-US" b="1" dirty="0" smtClean="0"/>
              <a:t>Recall the theorem</a:t>
            </a:r>
          </a:p>
          <a:p>
            <a:r>
              <a:rPr lang="en-US" b="1" dirty="0" smtClean="0"/>
              <a:t>If a language L is regular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then there exists an n (depends on L)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such that for every string w </a:t>
            </a:r>
            <a:r>
              <a:rPr lang="en-US" b="1" dirty="0" smtClean="0">
                <a:solidFill>
                  <a:srgbClr val="00B0F0"/>
                </a:solidFill>
                <a:sym typeface="Symbol"/>
              </a:rPr>
              <a:t> L and |w|  n</a:t>
            </a:r>
            <a:r>
              <a:rPr lang="en-US" dirty="0" smtClean="0">
                <a:sym typeface="Symbol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then we can rewrite w = xyz where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y is not empty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For any k  0,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k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 L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Its </a:t>
            </a:r>
            <a:r>
              <a:rPr lang="en-US" b="1" dirty="0" err="1" smtClean="0"/>
              <a:t>contrapositive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Given any language L,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00B050"/>
                </a:solidFill>
              </a:rPr>
              <a:t>for all 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there exist a string w</a:t>
            </a:r>
            <a:r>
              <a:rPr lang="en-US" b="1" dirty="0" smtClean="0">
                <a:solidFill>
                  <a:srgbClr val="00B0F0"/>
                </a:solidFill>
                <a:sym typeface="Symbol"/>
              </a:rPr>
              <a:t>  L and |w|  n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,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such that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we cannot rewrite w = xyz and satisfy the three conditions mentioned simultaneously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,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sym typeface="Symbol"/>
            </a:endParaRPr>
          </a:p>
          <a:p>
            <a:r>
              <a:rPr lang="en-US" b="1" dirty="0" smtClean="0">
                <a:sym typeface="Symbol"/>
              </a:rPr>
              <a:t>then L is not regular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Pumping lemma - Uses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Given any language L, if </a:t>
            </a:r>
            <a:r>
              <a:rPr lang="en-US" b="1" dirty="0" smtClean="0">
                <a:solidFill>
                  <a:srgbClr val="00B050"/>
                </a:solidFill>
              </a:rPr>
              <a:t>for all n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there exist a string w</a:t>
            </a:r>
            <a:r>
              <a:rPr lang="en-US" b="1" dirty="0" smtClean="0">
                <a:solidFill>
                  <a:srgbClr val="00B0F0"/>
                </a:solidFill>
                <a:sym typeface="Symbol"/>
              </a:rPr>
              <a:t>  L and |w|  n,</a:t>
            </a:r>
            <a:r>
              <a:rPr lang="en-US" b="1" dirty="0" smtClean="0">
                <a:sym typeface="Symbol"/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such that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we cannot rewrite w = xyz and satisfy the three conditions simultaneously,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y is not empty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For any k  0,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k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 L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then L is not regular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Given any language L, if </a:t>
            </a:r>
            <a:r>
              <a:rPr lang="en-US" b="1" dirty="0" smtClean="0">
                <a:solidFill>
                  <a:srgbClr val="00B050"/>
                </a:solidFill>
              </a:rPr>
              <a:t>for all n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there exist a string w</a:t>
            </a:r>
            <a:r>
              <a:rPr lang="en-US" b="1" dirty="0" smtClean="0">
                <a:solidFill>
                  <a:srgbClr val="00B0F0"/>
                </a:solidFill>
                <a:sym typeface="Symbol"/>
              </a:rPr>
              <a:t>  L and |w|  n,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 such that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any rewrite of w = xyz and such that y is not empty and |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| ≤ n, there exist a k such that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k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 L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   </a:t>
            </a:r>
            <a:r>
              <a:rPr lang="en-US" b="1" dirty="0" smtClean="0">
                <a:sym typeface="Symbol"/>
              </a:rPr>
              <a:t>then L is not regular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Pumping lemma -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To prove L = {</a:t>
            </a:r>
            <a:r>
              <a:rPr lang="en-US" b="1" dirty="0" err="1" smtClean="0">
                <a:solidFill>
                  <a:srgbClr val="00B050"/>
                </a:solidFill>
              </a:rPr>
              <a:t>a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k</a:t>
            </a:r>
            <a:r>
              <a:rPr lang="en-US" b="1" dirty="0" err="1" smtClean="0">
                <a:solidFill>
                  <a:srgbClr val="00B050"/>
                </a:solidFill>
              </a:rPr>
              <a:t>b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k</a:t>
            </a:r>
            <a:r>
              <a:rPr lang="en-US" b="1" dirty="0" smtClean="0">
                <a:solidFill>
                  <a:srgbClr val="00B050"/>
                </a:solidFill>
              </a:rPr>
              <a:t>, k 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 </a:t>
            </a:r>
            <a:r>
              <a:rPr lang="en-US" b="1" dirty="0" smtClean="0">
                <a:solidFill>
                  <a:srgbClr val="00B050"/>
                </a:solidFill>
              </a:rPr>
              <a:t>0} is not regular</a:t>
            </a:r>
          </a:p>
          <a:p>
            <a:r>
              <a:rPr lang="en-US" b="1" dirty="0" smtClean="0"/>
              <a:t>Proof (by contradiction)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Assume that L is regular</a:t>
            </a:r>
          </a:p>
          <a:p>
            <a:pPr lvl="1"/>
            <a:r>
              <a:rPr lang="en-US" b="1" dirty="0" smtClean="0"/>
              <a:t>Then there exist an n such that for all w </a:t>
            </a:r>
            <a:r>
              <a:rPr lang="en-US" b="1" dirty="0" smtClean="0">
                <a:sym typeface="Symbol"/>
              </a:rPr>
              <a:t> L and |w|  n,  we can rewrite w as xyz </a:t>
            </a:r>
            <a:r>
              <a:rPr lang="en-US" b="1" dirty="0" err="1" smtClean="0">
                <a:sym typeface="Symbol"/>
              </a:rPr>
              <a:t>s.t</a:t>
            </a:r>
            <a:r>
              <a:rPr lang="en-US" b="1" dirty="0" smtClean="0">
                <a:sym typeface="Symbol"/>
              </a:rPr>
              <a:t>. </a:t>
            </a:r>
          </a:p>
          <a:p>
            <a:pPr lvl="2"/>
            <a:r>
              <a:rPr lang="en-US" b="1" dirty="0" smtClean="0">
                <a:sym typeface="Symbol"/>
              </a:rPr>
              <a:t>y is not empty</a:t>
            </a:r>
          </a:p>
          <a:p>
            <a:pPr lvl="2"/>
            <a:r>
              <a:rPr lang="en-US" b="1" dirty="0" smtClean="0">
                <a:sym typeface="Symbol"/>
              </a:rPr>
              <a:t>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2"/>
            <a:r>
              <a:rPr lang="en-US" b="1" dirty="0" smtClean="0">
                <a:sym typeface="Symbol"/>
              </a:rPr>
              <a:t>For any k  0, 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dirty="0" err="1" smtClean="0">
                <a:sym typeface="Symbol"/>
              </a:rPr>
              <a:t>z</a:t>
            </a:r>
            <a:r>
              <a:rPr lang="en-US" b="1" dirty="0" smtClean="0">
                <a:sym typeface="Symbol"/>
              </a:rPr>
              <a:t>  L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Pumping lemma -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Now consider the string </a:t>
            </a:r>
            <a:r>
              <a:rPr lang="en-US" b="1" dirty="0" smtClean="0">
                <a:solidFill>
                  <a:srgbClr val="FF0000"/>
                </a:solidFill>
              </a:rPr>
              <a:t>w= </a:t>
            </a:r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b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n</a:t>
            </a:r>
            <a:endParaRPr lang="en-US" b="1" baseline="300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 err="1" smtClean="0">
                <a:solidFill>
                  <a:srgbClr val="00B050"/>
                </a:solidFill>
              </a:rPr>
              <a:t>a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dirty="0" err="1" smtClean="0">
                <a:solidFill>
                  <a:srgbClr val="00B050"/>
                </a:solidFill>
              </a:rPr>
              <a:t>b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  n</a:t>
            </a:r>
            <a:r>
              <a:rPr lang="en-US" b="1" dirty="0" smtClean="0">
                <a:sym typeface="Symbol"/>
              </a:rPr>
              <a:t>, so we can 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rewrite </a:t>
            </a:r>
            <a:r>
              <a:rPr lang="en-US" b="1" dirty="0" err="1" smtClean="0">
                <a:solidFill>
                  <a:srgbClr val="00B050"/>
                </a:solidFill>
              </a:rPr>
              <a:t>a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dirty="0" err="1" smtClean="0">
                <a:solidFill>
                  <a:srgbClr val="00B050"/>
                </a:solidFill>
              </a:rPr>
              <a:t>b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baseline="30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as xyz</a:t>
            </a:r>
            <a:r>
              <a:rPr lang="en-US" b="1" dirty="0" smtClean="0">
                <a:sym typeface="Symbol"/>
              </a:rPr>
              <a:t>  </a:t>
            </a:r>
            <a:r>
              <a:rPr lang="en-US" b="1" dirty="0" err="1" smtClean="0">
                <a:sym typeface="Symbol"/>
              </a:rPr>
              <a:t>s.t</a:t>
            </a:r>
            <a:r>
              <a:rPr lang="en-US" b="1" dirty="0" smtClean="0">
                <a:sym typeface="Symbol"/>
              </a:rPr>
              <a:t>. the above three condition is true</a:t>
            </a:r>
          </a:p>
          <a:p>
            <a:pPr lvl="1"/>
            <a:r>
              <a:rPr lang="en-US" b="1" dirty="0" smtClean="0">
                <a:sym typeface="Symbol"/>
              </a:rPr>
              <a:t>Now 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ym typeface="Symbol"/>
              </a:rPr>
              <a:t>But the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first n characters of 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n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n</a:t>
            </a:r>
            <a:r>
              <a:rPr lang="en-US" b="1" baseline="30000" dirty="0" smtClean="0"/>
              <a:t>  </a:t>
            </a:r>
            <a:r>
              <a:rPr lang="en-US" b="1" dirty="0" smtClean="0">
                <a:sym typeface="Symbol"/>
              </a:rPr>
              <a:t>is all </a:t>
            </a:r>
            <a:r>
              <a:rPr lang="en-US" b="1" dirty="0" err="1" smtClean="0">
                <a:sym typeface="Symbol"/>
              </a:rPr>
              <a:t>a’s</a:t>
            </a:r>
            <a:endParaRPr lang="en-US" b="1" dirty="0" smtClean="0">
              <a:sym typeface="Symbol"/>
            </a:endParaRPr>
          </a:p>
          <a:p>
            <a:pPr lvl="1"/>
            <a:r>
              <a:rPr lang="en-US" b="1" dirty="0" smtClean="0">
                <a:sym typeface="Symbol"/>
              </a:rPr>
              <a:t>So,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x and y must be strings of all a, and y cannot be empty</a:t>
            </a:r>
          </a:p>
          <a:p>
            <a:pPr lvl="1"/>
            <a:r>
              <a:rPr lang="en-US" b="1" dirty="0" smtClean="0">
                <a:sym typeface="Symbol"/>
              </a:rPr>
              <a:t>Let, 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x = </a:t>
            </a:r>
            <a:r>
              <a:rPr lang="en-US" b="1" dirty="0" err="1" smtClean="0">
                <a:solidFill>
                  <a:srgbClr val="00B05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00B050"/>
                </a:solidFill>
                <a:sym typeface="Symbol"/>
              </a:rPr>
              <a:t>p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, y = </a:t>
            </a:r>
            <a:r>
              <a:rPr lang="en-US" b="1" dirty="0" err="1" smtClean="0">
                <a:solidFill>
                  <a:srgbClr val="00B05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00B050"/>
                </a:solidFill>
                <a:sym typeface="Symbol"/>
              </a:rPr>
              <a:t>q</a:t>
            </a:r>
            <a:endParaRPr lang="en-US" b="1" baseline="30000" dirty="0" smtClean="0">
              <a:solidFill>
                <a:srgbClr val="00B050"/>
              </a:solidFill>
              <a:sym typeface="Symbol"/>
            </a:endParaRPr>
          </a:p>
          <a:p>
            <a:pPr lvl="1"/>
            <a:r>
              <a:rPr lang="en-US" b="1" dirty="0" smtClean="0">
                <a:sym typeface="Symbol"/>
              </a:rPr>
              <a:t>Now </a:t>
            </a:r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b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xyz =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a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n-p-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n</a:t>
            </a:r>
            <a:endParaRPr lang="en-US" b="1" baseline="30000" dirty="0" smtClean="0">
              <a:solidFill>
                <a:srgbClr val="FF0000"/>
              </a:solidFill>
              <a:sym typeface="Symbol"/>
            </a:endParaRPr>
          </a:p>
          <a:p>
            <a:pPr lvl="1"/>
            <a:r>
              <a:rPr lang="en-US" b="1" dirty="0" smtClean="0">
                <a:sym typeface="Symbol"/>
              </a:rPr>
              <a:t>By pumping lemma, </a:t>
            </a:r>
            <a:r>
              <a:rPr lang="en-US" b="1" dirty="0" err="1" smtClean="0">
                <a:sym typeface="Symbol"/>
              </a:rPr>
              <a:t>xyyz</a:t>
            </a:r>
            <a:r>
              <a:rPr lang="en-US" b="1" dirty="0" smtClean="0">
                <a:sym typeface="Symbol"/>
              </a:rPr>
              <a:t> belongs to L also</a:t>
            </a:r>
          </a:p>
          <a:p>
            <a:pPr lvl="1"/>
            <a:r>
              <a:rPr lang="en-US" b="1" dirty="0" smtClean="0">
                <a:sym typeface="Symbol"/>
              </a:rPr>
              <a:t>But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xyyz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n-p-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n+q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 lvl="1"/>
            <a:r>
              <a:rPr lang="en-US" b="1" dirty="0" smtClean="0">
                <a:sym typeface="Symbol"/>
              </a:rPr>
              <a:t>And </a:t>
            </a:r>
            <a:r>
              <a:rPr lang="en-US" b="1" dirty="0" err="1" smtClean="0">
                <a:sym typeface="Symbol"/>
              </a:rPr>
              <a:t>n+q</a:t>
            </a:r>
            <a:r>
              <a:rPr lang="en-US" b="1" dirty="0" smtClean="0">
                <a:sym typeface="Symbol"/>
              </a:rPr>
              <a:t> ≠ n (because y is non-empty, thus q ≠ 0)</a:t>
            </a:r>
          </a:p>
          <a:p>
            <a:pPr lvl="1"/>
            <a:r>
              <a:rPr lang="en-US" b="1" dirty="0" smtClean="0">
                <a:sym typeface="Symbol"/>
              </a:rPr>
              <a:t>So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n+q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L</a:t>
            </a:r>
          </a:p>
          <a:p>
            <a:pPr lvl="1"/>
            <a:r>
              <a:rPr lang="en-US" b="1" dirty="0" smtClean="0">
                <a:sym typeface="Symbol"/>
              </a:rPr>
              <a:t>Contradict statement of pumping lemma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Pumping lemma -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b="1" dirty="0" smtClean="0"/>
              <a:t>Prove L = {pp| p </a:t>
            </a:r>
            <a:r>
              <a:rPr lang="en-US" b="1" dirty="0" smtClean="0">
                <a:sym typeface="Symbol"/>
              </a:rPr>
              <a:t> {a, b}*}</a:t>
            </a:r>
            <a:endParaRPr lang="en-US" b="1" dirty="0" smtClean="0"/>
          </a:p>
          <a:p>
            <a:r>
              <a:rPr lang="en-US" b="1" dirty="0" smtClean="0"/>
              <a:t>Proof (by contradiction)</a:t>
            </a:r>
          </a:p>
          <a:p>
            <a:pPr lvl="1"/>
            <a:r>
              <a:rPr lang="en-US" b="1" dirty="0" smtClean="0"/>
              <a:t>Assume that L is regular</a:t>
            </a:r>
          </a:p>
          <a:p>
            <a:pPr lvl="1"/>
            <a:r>
              <a:rPr lang="en-US" b="1" dirty="0" smtClean="0"/>
              <a:t>Then there exist an n such that for all w </a:t>
            </a:r>
            <a:r>
              <a:rPr lang="en-US" b="1" dirty="0" smtClean="0">
                <a:sym typeface="Symbol"/>
              </a:rPr>
              <a:t> L and |w|  n,  we can rewrite w as xyz </a:t>
            </a:r>
            <a:r>
              <a:rPr lang="en-US" b="1" dirty="0" err="1" smtClean="0">
                <a:sym typeface="Symbol"/>
              </a:rPr>
              <a:t>s.t</a:t>
            </a:r>
            <a:r>
              <a:rPr lang="en-US" b="1" dirty="0" smtClean="0">
                <a:sym typeface="Symbol"/>
              </a:rPr>
              <a:t>. </a:t>
            </a:r>
          </a:p>
          <a:p>
            <a:pPr lvl="2"/>
            <a:r>
              <a:rPr lang="en-US" b="1" dirty="0" smtClean="0">
                <a:sym typeface="Symbol"/>
              </a:rPr>
              <a:t>y is not empty</a:t>
            </a:r>
          </a:p>
          <a:p>
            <a:pPr lvl="2"/>
            <a:r>
              <a:rPr lang="en-US" b="1" dirty="0" smtClean="0">
                <a:sym typeface="Symbol"/>
              </a:rPr>
              <a:t>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2"/>
            <a:r>
              <a:rPr lang="en-US" b="1" dirty="0" smtClean="0">
                <a:sym typeface="Symbol"/>
              </a:rPr>
              <a:t>For any k  0, 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dirty="0" err="1" smtClean="0">
                <a:sym typeface="Symbol"/>
              </a:rPr>
              <a:t>z</a:t>
            </a:r>
            <a:r>
              <a:rPr lang="en-US" b="1" dirty="0" smtClean="0">
                <a:sym typeface="Symbol"/>
              </a:rPr>
              <a:t>  L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Pumping Lemma </a:t>
            </a:r>
            <a:br>
              <a:rPr lang="en-US" b="1" dirty="0" smtClean="0">
                <a:solidFill>
                  <a:srgbClr val="A50021"/>
                </a:solidFill>
              </a:rPr>
            </a:br>
            <a:r>
              <a:rPr lang="en-US" b="1" dirty="0" smtClean="0">
                <a:solidFill>
                  <a:srgbClr val="A50021"/>
                </a:solidFill>
              </a:rPr>
              <a:t>for Regular Languages</a:t>
            </a:r>
            <a:endParaRPr lang="en-US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Pumping lemma -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Now consider the string </a:t>
            </a:r>
            <a:r>
              <a:rPr lang="en-US" sz="3800" b="1" dirty="0" err="1" smtClean="0">
                <a:solidFill>
                  <a:srgbClr val="FF0000"/>
                </a:solidFill>
              </a:rPr>
              <a:t>ab</a:t>
            </a:r>
            <a:r>
              <a:rPr lang="en-US" sz="38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800" b="1" dirty="0" err="1" smtClean="0">
                <a:solidFill>
                  <a:srgbClr val="FF0000"/>
                </a:solidFill>
              </a:rPr>
              <a:t>ab</a:t>
            </a:r>
            <a:r>
              <a:rPr lang="en-US" sz="3800" b="1" baseline="30000" dirty="0" err="1" smtClean="0">
                <a:solidFill>
                  <a:srgbClr val="FF0000"/>
                </a:solidFill>
              </a:rPr>
              <a:t>n</a:t>
            </a:r>
            <a:endParaRPr lang="en-US" b="1" baseline="300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| </a:t>
            </a:r>
            <a:r>
              <a:rPr lang="en-US" b="1" dirty="0" err="1" smtClean="0">
                <a:solidFill>
                  <a:srgbClr val="00B050"/>
                </a:solidFill>
              </a:rPr>
              <a:t>ab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dirty="0" err="1" smtClean="0">
                <a:solidFill>
                  <a:srgbClr val="00B050"/>
                </a:solidFill>
              </a:rPr>
              <a:t>ab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baseline="30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  n</a:t>
            </a:r>
            <a:r>
              <a:rPr lang="en-US" b="1" dirty="0" smtClean="0">
                <a:sym typeface="Symbol"/>
              </a:rPr>
              <a:t>, so we can rewrite </a:t>
            </a:r>
            <a:r>
              <a:rPr lang="en-US" b="1" dirty="0" err="1" smtClean="0">
                <a:solidFill>
                  <a:srgbClr val="00B050"/>
                </a:solidFill>
              </a:rPr>
              <a:t>ab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dirty="0" err="1" smtClean="0">
                <a:solidFill>
                  <a:srgbClr val="00B050"/>
                </a:solidFill>
              </a:rPr>
              <a:t>ab</a:t>
            </a:r>
            <a:r>
              <a:rPr lang="en-US" b="1" baseline="30000" dirty="0" err="1" smtClean="0">
                <a:solidFill>
                  <a:srgbClr val="00B050"/>
                </a:solidFill>
              </a:rPr>
              <a:t>n</a:t>
            </a:r>
            <a:r>
              <a:rPr lang="en-US" b="1" baseline="30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  <a:sym typeface="Symbol"/>
              </a:rPr>
              <a:t>as xyz</a:t>
            </a:r>
            <a:r>
              <a:rPr lang="en-US" b="1" dirty="0" smtClean="0">
                <a:sym typeface="Symbol"/>
              </a:rPr>
              <a:t>  </a:t>
            </a:r>
            <a:r>
              <a:rPr lang="en-US" b="1" dirty="0" err="1" smtClean="0">
                <a:sym typeface="Symbol"/>
              </a:rPr>
              <a:t>s.t</a:t>
            </a:r>
            <a:r>
              <a:rPr lang="en-US" b="1" dirty="0" smtClean="0">
                <a:sym typeface="Symbol"/>
              </a:rPr>
              <a:t>. the above three condition is true</a:t>
            </a:r>
          </a:p>
          <a:p>
            <a:pPr lvl="1"/>
            <a:r>
              <a:rPr lang="en-US" b="1" dirty="0" smtClean="0">
                <a:sym typeface="Symbol"/>
              </a:rPr>
              <a:t>Now 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sym typeface="Symbol"/>
              </a:rPr>
              <a:t>Case 1: x =  (empty string)</a:t>
            </a:r>
          </a:p>
          <a:p>
            <a:pPr lvl="2"/>
            <a:r>
              <a:rPr lang="en-US" b="1" dirty="0" smtClean="0">
                <a:sym typeface="Symbol"/>
              </a:rPr>
              <a:t>Then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y =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ab</a:t>
            </a:r>
            <a:r>
              <a:rPr lang="en-US" b="1" baseline="30000" dirty="0" err="1" smtClean="0">
                <a:solidFill>
                  <a:srgbClr val="FF0000"/>
                </a:solidFill>
                <a:sym typeface="Symbol"/>
              </a:rPr>
              <a:t>k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where k &lt; n</a:t>
            </a:r>
          </a:p>
          <a:p>
            <a:pPr lvl="2"/>
            <a:r>
              <a:rPr lang="en-US" b="1" dirty="0" smtClean="0">
                <a:sym typeface="Symbol"/>
              </a:rPr>
              <a:t>Consider </a:t>
            </a:r>
            <a:r>
              <a:rPr lang="en-US" b="1" dirty="0" err="1" smtClean="0">
                <a:sym typeface="Symbol"/>
              </a:rPr>
              <a:t>xz</a:t>
            </a:r>
            <a:endParaRPr lang="en-US" b="1" dirty="0" smtClean="0">
              <a:sym typeface="Symbol"/>
            </a:endParaRPr>
          </a:p>
          <a:p>
            <a:pPr lvl="2"/>
            <a:r>
              <a:rPr lang="en-US" b="1" dirty="0" smtClean="0">
                <a:sym typeface="Symbol"/>
              </a:rPr>
              <a:t>Now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contains only one “a”</a:t>
            </a:r>
          </a:p>
          <a:p>
            <a:pPr lvl="2"/>
            <a:r>
              <a:rPr lang="en-US" b="1" dirty="0" smtClean="0">
                <a:sym typeface="Symbol"/>
              </a:rPr>
              <a:t>So, it cannot be written as a repetition of two strings,</a:t>
            </a:r>
          </a:p>
          <a:p>
            <a:pPr lvl="2"/>
            <a:r>
              <a:rPr lang="en-US" b="1" dirty="0" smtClean="0">
                <a:sym typeface="Symbol"/>
              </a:rPr>
              <a:t>Thus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L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rgbClr val="00B050"/>
                </a:solidFill>
                <a:sym typeface="Symbol"/>
              </a:rPr>
              <a:t>Case 2:  x contains a</a:t>
            </a:r>
          </a:p>
          <a:p>
            <a:pPr lvl="2"/>
            <a:r>
              <a:rPr lang="en-US" b="1" dirty="0" smtClean="0">
                <a:sym typeface="Symbol"/>
              </a:rPr>
              <a:t>Thus y = </a:t>
            </a:r>
            <a:r>
              <a:rPr lang="en-US" b="1" dirty="0" err="1" smtClean="0">
                <a:sym typeface="Symbol"/>
              </a:rPr>
              <a:t>b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baseline="30000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where 0 &lt; k &lt; n (since y is non-empty)</a:t>
            </a:r>
          </a:p>
          <a:p>
            <a:pPr lvl="2"/>
            <a:r>
              <a:rPr lang="en-US" b="1" dirty="0" smtClean="0">
                <a:sym typeface="Symbol"/>
              </a:rPr>
              <a:t>Once again, consider </a:t>
            </a:r>
            <a:r>
              <a:rPr lang="en-US" b="1" dirty="0" err="1" smtClean="0">
                <a:sym typeface="Symbol"/>
              </a:rPr>
              <a:t>xz</a:t>
            </a:r>
            <a:endParaRPr lang="en-US" b="1" dirty="0" smtClean="0">
              <a:sym typeface="Symbol"/>
            </a:endParaRPr>
          </a:p>
          <a:p>
            <a:pPr lvl="2"/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ab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(n-k)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ab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n</a:t>
            </a:r>
            <a:endParaRPr lang="en-US" b="1" dirty="0" smtClean="0">
              <a:solidFill>
                <a:srgbClr val="FF0000"/>
              </a:solidFill>
              <a:sym typeface="Symbol"/>
            </a:endParaRPr>
          </a:p>
          <a:p>
            <a:pPr lvl="2"/>
            <a:r>
              <a:rPr lang="en-US" b="1" dirty="0" smtClean="0">
                <a:sym typeface="Symbol"/>
              </a:rPr>
              <a:t>If you divide </a:t>
            </a:r>
            <a:r>
              <a:rPr lang="en-US" b="1" dirty="0" err="1" smtClean="0">
                <a:sym typeface="Symbol"/>
              </a:rPr>
              <a:t>xz</a:t>
            </a:r>
            <a:r>
              <a:rPr lang="en-US" b="1" dirty="0" smtClean="0">
                <a:sym typeface="Symbol"/>
              </a:rPr>
              <a:t> into two parts, either the first part have both “</a:t>
            </a:r>
            <a:r>
              <a:rPr lang="en-US" b="1" dirty="0" err="1" smtClean="0">
                <a:sym typeface="Symbol"/>
              </a:rPr>
              <a:t>a”s</a:t>
            </a:r>
            <a:r>
              <a:rPr lang="en-US" b="1" dirty="0" smtClean="0">
                <a:sym typeface="Symbol"/>
              </a:rPr>
              <a:t>, or they will not have the same number of “</a:t>
            </a:r>
            <a:r>
              <a:rPr lang="en-US" b="1" dirty="0" err="1" smtClean="0">
                <a:sym typeface="Symbol"/>
              </a:rPr>
              <a:t>b”s</a:t>
            </a:r>
            <a:r>
              <a:rPr lang="en-US" b="1" dirty="0" smtClean="0">
                <a:sym typeface="Symbol"/>
              </a:rPr>
              <a:t>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sym typeface="Symbol"/>
              </a:rPr>
              <a:t>Thus 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xz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L</a:t>
            </a:r>
          </a:p>
          <a:p>
            <a:pPr lvl="1"/>
            <a:r>
              <a:rPr lang="en-US" b="1" dirty="0" smtClean="0">
                <a:sym typeface="Symbol"/>
              </a:rPr>
              <a:t>So in either case, contradict statement of pumping lemma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Pumping Lemma </a:t>
            </a:r>
            <a:br>
              <a:rPr lang="en-US" b="1" dirty="0" smtClean="0">
                <a:solidFill>
                  <a:srgbClr val="A50021"/>
                </a:solidFill>
              </a:rPr>
            </a:br>
            <a:r>
              <a:rPr lang="en-US" b="1" dirty="0" smtClean="0">
                <a:solidFill>
                  <a:srgbClr val="A50021"/>
                </a:solidFill>
              </a:rPr>
              <a:t>for </a:t>
            </a:r>
            <a:r>
              <a:rPr lang="en-US" b="1" dirty="0" smtClean="0">
                <a:solidFill>
                  <a:srgbClr val="A50021"/>
                </a:solidFill>
              </a:rPr>
              <a:t>Context </a:t>
            </a:r>
            <a:r>
              <a:rPr lang="en-US" b="1" smtClean="0">
                <a:solidFill>
                  <a:srgbClr val="A50021"/>
                </a:solidFill>
              </a:rPr>
              <a:t>Free Languages</a:t>
            </a:r>
            <a:endParaRPr lang="en-US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DDF2-AECE-4A72-B35E-07D30CB76BB1}" type="slidenum">
              <a:rPr lang="en-US"/>
              <a:pPr/>
              <a:t>23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pumping lemma for regular languages.</a:t>
            </a:r>
          </a:p>
          <a:p>
            <a:r>
              <a:rPr lang="en-US"/>
              <a:t>It told us that if there was a string long enough to cause a cycle in the DFA for the language, then we could “pump” the cycle and discover an infinite sequence of strings that had to be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96061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98A7-5DDE-45E1-9359-287742C2F587}" type="slidenum">
              <a:rPr lang="en-US"/>
              <a:pPr/>
              <a:t>24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Intuition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CFL’s the situation is a little more complicated.</a:t>
            </a:r>
          </a:p>
          <a:p>
            <a:r>
              <a:rPr lang="en-US"/>
              <a:t>We can always find </a:t>
            </a:r>
            <a:r>
              <a:rPr lang="en-US">
                <a:solidFill>
                  <a:srgbClr val="33CC33"/>
                </a:solidFill>
              </a:rPr>
              <a:t>two</a:t>
            </a:r>
            <a:r>
              <a:rPr lang="en-US"/>
              <a:t> pieces of any sufficiently long string to “pump” in tandem.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That is</a:t>
            </a:r>
            <a:r>
              <a:rPr lang="en-US"/>
              <a:t>: if we repeat each of the two pieces the same number of times, we get another string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390809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028E-DBB9-4334-BAD9-8A424C35816A}" type="slidenum">
              <a:rPr lang="en-US"/>
              <a:pPr/>
              <a:t>25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/>
              <a:t>Statement of the CFL Pumping Lemma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/>
              <a:t>For every context-free language L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   There is an integer n, such that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      For every string z in L of length </a:t>
            </a:r>
            <a:r>
              <a:rPr lang="en-US" u="sng"/>
              <a:t>&gt;</a:t>
            </a:r>
            <a:r>
              <a:rPr lang="en-US"/>
              <a:t> n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         There exists z = uvwxy such that: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|vwx| </a:t>
            </a:r>
            <a:r>
              <a:rPr lang="en-US" u="sng"/>
              <a:t>&lt;</a:t>
            </a:r>
            <a:r>
              <a:rPr lang="en-US"/>
              <a:t> 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|vx| &gt; 0.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uv</a:t>
            </a:r>
            <a:r>
              <a:rPr lang="en-US" baseline="30000"/>
              <a:t>i</a:t>
            </a:r>
            <a:r>
              <a:rPr lang="en-US"/>
              <a:t>wx</a:t>
            </a:r>
            <a:r>
              <a:rPr lang="en-US" baseline="30000"/>
              <a:t>i</a:t>
            </a:r>
            <a:r>
              <a:rPr lang="en-US"/>
              <a:t>y is in L.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B1C8-86BE-4DFC-81F2-008444DDA34E}" type="slidenum">
              <a:rPr lang="en-US"/>
              <a:pPr/>
              <a:t>26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the Pumping Lemma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a CNF grammar for L – {</a:t>
            </a:r>
            <a:r>
              <a:rPr lang="en-US">
                <a:latin typeface="Lucida Sans Unicode" panose="020B0602030504020204" pitchFamily="34" charset="0"/>
              </a:rPr>
              <a:t>ε</a:t>
            </a:r>
            <a:r>
              <a:rPr lang="en-US"/>
              <a:t>}.</a:t>
            </a:r>
          </a:p>
          <a:p>
            <a:r>
              <a:rPr lang="en-US"/>
              <a:t>Let the grammar have m variables.</a:t>
            </a:r>
          </a:p>
          <a:p>
            <a:r>
              <a:rPr lang="en-US"/>
              <a:t>Pick n = 2</a:t>
            </a:r>
            <a:r>
              <a:rPr lang="en-US" baseline="30000"/>
              <a:t>m</a:t>
            </a:r>
            <a:r>
              <a:rPr lang="en-US"/>
              <a:t>.</a:t>
            </a:r>
          </a:p>
          <a:p>
            <a:r>
              <a:rPr lang="en-US"/>
              <a:t>Let |z| </a:t>
            </a:r>
            <a:r>
              <a:rPr lang="en-US" u="sng"/>
              <a:t>&gt;</a:t>
            </a:r>
            <a:r>
              <a:rPr lang="en-US"/>
              <a:t> n.</a:t>
            </a:r>
          </a:p>
          <a:p>
            <a:r>
              <a:rPr lang="en-US"/>
              <a:t>We claim (“</a:t>
            </a:r>
            <a:r>
              <a:rPr lang="en-US" i="1">
                <a:solidFill>
                  <a:srgbClr val="FF0066"/>
                </a:solidFill>
              </a:rPr>
              <a:t>Lemma 1 </a:t>
            </a:r>
            <a:r>
              <a:rPr lang="en-US"/>
              <a:t>”) that a parse tree with yield z must have a path of length m+2 or more.</a:t>
            </a:r>
          </a:p>
        </p:txBody>
      </p:sp>
    </p:spTree>
    <p:extLst>
      <p:ext uri="{BB962C8B-B14F-4D97-AF65-F5344CB8AC3E}">
        <p14:creationId xmlns:p14="http://schemas.microsoft.com/office/powerpoint/2010/main" val="4227364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7DB4-64DC-44CE-9C17-9E295F886027}" type="slidenum">
              <a:rPr lang="en-US"/>
              <a:pPr/>
              <a:t>27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Lemma 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all paths in the parse tree of a CNF grammar are of length </a:t>
            </a:r>
            <a:r>
              <a:rPr lang="en-US" u="sng"/>
              <a:t>&lt;</a:t>
            </a:r>
            <a:r>
              <a:rPr lang="en-US"/>
              <a:t> m+1, then the longest yield has length 2</a:t>
            </a:r>
            <a:r>
              <a:rPr lang="en-US" baseline="30000"/>
              <a:t>m-1</a:t>
            </a:r>
            <a:r>
              <a:rPr lang="en-US"/>
              <a:t>, as in: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191000" y="40386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581400" y="44196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876800" y="44196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276600" y="50292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962400" y="50292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572000" y="50292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257800" y="50292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276600" y="56388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962400" y="56388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4572000" y="56388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257800" y="5638800"/>
            <a:ext cx="228600" cy="228600"/>
          </a:xfrm>
          <a:prstGeom prst="ellipse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733800" y="4191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419600" y="4191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34290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4724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7338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029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352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40386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4648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53340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295400" y="4038600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 variables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914400" y="54864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one terminal</a:t>
            </a:r>
          </a:p>
        </p:txBody>
      </p:sp>
      <p:sp>
        <p:nvSpPr>
          <p:cNvPr id="17439" name="AutoShape 31"/>
          <p:cNvSpPr>
            <a:spLocks/>
          </p:cNvSpPr>
          <p:nvPr/>
        </p:nvSpPr>
        <p:spPr bwMode="auto">
          <a:xfrm>
            <a:off x="3048000" y="40386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3429000" y="6248400"/>
            <a:ext cx="203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m-1</a:t>
            </a:r>
            <a:r>
              <a:rPr lang="en-US"/>
              <a:t> terminals</a:t>
            </a:r>
          </a:p>
        </p:txBody>
      </p:sp>
      <p:sp>
        <p:nvSpPr>
          <p:cNvPr id="17441" name="AutoShape 33"/>
          <p:cNvSpPr>
            <a:spLocks/>
          </p:cNvSpPr>
          <p:nvPr/>
        </p:nvSpPr>
        <p:spPr bwMode="auto">
          <a:xfrm rot="16130295">
            <a:off x="4227512" y="5068888"/>
            <a:ext cx="307975" cy="2209800"/>
          </a:xfrm>
          <a:prstGeom prst="leftBrace">
            <a:avLst>
              <a:gd name="adj1" fmla="val 59794"/>
              <a:gd name="adj2" fmla="val 491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DAA1-5150-4AED-AF82-F72C5935EF60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 to the </a:t>
            </a:r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the Pumping Lemma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we know that the parse tree for z has a path with at least m+1 variables.</a:t>
            </a:r>
          </a:p>
          <a:p>
            <a:r>
              <a:rPr lang="en-US"/>
              <a:t>Consider some longest path.</a:t>
            </a:r>
          </a:p>
          <a:p>
            <a:r>
              <a:rPr lang="en-US"/>
              <a:t>There are only m different variables, so among the </a:t>
            </a:r>
            <a:r>
              <a:rPr lang="en-US">
                <a:solidFill>
                  <a:srgbClr val="33CC33"/>
                </a:solidFill>
              </a:rPr>
              <a:t>lowest</a:t>
            </a:r>
            <a:r>
              <a:rPr lang="en-US"/>
              <a:t> m+1 we can find two nodes with the same label, say A.</a:t>
            </a:r>
          </a:p>
          <a:p>
            <a:r>
              <a:rPr lang="en-US"/>
              <a:t>The parse tree thus looks like:</a:t>
            </a:r>
          </a:p>
        </p:txBody>
      </p:sp>
    </p:spTree>
    <p:extLst>
      <p:ext uri="{BB962C8B-B14F-4D97-AF65-F5344CB8AC3E}">
        <p14:creationId xmlns:p14="http://schemas.microsoft.com/office/powerpoint/2010/main" val="208929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81E-8963-480F-8A4F-78E3E1E0CDA1}" type="slidenum">
              <a:rPr lang="en-US"/>
              <a:pPr/>
              <a:t>29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Parse Tree in the Pumping-Lemma </a:t>
            </a:r>
            <a:r>
              <a:rPr lang="en-US">
                <a:solidFill>
                  <a:srgbClr val="3366FF"/>
                </a:solidFill>
              </a:rPr>
              <a:t>Proof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505200" y="1828800"/>
            <a:ext cx="91440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1905000" y="2362200"/>
            <a:ext cx="6851650" cy="4191000"/>
            <a:chOff x="1200" y="1488"/>
            <a:chExt cx="4316" cy="2640"/>
          </a:xfrm>
        </p:grpSpPr>
        <p:sp>
          <p:nvSpPr>
            <p:cNvPr id="22544" name="AutoShape 16"/>
            <p:cNvSpPr>
              <a:spLocks/>
            </p:cNvSpPr>
            <p:nvPr/>
          </p:nvSpPr>
          <p:spPr bwMode="auto">
            <a:xfrm rot="16130295">
              <a:off x="2352" y="2832"/>
              <a:ext cx="144" cy="2448"/>
            </a:xfrm>
            <a:prstGeom prst="leftBrace">
              <a:avLst>
                <a:gd name="adj1" fmla="val 159375"/>
                <a:gd name="adj2" fmla="val 4913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3696" y="1488"/>
              <a:ext cx="18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/>
                <a:t>&lt;</a:t>
              </a:r>
              <a:r>
                <a:rPr lang="en-US"/>
                <a:t> 2</a:t>
              </a:r>
              <a:r>
                <a:rPr lang="en-US" baseline="30000"/>
                <a:t>m</a:t>
              </a:r>
              <a:r>
                <a:rPr lang="en-US"/>
                <a:t> = n because a</a:t>
              </a:r>
            </a:p>
            <a:p>
              <a:r>
                <a:rPr lang="en-US"/>
                <a:t>longest path chosen</a:t>
              </a:r>
            </a:p>
          </p:txBody>
        </p:sp>
      </p:grp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533400" y="1828800"/>
            <a:ext cx="7620000" cy="4660900"/>
            <a:chOff x="336" y="1144"/>
            <a:chExt cx="4800" cy="2936"/>
          </a:xfrm>
        </p:grpSpPr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1728" y="3064"/>
              <a:ext cx="1248" cy="720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1200" y="2344"/>
              <a:ext cx="2544" cy="1440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336" y="1144"/>
              <a:ext cx="4800" cy="2640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2304" y="211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112" y="283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624" y="37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344" y="3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320" y="37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120" y="37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208" y="3784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838200" y="2133600"/>
            <a:ext cx="4191000" cy="3733800"/>
            <a:chOff x="528" y="1344"/>
            <a:chExt cx="2640" cy="2352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528" y="1344"/>
              <a:ext cx="98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Can’t both</a:t>
              </a:r>
            </a:p>
            <a:p>
              <a:r>
                <a:rPr lang="en-US"/>
                <a:t>be </a:t>
              </a:r>
              <a:r>
                <a:rPr lang="en-US">
                  <a:latin typeface="Lucida Sans Unicode" panose="020B0602030504020204" pitchFamily="34" charset="0"/>
                </a:rPr>
                <a:t>ε</a:t>
              </a:r>
              <a:r>
                <a:rPr lang="en-US"/>
                <a:t>.</a:t>
              </a: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960" y="1872"/>
              <a:ext cx="528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1200" y="1797"/>
              <a:ext cx="1968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4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Pumping lemma for regular languages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 = 0(10)*110 is regular</a:t>
            </a:r>
          </a:p>
          <a:p>
            <a:r>
              <a:rPr lang="en-US" b="1" dirty="0" smtClean="0"/>
              <a:t>The following strings are in A</a:t>
            </a:r>
          </a:p>
          <a:p>
            <a:pPr lvl="1"/>
            <a:r>
              <a:rPr lang="en-US" b="1" dirty="0" smtClean="0"/>
              <a:t>0110</a:t>
            </a:r>
          </a:p>
          <a:p>
            <a:pPr lvl="1"/>
            <a:r>
              <a:rPr lang="en-US" b="1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110</a:t>
            </a:r>
          </a:p>
          <a:p>
            <a:pPr lvl="1"/>
            <a:r>
              <a:rPr lang="en-US" b="1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1010</a:t>
            </a:r>
            <a:r>
              <a:rPr lang="en-US" b="1" dirty="0" smtClean="0"/>
              <a:t>110</a:t>
            </a:r>
          </a:p>
          <a:p>
            <a:pPr lvl="1"/>
            <a:r>
              <a:rPr lang="en-US" b="1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101010</a:t>
            </a:r>
            <a:r>
              <a:rPr lang="en-US" b="1" dirty="0" smtClean="0"/>
              <a:t>110</a:t>
            </a:r>
          </a:p>
          <a:p>
            <a:pPr lvl="1"/>
            <a:r>
              <a:rPr lang="en-US" b="1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10101010</a:t>
            </a:r>
            <a:r>
              <a:rPr lang="en-US" b="1" dirty="0" smtClean="0"/>
              <a:t>110</a:t>
            </a:r>
          </a:p>
          <a:p>
            <a:pPr lvl="1"/>
            <a:r>
              <a:rPr lang="en-US" b="1" dirty="0" smtClean="0"/>
              <a:t>…..</a:t>
            </a:r>
          </a:p>
          <a:p>
            <a:r>
              <a:rPr lang="en-US" b="1" dirty="0" smtClean="0"/>
              <a:t>In fact, any number of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s can be added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To generalize, in any regular language (that is of infinite size), one can always find something like to 10 in the example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One can repeat this part any number of times, and the string is still in the set.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54BA-E5F6-4EA4-869D-0EB373A0D0ED}" type="slidenum">
              <a:rPr lang="en-US"/>
              <a:pPr/>
              <a:t>30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Zero Times</a:t>
            </a:r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4597" name="Group 21"/>
          <p:cNvGrpSpPr>
            <a:grpSpLocks/>
          </p:cNvGrpSpPr>
          <p:nvPr/>
        </p:nvGrpSpPr>
        <p:grpSpPr bwMode="auto">
          <a:xfrm>
            <a:off x="5334000" y="2819400"/>
            <a:ext cx="911225" cy="1290638"/>
            <a:chOff x="816" y="2403"/>
            <a:chExt cx="574" cy="813"/>
          </a:xfrm>
        </p:grpSpPr>
        <p:sp>
          <p:nvSpPr>
            <p:cNvPr id="24598" name="AutoShape 22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47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0446-2ECD-4B04-9E3B-68EE4111513F}" type="slidenum">
              <a:rPr lang="en-US"/>
              <a:pPr/>
              <a:t>31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Twice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5105400" y="4114800"/>
            <a:ext cx="911225" cy="1290638"/>
            <a:chOff x="816" y="2403"/>
            <a:chExt cx="574" cy="813"/>
          </a:xfrm>
        </p:grpSpPr>
        <p:sp>
          <p:nvSpPr>
            <p:cNvPr id="25621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76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CDD-E2FA-414F-9207-426E421B2625}" type="slidenum">
              <a:rPr lang="en-US"/>
              <a:pPr/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Pump Thrice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6628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6640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5029200" y="4724400"/>
            <a:ext cx="911225" cy="1290638"/>
            <a:chOff x="816" y="2403"/>
            <a:chExt cx="574" cy="813"/>
          </a:xfrm>
        </p:grpSpPr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4648200" y="4038600"/>
            <a:ext cx="1858963" cy="1908175"/>
            <a:chOff x="615" y="2016"/>
            <a:chExt cx="1171" cy="1202"/>
          </a:xfrm>
        </p:grpSpPr>
        <p:sp>
          <p:nvSpPr>
            <p:cNvPr id="26649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26662" name="Text Box 3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6324600" y="787400"/>
            <a:ext cx="2382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/>
              <a:t>Etc., Etc.</a:t>
            </a:r>
          </a:p>
        </p:txBody>
      </p:sp>
    </p:spTree>
    <p:extLst>
      <p:ext uri="{BB962C8B-B14F-4D97-AF65-F5344CB8AC3E}">
        <p14:creationId xmlns:p14="http://schemas.microsoft.com/office/powerpoint/2010/main" val="5773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9254-7D76-4C89-A8A0-15937FEE2D9D}" type="slidenum">
              <a:rPr lang="en-US"/>
              <a:pPr/>
              <a:t>33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Pumping Lemma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Non-CFL’s typically involve trying to match two pairs of counts or match two strings.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text uses the pumping lemma to show that {ww | w in (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)*} is not a CFL.</a:t>
            </a:r>
          </a:p>
        </p:txBody>
      </p:sp>
    </p:spTree>
    <p:extLst>
      <p:ext uri="{BB962C8B-B14F-4D97-AF65-F5344CB8AC3E}">
        <p14:creationId xmlns:p14="http://schemas.microsoft.com/office/powerpoint/2010/main" val="2165671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D992-6794-4DDD-ACB2-9BA68730BB9E}" type="slidenum">
              <a:rPr lang="en-US"/>
              <a:pPr/>
              <a:t>34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Using the Pumping Lemma –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{0</a:t>
            </a:r>
            <a:r>
              <a:rPr lang="en-US" baseline="30000"/>
              <a:t>i</a:t>
            </a:r>
            <a:r>
              <a:rPr lang="en-US"/>
              <a:t>10</a:t>
            </a:r>
            <a:r>
              <a:rPr lang="en-US" baseline="30000"/>
              <a:t>i</a:t>
            </a:r>
            <a:r>
              <a:rPr lang="en-US"/>
              <a:t> | i </a:t>
            </a:r>
            <a:r>
              <a:rPr lang="en-US" u="sng"/>
              <a:t>&gt;</a:t>
            </a:r>
            <a:r>
              <a:rPr lang="en-US"/>
              <a:t> 1} is a CFL.</a:t>
            </a:r>
          </a:p>
          <a:p>
            <a:pPr lvl="1"/>
            <a:r>
              <a:rPr lang="en-US"/>
              <a:t>We can match one pair of counts.</a:t>
            </a:r>
          </a:p>
          <a:p>
            <a:r>
              <a:rPr lang="en-US"/>
              <a:t>But L = {0</a:t>
            </a:r>
            <a:r>
              <a:rPr lang="en-US" baseline="30000"/>
              <a:t>i</a:t>
            </a:r>
            <a:r>
              <a:rPr lang="en-US"/>
              <a:t>10</a:t>
            </a:r>
            <a:r>
              <a:rPr lang="en-US" baseline="30000"/>
              <a:t>i</a:t>
            </a:r>
            <a:r>
              <a:rPr lang="en-US"/>
              <a:t>10</a:t>
            </a:r>
            <a:r>
              <a:rPr lang="en-US" baseline="30000"/>
              <a:t>i</a:t>
            </a:r>
            <a:r>
              <a:rPr lang="en-US"/>
              <a:t> | i </a:t>
            </a:r>
            <a:r>
              <a:rPr lang="en-US" u="sng"/>
              <a:t>&gt;</a:t>
            </a:r>
            <a:r>
              <a:rPr lang="en-US"/>
              <a:t> 1} is not.</a:t>
            </a:r>
          </a:p>
          <a:p>
            <a:pPr lvl="1"/>
            <a:r>
              <a:rPr lang="en-US"/>
              <a:t>We can’t match two pairs, or three counts as a group.</a:t>
            </a:r>
          </a:p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using the pumping lemma.</a:t>
            </a:r>
          </a:p>
          <a:p>
            <a:r>
              <a:rPr lang="en-US"/>
              <a:t>Suppose L were a CFL.</a:t>
            </a:r>
          </a:p>
          <a:p>
            <a:r>
              <a:rPr lang="en-US"/>
              <a:t>Let n be L’s pumping-lemma constant.</a:t>
            </a:r>
          </a:p>
        </p:txBody>
      </p:sp>
    </p:spTree>
    <p:extLst>
      <p:ext uri="{BB962C8B-B14F-4D97-AF65-F5344CB8AC3E}">
        <p14:creationId xmlns:p14="http://schemas.microsoft.com/office/powerpoint/2010/main" val="3286936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179-5BBC-4348-A9FB-EC567A1B9E06}" type="slidenum">
              <a:rPr lang="en-US"/>
              <a:pPr/>
              <a:t>35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Using the Pumping Lemma – (3)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z = 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.</a:t>
            </a:r>
          </a:p>
          <a:p>
            <a:r>
              <a:rPr lang="en-US"/>
              <a:t>We can write z = uvwxy, where      |vwx| </a:t>
            </a:r>
            <a:r>
              <a:rPr lang="en-US" u="sng"/>
              <a:t>&lt;</a:t>
            </a:r>
            <a:r>
              <a:rPr lang="en-US"/>
              <a:t> n, and |vx| </a:t>
            </a:r>
            <a:r>
              <a:rPr lang="en-US" u="sng"/>
              <a:t>&gt;</a:t>
            </a:r>
            <a:r>
              <a:rPr lang="en-US"/>
              <a:t> 1.</a:t>
            </a:r>
          </a:p>
          <a:p>
            <a:r>
              <a:rPr lang="en-US">
                <a:solidFill>
                  <a:srgbClr val="CC3300"/>
                </a:solidFill>
              </a:rPr>
              <a:t>Case 1</a:t>
            </a:r>
            <a:r>
              <a:rPr lang="en-US"/>
              <a:t>: vx has no 0’s.</a:t>
            </a:r>
          </a:p>
          <a:p>
            <a:pPr lvl="1"/>
            <a:r>
              <a:rPr lang="en-US"/>
              <a:t>Then at least one of them is a 1, and uwy has at most one 1, which no string in L does.</a:t>
            </a:r>
          </a:p>
        </p:txBody>
      </p:sp>
    </p:spTree>
    <p:extLst>
      <p:ext uri="{BB962C8B-B14F-4D97-AF65-F5344CB8AC3E}">
        <p14:creationId xmlns:p14="http://schemas.microsoft.com/office/powerpoint/2010/main" val="3824148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8949-9E7F-43D1-B69C-336306E2E2C0}" type="slidenum">
              <a:rPr lang="en-US"/>
              <a:pPr/>
              <a:t>36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Using the Pumping Lemma – (4)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Still considering z = 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.</a:t>
            </a:r>
          </a:p>
          <a:p>
            <a:r>
              <a:rPr lang="en-US">
                <a:solidFill>
                  <a:srgbClr val="CC3300"/>
                </a:solidFill>
              </a:rPr>
              <a:t>Case 2</a:t>
            </a:r>
            <a:r>
              <a:rPr lang="en-US"/>
              <a:t>: vx has at least one 0.</a:t>
            </a:r>
          </a:p>
          <a:p>
            <a:pPr lvl="1"/>
            <a:r>
              <a:rPr lang="en-US"/>
              <a:t>vwx is too short (length </a:t>
            </a:r>
            <a:r>
              <a:rPr lang="en-US" u="sng"/>
              <a:t>&lt;</a:t>
            </a:r>
            <a:r>
              <a:rPr lang="en-US"/>
              <a:t> n) to extend to all three blocks of 0’s in 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10</a:t>
            </a:r>
            <a:r>
              <a:rPr lang="en-US" baseline="30000"/>
              <a:t>n</a:t>
            </a:r>
            <a:r>
              <a:rPr lang="en-US"/>
              <a:t>.</a:t>
            </a:r>
          </a:p>
          <a:p>
            <a:pPr lvl="1"/>
            <a:r>
              <a:rPr lang="en-US"/>
              <a:t>Thus, uwy has at least one block of n 0’s, and at least one block with fewer than n 0’s.</a:t>
            </a:r>
          </a:p>
          <a:p>
            <a:pPr lvl="1"/>
            <a:r>
              <a:rPr lang="en-US"/>
              <a:t>Thus, uwy is not in L.</a:t>
            </a:r>
          </a:p>
        </p:txBody>
      </p:sp>
    </p:spTree>
    <p:extLst>
      <p:ext uri="{BB962C8B-B14F-4D97-AF65-F5344CB8AC3E}">
        <p14:creationId xmlns:p14="http://schemas.microsoft.com/office/powerpoint/2010/main" val="3274056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764" y="2666467"/>
            <a:ext cx="7886700" cy="9941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Pumping lemma for regular languages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Now, assume I tell you that L is a regular language, but I do not tell you what is the corresponding regular expression</a:t>
            </a:r>
          </a:p>
          <a:p>
            <a:r>
              <a:rPr lang="en-US" b="1" dirty="0" smtClean="0"/>
              <a:t>You don’t know which string is the corresponding “10” for the previous example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But the fact that it is regular tells you there will be such a string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Pumping lemma for regular languages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Theorem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r>
              <a:rPr lang="en-US" dirty="0" smtClean="0"/>
              <a:t>  </a:t>
            </a:r>
            <a:r>
              <a:rPr lang="en-US" b="1" dirty="0" smtClean="0"/>
              <a:t>If a language L is regular, then there exists an n (depends on L) such that for every string w </a:t>
            </a:r>
            <a:r>
              <a:rPr lang="en-US" b="1" dirty="0" smtClean="0">
                <a:sym typeface="Symbol"/>
              </a:rPr>
              <a:t> L and |w|  n, then we can rewrite w = xyz where </a:t>
            </a:r>
          </a:p>
          <a:p>
            <a:pPr lvl="1"/>
            <a:r>
              <a:rPr lang="en-US" b="1" dirty="0" smtClean="0">
                <a:sym typeface="Symbol"/>
              </a:rPr>
              <a:t>y is not empty</a:t>
            </a:r>
          </a:p>
          <a:p>
            <a:pPr lvl="1"/>
            <a:r>
              <a:rPr lang="en-US" b="1" dirty="0" smtClean="0">
                <a:sym typeface="Symbol"/>
              </a:rPr>
              <a:t>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ym typeface="Symbol"/>
              </a:rPr>
              <a:t>For any k  0, 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dirty="0" err="1" smtClean="0">
                <a:sym typeface="Symbol"/>
              </a:rPr>
              <a:t>z</a:t>
            </a:r>
            <a:r>
              <a:rPr lang="en-US" b="1" dirty="0" smtClean="0">
                <a:sym typeface="Symbol"/>
              </a:rPr>
              <a:t>  L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Pumping lemma for regular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Theorem</a:t>
            </a:r>
            <a:r>
              <a:rPr lang="en-US" dirty="0" smtClean="0"/>
              <a:t>:  </a:t>
            </a:r>
            <a:r>
              <a:rPr lang="en-US" b="1" dirty="0" smtClean="0">
                <a:solidFill>
                  <a:srgbClr val="FF0000"/>
                </a:solidFill>
              </a:rPr>
              <a:t>If a language L is regular</a:t>
            </a:r>
            <a:r>
              <a:rPr lang="en-US" dirty="0" smtClean="0"/>
              <a:t>, </a:t>
            </a:r>
            <a:r>
              <a:rPr lang="en-US" b="1" dirty="0" smtClean="0"/>
              <a:t>then there exists an n (depends on L)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such that for every string w </a:t>
            </a:r>
            <a:r>
              <a:rPr lang="en-US" b="1" dirty="0" smtClean="0">
                <a:sym typeface="Symbol"/>
              </a:rPr>
              <a:t> L and |w|  n, then we can rewrite w = xyz where </a:t>
            </a:r>
          </a:p>
          <a:p>
            <a:pPr lvl="1"/>
            <a:r>
              <a:rPr lang="en-US" b="1" dirty="0" smtClean="0">
                <a:sym typeface="Symbol"/>
              </a:rPr>
              <a:t>y is not empty</a:t>
            </a:r>
          </a:p>
          <a:p>
            <a:pPr lvl="1"/>
            <a:r>
              <a:rPr lang="en-US" b="1" dirty="0" smtClean="0">
                <a:sym typeface="Symbol"/>
              </a:rPr>
              <a:t>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ym typeface="Symbol"/>
              </a:rPr>
              <a:t>For any k  0, 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dirty="0" err="1" smtClean="0">
                <a:sym typeface="Symbol"/>
              </a:rPr>
              <a:t>z</a:t>
            </a:r>
            <a:r>
              <a:rPr lang="en-US" b="1" dirty="0" smtClean="0">
                <a:sym typeface="Symbol"/>
              </a:rPr>
              <a:t>  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a language L is regular: necessary condition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Pumping lemma can only be used to prove that a language is NOT regular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Pumping lemma for regular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Theorem</a:t>
            </a:r>
            <a:r>
              <a:rPr lang="en-US" dirty="0" smtClean="0"/>
              <a:t>:  </a:t>
            </a:r>
            <a:r>
              <a:rPr lang="en-US" b="1" dirty="0" smtClean="0"/>
              <a:t>If a language L is regular, then </a:t>
            </a:r>
            <a:r>
              <a:rPr lang="en-US" b="1" dirty="0" smtClean="0">
                <a:solidFill>
                  <a:srgbClr val="FF0000"/>
                </a:solidFill>
              </a:rPr>
              <a:t>there exists an n (depends on L)</a:t>
            </a:r>
            <a:r>
              <a:rPr lang="en-US" b="1" dirty="0" smtClean="0"/>
              <a:t> such that for every string w </a:t>
            </a:r>
            <a:r>
              <a:rPr lang="en-US" b="1" dirty="0" smtClean="0">
                <a:sym typeface="Symbol"/>
              </a:rPr>
              <a:t> L and |w|  n, then we can rewrite w = xyz where </a:t>
            </a:r>
          </a:p>
          <a:p>
            <a:pPr lvl="1"/>
            <a:r>
              <a:rPr lang="en-US" b="1" dirty="0" smtClean="0">
                <a:sym typeface="Symbol"/>
              </a:rPr>
              <a:t>y is not empty</a:t>
            </a:r>
          </a:p>
          <a:p>
            <a:pPr lvl="1"/>
            <a:r>
              <a:rPr lang="en-US" b="1" dirty="0" smtClean="0">
                <a:sym typeface="Symbol"/>
              </a:rPr>
              <a:t>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ym typeface="Symbol"/>
              </a:rPr>
              <a:t>For any k  0, 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dirty="0" err="1" smtClean="0">
                <a:sym typeface="Symbol"/>
              </a:rPr>
              <a:t>z</a:t>
            </a:r>
            <a:r>
              <a:rPr lang="en-US" b="1" dirty="0" smtClean="0">
                <a:sym typeface="Symbol"/>
              </a:rPr>
              <a:t>  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there exists an n (depends on L)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 theorem do not tell you how to find such n (we’ll talk about that later)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 is independent of the string w.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Once you have the language, “I can tell you” what n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Pumping lemma for regular languages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Theorem:  If a language L is regular, then there exists an n (depends on L) such that </a:t>
            </a:r>
            <a:r>
              <a:rPr lang="en-US" b="1" dirty="0" smtClean="0">
                <a:solidFill>
                  <a:srgbClr val="FF0000"/>
                </a:solidFill>
              </a:rPr>
              <a:t>for every string w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 L and |w|  n</a:t>
            </a:r>
            <a:r>
              <a:rPr lang="en-US" b="1" dirty="0" smtClean="0">
                <a:sym typeface="Symbol"/>
              </a:rPr>
              <a:t>, then we can rewrite w = xyz where </a:t>
            </a:r>
          </a:p>
          <a:p>
            <a:pPr lvl="1"/>
            <a:r>
              <a:rPr lang="en-US" b="1" dirty="0" smtClean="0">
                <a:sym typeface="Symbol"/>
              </a:rPr>
              <a:t>y is not empty</a:t>
            </a:r>
          </a:p>
          <a:p>
            <a:pPr lvl="1"/>
            <a:r>
              <a:rPr lang="en-US" b="1" dirty="0" smtClean="0">
                <a:sym typeface="Symbol"/>
              </a:rPr>
              <a:t>|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dirty="0" smtClean="0">
                <a:sym typeface="Symbol"/>
              </a:rPr>
              <a:t>| ≤ n</a:t>
            </a:r>
          </a:p>
          <a:p>
            <a:pPr lvl="1"/>
            <a:r>
              <a:rPr lang="en-US" b="1" dirty="0" smtClean="0">
                <a:sym typeface="Symbol"/>
              </a:rPr>
              <a:t>For any k  0, </a:t>
            </a:r>
            <a:r>
              <a:rPr lang="en-US" b="1" dirty="0" err="1" smtClean="0">
                <a:sym typeface="Symbol"/>
              </a:rPr>
              <a:t>xy</a:t>
            </a:r>
            <a:r>
              <a:rPr lang="en-US" b="1" baseline="30000" dirty="0" err="1" smtClean="0">
                <a:sym typeface="Symbol"/>
              </a:rPr>
              <a:t>k</a:t>
            </a:r>
            <a:r>
              <a:rPr lang="en-US" b="1" dirty="0" err="1" smtClean="0">
                <a:sym typeface="Symbol"/>
              </a:rPr>
              <a:t>z</a:t>
            </a:r>
            <a:r>
              <a:rPr lang="en-US" b="1" dirty="0" smtClean="0">
                <a:sym typeface="Symbol"/>
              </a:rPr>
              <a:t>  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 every string w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 L and |w|  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Notice that the requirement only applies to strings that is at least of length 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Symbol"/>
              </a:rPr>
              <a:t>i.e. for all “short” strings (length less then n), there is no requirement of the rewrite being possible</a:t>
            </a:r>
          </a:p>
          <a:p>
            <a:pPr lvl="1"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Pumping lemma for regular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 smtClean="0"/>
              <a:t>Theorem:  If a language L is regular, then there exists an n (depends on L) such that </a:t>
            </a:r>
            <a:r>
              <a:rPr lang="en-US" sz="3800" b="1" dirty="0" smtClean="0">
                <a:solidFill>
                  <a:srgbClr val="FF0000"/>
                </a:solidFill>
              </a:rPr>
              <a:t>for every string w </a:t>
            </a:r>
            <a:r>
              <a:rPr lang="en-US" sz="3800" b="1" dirty="0" smtClean="0">
                <a:solidFill>
                  <a:srgbClr val="FF0000"/>
                </a:solidFill>
                <a:sym typeface="Symbol"/>
              </a:rPr>
              <a:t> L and |w|  n</a:t>
            </a:r>
            <a:r>
              <a:rPr lang="en-US" sz="3800" b="1" dirty="0" smtClean="0">
                <a:sym typeface="Symbol"/>
              </a:rPr>
              <a:t>, then we can rewrite w = xyz where </a:t>
            </a:r>
          </a:p>
          <a:p>
            <a:pPr lvl="1"/>
            <a:r>
              <a:rPr lang="en-US" sz="3800" b="1" dirty="0" smtClean="0">
                <a:sym typeface="Symbol"/>
              </a:rPr>
              <a:t>y is not empty</a:t>
            </a:r>
          </a:p>
          <a:p>
            <a:pPr lvl="1"/>
            <a:r>
              <a:rPr lang="en-US" sz="3800" b="1" dirty="0" smtClean="0">
                <a:sym typeface="Symbol"/>
              </a:rPr>
              <a:t>|</a:t>
            </a:r>
            <a:r>
              <a:rPr lang="en-US" sz="3800" b="1" dirty="0" err="1" smtClean="0">
                <a:sym typeface="Symbol"/>
              </a:rPr>
              <a:t>xy</a:t>
            </a:r>
            <a:r>
              <a:rPr lang="en-US" sz="3800" b="1" dirty="0" smtClean="0">
                <a:sym typeface="Symbol"/>
              </a:rPr>
              <a:t>| ≤ n</a:t>
            </a:r>
          </a:p>
          <a:p>
            <a:pPr lvl="1"/>
            <a:r>
              <a:rPr lang="en-US" sz="3800" b="1" dirty="0" smtClean="0">
                <a:sym typeface="Symbol"/>
              </a:rPr>
              <a:t>For any k  0, </a:t>
            </a:r>
            <a:r>
              <a:rPr lang="en-US" sz="3800" b="1" dirty="0" err="1" smtClean="0">
                <a:sym typeface="Symbol"/>
              </a:rPr>
              <a:t>xy</a:t>
            </a:r>
            <a:r>
              <a:rPr lang="en-US" sz="3800" b="1" baseline="30000" dirty="0" err="1" smtClean="0">
                <a:sym typeface="Symbol"/>
              </a:rPr>
              <a:t>k</a:t>
            </a:r>
            <a:r>
              <a:rPr lang="en-US" sz="3800" b="1" dirty="0" err="1" smtClean="0">
                <a:sym typeface="Symbol"/>
              </a:rPr>
              <a:t>z</a:t>
            </a:r>
            <a:r>
              <a:rPr lang="en-US" sz="3800" b="1" dirty="0" smtClean="0">
                <a:sym typeface="Symbol"/>
              </a:rPr>
              <a:t>  L</a:t>
            </a:r>
          </a:p>
          <a:p>
            <a:endParaRPr lang="en-US" sz="4100" b="1" dirty="0" smtClean="0">
              <a:solidFill>
                <a:srgbClr val="0070C0"/>
              </a:solidFill>
            </a:endParaRPr>
          </a:p>
          <a:p>
            <a:r>
              <a:rPr lang="en-US" sz="4100" b="1" dirty="0" smtClean="0">
                <a:solidFill>
                  <a:srgbClr val="0070C0"/>
                </a:solidFill>
              </a:rPr>
              <a:t>A side result:</a:t>
            </a:r>
          </a:p>
          <a:p>
            <a:pPr lvl="1"/>
            <a:r>
              <a:rPr lang="en-US" sz="3600" b="1" dirty="0" smtClean="0">
                <a:solidFill>
                  <a:srgbClr val="0070C0"/>
                </a:solidFill>
                <a:sym typeface="Symbol"/>
              </a:rPr>
              <a:t>Let L be a finite set of strings</a:t>
            </a:r>
          </a:p>
          <a:p>
            <a:pPr lvl="1"/>
            <a:r>
              <a:rPr lang="en-US" sz="3600" b="1" dirty="0" smtClean="0">
                <a:solidFill>
                  <a:srgbClr val="0070C0"/>
                </a:solidFill>
                <a:sym typeface="Symbol"/>
              </a:rPr>
              <a:t>L must be regular (why?)</a:t>
            </a:r>
          </a:p>
          <a:p>
            <a:pPr lvl="1"/>
            <a:r>
              <a:rPr lang="en-US" sz="3600" b="1" dirty="0" smtClean="0">
                <a:solidFill>
                  <a:srgbClr val="0070C0"/>
                </a:solidFill>
                <a:sym typeface="Symbol"/>
              </a:rPr>
              <a:t>Pick n be a number larger than the longest string in L</a:t>
            </a:r>
          </a:p>
          <a:p>
            <a:pPr lvl="1"/>
            <a:r>
              <a:rPr lang="en-US" sz="3600" b="1" dirty="0" smtClean="0">
                <a:solidFill>
                  <a:srgbClr val="0070C0"/>
                </a:solidFill>
                <a:sym typeface="Symbol"/>
              </a:rPr>
              <a:t>Then no string in L violate the pumping lemma’s condition</a:t>
            </a:r>
          </a:p>
          <a:p>
            <a:pPr lvl="1"/>
            <a:r>
              <a:rPr lang="en-US" sz="3600" b="1" dirty="0" smtClean="0">
                <a:solidFill>
                  <a:srgbClr val="0070C0"/>
                </a:solidFill>
                <a:sym typeface="Symbol"/>
              </a:rPr>
              <a:t>L still satisfies the pumping lemma</a:t>
            </a:r>
          </a:p>
          <a:p>
            <a:pPr lvl="1"/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lvl="1"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2387</Words>
  <Application>Microsoft Office PowerPoint</Application>
  <PresentationFormat>On-screen Show (4:3)</PresentationFormat>
  <Paragraphs>341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Lucida Sans Unicode</vt:lpstr>
      <vt:lpstr>Monotype Sorts</vt:lpstr>
      <vt:lpstr>ＭＳ Ｐゴシック</vt:lpstr>
      <vt:lpstr>Symbol</vt:lpstr>
      <vt:lpstr>Office Theme</vt:lpstr>
      <vt:lpstr>AUTOMATA  &amp;  COMPUTABILITY</vt:lpstr>
      <vt:lpstr>Pumping Lemma  for Regular Languages</vt:lpstr>
      <vt:lpstr>Pumping lemma for regular languages </vt:lpstr>
      <vt:lpstr>Pumping lemma for regular languages </vt:lpstr>
      <vt:lpstr>Pumping lemma for regular languages </vt:lpstr>
      <vt:lpstr>Pumping lemma for regular languages </vt:lpstr>
      <vt:lpstr>Pumping lemma for regular languages </vt:lpstr>
      <vt:lpstr>Pumping lemma for regular languages </vt:lpstr>
      <vt:lpstr>Pumping lemma for regular languages </vt:lpstr>
      <vt:lpstr>Pumping lemma for regular languages </vt:lpstr>
      <vt:lpstr>Pumping lemma – proof</vt:lpstr>
      <vt:lpstr>Pumping lemma – proof</vt:lpstr>
      <vt:lpstr>Pumping lemma – proof</vt:lpstr>
      <vt:lpstr>Pumping lemma - Uses</vt:lpstr>
      <vt:lpstr>Pumping lemma - Uses</vt:lpstr>
      <vt:lpstr>Pumping lemma - Uses</vt:lpstr>
      <vt:lpstr>Pumping lemma - Uses</vt:lpstr>
      <vt:lpstr>Pumping lemma - Uses</vt:lpstr>
      <vt:lpstr>Pumping lemma - Uses</vt:lpstr>
      <vt:lpstr>Pumping lemma - Uses</vt:lpstr>
      <vt:lpstr>Proof(2)</vt:lpstr>
      <vt:lpstr>Pumping Lemma  for Context Free Languages</vt:lpstr>
      <vt:lpstr>Intuition</vt:lpstr>
      <vt:lpstr>Intuition – (2)</vt:lpstr>
      <vt:lpstr>Statement of the CFL Pumping Lemma</vt:lpstr>
      <vt:lpstr>Proof of the Pumping Lemma</vt:lpstr>
      <vt:lpstr>Proof of Lemma 1</vt:lpstr>
      <vt:lpstr>Back to the Proof of the Pumping Lemma</vt:lpstr>
      <vt:lpstr>Parse Tree in the Pumping-Lemma Proof</vt:lpstr>
      <vt:lpstr>Pump Zero Times</vt:lpstr>
      <vt:lpstr>Pump Twice</vt:lpstr>
      <vt:lpstr>Pump Thrice</vt:lpstr>
      <vt:lpstr>Using the Pumping Lemma</vt:lpstr>
      <vt:lpstr>Using the Pumping Lemma – (2)</vt:lpstr>
      <vt:lpstr>Using the Pumping Lemma – (3)</vt:lpstr>
      <vt:lpstr>Using the Pumping Lemma – (4)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  for Regular Languages</dc:title>
  <dc:creator>aaa</dc:creator>
  <cp:lastModifiedBy>Sabrina Zaman Ishita</cp:lastModifiedBy>
  <cp:revision>70</cp:revision>
  <dcterms:created xsi:type="dcterms:W3CDTF">2015-10-05T03:12:01Z</dcterms:created>
  <dcterms:modified xsi:type="dcterms:W3CDTF">2019-08-03T06:19:49Z</dcterms:modified>
</cp:coreProperties>
</file>