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5" r:id="rId3"/>
    <p:sldId id="266" r:id="rId4"/>
    <p:sldId id="267" r:id="rId5"/>
    <p:sldId id="268" r:id="rId6"/>
    <p:sldId id="258" r:id="rId7"/>
    <p:sldId id="260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55F3-22BE-4CE6-A682-2EC7A3EA0EA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02491-B0D6-4299-A5B9-79B7AA25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1004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2468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9659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516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ct val="10000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ct val="100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ct val="100000"/>
              <a:buFont typeface="Tahoma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SzPct val="25000"/>
              </a:pPr>
              <a:t>‹#›</a:t>
            </a:fld>
            <a:endParaRPr lang="en-US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32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8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8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14A0-66F8-4E57-8354-B1F23410641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7E64-FCE0-4E41-BD7B-80AFB234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0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Σ = {a, b, c</a:t>
            </a:r>
            <a:r>
              <a:rPr lang="en-US" dirty="0" smtClean="0"/>
              <a:t>}, </a:t>
            </a:r>
            <a:r>
              <a:rPr lang="en-US" dirty="0"/>
              <a:t>any string with </a:t>
            </a:r>
            <a:r>
              <a:rPr lang="en-US" dirty="0" err="1"/>
              <a:t>aab</a:t>
            </a:r>
            <a:r>
              <a:rPr lang="en-US" dirty="0"/>
              <a:t> as a substring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-&gt; write Regular Expression for that</a:t>
            </a:r>
          </a:p>
          <a:p>
            <a:pPr marL="0" indent="0">
              <a:buNone/>
            </a:pPr>
            <a:r>
              <a:rPr lang="en-US" dirty="0"/>
              <a:t>-&gt; Design NFA for that</a:t>
            </a:r>
          </a:p>
          <a:p>
            <a:pPr marL="0" indent="0">
              <a:buNone/>
            </a:pPr>
            <a:r>
              <a:rPr lang="en-US" dirty="0"/>
              <a:t>-&gt; Design DFA for that </a:t>
            </a:r>
          </a:p>
        </p:txBody>
      </p:sp>
    </p:spTree>
    <p:extLst>
      <p:ext uri="{BB962C8B-B14F-4D97-AF65-F5344CB8AC3E}">
        <p14:creationId xmlns:p14="http://schemas.microsoft.com/office/powerpoint/2010/main" val="27874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Regular Expression </a:t>
            </a:r>
            <a:r>
              <a:rPr lang="en-US" dirty="0"/>
              <a:t>for </a:t>
            </a:r>
            <a:r>
              <a:rPr lang="en-US" dirty="0" smtClean="0"/>
              <a:t>any </a:t>
            </a:r>
            <a:r>
              <a:rPr lang="en-US" dirty="0"/>
              <a:t>string with </a:t>
            </a:r>
            <a:r>
              <a:rPr lang="en-US" dirty="0" err="1"/>
              <a:t>aab</a:t>
            </a:r>
            <a:r>
              <a:rPr lang="en-US" dirty="0"/>
              <a:t> as a substring</a:t>
            </a:r>
            <a:r>
              <a:rPr lang="en-US" dirty="0" smtClean="0"/>
              <a:t>. </a:t>
            </a:r>
            <a:r>
              <a:rPr lang="en-US" dirty="0"/>
              <a:t>Σ = {a, b, c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 a | b | c )* a </a:t>
            </a:r>
            <a:r>
              <a:rPr lang="en-US" dirty="0" err="1" smtClean="0"/>
              <a:t>a</a:t>
            </a:r>
            <a:r>
              <a:rPr lang="en-US" dirty="0" smtClean="0"/>
              <a:t> b ( a </a:t>
            </a:r>
            <a:r>
              <a:rPr lang="en-US" dirty="0"/>
              <a:t>| b | </a:t>
            </a:r>
            <a:r>
              <a:rPr lang="en-US" dirty="0" smtClean="0"/>
              <a:t>c )*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496" y="238499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5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077201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algn="l">
              <a:buSzPct val="25000"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l">
                <a:buSzPct val="25000"/>
              </a:pPr>
              <a:t>2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 dirty="0">
                <a:solidFill>
                  <a:srgbClr val="FF0000"/>
                </a:solidFill>
              </a:rPr>
              <a:t>Extended Transition Function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rgbClr val="C00000"/>
              </a:buClr>
            </a:pPr>
            <a:r>
              <a:rPr lang="en-US" dirty="0"/>
              <a:t>We describe the effect of a string of inputs on a DFA by extending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 to a state and a string.</a:t>
            </a:r>
          </a:p>
          <a:p>
            <a:pPr indent="-342900">
              <a:buClr>
                <a:srgbClr val="C00000"/>
              </a:buClr>
            </a:pPr>
            <a:r>
              <a:rPr lang="en-US" dirty="0"/>
              <a:t>Induction on length of string.</a:t>
            </a:r>
          </a:p>
          <a:p>
            <a:pPr indent="-342900">
              <a:buClr>
                <a:srgbClr val="C00000"/>
              </a:buClr>
            </a:pPr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(q,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ε</a:t>
            </a:r>
            <a:r>
              <a:rPr lang="en-US" dirty="0"/>
              <a:t>) = q</a:t>
            </a:r>
          </a:p>
          <a:p>
            <a:pPr indent="-342900">
              <a:buClr>
                <a:srgbClr val="C00000"/>
              </a:buClr>
            </a:pPr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(</a:t>
            </a:r>
            <a:r>
              <a:rPr lang="en-US" dirty="0" err="1"/>
              <a:t>q,wa</a:t>
            </a:r>
            <a:r>
              <a:rPr lang="en-US" dirty="0"/>
              <a:t>) =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(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(</a:t>
            </a:r>
            <a:r>
              <a:rPr lang="en-US" dirty="0" err="1"/>
              <a:t>q,w</a:t>
            </a:r>
            <a:r>
              <a:rPr lang="en-US" dirty="0"/>
              <a:t>),a)</a:t>
            </a:r>
          </a:p>
          <a:p>
            <a:pPr lvl="1" indent="-285750">
              <a:buClr>
                <a:srgbClr val="C00000"/>
              </a:buClr>
            </a:pPr>
            <a:r>
              <a:rPr lang="en-US" dirty="0"/>
              <a:t>w is a string; a is an input symbol.</a:t>
            </a:r>
          </a:p>
        </p:txBody>
      </p:sp>
    </p:spTree>
    <p:extLst>
      <p:ext uri="{BB962C8B-B14F-4D97-AF65-F5344CB8AC3E}">
        <p14:creationId xmlns:p14="http://schemas.microsoft.com/office/powerpoint/2010/main" val="18353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077201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algn="l">
              <a:buSzPct val="25000"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l">
                <a:buSzPct val="25000"/>
              </a:pPr>
              <a:t>3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 dirty="0">
                <a:solidFill>
                  <a:srgbClr val="FF0000"/>
                </a:solidFill>
              </a:rPr>
              <a:t>Extended </a:t>
            </a:r>
            <a:r>
              <a:rPr lang="en-US" dirty="0">
                <a:solidFill>
                  <a:srgbClr val="FF0000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>
                <a:solidFill>
                  <a:srgbClr val="FF0000"/>
                </a:solidFill>
              </a:rPr>
              <a:t>: Intuition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2098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rgbClr val="C00000"/>
              </a:buClr>
            </a:pPr>
            <a:r>
              <a:rPr lang="en-US" dirty="0">
                <a:solidFill>
                  <a:srgbClr val="CC3300"/>
                </a:solidFill>
              </a:rPr>
              <a:t>Convention</a:t>
            </a:r>
            <a:r>
              <a:rPr lang="en-US" dirty="0"/>
              <a:t>:</a:t>
            </a:r>
          </a:p>
          <a:p>
            <a:pPr marL="914400" lvl="1" indent="-4572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… w, x, y, x are strings.</a:t>
            </a:r>
          </a:p>
          <a:p>
            <a:pPr marL="914400" lvl="1" indent="-4572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a, b, c,… are single symbols.</a:t>
            </a:r>
          </a:p>
          <a:p>
            <a:pPr indent="-342900">
              <a:buClr>
                <a:srgbClr val="C00000"/>
              </a:buClr>
            </a:pPr>
            <a:r>
              <a:rPr lang="en-US" dirty="0"/>
              <a:t>Extended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 is computed for state q and inputs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…a</a:t>
            </a:r>
            <a:r>
              <a:rPr lang="en-US" i="1" baseline="-25000" dirty="0"/>
              <a:t>n</a:t>
            </a:r>
            <a:r>
              <a:rPr lang="en-US" dirty="0"/>
              <a:t> by following a path in the transition graph, starting at q and selecting the arcs with labels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i="1" baseline="-25000" dirty="0"/>
              <a:t>n</a:t>
            </a:r>
            <a:r>
              <a:rPr lang="en-US" dirty="0"/>
              <a:t> in turn.</a:t>
            </a:r>
          </a:p>
        </p:txBody>
      </p:sp>
    </p:spTree>
    <p:extLst>
      <p:ext uri="{BB962C8B-B14F-4D97-AF65-F5344CB8AC3E}">
        <p14:creationId xmlns:p14="http://schemas.microsoft.com/office/powerpoint/2010/main" val="16178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077201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algn="l">
              <a:buSzPct val="25000"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l">
                <a:buSzPct val="25000"/>
              </a:pPr>
              <a:t>4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3CC33"/>
              </a:buClr>
              <a:buSzPct val="25000"/>
            </a:pPr>
            <a:r>
              <a:rPr lang="en-US" dirty="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lang="en-US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: Extended Delta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4267201" y="1905001"/>
            <a:ext cx="2362199" cy="1676399"/>
            <a:chOff x="2667000" y="2590800"/>
            <a:chExt cx="2362199" cy="1676399"/>
          </a:xfrm>
        </p:grpSpPr>
        <p:sp>
          <p:nvSpPr>
            <p:cNvPr id="186" name="Shape 186"/>
            <p:cNvSpPr/>
            <p:nvPr/>
          </p:nvSpPr>
          <p:spPr>
            <a:xfrm>
              <a:off x="3352800" y="2590800"/>
              <a:ext cx="1676399" cy="167639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3352800" y="3048000"/>
              <a:ext cx="16763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4191000" y="2590800"/>
              <a:ext cx="0" cy="1676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9" name="Shape 189"/>
            <p:cNvSpPr txBox="1"/>
            <p:nvPr/>
          </p:nvSpPr>
          <p:spPr>
            <a:xfrm>
              <a:off x="3581400" y="2590800"/>
              <a:ext cx="3508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4495800" y="2590800"/>
              <a:ext cx="3508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2667000" y="3048000"/>
              <a:ext cx="2195511" cy="11874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	A	B</a:t>
              </a:r>
            </a:p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	A	C</a:t>
              </a:r>
            </a:p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	C	C</a:t>
              </a:r>
            </a:p>
          </p:txBody>
        </p:sp>
      </p:grpSp>
      <p:sp>
        <p:nvSpPr>
          <p:cNvPr id="192" name="Shape 192"/>
          <p:cNvSpPr txBox="1"/>
          <p:nvPr/>
        </p:nvSpPr>
        <p:spPr>
          <a:xfrm>
            <a:off x="2971801" y="4495801"/>
            <a:ext cx="6403975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(B,011) = 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(B,01),1) = 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(B,0),1),1) =</a:t>
            </a:r>
          </a:p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(A,1),1) = 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(B,1) = C</a:t>
            </a:r>
          </a:p>
        </p:txBody>
      </p:sp>
      <p:grpSp>
        <p:nvGrpSpPr>
          <p:cNvPr id="193" name="Shape 193"/>
          <p:cNvGrpSpPr/>
          <p:nvPr/>
        </p:nvGrpSpPr>
        <p:grpSpPr>
          <a:xfrm>
            <a:off x="4800600" y="4343399"/>
            <a:ext cx="3695700" cy="685800"/>
            <a:chOff x="3314700" y="4343399"/>
            <a:chExt cx="3695700" cy="685800"/>
          </a:xfrm>
        </p:grpSpPr>
        <p:sp>
          <p:nvSpPr>
            <p:cNvPr id="194" name="Shape 194"/>
            <p:cNvSpPr/>
            <p:nvPr/>
          </p:nvSpPr>
          <p:spPr>
            <a:xfrm>
              <a:off x="3314700" y="4343400"/>
              <a:ext cx="1143000" cy="6857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486400" y="4343400"/>
              <a:ext cx="1524000" cy="6857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" name="Shape 196"/>
            <p:cNvCxnSpPr/>
            <p:nvPr/>
          </p:nvCxnSpPr>
          <p:spPr>
            <a:xfrm rot="-5400000" flipH="1">
              <a:off x="5066506" y="3163093"/>
              <a:ext cx="1587" cy="2362200"/>
            </a:xfrm>
            <a:prstGeom prst="curvedConnector3">
              <a:avLst>
                <a:gd name="adj1" fmla="val -31104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grpSp>
        <p:nvGrpSpPr>
          <p:cNvPr id="197" name="Shape 197"/>
          <p:cNvGrpSpPr/>
          <p:nvPr/>
        </p:nvGrpSpPr>
        <p:grpSpPr>
          <a:xfrm>
            <a:off x="3759200" y="4419600"/>
            <a:ext cx="4495800" cy="1676400"/>
            <a:chOff x="2235200" y="4419600"/>
            <a:chExt cx="4495800" cy="1676400"/>
          </a:xfrm>
        </p:grpSpPr>
        <p:sp>
          <p:nvSpPr>
            <p:cNvPr id="198" name="Shape 198"/>
            <p:cNvSpPr/>
            <p:nvPr/>
          </p:nvSpPr>
          <p:spPr>
            <a:xfrm>
              <a:off x="5816600" y="4419600"/>
              <a:ext cx="914400" cy="5333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286000" y="4953000"/>
              <a:ext cx="3835400" cy="114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9271" y="38000"/>
                    <a:pt x="98543" y="76000"/>
                    <a:pt x="81854" y="96000"/>
                  </a:cubicBezTo>
                  <a:cubicBezTo>
                    <a:pt x="65165" y="116000"/>
                    <a:pt x="32980" y="120000"/>
                    <a:pt x="19867" y="120000"/>
                  </a:cubicBezTo>
                  <a:cubicBezTo>
                    <a:pt x="6754" y="120000"/>
                    <a:pt x="6357" y="101333"/>
                    <a:pt x="3178" y="96000"/>
                  </a:cubicBezTo>
                  <a:cubicBezTo>
                    <a:pt x="0" y="90666"/>
                    <a:pt x="1192" y="89333"/>
                    <a:pt x="794" y="8800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" name="Shape 200"/>
            <p:cNvCxnSpPr/>
            <p:nvPr/>
          </p:nvCxnSpPr>
          <p:spPr>
            <a:xfrm rot="10800000">
              <a:off x="2235200" y="5562599"/>
              <a:ext cx="76199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grpSp>
        <p:nvGrpSpPr>
          <p:cNvPr id="201" name="Shape 201"/>
          <p:cNvGrpSpPr/>
          <p:nvPr/>
        </p:nvGrpSpPr>
        <p:grpSpPr>
          <a:xfrm>
            <a:off x="3327401" y="5105401"/>
            <a:ext cx="1981199" cy="609599"/>
            <a:chOff x="1803400" y="5105400"/>
            <a:chExt cx="1981199" cy="609599"/>
          </a:xfrm>
        </p:grpSpPr>
        <p:sp>
          <p:nvSpPr>
            <p:cNvPr id="202" name="Shape 202"/>
            <p:cNvSpPr/>
            <p:nvPr/>
          </p:nvSpPr>
          <p:spPr>
            <a:xfrm>
              <a:off x="1803400" y="5181600"/>
              <a:ext cx="914400" cy="5333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286000" y="5105400"/>
              <a:ext cx="1346199" cy="8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28" y="102857"/>
                  </a:moveTo>
                  <a:cubicBezTo>
                    <a:pt x="2264" y="111428"/>
                    <a:pt x="0" y="119999"/>
                    <a:pt x="11320" y="102857"/>
                  </a:cubicBezTo>
                  <a:cubicBezTo>
                    <a:pt x="22641" y="85714"/>
                    <a:pt x="54339" y="0"/>
                    <a:pt x="72452" y="0"/>
                  </a:cubicBezTo>
                  <a:cubicBezTo>
                    <a:pt x="90566" y="0"/>
                    <a:pt x="105283" y="51428"/>
                    <a:pt x="120000" y="10285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4" name="Shape 204"/>
            <p:cNvCxnSpPr/>
            <p:nvPr/>
          </p:nvCxnSpPr>
          <p:spPr>
            <a:xfrm>
              <a:off x="3632200" y="5181600"/>
              <a:ext cx="152399" cy="761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73454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077201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algn="l">
              <a:buSzPct val="25000"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l">
                <a:buSzPct val="25000"/>
              </a:pPr>
              <a:t>5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 dirty="0">
                <a:solidFill>
                  <a:srgbClr val="FF0000"/>
                </a:solidFill>
              </a:rPr>
              <a:t>Delta-hat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rgbClr val="C00000"/>
              </a:buClr>
            </a:pPr>
            <a:r>
              <a:rPr lang="en-US" dirty="0"/>
              <a:t>In book, the extended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 has a “hat” to distinguish it from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 itself.</a:t>
            </a:r>
          </a:p>
          <a:p>
            <a:pPr indent="-342900">
              <a:buClr>
                <a:srgbClr val="C00000"/>
              </a:buClr>
            </a:pPr>
            <a:r>
              <a:rPr lang="en-US" dirty="0"/>
              <a:t>Not needed, because both agree when the string is a single symbol.</a:t>
            </a:r>
          </a:p>
          <a:p>
            <a:pPr indent="-342900">
              <a:buClr>
                <a:srgbClr val="C00000"/>
              </a:buClr>
            </a:pP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(q, a) =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(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(q,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ε</a:t>
            </a:r>
            <a:r>
              <a:rPr lang="en-US" dirty="0"/>
              <a:t>), a) = </a:t>
            </a:r>
            <a:r>
              <a:rPr lang="en-US" dirty="0">
                <a:latin typeface="Rambla"/>
                <a:ea typeface="Rambla"/>
                <a:cs typeface="Rambla"/>
                <a:sym typeface="Rambla"/>
              </a:rPr>
              <a:t>δ</a:t>
            </a:r>
            <a:r>
              <a:rPr lang="en-US" dirty="0"/>
              <a:t>(q, a)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876007" y="3881438"/>
            <a:ext cx="3063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Rambla"/>
                <a:ea typeface="Rambla"/>
                <a:cs typeface="Rambla"/>
                <a:sym typeface="Rambla"/>
              </a:rPr>
              <a:t>˄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665414" y="3881438"/>
            <a:ext cx="3063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Rambla"/>
                <a:ea typeface="Rambla"/>
                <a:cs typeface="Rambla"/>
                <a:sym typeface="Rambla"/>
              </a:rPr>
              <a:t>˄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2971801" y="4572001"/>
            <a:ext cx="2463799" cy="1066799"/>
            <a:chOff x="1463675" y="4648200"/>
            <a:chExt cx="2463799" cy="1066799"/>
          </a:xfrm>
        </p:grpSpPr>
        <p:sp>
          <p:nvSpPr>
            <p:cNvPr id="216" name="Shape 216"/>
            <p:cNvSpPr txBox="1"/>
            <p:nvPr/>
          </p:nvSpPr>
          <p:spPr>
            <a:xfrm>
              <a:off x="1600200" y="5257800"/>
              <a:ext cx="2327274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Extended deltas</a:t>
              </a:r>
            </a:p>
          </p:txBody>
        </p:sp>
        <p:cxnSp>
          <p:nvCxnSpPr>
            <p:cNvPr id="217" name="Shape 217"/>
            <p:cNvCxnSpPr/>
            <p:nvPr/>
          </p:nvCxnSpPr>
          <p:spPr>
            <a:xfrm rot="10800000">
              <a:off x="1463675" y="4757737"/>
              <a:ext cx="685799" cy="5333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3216275" y="4648200"/>
              <a:ext cx="304799" cy="6095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37668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Practice Problems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all strings which end in 00 (over the alphabet {0,1})</a:t>
            </a:r>
          </a:p>
          <a:p>
            <a:pPr marL="0" indent="0">
              <a:buNone/>
            </a:pPr>
            <a:r>
              <a:rPr lang="en-US" dirty="0" smtClean="0"/>
              <a:t>-&gt; write Regular Expression for that</a:t>
            </a:r>
          </a:p>
          <a:p>
            <a:pPr marL="0" indent="0">
              <a:buNone/>
            </a:pPr>
            <a:r>
              <a:rPr lang="en-US" dirty="0" smtClean="0"/>
              <a:t>-&gt; Design NFA for that</a:t>
            </a:r>
          </a:p>
          <a:p>
            <a:pPr marL="0" indent="0">
              <a:buNone/>
            </a:pPr>
            <a:r>
              <a:rPr lang="en-US" dirty="0" smtClean="0"/>
              <a:t>-&gt; Design DFA for that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Regular Expression for the set </a:t>
            </a:r>
            <a:r>
              <a:rPr lang="en-US" dirty="0"/>
              <a:t>of all strings which end in </a:t>
            </a:r>
            <a:r>
              <a:rPr lang="en-US" dirty="0" smtClean="0"/>
              <a:t>00. Ʃ = {0,1}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( 0 | 1 )* 0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5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Problems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all strings which have 3 consecutive 0’s (over the alphabet {0,1})</a:t>
            </a:r>
          </a:p>
          <a:p>
            <a:pPr marL="0" indent="0">
              <a:buNone/>
            </a:pPr>
            <a:r>
              <a:rPr lang="en-US" dirty="0" smtClean="0"/>
              <a:t>-&gt; write Regular Expression for that</a:t>
            </a:r>
          </a:p>
          <a:p>
            <a:pPr marL="0" indent="0">
              <a:buNone/>
            </a:pPr>
            <a:r>
              <a:rPr lang="en-US" dirty="0" smtClean="0"/>
              <a:t>-&gt; Design NFA for that</a:t>
            </a:r>
          </a:p>
          <a:p>
            <a:pPr marL="0" indent="0">
              <a:buNone/>
            </a:pPr>
            <a:r>
              <a:rPr lang="en-US" dirty="0" smtClean="0"/>
              <a:t>-&gt; Design DFA for that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5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Regular Expression for the set </a:t>
            </a:r>
            <a:r>
              <a:rPr lang="en-US" dirty="0"/>
              <a:t>of all strings which </a:t>
            </a:r>
            <a:r>
              <a:rPr lang="en-US" dirty="0" smtClean="0"/>
              <a:t>have 3 consecutive 0’s. Ʃ = {0,1}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( 0 | 1 )* 0 0 0 ( 0 | 1 )*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6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420</Words>
  <Application>Microsoft Office PowerPoint</Application>
  <PresentationFormat>Widescreen</PresentationFormat>
  <Paragraphs>65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Rambla</vt:lpstr>
      <vt:lpstr>Tahoma</vt:lpstr>
      <vt:lpstr>Times New Roman</vt:lpstr>
      <vt:lpstr>Wingdings</vt:lpstr>
      <vt:lpstr>Office Theme</vt:lpstr>
      <vt:lpstr>AUTOMATA  &amp;  COMPUTABILITY</vt:lpstr>
      <vt:lpstr>Extended Transition Function</vt:lpstr>
      <vt:lpstr>Extended δ: Intuition</vt:lpstr>
      <vt:lpstr>Example: Extended Delta</vt:lpstr>
      <vt:lpstr>Delta-hat</vt:lpstr>
      <vt:lpstr>Practice Problems</vt:lpstr>
      <vt:lpstr>Problems</vt:lpstr>
      <vt:lpstr>Problems</vt:lpstr>
      <vt:lpstr>Problems</vt:lpstr>
      <vt:lpstr>Problems</vt:lpstr>
      <vt:lpstr>Problems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 &amp;  COMPUTABILITY</dc:title>
  <dc:creator>Sabrina Zaman Ishita</dc:creator>
  <cp:lastModifiedBy>Sabrina Zaman Ishita</cp:lastModifiedBy>
  <cp:revision>15</cp:revision>
  <dcterms:created xsi:type="dcterms:W3CDTF">2019-05-30T03:32:47Z</dcterms:created>
  <dcterms:modified xsi:type="dcterms:W3CDTF">2019-05-30T05:19:37Z</dcterms:modified>
</cp:coreProperties>
</file>