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81" r:id="rId3"/>
    <p:sldId id="257" r:id="rId4"/>
    <p:sldId id="258" r:id="rId5"/>
    <p:sldId id="259" r:id="rId6"/>
    <p:sldId id="283" r:id="rId7"/>
    <p:sldId id="260" r:id="rId8"/>
    <p:sldId id="261" r:id="rId9"/>
    <p:sldId id="262" r:id="rId10"/>
    <p:sldId id="263" r:id="rId11"/>
    <p:sldId id="28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2" r:id="rId24"/>
    <p:sldId id="276" r:id="rId25"/>
    <p:sldId id="277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51D58-94CD-462C-B61F-BD1A4671ADE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0F91C-6B4F-409D-BD13-98675714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3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E931-2BC4-470F-8F37-1379AA3FA2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1798" indent="-285307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2730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99222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214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73CA42E1-9C87-4EAF-8039-26753B50707D}" type="slidenum">
              <a:rPr lang="en-US" altLang="en-US" sz="1200">
                <a:latin typeface="Times New Roman" pitchFamily="18" charset="0"/>
              </a:rPr>
              <a:pPr/>
              <a:t>13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1528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Cpt S 317: Spring 2009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School of EECS, WSU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16FC8EA4-C639-4164-8F1D-F08A9DD4861D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473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1798" indent="-285307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2730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99222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214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15231A56-4F5C-4917-B8B0-BC53F348B8A3}" type="slidenum">
              <a:rPr lang="en-US" altLang="en-US" sz="1200">
                <a:latin typeface="Times New Roman" pitchFamily="18" charset="0"/>
              </a:rPr>
              <a:pPr/>
              <a:t>15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036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1798" indent="-285307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2730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99222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214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544D69E0-16BF-4CAA-96E6-656473ED4C99}" type="slidenum">
              <a:rPr lang="en-US" altLang="en-US" sz="1200">
                <a:latin typeface="Times New Roman" pitchFamily="18" charset="0"/>
              </a:rPr>
              <a:pPr/>
              <a:t>16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1347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Cpt S 317: Spring 2009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School of EECS, WSU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29F222C0-7375-408E-AAF5-9FFA54A8DDB5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9759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Cpt S 317: Spring 2009</a:t>
            </a: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School of EECS, WSU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1B7DD34A-91F8-4AE5-B36F-EDE8964BDDC2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618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Cpt S 317: Spring 2009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School of EECS, WSU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D5B79C57-98D3-495A-BDFB-3A4EDEC3BEB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4044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1798" indent="-285307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2730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99222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214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686FDDB4-557C-44AF-98D0-A726A2CED822}" type="slidenum">
              <a:rPr lang="en-US" altLang="en-US" sz="1200">
                <a:latin typeface="Times New Roman" pitchFamily="18" charset="0"/>
              </a:rPr>
              <a:pPr/>
              <a:t>20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6683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Cpt S 317: Spring 2009</a:t>
            </a: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School of EECS, WSU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C2C0632E-9DD8-46A6-9936-CE52E8E7FA95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484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1798" indent="-285307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2730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99222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214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7209EF6C-38EC-4422-B262-32B3FE691F8B}" type="slidenum">
              <a:rPr lang="en-US" altLang="en-US" sz="1200">
                <a:latin typeface="Times New Roman" pitchFamily="18" charset="0"/>
              </a:rPr>
              <a:pPr/>
              <a:t>23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085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077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D0BB6DCE-8F53-4567-9E57-00A03AE44D70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747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92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1798" indent="-285307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2730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99222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214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455E88A5-69B9-42C4-83C1-2DCE24B54B5E}" type="slidenum">
              <a:rPr lang="en-US" altLang="en-US" sz="1200">
                <a:latin typeface="Times New Roman" pitchFamily="18" charset="0"/>
              </a:rPr>
              <a:pPr/>
              <a:t>24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7223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CE10755C-602C-40D1-9FD1-2516A395FDAF}" type="slidenum">
              <a:rPr lang="en-US" altLang="en-US" sz="1300"/>
              <a:pPr/>
              <a:t>25</a:t>
            </a:fld>
            <a:endParaRPr lang="en-US" altLang="en-US" sz="1300"/>
          </a:p>
        </p:txBody>
      </p:sp>
      <p:sp>
        <p:nvSpPr>
          <p:cNvPr id="1126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8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ED79DC71-6A42-4C2F-A7BD-B8D12264E336}" type="slidenum">
              <a:rPr lang="en-US" altLang="en-US" sz="1300"/>
              <a:pPr/>
              <a:t>26</a:t>
            </a:fld>
            <a:endParaRPr lang="en-US" altLang="en-US" sz="1300"/>
          </a:p>
        </p:txBody>
      </p:sp>
      <p:sp>
        <p:nvSpPr>
          <p:cNvPr id="1136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54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A8BFEE0E-6705-4D1B-8E9A-0B2140BCB6F1}" type="slidenum">
              <a:rPr lang="en-US" altLang="en-US" sz="1300"/>
              <a:pPr/>
              <a:t>27</a:t>
            </a:fld>
            <a:endParaRPr lang="en-US" altLang="en-US" sz="1300"/>
          </a:p>
        </p:txBody>
      </p:sp>
      <p:sp>
        <p:nvSpPr>
          <p:cNvPr id="1146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13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52714FDC-390A-4426-BA93-6FFA76EAD2D4}" type="slidenum">
              <a:rPr lang="en-US" altLang="en-US" sz="1300"/>
              <a:pPr/>
              <a:t>28</a:t>
            </a:fld>
            <a:endParaRPr lang="en-US" altLang="en-US" sz="1300"/>
          </a:p>
        </p:txBody>
      </p:sp>
      <p:sp>
        <p:nvSpPr>
          <p:cNvPr id="11571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5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Cpt S 317: Spring 2009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School of EECS, WSU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AAC5AEDD-E3E6-40C0-B982-5A725DBB368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9731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Cpt S 317: Spring 2009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School of EECS, WSU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692686C0-55FE-4F32-A491-0FE2E71A01EA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07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1798" indent="-285307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2730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99222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214" indent="-228246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38C3C6AD-4B84-4B76-A614-725CF301F081}" type="slidenum">
              <a:rPr lang="en-US" altLang="en-US" sz="1200">
                <a:latin typeface="Times New Roman" pitchFamily="18" charset="0"/>
              </a:rPr>
              <a:pPr/>
              <a:t>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375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Cpt S 317: Spring 2009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School of EECS, WSU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8C4AD790-E81F-453F-8A84-52D115593BF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318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Cpt S 317: Spring 2009</a:t>
            </a:r>
          </a:p>
        </p:txBody>
      </p:sp>
      <p:sp>
        <p:nvSpPr>
          <p:cNvPr id="952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School of EECS, WSU</a:t>
            </a:r>
          </a:p>
        </p:txBody>
      </p:sp>
      <p:sp>
        <p:nvSpPr>
          <p:cNvPr id="952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F41784B6-5C13-4C86-B104-A2BCF7990664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579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Cpt S 317: Spring 2009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School of EECS, WSU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69C15E60-8C92-45AF-8200-8AAF2D71C8F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1941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Cpt S 317: Spring 2009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altLang="en-US" sz="1200"/>
              <a:t>School of EECS, WSU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DFCF4BF8-2463-46F5-8B74-BFDC0F256A14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795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04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0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78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8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5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85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41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50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29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1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1D1F-C9F7-495E-B724-ECE1193AC4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82B5-F906-4F7D-87E3-863B928BF1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C0000"/>
                </a:solidFill>
              </a:rPr>
              <a:t>AUTOMATA 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&amp;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 COMPUTABILITY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36206"/>
            <a:ext cx="6858000" cy="1241822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CSE 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C1A875-FFC0-43BA-A629-61B7F14C7649}" type="slidenum">
              <a:rPr lang="en-US" altLang="en-US" sz="1400" smtClean="0"/>
              <a:pPr/>
              <a:t>10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RLs are closed under intersection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quick, indirect way to prove:</a:t>
            </a:r>
          </a:p>
          <a:p>
            <a:pPr lvl="1" eaLnBrk="1" hangingPunct="1"/>
            <a:r>
              <a:rPr lang="en-US" altLang="en-US" dirty="0" smtClean="0"/>
              <a:t>By </a:t>
            </a:r>
            <a:r>
              <a:rPr lang="en-US" altLang="en-US" dirty="0" err="1" smtClean="0"/>
              <a:t>DeMorgan’s</a:t>
            </a:r>
            <a:r>
              <a:rPr lang="en-US" altLang="en-US" dirty="0" smtClean="0"/>
              <a:t> law: </a:t>
            </a:r>
          </a:p>
          <a:p>
            <a:pPr lvl="1" eaLnBrk="1" hangingPunct="1"/>
            <a:r>
              <a:rPr lang="en-US" altLang="en-US" dirty="0" smtClean="0">
                <a:cs typeface="Arial" charset="0"/>
              </a:rPr>
              <a:t>L ∩ M = (</a:t>
            </a:r>
            <a:r>
              <a:rPr lang="en-US" altLang="en-US" dirty="0" smtClean="0"/>
              <a:t>L U M) </a:t>
            </a:r>
          </a:p>
          <a:p>
            <a:pPr lvl="1" eaLnBrk="1" hangingPunct="1"/>
            <a:r>
              <a:rPr lang="en-US" altLang="en-US" dirty="0" smtClean="0"/>
              <a:t>Since we know RLs are closed under union and complementation, they are also closed under intersection</a:t>
            </a:r>
          </a:p>
          <a:p>
            <a:pPr eaLnBrk="1" hangingPunct="1"/>
            <a:r>
              <a:rPr lang="en-US" altLang="en-US" dirty="0" smtClean="0"/>
              <a:t>A more direct way would be construct a finite automaton for </a:t>
            </a:r>
            <a:r>
              <a:rPr lang="en-US" altLang="en-US" dirty="0" smtClean="0">
                <a:cs typeface="Arial" charset="0"/>
              </a:rPr>
              <a:t>L ∩ M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32766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38862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3276600" y="309690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2F439F-0BC6-4586-8FFE-F192967666BA}" type="slidenum">
              <a:rPr lang="en-US" altLang="en-US" sz="1400" smtClean="0"/>
              <a:pPr/>
              <a:t>11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construction for </a:t>
            </a:r>
            <a:r>
              <a:rPr lang="en-US" altLang="en-US" smtClean="0">
                <a:cs typeface="Arial" charset="0"/>
              </a:rPr>
              <a:t>L ∩ M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hlink"/>
                </a:solidFill>
              </a:rPr>
              <a:t>A</a:t>
            </a:r>
            <a:r>
              <a:rPr lang="en-US" sz="2800" baseline="-25000" dirty="0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 = DFA for L = {Q</a:t>
            </a:r>
            <a:r>
              <a:rPr lang="en-US" sz="2800" baseline="-25000" dirty="0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, ∑ , </a:t>
            </a:r>
            <a:r>
              <a:rPr lang="en-US" sz="2800" dirty="0" err="1" smtClean="0">
                <a:solidFill>
                  <a:schemeClr val="hlink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chemeClr val="hlink"/>
                </a:solidFill>
              </a:rPr>
              <a:t>,F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, </a:t>
            </a:r>
            <a:r>
              <a:rPr lang="el-GR" sz="28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baseline="-25000" dirty="0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6600"/>
                </a:solidFill>
              </a:rPr>
              <a:t>A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 = DFA for M = {Q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, ∑ , </a:t>
            </a:r>
            <a:r>
              <a:rPr lang="en-US" sz="2800" dirty="0" err="1" smtClean="0">
                <a:solidFill>
                  <a:srgbClr val="006600"/>
                </a:solidFill>
              </a:rPr>
              <a:t>q</a:t>
            </a:r>
            <a:r>
              <a:rPr lang="en-US" sz="2800" baseline="-25000" dirty="0" err="1" smtClean="0">
                <a:solidFill>
                  <a:srgbClr val="006600"/>
                </a:solidFill>
              </a:rPr>
              <a:t>M</a:t>
            </a:r>
            <a:r>
              <a:rPr lang="en-US" sz="2800" dirty="0" err="1" smtClean="0">
                <a:solidFill>
                  <a:srgbClr val="006600"/>
                </a:solidFill>
              </a:rPr>
              <a:t>,F</a:t>
            </a:r>
            <a:r>
              <a:rPr lang="en-US" sz="2800" baseline="-25000" dirty="0" err="1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, </a:t>
            </a:r>
            <a:r>
              <a:rPr lang="el-GR" sz="2800" dirty="0" smtClean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Build </a:t>
            </a:r>
            <a:r>
              <a:rPr lang="en-US" sz="2800" dirty="0" smtClean="0">
                <a:solidFill>
                  <a:srgbClr val="993300"/>
                </a:solidFill>
              </a:rPr>
              <a:t>A</a:t>
            </a:r>
            <a:r>
              <a:rPr lang="en-US" sz="2800" baseline="-25000" dirty="0" smtClean="0">
                <a:solidFill>
                  <a:srgbClr val="993300"/>
                </a:solidFill>
                <a:cs typeface="Arial" charset="0"/>
              </a:rPr>
              <a:t>L ∩ M</a:t>
            </a:r>
            <a:r>
              <a:rPr lang="en-US" sz="2800" dirty="0" smtClean="0">
                <a:solidFill>
                  <a:srgbClr val="993300"/>
                </a:solidFill>
              </a:rPr>
              <a:t> = {</a:t>
            </a:r>
            <a:r>
              <a:rPr lang="en-US" sz="2800" dirty="0" err="1" smtClean="0">
                <a:solidFill>
                  <a:schemeClr val="hlink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rgbClr val="993300"/>
                </a:solidFill>
              </a:rPr>
              <a:t>x</a:t>
            </a:r>
            <a:r>
              <a:rPr lang="en-US" sz="2800" dirty="0" smtClean="0">
                <a:solidFill>
                  <a:srgbClr val="993300"/>
                </a:solidFill>
              </a:rPr>
              <a:t> </a:t>
            </a:r>
            <a:r>
              <a:rPr lang="en-US" sz="2800" dirty="0" smtClean="0">
                <a:solidFill>
                  <a:srgbClr val="006600"/>
                </a:solidFill>
              </a:rPr>
              <a:t>Q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993300"/>
                </a:solidFill>
              </a:rPr>
              <a:t>,∑, (</a:t>
            </a:r>
            <a:r>
              <a:rPr lang="en-US" sz="2800" dirty="0" err="1" smtClean="0">
                <a:solidFill>
                  <a:schemeClr val="hlink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chemeClr val="hlink"/>
                </a:solidFill>
              </a:rPr>
              <a:t>,</a:t>
            </a:r>
            <a:r>
              <a:rPr lang="en-US" sz="2800" dirty="0" err="1" smtClean="0">
                <a:solidFill>
                  <a:srgbClr val="006600"/>
                </a:solidFill>
              </a:rPr>
              <a:t>q</a:t>
            </a:r>
            <a:r>
              <a:rPr lang="en-US" sz="2800" baseline="-25000" dirty="0" err="1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993300"/>
                </a:solidFill>
              </a:rPr>
              <a:t>), </a:t>
            </a:r>
            <a:r>
              <a:rPr lang="en-US" sz="2800" dirty="0" err="1" smtClean="0">
                <a:solidFill>
                  <a:schemeClr val="hlink"/>
                </a:solidFill>
              </a:rPr>
              <a:t>F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rgbClr val="993300"/>
                </a:solidFill>
              </a:rPr>
              <a:t>x</a:t>
            </a:r>
            <a:r>
              <a:rPr lang="en-US" sz="2800" dirty="0" smtClean="0">
                <a:solidFill>
                  <a:srgbClr val="993300"/>
                </a:solidFill>
              </a:rPr>
              <a:t> </a:t>
            </a:r>
            <a:r>
              <a:rPr lang="en-US" sz="2800" dirty="0" smtClean="0">
                <a:solidFill>
                  <a:srgbClr val="006600"/>
                </a:solidFill>
              </a:rPr>
              <a:t>F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993300"/>
                </a:solidFill>
              </a:rPr>
              <a:t>,</a:t>
            </a:r>
            <a:r>
              <a:rPr lang="el-GR" sz="28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dirty="0" smtClean="0">
                <a:solidFill>
                  <a:srgbClr val="993300"/>
                </a:solidFill>
              </a:rPr>
              <a:t>} such that: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δ((</a:t>
            </a: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p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,</a:t>
            </a:r>
            <a:r>
              <a:rPr lang="el-GR" sz="2400" dirty="0" smtClean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),a) </a:t>
            </a:r>
            <a:r>
              <a:rPr lang="en-US" sz="2400" dirty="0" smtClean="0">
                <a:solidFill>
                  <a:srgbClr val="993300"/>
                </a:solidFill>
              </a:rPr>
              <a:t>= (</a:t>
            </a:r>
            <a:r>
              <a:rPr lang="el-GR" sz="24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L</a:t>
            </a:r>
            <a:r>
              <a:rPr lang="el-GR" sz="24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(p,a), </a:t>
            </a:r>
            <a:r>
              <a:rPr lang="el-GR" sz="2400" dirty="0" smtClean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 smtClean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M</a:t>
            </a:r>
            <a:r>
              <a:rPr lang="el-GR" sz="2400" dirty="0" smtClean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(q,a)), 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where </a:t>
            </a: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p in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Q</a:t>
            </a:r>
            <a:r>
              <a:rPr lang="en-US" sz="2400" baseline="-25000" dirty="0" smtClean="0">
                <a:solidFill>
                  <a:schemeClr val="hlink"/>
                </a:solidFill>
              </a:rPr>
              <a:t>L</a:t>
            </a:r>
            <a:r>
              <a:rPr lang="en-US" sz="2400" dirty="0" smtClean="0">
                <a:solidFill>
                  <a:schemeClr val="hlink"/>
                </a:solidFill>
              </a:rPr>
              <a:t>,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and </a:t>
            </a:r>
            <a:r>
              <a:rPr lang="el-GR" sz="2400" dirty="0" smtClean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q in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</a:rPr>
              <a:t>Q</a:t>
            </a:r>
            <a:r>
              <a:rPr lang="en-US" sz="2400" baseline="-25000" dirty="0" smtClean="0">
                <a:solidFill>
                  <a:srgbClr val="006600"/>
                </a:solidFill>
              </a:rPr>
              <a:t>M</a:t>
            </a:r>
            <a:endParaRPr lang="en-US" sz="2400" baseline="-25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This construction ensures that a string w will be accepted if and only if w reaches an accepting state in </a:t>
            </a:r>
            <a:r>
              <a:rPr lang="en-US" sz="2800" u="sng" dirty="0" smtClean="0"/>
              <a:t>both</a:t>
            </a:r>
            <a:r>
              <a:rPr lang="en-US" sz="2800" dirty="0" smtClean="0"/>
              <a:t> input DFAs. </a:t>
            </a:r>
          </a:p>
        </p:txBody>
      </p:sp>
    </p:spTree>
    <p:extLst>
      <p:ext uri="{BB962C8B-B14F-4D97-AF65-F5344CB8AC3E}">
        <p14:creationId xmlns:p14="http://schemas.microsoft.com/office/powerpoint/2010/main" val="149227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00C1CD3-66DA-4D5D-B2E5-4E5A5318B074}" type="slidenum">
              <a:rPr lang="en-US" altLang="en-US" sz="1400" smtClean="0"/>
              <a:pPr/>
              <a:t>12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construction for </a:t>
            </a:r>
            <a:r>
              <a:rPr lang="en-US" altLang="en-US" smtClean="0">
                <a:cs typeface="Arial" charset="0"/>
              </a:rPr>
              <a:t>L ∩ M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8540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q</a:t>
            </a:r>
            <a:r>
              <a:rPr lang="en-US" altLang="en-US" sz="1400" baseline="-25000"/>
              <a:t>0</a:t>
            </a:r>
            <a:endParaRPr lang="en-US" altLang="en-US" sz="1400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673475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q</a:t>
            </a:r>
            <a:r>
              <a:rPr lang="en-US" altLang="en-US" sz="1400" baseline="-25000"/>
              <a:t>F1</a:t>
            </a:r>
            <a:endParaRPr lang="en-US" altLang="en-US" sz="1400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597275" y="2133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36734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q</a:t>
            </a:r>
            <a:r>
              <a:rPr lang="en-US" altLang="en-US" sz="1400" baseline="-25000"/>
              <a:t>F2</a:t>
            </a:r>
            <a:endParaRPr lang="en-US" altLang="en-US" sz="1400"/>
          </a:p>
        </p:txBody>
      </p:sp>
      <p:sp>
        <p:nvSpPr>
          <p:cNvPr id="29704" name="Oval 9"/>
          <p:cNvSpPr>
            <a:spLocks noChangeArrowheads="1"/>
          </p:cNvSpPr>
          <p:nvPr/>
        </p:nvSpPr>
        <p:spPr bwMode="auto">
          <a:xfrm>
            <a:off x="3597275" y="2895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 rot="5400000">
            <a:off x="3657600" y="3489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/>
              <a:t>…</a:t>
            </a:r>
          </a:p>
        </p:txBody>
      </p:sp>
      <p:sp>
        <p:nvSpPr>
          <p:cNvPr id="29706" name="Freeform 12"/>
          <p:cNvSpPr>
            <a:spLocks/>
          </p:cNvSpPr>
          <p:nvPr/>
        </p:nvSpPr>
        <p:spPr bwMode="auto">
          <a:xfrm>
            <a:off x="1228725" y="2336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Freeform 13"/>
          <p:cNvSpPr>
            <a:spLocks/>
          </p:cNvSpPr>
          <p:nvPr/>
        </p:nvSpPr>
        <p:spPr bwMode="auto">
          <a:xfrm>
            <a:off x="1235075" y="3125788"/>
            <a:ext cx="669925" cy="74612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Oval 15"/>
          <p:cNvSpPr>
            <a:spLocks noChangeArrowheads="1"/>
          </p:cNvSpPr>
          <p:nvPr/>
        </p:nvSpPr>
        <p:spPr bwMode="auto">
          <a:xfrm>
            <a:off x="19208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q</a:t>
            </a:r>
            <a:r>
              <a:rPr lang="en-US" altLang="en-US" sz="1400" baseline="-25000"/>
              <a:t>i</a:t>
            </a:r>
            <a:endParaRPr lang="en-US" altLang="en-US" sz="1400"/>
          </a:p>
        </p:txBody>
      </p:sp>
      <p:grpSp>
        <p:nvGrpSpPr>
          <p:cNvPr id="29709" name="Group 16"/>
          <p:cNvGrpSpPr>
            <a:grpSpLocks/>
          </p:cNvGrpSpPr>
          <p:nvPr/>
        </p:nvGrpSpPr>
        <p:grpSpPr bwMode="auto">
          <a:xfrm>
            <a:off x="549275" y="1981200"/>
            <a:ext cx="3733800" cy="2000250"/>
            <a:chOff x="1152" y="1536"/>
            <a:chExt cx="2352" cy="1680"/>
          </a:xfrm>
        </p:grpSpPr>
        <p:sp>
          <p:nvSpPr>
            <p:cNvPr id="29761" name="Line 17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2" name="Line 18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9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Line 20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10" name="Text Box 21"/>
          <p:cNvSpPr txBox="1">
            <a:spLocks noChangeArrowheads="1"/>
          </p:cNvSpPr>
          <p:nvPr/>
        </p:nvSpPr>
        <p:spPr bwMode="auto">
          <a:xfrm>
            <a:off x="533400" y="2000250"/>
            <a:ext cx="1271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u="sng">
                <a:solidFill>
                  <a:srgbClr val="006600"/>
                </a:solidFill>
              </a:rPr>
              <a:t>DFA for L</a:t>
            </a:r>
            <a:endParaRPr lang="en-US" altLang="en-US" sz="2000" u="sng"/>
          </a:p>
        </p:txBody>
      </p:sp>
      <p:sp>
        <p:nvSpPr>
          <p:cNvPr id="29711" name="Line 22"/>
          <p:cNvSpPr>
            <a:spLocks noChangeShapeType="1"/>
          </p:cNvSpPr>
          <p:nvPr/>
        </p:nvSpPr>
        <p:spPr bwMode="auto">
          <a:xfrm>
            <a:off x="549275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23"/>
          <p:cNvSpPr>
            <a:spLocks noChangeArrowheads="1"/>
          </p:cNvSpPr>
          <p:nvPr/>
        </p:nvSpPr>
        <p:spPr bwMode="auto">
          <a:xfrm>
            <a:off x="53498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p</a:t>
            </a:r>
            <a:r>
              <a:rPr lang="en-US" altLang="en-US" sz="1400" baseline="-25000"/>
              <a:t>0</a:t>
            </a:r>
            <a:endParaRPr lang="en-US" altLang="en-US" sz="1400"/>
          </a:p>
        </p:txBody>
      </p:sp>
      <p:sp>
        <p:nvSpPr>
          <p:cNvPr id="29713" name="Oval 24"/>
          <p:cNvSpPr>
            <a:spLocks noChangeArrowheads="1"/>
          </p:cNvSpPr>
          <p:nvPr/>
        </p:nvSpPr>
        <p:spPr bwMode="auto">
          <a:xfrm>
            <a:off x="8169275" y="2266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p</a:t>
            </a:r>
            <a:r>
              <a:rPr lang="en-US" altLang="en-US" sz="1400" baseline="-25000"/>
              <a:t>F1</a:t>
            </a:r>
            <a:endParaRPr lang="en-US" altLang="en-US" sz="1400"/>
          </a:p>
        </p:txBody>
      </p:sp>
      <p:sp>
        <p:nvSpPr>
          <p:cNvPr id="29714" name="Oval 26"/>
          <p:cNvSpPr>
            <a:spLocks noChangeArrowheads="1"/>
          </p:cNvSpPr>
          <p:nvPr/>
        </p:nvSpPr>
        <p:spPr bwMode="auto">
          <a:xfrm>
            <a:off x="81692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p</a:t>
            </a:r>
            <a:r>
              <a:rPr lang="en-US" altLang="en-US" sz="1400" baseline="-25000"/>
              <a:t>F2</a:t>
            </a:r>
            <a:endParaRPr lang="en-US" altLang="en-US" sz="1400"/>
          </a:p>
        </p:txBody>
      </p:sp>
      <p:sp>
        <p:nvSpPr>
          <p:cNvPr id="29715" name="Text Box 29"/>
          <p:cNvSpPr txBox="1">
            <a:spLocks noChangeArrowheads="1"/>
          </p:cNvSpPr>
          <p:nvPr/>
        </p:nvSpPr>
        <p:spPr bwMode="auto">
          <a:xfrm rot="5400000">
            <a:off x="8153400" y="3546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/>
              <a:t>…</a:t>
            </a:r>
          </a:p>
        </p:txBody>
      </p:sp>
      <p:sp>
        <p:nvSpPr>
          <p:cNvPr id="29716" name="Freeform 30"/>
          <p:cNvSpPr>
            <a:spLocks/>
          </p:cNvSpPr>
          <p:nvPr/>
        </p:nvSpPr>
        <p:spPr bwMode="auto">
          <a:xfrm>
            <a:off x="5724525" y="239395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Freeform 31"/>
          <p:cNvSpPr>
            <a:spLocks/>
          </p:cNvSpPr>
          <p:nvPr/>
        </p:nvSpPr>
        <p:spPr bwMode="auto">
          <a:xfrm>
            <a:off x="5730875" y="3182938"/>
            <a:ext cx="669925" cy="74612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Oval 33"/>
          <p:cNvSpPr>
            <a:spLocks noChangeArrowheads="1"/>
          </p:cNvSpPr>
          <p:nvPr/>
        </p:nvSpPr>
        <p:spPr bwMode="auto">
          <a:xfrm>
            <a:off x="64166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p</a:t>
            </a:r>
            <a:r>
              <a:rPr lang="en-US" altLang="en-US" sz="1400" baseline="-25000"/>
              <a:t>i</a:t>
            </a:r>
            <a:endParaRPr lang="en-US" altLang="en-US" sz="1400"/>
          </a:p>
        </p:txBody>
      </p:sp>
      <p:grpSp>
        <p:nvGrpSpPr>
          <p:cNvPr id="29719" name="Group 34"/>
          <p:cNvGrpSpPr>
            <a:grpSpLocks/>
          </p:cNvGrpSpPr>
          <p:nvPr/>
        </p:nvGrpSpPr>
        <p:grpSpPr bwMode="auto">
          <a:xfrm>
            <a:off x="5029200" y="1905000"/>
            <a:ext cx="3733800" cy="2133600"/>
            <a:chOff x="1152" y="1536"/>
            <a:chExt cx="2352" cy="1680"/>
          </a:xfrm>
        </p:grpSpPr>
        <p:sp>
          <p:nvSpPr>
            <p:cNvPr id="29757" name="Line 35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Line 36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9" name="Line 37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0" name="Line 38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20" name="Text Box 39"/>
          <p:cNvSpPr txBox="1">
            <a:spLocks noChangeArrowheads="1"/>
          </p:cNvSpPr>
          <p:nvPr/>
        </p:nvSpPr>
        <p:spPr bwMode="auto">
          <a:xfrm>
            <a:off x="5029200" y="2057400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u="sng">
                <a:solidFill>
                  <a:schemeClr val="hlink"/>
                </a:solidFill>
              </a:rPr>
              <a:t>DFA for M</a:t>
            </a:r>
          </a:p>
        </p:txBody>
      </p:sp>
      <p:sp>
        <p:nvSpPr>
          <p:cNvPr id="29721" name="Line 40"/>
          <p:cNvSpPr>
            <a:spLocks noChangeShapeType="1"/>
          </p:cNvSpPr>
          <p:nvPr/>
        </p:nvSpPr>
        <p:spPr bwMode="auto">
          <a:xfrm>
            <a:off x="4968875" y="31813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Oval 43"/>
          <p:cNvSpPr>
            <a:spLocks noChangeArrowheads="1"/>
          </p:cNvSpPr>
          <p:nvPr/>
        </p:nvSpPr>
        <p:spPr bwMode="auto">
          <a:xfrm>
            <a:off x="2819400" y="29908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q</a:t>
            </a:r>
            <a:r>
              <a:rPr lang="en-US" altLang="en-US" sz="1400" baseline="-25000"/>
              <a:t>j</a:t>
            </a:r>
            <a:endParaRPr lang="en-US" altLang="en-US" sz="1400"/>
          </a:p>
        </p:txBody>
      </p:sp>
      <p:sp>
        <p:nvSpPr>
          <p:cNvPr id="29723" name="Line 44"/>
          <p:cNvSpPr>
            <a:spLocks noChangeShapeType="1"/>
          </p:cNvSpPr>
          <p:nvPr/>
        </p:nvSpPr>
        <p:spPr bwMode="auto">
          <a:xfrm>
            <a:off x="2286000" y="31432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Text Box 45"/>
          <p:cNvSpPr txBox="1">
            <a:spLocks noChangeArrowheads="1"/>
          </p:cNvSpPr>
          <p:nvPr/>
        </p:nvSpPr>
        <p:spPr bwMode="auto">
          <a:xfrm>
            <a:off x="2422525" y="28273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a</a:t>
            </a:r>
          </a:p>
        </p:txBody>
      </p:sp>
      <p:sp>
        <p:nvSpPr>
          <p:cNvPr id="29725" name="Oval 46"/>
          <p:cNvSpPr>
            <a:spLocks noChangeArrowheads="1"/>
          </p:cNvSpPr>
          <p:nvPr/>
        </p:nvSpPr>
        <p:spPr bwMode="auto">
          <a:xfrm>
            <a:off x="7315200" y="30591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p</a:t>
            </a:r>
            <a:r>
              <a:rPr lang="en-US" altLang="en-US" sz="1400" baseline="-25000"/>
              <a:t>j</a:t>
            </a:r>
            <a:endParaRPr lang="en-US" altLang="en-US" sz="1400"/>
          </a:p>
        </p:txBody>
      </p:sp>
      <p:sp>
        <p:nvSpPr>
          <p:cNvPr id="29726" name="Line 47"/>
          <p:cNvSpPr>
            <a:spLocks noChangeShapeType="1"/>
          </p:cNvSpPr>
          <p:nvPr/>
        </p:nvSpPr>
        <p:spPr bwMode="auto">
          <a:xfrm>
            <a:off x="6781800" y="32115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Text Box 48"/>
          <p:cNvSpPr txBox="1">
            <a:spLocks noChangeArrowheads="1"/>
          </p:cNvSpPr>
          <p:nvPr/>
        </p:nvSpPr>
        <p:spPr bwMode="auto">
          <a:xfrm>
            <a:off x="6918325" y="2895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a</a:t>
            </a:r>
          </a:p>
        </p:txBody>
      </p:sp>
      <p:sp>
        <p:nvSpPr>
          <p:cNvPr id="29728" name="Oval 68"/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29" name="Oval 69"/>
          <p:cNvSpPr>
            <a:spLocks noChangeArrowheads="1"/>
          </p:cNvSpPr>
          <p:nvPr/>
        </p:nvSpPr>
        <p:spPr bwMode="auto">
          <a:xfrm>
            <a:off x="8077200" y="29718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981200" y="3733800"/>
            <a:ext cx="5715000" cy="2971800"/>
            <a:chOff x="1981200" y="3733800"/>
            <a:chExt cx="5715000" cy="2971800"/>
          </a:xfrm>
        </p:grpSpPr>
        <p:sp>
          <p:nvSpPr>
            <p:cNvPr id="29739" name="Oval 50"/>
            <p:cNvSpPr>
              <a:spLocks noChangeArrowheads="1"/>
            </p:cNvSpPr>
            <p:nvPr/>
          </p:nvSpPr>
          <p:spPr bwMode="auto">
            <a:xfrm>
              <a:off x="6477000" y="47815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400"/>
                <a:t>(q</a:t>
              </a:r>
              <a:r>
                <a:rPr lang="en-US" altLang="en-US" sz="1400" baseline="-25000"/>
                <a:t>F1</a:t>
              </a:r>
              <a:r>
                <a:rPr lang="en-US" altLang="en-US" sz="1400"/>
                <a:t> ,p</a:t>
              </a:r>
              <a:r>
                <a:rPr lang="en-US" altLang="en-US" sz="1400" baseline="-25000"/>
                <a:t>F1</a:t>
              </a:r>
              <a:r>
                <a:rPr lang="en-US" altLang="en-US" sz="1400"/>
                <a:t>)</a:t>
              </a:r>
              <a:endParaRPr lang="en-US" altLang="en-US" sz="1400" baseline="-25000"/>
            </a:p>
          </p:txBody>
        </p:sp>
        <p:sp>
          <p:nvSpPr>
            <p:cNvPr id="29740" name="Oval 51"/>
            <p:cNvSpPr>
              <a:spLocks noChangeArrowheads="1"/>
            </p:cNvSpPr>
            <p:nvPr/>
          </p:nvSpPr>
          <p:spPr bwMode="auto">
            <a:xfrm>
              <a:off x="6400800" y="4724400"/>
              <a:ext cx="1066800" cy="704850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9741" name="Text Box 54"/>
            <p:cNvSpPr txBox="1">
              <a:spLocks noChangeArrowheads="1"/>
            </p:cNvSpPr>
            <p:nvPr/>
          </p:nvSpPr>
          <p:spPr bwMode="auto">
            <a:xfrm rot="5400000">
              <a:off x="6842125" y="5502275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/>
                <a:t>…</a:t>
              </a:r>
            </a:p>
          </p:txBody>
        </p:sp>
        <p:sp>
          <p:nvSpPr>
            <p:cNvPr id="29742" name="Freeform 55"/>
            <p:cNvSpPr>
              <a:spLocks/>
            </p:cNvSpPr>
            <p:nvPr/>
          </p:nvSpPr>
          <p:spPr bwMode="auto">
            <a:xfrm>
              <a:off x="3194050" y="4908550"/>
              <a:ext cx="3130550" cy="733425"/>
            </a:xfrm>
            <a:custGeom>
              <a:avLst/>
              <a:gdLst>
                <a:gd name="T0" fmla="*/ 0 w 1470"/>
                <a:gd name="T1" fmla="*/ 2147483647 h 462"/>
                <a:gd name="T2" fmla="*/ 2147483647 w 1470"/>
                <a:gd name="T3" fmla="*/ 2147483647 h 462"/>
                <a:gd name="T4" fmla="*/ 2147483647 w 1470"/>
                <a:gd name="T5" fmla="*/ 2147483647 h 462"/>
                <a:gd name="T6" fmla="*/ 2147483647 w 1470"/>
                <a:gd name="T7" fmla="*/ 2147483647 h 462"/>
                <a:gd name="T8" fmla="*/ 2147483647 w 1470"/>
                <a:gd name="T9" fmla="*/ 2147483647 h 462"/>
                <a:gd name="T10" fmla="*/ 2147483647 w 1470"/>
                <a:gd name="T11" fmla="*/ 2147483647 h 462"/>
                <a:gd name="T12" fmla="*/ 2147483647 w 1470"/>
                <a:gd name="T13" fmla="*/ 2147483647 h 462"/>
                <a:gd name="T14" fmla="*/ 2147483647 w 1470"/>
                <a:gd name="T15" fmla="*/ 2147483647 h 462"/>
                <a:gd name="T16" fmla="*/ 2147483647 w 1470"/>
                <a:gd name="T17" fmla="*/ 2147483647 h 462"/>
                <a:gd name="T18" fmla="*/ 2147483647 w 1470"/>
                <a:gd name="T19" fmla="*/ 2147483647 h 462"/>
                <a:gd name="T20" fmla="*/ 2147483647 w 1470"/>
                <a:gd name="T21" fmla="*/ 2147483647 h 462"/>
                <a:gd name="T22" fmla="*/ 2147483647 w 1470"/>
                <a:gd name="T23" fmla="*/ 2147483647 h 462"/>
                <a:gd name="T24" fmla="*/ 2147483647 w 1470"/>
                <a:gd name="T25" fmla="*/ 2147483647 h 462"/>
                <a:gd name="T26" fmla="*/ 2147483647 w 1470"/>
                <a:gd name="T27" fmla="*/ 2147483647 h 462"/>
                <a:gd name="T28" fmla="*/ 2147483647 w 1470"/>
                <a:gd name="T29" fmla="*/ 2147483647 h 462"/>
                <a:gd name="T30" fmla="*/ 2147483647 w 1470"/>
                <a:gd name="T31" fmla="*/ 2147483647 h 462"/>
                <a:gd name="T32" fmla="*/ 2147483647 w 1470"/>
                <a:gd name="T33" fmla="*/ 2147483647 h 462"/>
                <a:gd name="T34" fmla="*/ 2147483647 w 1470"/>
                <a:gd name="T35" fmla="*/ 2147483647 h 462"/>
                <a:gd name="T36" fmla="*/ 2147483647 w 1470"/>
                <a:gd name="T37" fmla="*/ 2147483647 h 462"/>
                <a:gd name="T38" fmla="*/ 2147483647 w 1470"/>
                <a:gd name="T39" fmla="*/ 2147483647 h 462"/>
                <a:gd name="T40" fmla="*/ 2147483647 w 1470"/>
                <a:gd name="T41" fmla="*/ 2147483647 h 462"/>
                <a:gd name="T42" fmla="*/ 2147483647 w 1470"/>
                <a:gd name="T43" fmla="*/ 2147483647 h 462"/>
                <a:gd name="T44" fmla="*/ 2147483647 w 1470"/>
                <a:gd name="T45" fmla="*/ 2147483647 h 462"/>
                <a:gd name="T46" fmla="*/ 2147483647 w 1470"/>
                <a:gd name="T47" fmla="*/ 2147483647 h 462"/>
                <a:gd name="T48" fmla="*/ 2147483647 w 1470"/>
                <a:gd name="T49" fmla="*/ 2147483647 h 462"/>
                <a:gd name="T50" fmla="*/ 2147483647 w 1470"/>
                <a:gd name="T51" fmla="*/ 2147483647 h 462"/>
                <a:gd name="T52" fmla="*/ 2147483647 w 1470"/>
                <a:gd name="T53" fmla="*/ 2147483647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Freeform 56"/>
            <p:cNvSpPr>
              <a:spLocks/>
            </p:cNvSpPr>
            <p:nvPr/>
          </p:nvSpPr>
          <p:spPr bwMode="auto">
            <a:xfrm>
              <a:off x="3200400" y="5697538"/>
              <a:ext cx="669925" cy="74612"/>
            </a:xfrm>
            <a:custGeom>
              <a:avLst/>
              <a:gdLst>
                <a:gd name="T0" fmla="*/ 0 w 1470"/>
                <a:gd name="T1" fmla="*/ 2147483647 h 462"/>
                <a:gd name="T2" fmla="*/ 2147483647 w 1470"/>
                <a:gd name="T3" fmla="*/ 2147483647 h 462"/>
                <a:gd name="T4" fmla="*/ 2147483647 w 1470"/>
                <a:gd name="T5" fmla="*/ 2147483647 h 462"/>
                <a:gd name="T6" fmla="*/ 2147483647 w 1470"/>
                <a:gd name="T7" fmla="*/ 2147483647 h 462"/>
                <a:gd name="T8" fmla="*/ 2147483647 w 1470"/>
                <a:gd name="T9" fmla="*/ 2147483647 h 462"/>
                <a:gd name="T10" fmla="*/ 2147483647 w 1470"/>
                <a:gd name="T11" fmla="*/ 2147483647 h 462"/>
                <a:gd name="T12" fmla="*/ 2147483647 w 1470"/>
                <a:gd name="T13" fmla="*/ 2147483647 h 462"/>
                <a:gd name="T14" fmla="*/ 2147483647 w 1470"/>
                <a:gd name="T15" fmla="*/ 2147483647 h 462"/>
                <a:gd name="T16" fmla="*/ 2147483647 w 1470"/>
                <a:gd name="T17" fmla="*/ 2147483647 h 462"/>
                <a:gd name="T18" fmla="*/ 2147483647 w 1470"/>
                <a:gd name="T19" fmla="*/ 2147483647 h 462"/>
                <a:gd name="T20" fmla="*/ 2147483647 w 1470"/>
                <a:gd name="T21" fmla="*/ 2147483647 h 462"/>
                <a:gd name="T22" fmla="*/ 2147483647 w 1470"/>
                <a:gd name="T23" fmla="*/ 2147483647 h 462"/>
                <a:gd name="T24" fmla="*/ 2147483647 w 1470"/>
                <a:gd name="T25" fmla="*/ 2147483647 h 462"/>
                <a:gd name="T26" fmla="*/ 2147483647 w 1470"/>
                <a:gd name="T27" fmla="*/ 2147483647 h 462"/>
                <a:gd name="T28" fmla="*/ 2147483647 w 1470"/>
                <a:gd name="T29" fmla="*/ 2147483647 h 462"/>
                <a:gd name="T30" fmla="*/ 2147483647 w 1470"/>
                <a:gd name="T31" fmla="*/ 2147483647 h 462"/>
                <a:gd name="T32" fmla="*/ 2147483647 w 1470"/>
                <a:gd name="T33" fmla="*/ 2147483647 h 462"/>
                <a:gd name="T34" fmla="*/ 2147483647 w 1470"/>
                <a:gd name="T35" fmla="*/ 2147483647 h 462"/>
                <a:gd name="T36" fmla="*/ 2147483647 w 1470"/>
                <a:gd name="T37" fmla="*/ 2147483647 h 462"/>
                <a:gd name="T38" fmla="*/ 2147483647 w 1470"/>
                <a:gd name="T39" fmla="*/ 2147483647 h 462"/>
                <a:gd name="T40" fmla="*/ 2147483647 w 1470"/>
                <a:gd name="T41" fmla="*/ 2147483647 h 462"/>
                <a:gd name="T42" fmla="*/ 2147483647 w 1470"/>
                <a:gd name="T43" fmla="*/ 2147483647 h 462"/>
                <a:gd name="T44" fmla="*/ 2147483647 w 1470"/>
                <a:gd name="T45" fmla="*/ 2147483647 h 462"/>
                <a:gd name="T46" fmla="*/ 2147483647 w 1470"/>
                <a:gd name="T47" fmla="*/ 2147483647 h 462"/>
                <a:gd name="T48" fmla="*/ 2147483647 w 1470"/>
                <a:gd name="T49" fmla="*/ 2147483647 h 462"/>
                <a:gd name="T50" fmla="*/ 2147483647 w 1470"/>
                <a:gd name="T51" fmla="*/ 2147483647 h 462"/>
                <a:gd name="T52" fmla="*/ 2147483647 w 1470"/>
                <a:gd name="T53" fmla="*/ 2147483647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44" name="Group 58"/>
            <p:cNvGrpSpPr>
              <a:grpSpLocks/>
            </p:cNvGrpSpPr>
            <p:nvPr/>
          </p:nvGrpSpPr>
          <p:grpSpPr bwMode="auto">
            <a:xfrm>
              <a:off x="2133600" y="4552950"/>
              <a:ext cx="5562600" cy="2152650"/>
              <a:chOff x="1152" y="1536"/>
              <a:chExt cx="2352" cy="1680"/>
            </a:xfrm>
          </p:grpSpPr>
          <p:sp>
            <p:nvSpPr>
              <p:cNvPr id="29753" name="Line 59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4" name="Line 60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5" name="Line 61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6" name="Line 62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45" name="Text Box 63"/>
            <p:cNvSpPr txBox="1">
              <a:spLocks noChangeArrowheads="1"/>
            </p:cNvSpPr>
            <p:nvPr/>
          </p:nvSpPr>
          <p:spPr bwMode="auto">
            <a:xfrm>
              <a:off x="2498725" y="4583113"/>
              <a:ext cx="17399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 u="sng">
                  <a:solidFill>
                    <a:schemeClr val="tx2"/>
                  </a:solidFill>
                </a:rPr>
                <a:t>DFA for L</a:t>
              </a:r>
              <a:r>
                <a:rPr lang="en-US" altLang="en-US" sz="2000" b="1" u="sng">
                  <a:solidFill>
                    <a:schemeClr val="tx2"/>
                  </a:solidFill>
                  <a:sym typeface="Symbol" pitchFamily="28" charset="2"/>
                </a:rPr>
                <a:t>M</a:t>
              </a:r>
              <a:endParaRPr lang="en-US" altLang="en-US" sz="2000" b="1" u="sng">
                <a:solidFill>
                  <a:schemeClr val="tx2"/>
                </a:solidFill>
              </a:endParaRPr>
            </a:p>
          </p:txBody>
        </p:sp>
        <p:sp>
          <p:nvSpPr>
            <p:cNvPr id="29746" name="Line 64"/>
            <p:cNvSpPr>
              <a:spLocks noChangeShapeType="1"/>
            </p:cNvSpPr>
            <p:nvPr/>
          </p:nvSpPr>
          <p:spPr bwMode="auto">
            <a:xfrm>
              <a:off x="1981200" y="56959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7" name="Line 66"/>
            <p:cNvSpPr>
              <a:spLocks noChangeShapeType="1"/>
            </p:cNvSpPr>
            <p:nvPr/>
          </p:nvSpPr>
          <p:spPr bwMode="auto">
            <a:xfrm>
              <a:off x="4800600" y="56499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Text Box 67"/>
            <p:cNvSpPr txBox="1">
              <a:spLocks noChangeArrowheads="1"/>
            </p:cNvSpPr>
            <p:nvPr/>
          </p:nvSpPr>
          <p:spPr bwMode="auto">
            <a:xfrm>
              <a:off x="4937125" y="5334000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/>
                <a:t>a</a:t>
              </a:r>
            </a:p>
          </p:txBody>
        </p:sp>
        <p:sp>
          <p:nvSpPr>
            <p:cNvPr id="29749" name="Oval 70"/>
            <p:cNvSpPr>
              <a:spLocks noChangeArrowheads="1"/>
            </p:cNvSpPr>
            <p:nvPr/>
          </p:nvSpPr>
          <p:spPr bwMode="auto">
            <a:xfrm>
              <a:off x="39624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400"/>
                <a:t>(q</a:t>
              </a:r>
              <a:r>
                <a:rPr lang="en-US" altLang="en-US" sz="1400" baseline="-25000"/>
                <a:t>i</a:t>
              </a:r>
              <a:r>
                <a:rPr lang="en-US" altLang="en-US" sz="1400"/>
                <a:t> ,p</a:t>
              </a:r>
              <a:r>
                <a:rPr lang="en-US" altLang="en-US" sz="1400" baseline="-25000"/>
                <a:t>i</a:t>
              </a:r>
              <a:r>
                <a:rPr lang="en-US" altLang="en-US" sz="1400"/>
                <a:t>)</a:t>
              </a:r>
              <a:endParaRPr lang="en-US" altLang="en-US" sz="1400" baseline="-25000"/>
            </a:p>
          </p:txBody>
        </p:sp>
        <p:sp>
          <p:nvSpPr>
            <p:cNvPr id="29750" name="Oval 71"/>
            <p:cNvSpPr>
              <a:spLocks noChangeArrowheads="1"/>
            </p:cNvSpPr>
            <p:nvPr/>
          </p:nvSpPr>
          <p:spPr bwMode="auto">
            <a:xfrm>
              <a:off x="53340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400"/>
                <a:t>(q</a:t>
              </a:r>
              <a:r>
                <a:rPr lang="en-US" altLang="en-US" sz="1400" baseline="-25000"/>
                <a:t>j</a:t>
              </a:r>
              <a:r>
                <a:rPr lang="en-US" altLang="en-US" sz="1400"/>
                <a:t> ,p</a:t>
              </a:r>
              <a:r>
                <a:rPr lang="en-US" altLang="en-US" sz="1400" baseline="-25000"/>
                <a:t>j</a:t>
              </a:r>
              <a:r>
                <a:rPr lang="en-US" altLang="en-US" sz="1400"/>
                <a:t>)</a:t>
              </a:r>
              <a:endParaRPr lang="en-US" altLang="en-US" sz="1400" baseline="-25000"/>
            </a:p>
          </p:txBody>
        </p:sp>
        <p:sp>
          <p:nvSpPr>
            <p:cNvPr id="29751" name="Oval 72"/>
            <p:cNvSpPr>
              <a:spLocks noChangeArrowheads="1"/>
            </p:cNvSpPr>
            <p:nvPr/>
          </p:nvSpPr>
          <p:spPr bwMode="auto">
            <a:xfrm>
              <a:off x="2286000" y="541020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400"/>
                <a:t>(q</a:t>
              </a:r>
              <a:r>
                <a:rPr lang="en-US" altLang="en-US" sz="1400" baseline="-25000"/>
                <a:t>0</a:t>
              </a:r>
              <a:r>
                <a:rPr lang="en-US" altLang="en-US" sz="1400"/>
                <a:t> ,p</a:t>
              </a:r>
              <a:r>
                <a:rPr lang="en-US" altLang="en-US" sz="1400" baseline="-25000"/>
                <a:t>0</a:t>
              </a:r>
              <a:r>
                <a:rPr lang="en-US" altLang="en-US" sz="1400"/>
                <a:t>)</a:t>
              </a:r>
              <a:endParaRPr lang="en-US" altLang="en-US" sz="1400" baseline="-25000"/>
            </a:p>
          </p:txBody>
        </p:sp>
        <p:sp>
          <p:nvSpPr>
            <p:cNvPr id="29752" name="AutoShape 73"/>
            <p:cNvSpPr>
              <a:spLocks noChangeArrowheads="1"/>
            </p:cNvSpPr>
            <p:nvPr/>
          </p:nvSpPr>
          <p:spPr bwMode="auto">
            <a:xfrm>
              <a:off x="4191000" y="3733800"/>
              <a:ext cx="914400" cy="6858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cxnSp>
        <p:nvCxnSpPr>
          <p:cNvPr id="61" name="Straight Arrow Connector 60"/>
          <p:cNvCxnSpPr>
            <a:stCxn id="29700" idx="5"/>
          </p:cNvCxnSpPr>
          <p:nvPr/>
        </p:nvCxnSpPr>
        <p:spPr bwMode="auto">
          <a:xfrm rot="16200000" flipH="1">
            <a:off x="790576" y="3686175"/>
            <a:ext cx="2112962" cy="1335087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712" idx="4"/>
            <a:endCxn id="29751" idx="0"/>
          </p:cNvCxnSpPr>
          <p:nvPr/>
        </p:nvCxnSpPr>
        <p:spPr bwMode="auto">
          <a:xfrm rot="5400000">
            <a:off x="3141663" y="3011487"/>
            <a:ext cx="2000250" cy="2797175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>
            <a:off x="2133600" y="3429000"/>
            <a:ext cx="1981200" cy="19812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9749" idx="0"/>
          </p:cNvCxnSpPr>
          <p:nvPr/>
        </p:nvCxnSpPr>
        <p:spPr bwMode="auto">
          <a:xfrm rot="10800000" flipV="1">
            <a:off x="4419600" y="3429000"/>
            <a:ext cx="2057400" cy="196215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 bwMode="auto">
          <a:xfrm>
            <a:off x="3352800" y="3429000"/>
            <a:ext cx="2286000" cy="19050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9725" idx="3"/>
          </p:cNvCxnSpPr>
          <p:nvPr/>
        </p:nvCxnSpPr>
        <p:spPr bwMode="auto">
          <a:xfrm rot="5400000">
            <a:off x="5606257" y="3569493"/>
            <a:ext cx="1949450" cy="1579563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>
            <a:off x="4114800" y="2590800"/>
            <a:ext cx="2667000" cy="20574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9728" idx="3"/>
            <a:endCxn id="29740" idx="0"/>
          </p:cNvCxnSpPr>
          <p:nvPr/>
        </p:nvCxnSpPr>
        <p:spPr bwMode="auto">
          <a:xfrm rot="5400000">
            <a:off x="6515100" y="3084513"/>
            <a:ext cx="2058987" cy="1220788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4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790A34-0088-4513-A92C-D90136702DA3}" type="slidenum">
              <a:rPr lang="en-US" altLang="en-US" sz="1400" smtClean="0">
                <a:latin typeface="Times New Roman" pitchFamily="18" charset="0"/>
              </a:rPr>
              <a:pPr/>
              <a:t>13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r>
              <a:rPr lang="en-US" altLang="en-US" sz="3600" smtClean="0">
                <a:solidFill>
                  <a:srgbClr val="33CC33"/>
                </a:solidFill>
              </a:rPr>
              <a:t>Example</a:t>
            </a:r>
            <a:r>
              <a:rPr lang="en-US" altLang="en-US" sz="3600" smtClean="0"/>
              <a:t>: Product DFA for Intersection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A</a:t>
            </a:r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C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B</a:t>
            </a: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D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400">
              <a:latin typeface="Tahoma" pitchFamily="28" charset="0"/>
            </a:endParaRPr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400">
              <a:latin typeface="Tahoma" pitchFamily="28" charset="0"/>
            </a:endParaRPr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731" name="AutoShape 10"/>
          <p:cNvCxnSpPr>
            <a:cxnSpLocks noChangeShapeType="1"/>
          </p:cNvCxnSpPr>
          <p:nvPr/>
        </p:nvCxnSpPr>
        <p:spPr bwMode="auto">
          <a:xfrm rot="-54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AutoShape 11"/>
          <p:cNvCxnSpPr>
            <a:cxnSpLocks noChangeShapeType="1"/>
            <a:stCxn id="30729" idx="3"/>
            <a:endCxn id="30724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3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0, 1</a:t>
            </a:r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738" name="AutoShape 17"/>
          <p:cNvCxnSpPr>
            <a:cxnSpLocks noChangeShapeType="1"/>
          </p:cNvCxnSpPr>
          <p:nvPr/>
        </p:nvCxnSpPr>
        <p:spPr bwMode="auto">
          <a:xfrm rot="-54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9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740" name="AutoShape 19"/>
          <p:cNvCxnSpPr>
            <a:cxnSpLocks noChangeShapeType="1"/>
          </p:cNvCxnSpPr>
          <p:nvPr/>
        </p:nvCxnSpPr>
        <p:spPr bwMode="auto">
          <a:xfrm rot="-54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1" name="AutoShape 20"/>
          <p:cNvCxnSpPr>
            <a:cxnSpLocks noChangeShapeType="1"/>
            <a:stCxn id="30727" idx="3"/>
            <a:endCxn id="30728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2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sp>
        <p:nvSpPr>
          <p:cNvPr id="30743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sp>
        <p:nvSpPr>
          <p:cNvPr id="30744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sp>
        <p:nvSpPr>
          <p:cNvPr id="30745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sp>
        <p:nvSpPr>
          <p:cNvPr id="30746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[A,C]</a:t>
            </a:r>
          </a:p>
        </p:txBody>
      </p:sp>
      <p:sp>
        <p:nvSpPr>
          <p:cNvPr id="30747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[A,D]</a:t>
            </a:r>
          </a:p>
        </p:txBody>
      </p:sp>
      <p:sp>
        <p:nvSpPr>
          <p:cNvPr id="30748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sp>
        <p:nvSpPr>
          <p:cNvPr id="30751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[B,C]</a:t>
            </a:r>
          </a:p>
        </p:txBody>
      </p:sp>
      <p:sp>
        <p:nvSpPr>
          <p:cNvPr id="30752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cxnSp>
        <p:nvCxnSpPr>
          <p:cNvPr id="30754" name="AutoShape 33"/>
          <p:cNvCxnSpPr>
            <a:cxnSpLocks noChangeShapeType="1"/>
            <a:stCxn id="30747" idx="7"/>
            <a:endCxn id="30747" idx="1"/>
          </p:cNvCxnSpPr>
          <p:nvPr/>
        </p:nvCxnSpPr>
        <p:spPr bwMode="auto">
          <a:xfrm rot="-54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5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sp>
        <p:nvSpPr>
          <p:cNvPr id="30756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cxnSp>
        <p:nvCxnSpPr>
          <p:cNvPr id="30758" name="AutoShape 37"/>
          <p:cNvCxnSpPr>
            <a:cxnSpLocks noChangeShapeType="1"/>
            <a:stCxn id="30751" idx="6"/>
            <a:endCxn id="30747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9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cxnSp>
        <p:nvCxnSpPr>
          <p:cNvPr id="30760" name="AutoShape 39"/>
          <p:cNvCxnSpPr>
            <a:cxnSpLocks noChangeShapeType="1"/>
            <a:stCxn id="30751" idx="1"/>
            <a:endCxn id="30746" idx="3"/>
          </p:cNvCxnSpPr>
          <p:nvPr/>
        </p:nvCxnSpPr>
        <p:spPr bwMode="auto">
          <a:xfrm rot="-54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1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sp>
        <p:nvSpPr>
          <p:cNvPr id="30762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[B,D]</a:t>
            </a:r>
          </a:p>
        </p:txBody>
      </p:sp>
      <p:sp>
        <p:nvSpPr>
          <p:cNvPr id="30763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cxnSp>
        <p:nvCxnSpPr>
          <p:cNvPr id="30765" name="AutoShape 44"/>
          <p:cNvCxnSpPr>
            <a:cxnSpLocks noChangeShapeType="1"/>
            <a:stCxn id="30762" idx="3"/>
            <a:endCxn id="30746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6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sp>
        <p:nvSpPr>
          <p:cNvPr id="30767" name="Oval 46"/>
          <p:cNvSpPr>
            <a:spLocks noChangeArrowheads="1"/>
          </p:cNvSpPr>
          <p:nvPr/>
        </p:nvSpPr>
        <p:spPr bwMode="auto">
          <a:xfrm>
            <a:off x="49530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400">
              <a:latin typeface="Tahoma" pitchFamily="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10AF0B-9265-4829-840C-E1DFC4318CB1}" type="slidenum">
              <a:rPr lang="en-US" altLang="en-US" sz="1400" smtClean="0"/>
              <a:pPr/>
              <a:t>14</a:t>
            </a:fld>
            <a:endParaRPr lang="en-US" altLang="en-US" sz="14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RLs are closed under set difference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observe:</a:t>
            </a:r>
          </a:p>
          <a:p>
            <a:pPr lvl="1" eaLnBrk="1" hangingPunct="1"/>
            <a:r>
              <a:rPr lang="en-US" altLang="en-US" smtClean="0"/>
              <a:t>L - M = L </a:t>
            </a:r>
            <a:r>
              <a:rPr lang="en-US" altLang="en-US" smtClean="0">
                <a:cs typeface="Arial" charset="0"/>
              </a:rPr>
              <a:t>∩ M</a:t>
            </a:r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Therefore, L - M is also regular</a:t>
            </a: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895600" y="227511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Callout 2 5"/>
          <p:cNvSpPr>
            <a:spLocks/>
          </p:cNvSpPr>
          <p:nvPr/>
        </p:nvSpPr>
        <p:spPr bwMode="auto">
          <a:xfrm>
            <a:off x="3810000" y="1524000"/>
            <a:ext cx="3200400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787"/>
              <a:gd name="adj6" fmla="val -3225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/>
              <a:t>Closed under intersection</a:t>
            </a:r>
          </a:p>
        </p:txBody>
      </p:sp>
      <p:sp>
        <p:nvSpPr>
          <p:cNvPr id="7" name="Line Callout 2 6"/>
          <p:cNvSpPr>
            <a:spLocks/>
          </p:cNvSpPr>
          <p:nvPr/>
        </p:nvSpPr>
        <p:spPr bwMode="auto">
          <a:xfrm>
            <a:off x="4343400" y="2057400"/>
            <a:ext cx="26670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713"/>
              <a:gd name="adj6" fmla="val -38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/>
              <a:t>Closed under complementation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1295400" y="2933700"/>
            <a:ext cx="685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" y="6096000"/>
            <a:ext cx="42037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How can this be proved using FAs?</a:t>
            </a:r>
          </a:p>
        </p:txBody>
      </p:sp>
    </p:spTree>
    <p:extLst>
      <p:ext uri="{BB962C8B-B14F-4D97-AF65-F5344CB8AC3E}">
        <p14:creationId xmlns:p14="http://schemas.microsoft.com/office/powerpoint/2010/main" val="3170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  <p:bldP spid="6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0F71DC-2499-44E3-9746-6CBDAD08D085}" type="slidenum">
              <a:rPr lang="en-US" altLang="en-US" sz="1400" smtClean="0">
                <a:latin typeface="Times New Roman" pitchFamily="18" charset="0"/>
              </a:rPr>
              <a:pPr/>
              <a:t>15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 altLang="en-US" smtClean="0"/>
              <a:t>Let </a:t>
            </a:r>
            <a:r>
              <a:rPr lang="en-US" altLang="en-US" smtClean="0">
                <a:solidFill>
                  <a:srgbClr val="FF0000"/>
                </a:solidFill>
              </a:rPr>
              <a:t>A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FF0000"/>
                </a:solidFill>
              </a:rPr>
              <a:t>B</a:t>
            </a:r>
            <a:r>
              <a:rPr lang="en-US" altLang="en-US" smtClean="0"/>
              <a:t> be DFA’s whose languages are L and M, respectively.</a:t>
            </a:r>
          </a:p>
          <a:p>
            <a:r>
              <a:rPr lang="en-US" altLang="en-US" smtClean="0"/>
              <a:t>Construct another DFA </a:t>
            </a:r>
            <a:r>
              <a:rPr lang="en-US" altLang="en-US" smtClean="0">
                <a:solidFill>
                  <a:srgbClr val="FF0000"/>
                </a:solidFill>
              </a:rPr>
              <a:t>C</a:t>
            </a:r>
            <a:r>
              <a:rPr lang="en-US" altLang="en-US" smtClean="0"/>
              <a:t>, the product automaton of </a:t>
            </a:r>
            <a:r>
              <a:rPr lang="en-US" altLang="en-US" smtClean="0">
                <a:solidFill>
                  <a:srgbClr val="FF0000"/>
                </a:solidFill>
              </a:rPr>
              <a:t>A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FF0000"/>
                </a:solidFill>
              </a:rPr>
              <a:t>B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Make the final states of </a:t>
            </a:r>
            <a:r>
              <a:rPr lang="en-US" altLang="en-US" smtClean="0">
                <a:solidFill>
                  <a:srgbClr val="FF0000"/>
                </a:solidFill>
              </a:rPr>
              <a:t>C</a:t>
            </a:r>
            <a:r>
              <a:rPr lang="en-US" altLang="en-US" smtClean="0"/>
              <a:t> be the pairs where </a:t>
            </a:r>
            <a:r>
              <a:rPr lang="en-US" altLang="en-US" smtClean="0">
                <a:solidFill>
                  <a:srgbClr val="FF0000"/>
                </a:solidFill>
              </a:rPr>
              <a:t>A</a:t>
            </a:r>
            <a:r>
              <a:rPr lang="en-US" altLang="en-US" smtClean="0"/>
              <a:t>-state is final but </a:t>
            </a:r>
            <a:r>
              <a:rPr lang="en-US" altLang="en-US" smtClean="0">
                <a:solidFill>
                  <a:srgbClr val="FF0000"/>
                </a:solidFill>
              </a:rPr>
              <a:t>B</a:t>
            </a:r>
            <a:r>
              <a:rPr lang="en-US" altLang="en-US" smtClean="0"/>
              <a:t>-state is not.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3338" y="7699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 smtClean="0"/>
              <a:t>DFA construction for </a:t>
            </a:r>
            <a:r>
              <a:rPr lang="en-US" altLang="en-US" kern="0" dirty="0" smtClean="0">
                <a:cs typeface="Arial" charset="0"/>
              </a:rPr>
              <a:t>L- M</a:t>
            </a:r>
          </a:p>
        </p:txBody>
      </p:sp>
    </p:spTree>
    <p:extLst>
      <p:ext uri="{BB962C8B-B14F-4D97-AF65-F5344CB8AC3E}">
        <p14:creationId xmlns:p14="http://schemas.microsoft.com/office/powerpoint/2010/main" val="21223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D9721-2263-4659-946D-6EB0A9FB9470}" type="slidenum">
              <a:rPr lang="en-US" altLang="en-US" sz="1400" smtClean="0">
                <a:latin typeface="Times New Roman" pitchFamily="18" charset="0"/>
              </a:rPr>
              <a:pPr/>
              <a:t>16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solidFill>
                  <a:srgbClr val="33CC33"/>
                </a:solidFill>
              </a:rPr>
              <a:t>Example</a:t>
            </a:r>
            <a:r>
              <a:rPr lang="en-US" altLang="en-US" smtClean="0"/>
              <a:t>: Product DFA for Difference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A</a:t>
            </a:r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C</a:t>
            </a:r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B</a:t>
            </a:r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D</a:t>
            </a:r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400">
              <a:latin typeface="Tahoma" pitchFamily="28" charset="0"/>
            </a:endParaRPr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400">
              <a:latin typeface="Tahoma" pitchFamily="28" charset="0"/>
            </a:endParaRP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3803" name="AutoShape 10"/>
          <p:cNvCxnSpPr>
            <a:cxnSpLocks noChangeShapeType="1"/>
          </p:cNvCxnSpPr>
          <p:nvPr/>
        </p:nvCxnSpPr>
        <p:spPr bwMode="auto">
          <a:xfrm rot="-54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4" name="AutoShape 11"/>
          <p:cNvCxnSpPr>
            <a:cxnSpLocks noChangeShapeType="1"/>
            <a:stCxn id="33801" idx="3"/>
            <a:endCxn id="33796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0, 1</a:t>
            </a:r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3810" name="AutoShape 17"/>
          <p:cNvCxnSpPr>
            <a:cxnSpLocks noChangeShapeType="1"/>
          </p:cNvCxnSpPr>
          <p:nvPr/>
        </p:nvCxnSpPr>
        <p:spPr bwMode="auto">
          <a:xfrm rot="-54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3812" name="AutoShape 19"/>
          <p:cNvCxnSpPr>
            <a:cxnSpLocks noChangeShapeType="1"/>
          </p:cNvCxnSpPr>
          <p:nvPr/>
        </p:nvCxnSpPr>
        <p:spPr bwMode="auto">
          <a:xfrm rot="-54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3" name="AutoShape 20"/>
          <p:cNvCxnSpPr>
            <a:cxnSpLocks noChangeShapeType="1"/>
            <a:stCxn id="33799" idx="3"/>
            <a:endCxn id="33800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sp>
        <p:nvSpPr>
          <p:cNvPr id="33818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[A,C]</a:t>
            </a:r>
          </a:p>
        </p:txBody>
      </p:sp>
      <p:sp>
        <p:nvSpPr>
          <p:cNvPr id="33819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[A,D]</a:t>
            </a:r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sp>
        <p:nvSpPr>
          <p:cNvPr id="33823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[B,C]</a:t>
            </a:r>
          </a:p>
        </p:txBody>
      </p:sp>
      <p:sp>
        <p:nvSpPr>
          <p:cNvPr id="33824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cxnSp>
        <p:nvCxnSpPr>
          <p:cNvPr id="33826" name="AutoShape 33"/>
          <p:cNvCxnSpPr>
            <a:cxnSpLocks noChangeShapeType="1"/>
            <a:stCxn id="33819" idx="7"/>
            <a:endCxn id="33819" idx="1"/>
          </p:cNvCxnSpPr>
          <p:nvPr/>
        </p:nvCxnSpPr>
        <p:spPr bwMode="auto">
          <a:xfrm rot="-54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27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sp>
        <p:nvSpPr>
          <p:cNvPr id="33828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cxnSp>
        <p:nvCxnSpPr>
          <p:cNvPr id="33830" name="AutoShape 37"/>
          <p:cNvCxnSpPr>
            <a:cxnSpLocks noChangeShapeType="1"/>
            <a:stCxn id="33823" idx="6"/>
            <a:endCxn id="33819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31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cxnSp>
        <p:nvCxnSpPr>
          <p:cNvPr id="33832" name="AutoShape 39"/>
          <p:cNvCxnSpPr>
            <a:cxnSpLocks noChangeShapeType="1"/>
            <a:stCxn id="33823" idx="1"/>
            <a:endCxn id="33818" idx="3"/>
          </p:cNvCxnSpPr>
          <p:nvPr/>
        </p:nvCxnSpPr>
        <p:spPr bwMode="auto">
          <a:xfrm rot="-54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33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sp>
        <p:nvSpPr>
          <p:cNvPr id="33834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itchFamily="28" charset="0"/>
              </a:rPr>
              <a:t>[B,D]</a:t>
            </a:r>
          </a:p>
        </p:txBody>
      </p:sp>
      <p:sp>
        <p:nvSpPr>
          <p:cNvPr id="33835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0</a:t>
            </a:r>
          </a:p>
        </p:txBody>
      </p:sp>
      <p:cxnSp>
        <p:nvCxnSpPr>
          <p:cNvPr id="33837" name="AutoShape 44"/>
          <p:cNvCxnSpPr>
            <a:cxnSpLocks noChangeShapeType="1"/>
            <a:stCxn id="33834" idx="3"/>
            <a:endCxn id="33818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38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28" charset="0"/>
              </a:rPr>
              <a:t>1</a:t>
            </a:r>
          </a:p>
        </p:txBody>
      </p:sp>
      <p:sp>
        <p:nvSpPr>
          <p:cNvPr id="33839" name="Oval 46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400">
              <a:latin typeface="Tahoma" pitchFamily="28" charset="0"/>
            </a:endParaRP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5470525" y="5062538"/>
            <a:ext cx="3173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solidFill>
                  <a:srgbClr val="3366FF"/>
                </a:solidFill>
                <a:latin typeface="Tahoma" pitchFamily="28" charset="0"/>
              </a:rPr>
              <a:t>Notice</a:t>
            </a:r>
            <a:r>
              <a:rPr lang="en-US" altLang="en-US" sz="2400">
                <a:latin typeface="Tahoma" pitchFamily="28" charset="0"/>
              </a:rPr>
              <a:t>: difference</a:t>
            </a:r>
          </a:p>
          <a:p>
            <a:r>
              <a:rPr lang="en-US" altLang="en-US" sz="2400">
                <a:latin typeface="Tahoma" pitchFamily="28" charset="0"/>
              </a:rPr>
              <a:t>is the empty language</a:t>
            </a:r>
          </a:p>
        </p:txBody>
      </p:sp>
    </p:spTree>
    <p:extLst>
      <p:ext uri="{BB962C8B-B14F-4D97-AF65-F5344CB8AC3E}">
        <p14:creationId xmlns:p14="http://schemas.microsoft.com/office/powerpoint/2010/main" val="426521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9A3764-1327-4F76-871A-712307F65F26}" type="slidenum">
              <a:rPr lang="en-US" altLang="en-US" sz="1400" smtClean="0"/>
              <a:pPr/>
              <a:t>17</a:t>
            </a:fld>
            <a:endParaRPr lang="en-US" altLang="en-US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RLs are closed under reversal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altLang="en-US" smtClean="0"/>
              <a:t>Reversal of a string w is denoted by w</a:t>
            </a:r>
            <a:r>
              <a:rPr lang="en-US" altLang="en-US" baseline="30000" smtClean="0"/>
              <a:t>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E.g., w=00111, w</a:t>
            </a:r>
            <a:r>
              <a:rPr lang="en-US" altLang="en-US" baseline="30000" smtClean="0"/>
              <a:t>R</a:t>
            </a:r>
            <a:r>
              <a:rPr lang="en-US" altLang="en-US" smtClean="0"/>
              <a:t>=11100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altLang="en-US" u="sng" smtClean="0"/>
              <a:t>Reversal of a language: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</a:t>
            </a:r>
            <a:r>
              <a:rPr lang="en-US" altLang="en-US" baseline="30000" smtClean="0"/>
              <a:t>R</a:t>
            </a:r>
            <a:r>
              <a:rPr lang="en-US" altLang="en-US" smtClean="0"/>
              <a:t> = The language generated by reversing </a:t>
            </a:r>
            <a:r>
              <a:rPr lang="en-US" altLang="en-US" u="sng" smtClean="0"/>
              <a:t>all</a:t>
            </a:r>
            <a:r>
              <a:rPr lang="en-US" altLang="en-US" smtClean="0"/>
              <a:t> strings in L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altLang="en-US" u="sng" smtClean="0"/>
              <a:t>Theorem:</a:t>
            </a:r>
            <a:r>
              <a:rPr lang="en-US" altLang="en-US" smtClean="0"/>
              <a:t> If L is regular, then L</a:t>
            </a:r>
            <a:r>
              <a:rPr lang="en-US" altLang="en-US" baseline="30000" smtClean="0"/>
              <a:t>R</a:t>
            </a:r>
            <a:r>
              <a:rPr lang="en-US" altLang="en-US" smtClean="0"/>
              <a:t> is also regular</a:t>
            </a:r>
          </a:p>
        </p:txBody>
      </p:sp>
    </p:spTree>
    <p:extLst>
      <p:ext uri="{BB962C8B-B14F-4D97-AF65-F5344CB8AC3E}">
        <p14:creationId xmlns:p14="http://schemas.microsoft.com/office/powerpoint/2010/main" val="130714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4F92113-1B4F-4EAD-B6DC-5E4A06D43772}" type="slidenum">
              <a:rPr lang="en-US" altLang="en-US" sz="1400" smtClean="0"/>
              <a:pPr/>
              <a:t>18</a:t>
            </a:fld>
            <a:endParaRPr lang="en-US" altLang="en-US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altLang="en-US" sz="4000" smtClean="0">
                <a:ea typeface="ＭＳ Ｐゴシック" pitchFamily="28" charset="-128"/>
              </a:rPr>
              <a:t> </a:t>
            </a:r>
            <a:r>
              <a:rPr lang="en-US" altLang="en-US" smtClean="0"/>
              <a:t>-NFA Construction for L</a:t>
            </a:r>
            <a:r>
              <a:rPr lang="en-US" altLang="en-US" baseline="30000" smtClean="0"/>
              <a:t>R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q</a:t>
            </a:r>
            <a:r>
              <a:rPr lang="en-US" altLang="en-US" sz="1400" baseline="-25000"/>
              <a:t>0</a:t>
            </a:r>
            <a:endParaRPr lang="en-US" altLang="en-US" sz="1400"/>
          </a:p>
        </p:txBody>
      </p:sp>
      <p:sp>
        <p:nvSpPr>
          <p:cNvPr id="35845" name="Oval 6"/>
          <p:cNvSpPr>
            <a:spLocks noChangeArrowheads="1"/>
          </p:cNvSpPr>
          <p:nvPr/>
        </p:nvSpPr>
        <p:spPr bwMode="auto">
          <a:xfrm>
            <a:off x="54102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q</a:t>
            </a:r>
            <a:r>
              <a:rPr lang="en-US" altLang="en-US" sz="1400" baseline="-25000"/>
              <a:t>F1</a:t>
            </a:r>
            <a:endParaRPr lang="en-US" altLang="en-US" sz="1400"/>
          </a:p>
        </p:txBody>
      </p:sp>
      <p:sp>
        <p:nvSpPr>
          <p:cNvPr id="35846" name="Oval 7"/>
          <p:cNvSpPr>
            <a:spLocks noChangeArrowheads="1"/>
          </p:cNvSpPr>
          <p:nvPr/>
        </p:nvSpPr>
        <p:spPr bwMode="auto">
          <a:xfrm>
            <a:off x="5334000" y="2895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5410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q</a:t>
            </a:r>
            <a:r>
              <a:rPr lang="en-US" altLang="en-US" sz="1400" baseline="-25000"/>
              <a:t>F2</a:t>
            </a:r>
            <a:endParaRPr lang="en-US" altLang="en-US" sz="1400"/>
          </a:p>
        </p:txBody>
      </p:sp>
      <p:sp>
        <p:nvSpPr>
          <p:cNvPr id="35848" name="Oval 12"/>
          <p:cNvSpPr>
            <a:spLocks noChangeArrowheads="1"/>
          </p:cNvSpPr>
          <p:nvPr/>
        </p:nvSpPr>
        <p:spPr bwMode="auto">
          <a:xfrm>
            <a:off x="54102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q</a:t>
            </a:r>
            <a:r>
              <a:rPr lang="en-US" altLang="en-US" sz="1400" baseline="-25000"/>
              <a:t>Fk</a:t>
            </a:r>
            <a:endParaRPr lang="en-US" altLang="en-US" sz="1400"/>
          </a:p>
        </p:txBody>
      </p:sp>
      <p:sp>
        <p:nvSpPr>
          <p:cNvPr id="35849" name="Oval 13"/>
          <p:cNvSpPr>
            <a:spLocks noChangeArrowheads="1"/>
          </p:cNvSpPr>
          <p:nvPr/>
        </p:nvSpPr>
        <p:spPr bwMode="auto">
          <a:xfrm>
            <a:off x="5334000" y="3657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50" name="Oval 14"/>
          <p:cNvSpPr>
            <a:spLocks noChangeArrowheads="1"/>
          </p:cNvSpPr>
          <p:nvPr/>
        </p:nvSpPr>
        <p:spPr bwMode="auto">
          <a:xfrm>
            <a:off x="5334000" y="4800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51" name="Text Box 15"/>
          <p:cNvSpPr txBox="1">
            <a:spLocks noChangeArrowheads="1"/>
          </p:cNvSpPr>
          <p:nvPr/>
        </p:nvSpPr>
        <p:spPr bwMode="auto">
          <a:xfrm rot="5400000">
            <a:off x="5394325" y="425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/>
              <a:t>…</a:t>
            </a:r>
          </a:p>
        </p:txBody>
      </p:sp>
      <p:sp>
        <p:nvSpPr>
          <p:cNvPr id="35852" name="Freeform 17"/>
          <p:cNvSpPr>
            <a:spLocks/>
          </p:cNvSpPr>
          <p:nvPr/>
        </p:nvSpPr>
        <p:spPr bwMode="auto">
          <a:xfrm>
            <a:off x="2965450" y="3098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Freeform 19"/>
          <p:cNvSpPr>
            <a:spLocks/>
          </p:cNvSpPr>
          <p:nvPr/>
        </p:nvSpPr>
        <p:spPr bwMode="auto">
          <a:xfrm flipV="1">
            <a:off x="2895600" y="4114800"/>
            <a:ext cx="2362200" cy="914400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Oval 20"/>
          <p:cNvSpPr>
            <a:spLocks noChangeArrowheads="1"/>
          </p:cNvSpPr>
          <p:nvPr/>
        </p:nvSpPr>
        <p:spPr bwMode="auto">
          <a:xfrm>
            <a:off x="36576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q</a:t>
            </a:r>
            <a:r>
              <a:rPr lang="en-US" altLang="en-US" sz="1400" baseline="-25000"/>
              <a:t>i</a:t>
            </a:r>
            <a:endParaRPr lang="en-US" altLang="en-US" sz="1400"/>
          </a:p>
        </p:txBody>
      </p:sp>
      <p:sp>
        <p:nvSpPr>
          <p:cNvPr id="35855" name="Oval 21"/>
          <p:cNvSpPr>
            <a:spLocks noChangeArrowheads="1"/>
          </p:cNvSpPr>
          <p:nvPr/>
        </p:nvSpPr>
        <p:spPr bwMode="auto">
          <a:xfrm>
            <a:off x="44196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en-US" sz="1400"/>
              <a:t>q</a:t>
            </a:r>
            <a:r>
              <a:rPr lang="en-US" altLang="en-US" sz="1400" baseline="-25000"/>
              <a:t>j</a:t>
            </a:r>
            <a:endParaRPr lang="en-US" altLang="en-US" sz="1400"/>
          </a:p>
        </p:txBody>
      </p:sp>
      <p:sp>
        <p:nvSpPr>
          <p:cNvPr id="35856" name="Line 22"/>
          <p:cNvSpPr>
            <a:spLocks noChangeShapeType="1"/>
          </p:cNvSpPr>
          <p:nvPr/>
        </p:nvSpPr>
        <p:spPr bwMode="auto">
          <a:xfrm>
            <a:off x="40386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23"/>
          <p:cNvSpPr txBox="1">
            <a:spLocks noChangeArrowheads="1"/>
          </p:cNvSpPr>
          <p:nvPr/>
        </p:nvSpPr>
        <p:spPr bwMode="auto">
          <a:xfrm>
            <a:off x="4098925" y="3657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a</a:t>
            </a:r>
            <a:endParaRPr lang="en-US" altLang="en-US" sz="2000"/>
          </a:p>
        </p:txBody>
      </p:sp>
      <p:grpSp>
        <p:nvGrpSpPr>
          <p:cNvPr id="35858" name="Group 28"/>
          <p:cNvGrpSpPr>
            <a:grpSpLocks/>
          </p:cNvGrpSpPr>
          <p:nvPr/>
        </p:nvGrpSpPr>
        <p:grpSpPr bwMode="auto">
          <a:xfrm>
            <a:off x="2286000" y="2743200"/>
            <a:ext cx="3733800" cy="2667000"/>
            <a:chOff x="1152" y="1536"/>
            <a:chExt cx="2352" cy="1680"/>
          </a:xfrm>
        </p:grpSpPr>
        <p:sp>
          <p:nvSpPr>
            <p:cNvPr id="35892" name="Line 24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3" name="Line 25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4" name="Line 26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5" name="Line 27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9" name="Text Box 30"/>
          <p:cNvSpPr txBox="1">
            <a:spLocks noChangeArrowheads="1"/>
          </p:cNvSpPr>
          <p:nvPr/>
        </p:nvSpPr>
        <p:spPr bwMode="auto">
          <a:xfrm>
            <a:off x="2270125" y="2762250"/>
            <a:ext cx="1271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6600"/>
                </a:solidFill>
              </a:rPr>
              <a:t>DFA for L</a:t>
            </a:r>
            <a:endParaRPr lang="en-US" altLang="en-US" sz="2000"/>
          </a:p>
        </p:txBody>
      </p:sp>
      <p:sp>
        <p:nvSpPr>
          <p:cNvPr id="35860" name="Line 31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057400" y="2068513"/>
            <a:ext cx="5999163" cy="3494087"/>
            <a:chOff x="1296" y="1303"/>
            <a:chExt cx="3779" cy="2201"/>
          </a:xfrm>
        </p:grpSpPr>
        <p:grpSp>
          <p:nvGrpSpPr>
            <p:cNvPr id="35886" name="Group 44"/>
            <p:cNvGrpSpPr>
              <a:grpSpLocks/>
            </p:cNvGrpSpPr>
            <p:nvPr/>
          </p:nvGrpSpPr>
          <p:grpSpPr bwMode="auto">
            <a:xfrm>
              <a:off x="1296" y="1536"/>
              <a:ext cx="3216" cy="1968"/>
              <a:chOff x="1296" y="1536"/>
              <a:chExt cx="3216" cy="1968"/>
            </a:xfrm>
          </p:grpSpPr>
          <p:sp>
            <p:nvSpPr>
              <p:cNvPr id="35888" name="Line 40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0" cy="19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9" name="Line 41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0" name="Line 42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19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1" name="Line 43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87" name="Text Box 45"/>
            <p:cNvSpPr txBox="1">
              <a:spLocks noChangeArrowheads="1"/>
            </p:cNvSpPr>
            <p:nvPr/>
          </p:nvSpPr>
          <p:spPr bwMode="auto">
            <a:xfrm>
              <a:off x="3711" y="1303"/>
              <a:ext cx="1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New </a:t>
              </a:r>
              <a:r>
                <a:rPr lang="en-US" altLang="en-US" sz="2000">
                  <a:solidFill>
                    <a:schemeClr val="hlink"/>
                  </a:solidFill>
                  <a:sym typeface="Symbol" pitchFamily="28" charset="2"/>
                </a:rPr>
                <a:t></a:t>
              </a:r>
              <a:r>
                <a:rPr lang="en-US" altLang="en-US" sz="2000">
                  <a:solidFill>
                    <a:schemeClr val="hlink"/>
                  </a:solidFill>
                </a:rPr>
                <a:t>-NFA for L</a:t>
              </a:r>
              <a:r>
                <a:rPr lang="en-US" altLang="en-US" sz="2000" baseline="30000">
                  <a:solidFill>
                    <a:schemeClr val="hlink"/>
                  </a:solidFill>
                </a:rPr>
                <a:t>R</a:t>
              </a:r>
              <a:endParaRPr lang="en-US" altLang="en-US" sz="2000"/>
            </a:p>
          </p:txBody>
        </p:sp>
      </p:grpSp>
      <p:sp>
        <p:nvSpPr>
          <p:cNvPr id="220206" name="Text Box 46"/>
          <p:cNvSpPr txBox="1">
            <a:spLocks noChangeArrowheads="1"/>
          </p:cNvSpPr>
          <p:nvPr/>
        </p:nvSpPr>
        <p:spPr bwMode="auto">
          <a:xfrm>
            <a:off x="7315200" y="3657600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New start</a:t>
            </a:r>
          </a:p>
          <a:p>
            <a:r>
              <a:rPr lang="en-US" altLang="en-US" sz="2000"/>
              <a:t>state</a:t>
            </a:r>
          </a:p>
        </p:txBody>
      </p:sp>
      <p:sp>
        <p:nvSpPr>
          <p:cNvPr id="30758" name="Freeform 36"/>
          <p:cNvSpPr>
            <a:spLocks/>
          </p:cNvSpPr>
          <p:nvPr/>
        </p:nvSpPr>
        <p:spPr bwMode="auto">
          <a:xfrm>
            <a:off x="4038600" y="4038600"/>
            <a:ext cx="381000" cy="76200"/>
          </a:xfrm>
          <a:custGeom>
            <a:avLst/>
            <a:gdLst>
              <a:gd name="T0" fmla="*/ 2147483647 w 240"/>
              <a:gd name="T1" fmla="*/ 0 h 48"/>
              <a:gd name="T2" fmla="*/ 2147483647 w 240"/>
              <a:gd name="T3" fmla="*/ 2147483647 h 48"/>
              <a:gd name="T4" fmla="*/ 0 w 240"/>
              <a:gd name="T5" fmla="*/ 0 h 48"/>
              <a:gd name="T6" fmla="*/ 0 60000 65536"/>
              <a:gd name="T7" fmla="*/ 0 60000 65536"/>
              <a:gd name="T8" fmla="*/ 0 60000 65536"/>
              <a:gd name="T9" fmla="*/ 0 w 240"/>
              <a:gd name="T10" fmla="*/ 0 h 48"/>
              <a:gd name="T11" fmla="*/ 240 w 24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">
                <a:moveTo>
                  <a:pt x="240" y="0"/>
                </a:moveTo>
                <a:cubicBezTo>
                  <a:pt x="188" y="24"/>
                  <a:pt x="136" y="48"/>
                  <a:pt x="96" y="48"/>
                </a:cubicBezTo>
                <a:cubicBezTo>
                  <a:pt x="56" y="48"/>
                  <a:pt x="28" y="24"/>
                  <a:pt x="0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Oval 37"/>
          <p:cNvSpPr>
            <a:spLocks noChangeArrowheads="1"/>
          </p:cNvSpPr>
          <p:nvPr/>
        </p:nvSpPr>
        <p:spPr bwMode="auto">
          <a:xfrm>
            <a:off x="2514600" y="3657600"/>
            <a:ext cx="533400" cy="533400"/>
          </a:xfrm>
          <a:prstGeom prst="ellipse">
            <a:avLst/>
          </a:prstGeom>
          <a:solidFill>
            <a:srgbClr val="FFCC99">
              <a:alpha val="10196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5867400" y="3151188"/>
            <a:ext cx="1524000" cy="1801812"/>
            <a:chOff x="5867400" y="3151188"/>
            <a:chExt cx="1524000" cy="1801812"/>
          </a:xfrm>
        </p:grpSpPr>
        <p:sp>
          <p:nvSpPr>
            <p:cNvPr id="35878" name="Oval 32"/>
            <p:cNvSpPr>
              <a:spLocks noChangeArrowheads="1"/>
            </p:cNvSpPr>
            <p:nvPr/>
          </p:nvSpPr>
          <p:spPr bwMode="auto">
            <a:xfrm>
              <a:off x="6553200" y="3733800"/>
              <a:ext cx="381000" cy="3810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en-US" sz="1400"/>
                <a:t>q’</a:t>
              </a:r>
              <a:r>
                <a:rPr lang="en-US" altLang="en-US" sz="1400" baseline="-25000"/>
                <a:t>0</a:t>
              </a:r>
              <a:endParaRPr lang="en-US" altLang="en-US" sz="1400"/>
            </a:p>
          </p:txBody>
        </p:sp>
        <p:sp>
          <p:nvSpPr>
            <p:cNvPr id="35879" name="Line 33"/>
            <p:cNvSpPr>
              <a:spLocks noChangeShapeType="1"/>
            </p:cNvSpPr>
            <p:nvPr/>
          </p:nvSpPr>
          <p:spPr bwMode="auto">
            <a:xfrm flipH="1" flipV="1">
              <a:off x="5867400" y="3200400"/>
              <a:ext cx="762000" cy="6096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Line 34"/>
            <p:cNvSpPr>
              <a:spLocks noChangeShapeType="1"/>
            </p:cNvSpPr>
            <p:nvPr/>
          </p:nvSpPr>
          <p:spPr bwMode="auto">
            <a:xfrm flipH="1" flipV="1">
              <a:off x="5867400" y="3886200"/>
              <a:ext cx="685800" cy="76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1" name="Line 35"/>
            <p:cNvSpPr>
              <a:spLocks noChangeShapeType="1"/>
            </p:cNvSpPr>
            <p:nvPr/>
          </p:nvSpPr>
          <p:spPr bwMode="auto">
            <a:xfrm flipH="1">
              <a:off x="5867400" y="4038600"/>
              <a:ext cx="762000" cy="914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38"/>
            <p:cNvSpPr>
              <a:spLocks noChangeShapeType="1"/>
            </p:cNvSpPr>
            <p:nvPr/>
          </p:nvSpPr>
          <p:spPr bwMode="auto">
            <a:xfrm flipH="1">
              <a:off x="6934200" y="3886200"/>
              <a:ext cx="4572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Text Box 47"/>
            <p:cNvSpPr txBox="1">
              <a:spLocks noChangeArrowheads="1"/>
            </p:cNvSpPr>
            <p:nvPr/>
          </p:nvSpPr>
          <p:spPr bwMode="auto">
            <a:xfrm>
              <a:off x="6172200" y="3151188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ym typeface="Symbol" pitchFamily="28" charset="2"/>
                </a:rPr>
                <a:t></a:t>
              </a:r>
              <a:endParaRPr lang="en-US" altLang="en-US" sz="2000"/>
            </a:p>
          </p:txBody>
        </p:sp>
        <p:sp>
          <p:nvSpPr>
            <p:cNvPr id="35884" name="Text Box 48"/>
            <p:cNvSpPr txBox="1">
              <a:spLocks noChangeArrowheads="1"/>
            </p:cNvSpPr>
            <p:nvPr/>
          </p:nvSpPr>
          <p:spPr bwMode="auto">
            <a:xfrm>
              <a:off x="6096000" y="3668713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ym typeface="Symbol" pitchFamily="28" charset="2"/>
                </a:rPr>
                <a:t></a:t>
              </a:r>
            </a:p>
          </p:txBody>
        </p:sp>
        <p:sp>
          <p:nvSpPr>
            <p:cNvPr id="35885" name="Text Box 49"/>
            <p:cNvSpPr txBox="1">
              <a:spLocks noChangeArrowheads="1"/>
            </p:cNvSpPr>
            <p:nvPr/>
          </p:nvSpPr>
          <p:spPr bwMode="auto">
            <a:xfrm>
              <a:off x="6096000" y="4202113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ym typeface="Symbol" pitchFamily="28" charset="2"/>
                </a:rPr>
                <a:t></a:t>
              </a:r>
            </a:p>
          </p:txBody>
        </p:sp>
      </p:grpSp>
      <p:sp>
        <p:nvSpPr>
          <p:cNvPr id="220210" name="Text Box 50"/>
          <p:cNvSpPr txBox="1">
            <a:spLocks noChangeArrowheads="1"/>
          </p:cNvSpPr>
          <p:nvPr/>
        </p:nvSpPr>
        <p:spPr bwMode="auto">
          <a:xfrm>
            <a:off x="304800" y="4267200"/>
            <a:ext cx="20367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Make the</a:t>
            </a:r>
            <a:br>
              <a:rPr lang="en-US" altLang="en-US" sz="2000"/>
            </a:br>
            <a:r>
              <a:rPr lang="en-US" altLang="en-US" sz="2000"/>
              <a:t>old start state</a:t>
            </a:r>
            <a:br>
              <a:rPr lang="en-US" altLang="en-US" sz="2000"/>
            </a:br>
            <a:r>
              <a:rPr lang="en-US" altLang="en-US" sz="2000"/>
              <a:t>as the only new </a:t>
            </a:r>
            <a:br>
              <a:rPr lang="en-US" altLang="en-US" sz="2000"/>
            </a:br>
            <a:r>
              <a:rPr lang="en-US" altLang="en-US" sz="2000"/>
              <a:t>final state</a:t>
            </a:r>
          </a:p>
        </p:txBody>
      </p:sp>
      <p:sp>
        <p:nvSpPr>
          <p:cNvPr id="220211" name="Text Box 51"/>
          <p:cNvSpPr txBox="1">
            <a:spLocks noChangeArrowheads="1"/>
          </p:cNvSpPr>
          <p:nvPr/>
        </p:nvSpPr>
        <p:spPr bwMode="auto">
          <a:xfrm>
            <a:off x="3108325" y="5657850"/>
            <a:ext cx="268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Reverse all transitions</a:t>
            </a:r>
          </a:p>
        </p:txBody>
      </p:sp>
      <p:sp>
        <p:nvSpPr>
          <p:cNvPr id="220212" name="Line 52"/>
          <p:cNvSpPr>
            <a:spLocks noChangeShapeType="1"/>
          </p:cNvSpPr>
          <p:nvPr/>
        </p:nvSpPr>
        <p:spPr bwMode="auto">
          <a:xfrm flipH="1">
            <a:off x="3962400" y="4114800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013325" y="3352800"/>
            <a:ext cx="3913188" cy="3511550"/>
            <a:chOff x="3158" y="2112"/>
            <a:chExt cx="2465" cy="2212"/>
          </a:xfrm>
        </p:grpSpPr>
        <p:sp>
          <p:nvSpPr>
            <p:cNvPr id="35874" name="Text Box 55"/>
            <p:cNvSpPr txBox="1">
              <a:spLocks noChangeArrowheads="1"/>
            </p:cNvSpPr>
            <p:nvPr/>
          </p:nvSpPr>
          <p:spPr bwMode="auto">
            <a:xfrm>
              <a:off x="3158" y="3878"/>
              <a:ext cx="246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Convert the old set of final states</a:t>
              </a:r>
              <a:br>
                <a:rPr lang="en-US" altLang="en-US" sz="2000"/>
              </a:br>
              <a:r>
                <a:rPr lang="en-US" altLang="en-US" sz="2000"/>
                <a:t>into </a:t>
              </a:r>
              <a:r>
                <a:rPr lang="en-US" altLang="en-US" sz="2000" u="sng"/>
                <a:t>non-final</a:t>
              </a:r>
              <a:r>
                <a:rPr lang="en-US" altLang="en-US" sz="2000"/>
                <a:t> states </a:t>
              </a:r>
            </a:p>
          </p:txBody>
        </p:sp>
        <p:sp>
          <p:nvSpPr>
            <p:cNvPr id="35875" name="Line 56"/>
            <p:cNvSpPr>
              <a:spLocks noChangeShapeType="1"/>
            </p:cNvSpPr>
            <p:nvPr/>
          </p:nvSpPr>
          <p:spPr bwMode="auto">
            <a:xfrm>
              <a:off x="3600" y="2640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Line 57"/>
            <p:cNvSpPr>
              <a:spLocks noChangeShapeType="1"/>
            </p:cNvSpPr>
            <p:nvPr/>
          </p:nvSpPr>
          <p:spPr bwMode="auto">
            <a:xfrm>
              <a:off x="3648" y="2112"/>
              <a:ext cx="576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7" name="Line 58"/>
            <p:cNvSpPr>
              <a:spLocks noChangeShapeType="1"/>
            </p:cNvSpPr>
            <p:nvPr/>
          </p:nvSpPr>
          <p:spPr bwMode="auto">
            <a:xfrm>
              <a:off x="3504" y="336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70" name="Freeform 52"/>
          <p:cNvSpPr>
            <a:spLocks/>
          </p:cNvSpPr>
          <p:nvPr/>
        </p:nvSpPr>
        <p:spPr bwMode="auto">
          <a:xfrm>
            <a:off x="4800600" y="3916363"/>
            <a:ext cx="522288" cy="23812"/>
          </a:xfrm>
          <a:custGeom>
            <a:avLst/>
            <a:gdLst>
              <a:gd name="T0" fmla="*/ 0 w 522514"/>
              <a:gd name="T1" fmla="*/ 19758 h 24047"/>
              <a:gd name="T2" fmla="*/ 172671 w 522514"/>
              <a:gd name="T3" fmla="*/ 10814 h 24047"/>
              <a:gd name="T4" fmla="*/ 280591 w 522514"/>
              <a:gd name="T5" fmla="*/ 1869 h 24047"/>
              <a:gd name="T6" fmla="*/ 345343 w 522514"/>
              <a:gd name="T7" fmla="*/ 19758 h 24047"/>
              <a:gd name="T8" fmla="*/ 518012 w 522514"/>
              <a:gd name="T9" fmla="*/ 19758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1" name="Freeform 53"/>
          <p:cNvSpPr>
            <a:spLocks/>
          </p:cNvSpPr>
          <p:nvPr/>
        </p:nvSpPr>
        <p:spPr bwMode="auto">
          <a:xfrm>
            <a:off x="3048000" y="3863975"/>
            <a:ext cx="598488" cy="46038"/>
          </a:xfrm>
          <a:custGeom>
            <a:avLst/>
            <a:gdLst>
              <a:gd name="T0" fmla="*/ 0 w 522514"/>
              <a:gd name="T1" fmla="*/ 2147483647 h 24047"/>
              <a:gd name="T2" fmla="*/ 3014727 w 522514"/>
              <a:gd name="T3" fmla="*/ 2147483647 h 24047"/>
              <a:gd name="T4" fmla="*/ 4898933 w 522514"/>
              <a:gd name="T5" fmla="*/ 1892716636 h 24047"/>
              <a:gd name="T6" fmla="*/ 6029470 w 522514"/>
              <a:gd name="T7" fmla="*/ 2147483647 h 24047"/>
              <a:gd name="T8" fmla="*/ 9044182 w 522514"/>
              <a:gd name="T9" fmla="*/ 2147483647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52400" y="5715000"/>
            <a:ext cx="2689225" cy="1016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What to do if q</a:t>
            </a:r>
            <a:r>
              <a:rPr lang="en-US" altLang="en-US" sz="2000" baseline="-25000"/>
              <a:t>0</a:t>
            </a:r>
            <a:r>
              <a:rPr lang="en-US" altLang="en-US" sz="2000"/>
              <a:t> was</a:t>
            </a:r>
            <a:br>
              <a:rPr lang="en-US" altLang="en-US" sz="2000"/>
            </a:br>
            <a:r>
              <a:rPr lang="en-US" altLang="en-US" sz="2000"/>
              <a:t> one of the final states</a:t>
            </a:r>
            <a:br>
              <a:rPr lang="en-US" altLang="en-US" sz="2000"/>
            </a:br>
            <a:r>
              <a:rPr lang="en-US" altLang="en-US" sz="2000"/>
              <a:t> in the input DFA? </a:t>
            </a: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1828800" y="4038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06" grpId="0"/>
      <p:bldP spid="30758" grpId="0" animBg="1"/>
      <p:bldP spid="30759" grpId="0" animBg="1"/>
      <p:bldP spid="220210" grpId="0"/>
      <p:bldP spid="220211" grpId="0"/>
      <p:bldP spid="220212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AA28CF8-BCA8-4BA1-9182-D78902C56F41}" type="slidenum">
              <a:rPr lang="en-US" altLang="en-US" sz="1400" smtClean="0"/>
              <a:pPr/>
              <a:t>19</a:t>
            </a:fld>
            <a:endParaRPr lang="en-US" altLang="en-US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If L is regular, L</a:t>
            </a:r>
            <a:r>
              <a:rPr lang="en-US" altLang="en-US" sz="3600" baseline="30000" smtClean="0"/>
              <a:t>R</a:t>
            </a:r>
            <a:r>
              <a:rPr lang="en-US" altLang="en-US" sz="3600" smtClean="0"/>
              <a:t> is regular (proof using regular expressions)</a:t>
            </a:r>
            <a:endParaRPr lang="en-US" altLang="en-US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 dirty="0" smtClean="0"/>
              <a:t>Let E be a regular expression for 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 dirty="0" smtClean="0"/>
              <a:t>Given E, how to build E</a:t>
            </a:r>
            <a:r>
              <a:rPr lang="en-US" altLang="en-US" sz="2400" baseline="30000" dirty="0" smtClean="0"/>
              <a:t>R</a:t>
            </a:r>
            <a:r>
              <a:rPr lang="en-US" altLang="en-US" sz="2400" dirty="0" smtClean="0"/>
              <a:t>?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 u="sng" dirty="0" smtClean="0"/>
              <a:t>Basis:</a:t>
            </a:r>
            <a:r>
              <a:rPr lang="en-US" altLang="en-US" sz="2400" dirty="0" smtClean="0"/>
              <a:t> If E= </a:t>
            </a:r>
            <a:r>
              <a:rPr lang="en-US" altLang="en-US" sz="24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altLang="en-US" sz="2400" dirty="0" smtClean="0">
                <a:ea typeface="ＭＳ Ｐゴシック" pitchFamily="28" charset="-128"/>
              </a:rPr>
              <a:t>, Ø, or a, then </a:t>
            </a:r>
            <a:r>
              <a:rPr lang="en-US" altLang="en-US" sz="2400" dirty="0" smtClean="0"/>
              <a:t>E</a:t>
            </a:r>
            <a:r>
              <a:rPr lang="en-US" altLang="en-US" sz="2400" baseline="30000" dirty="0" smtClean="0"/>
              <a:t>R</a:t>
            </a:r>
            <a:r>
              <a:rPr lang="en-US" altLang="en-US" sz="2400" dirty="0" smtClean="0"/>
              <a:t>=E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 u="sng" dirty="0" smtClean="0"/>
              <a:t>Induction:</a:t>
            </a:r>
            <a:r>
              <a:rPr lang="en-US" altLang="en-US" sz="2400" dirty="0" smtClean="0"/>
              <a:t> Every part of E (refer to the part as “F”) can be in only </a:t>
            </a:r>
            <a:r>
              <a:rPr lang="en-US" altLang="en-US" sz="2400" i="1" dirty="0" smtClean="0"/>
              <a:t>one</a:t>
            </a:r>
            <a:r>
              <a:rPr lang="en-US" altLang="en-US" sz="2400" dirty="0" smtClean="0"/>
              <a:t> of the three following forms: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2200" dirty="0" smtClean="0"/>
              <a:t>F = F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+F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	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2200" dirty="0" smtClean="0"/>
              <a:t>F</a:t>
            </a:r>
            <a:r>
              <a:rPr lang="en-US" altLang="en-US" sz="2200" baseline="30000" dirty="0" smtClean="0"/>
              <a:t>R</a:t>
            </a:r>
            <a:r>
              <a:rPr lang="en-US" altLang="en-US" sz="2200" dirty="0" smtClean="0"/>
              <a:t> = F</a:t>
            </a:r>
            <a:r>
              <a:rPr lang="en-US" altLang="en-US" sz="2200" baseline="-25000" dirty="0" smtClean="0"/>
              <a:t>1</a:t>
            </a:r>
            <a:r>
              <a:rPr lang="en-US" altLang="en-US" sz="2200" baseline="30000" dirty="0" smtClean="0"/>
              <a:t>R</a:t>
            </a:r>
            <a:r>
              <a:rPr lang="en-US" altLang="en-US" sz="2200" dirty="0" smtClean="0"/>
              <a:t>+F</a:t>
            </a:r>
            <a:r>
              <a:rPr lang="en-US" altLang="en-US" sz="2200" baseline="-25000" dirty="0" smtClean="0"/>
              <a:t>2</a:t>
            </a:r>
            <a:r>
              <a:rPr lang="en-US" altLang="en-US" sz="2200" baseline="30000" dirty="0" smtClean="0"/>
              <a:t>R</a:t>
            </a:r>
            <a:endParaRPr lang="en-US" altLang="en-US" sz="2200" dirty="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2200" dirty="0" smtClean="0"/>
              <a:t>F = F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F</a:t>
            </a:r>
            <a:r>
              <a:rPr lang="en-US" altLang="en-US" sz="2200" baseline="-25000" dirty="0" smtClean="0"/>
              <a:t>2</a:t>
            </a:r>
            <a:endParaRPr lang="en-US" altLang="en-US" sz="2200" dirty="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2200" dirty="0" smtClean="0"/>
              <a:t>F</a:t>
            </a:r>
            <a:r>
              <a:rPr lang="en-US" altLang="en-US" sz="2200" baseline="30000" dirty="0" smtClean="0"/>
              <a:t>R</a:t>
            </a:r>
            <a:r>
              <a:rPr lang="en-US" altLang="en-US" sz="2200" dirty="0" smtClean="0"/>
              <a:t> = F</a:t>
            </a:r>
            <a:r>
              <a:rPr lang="en-US" altLang="en-US" sz="2200" baseline="-25000" dirty="0" smtClean="0"/>
              <a:t>2</a:t>
            </a:r>
            <a:r>
              <a:rPr lang="en-US" altLang="en-US" sz="2200" baseline="30000" dirty="0" smtClean="0"/>
              <a:t>R</a:t>
            </a:r>
            <a:r>
              <a:rPr lang="en-US" altLang="en-US" sz="2200" dirty="0" smtClean="0"/>
              <a:t>F</a:t>
            </a:r>
            <a:r>
              <a:rPr lang="en-US" altLang="en-US" sz="2200" baseline="-25000" dirty="0" smtClean="0"/>
              <a:t>1</a:t>
            </a:r>
            <a:r>
              <a:rPr lang="en-US" altLang="en-US" sz="2200" baseline="30000" dirty="0" smtClean="0"/>
              <a:t>R</a:t>
            </a:r>
            <a:endParaRPr lang="en-US" altLang="en-US" sz="2200" dirty="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2200" dirty="0" smtClean="0"/>
              <a:t>F = (F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)*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2200" dirty="0" smtClean="0"/>
              <a:t>F</a:t>
            </a:r>
            <a:r>
              <a:rPr lang="en-US" altLang="en-US" sz="2200" baseline="30000" dirty="0" smtClean="0"/>
              <a:t>R</a:t>
            </a:r>
            <a:r>
              <a:rPr lang="en-US" altLang="en-US" sz="2200" dirty="0" smtClean="0"/>
              <a:t> </a:t>
            </a:r>
            <a:r>
              <a:rPr lang="en-US" altLang="en-US" sz="2200" dirty="0" smtClean="0"/>
              <a:t>= (F</a:t>
            </a:r>
            <a:r>
              <a:rPr lang="en-US" altLang="en-US" sz="2200" baseline="-25000" dirty="0" smtClean="0"/>
              <a:t>1</a:t>
            </a:r>
            <a:r>
              <a:rPr lang="en-US" altLang="en-US" sz="2200" baseline="30000" dirty="0" smtClean="0"/>
              <a:t>R</a:t>
            </a:r>
            <a:r>
              <a:rPr lang="en-US" altLang="en-US" sz="2200" dirty="0" smtClean="0"/>
              <a:t>)*</a:t>
            </a:r>
            <a:endParaRPr lang="en-US" altLang="en-US" sz="22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40497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Identities for Regular Expressions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b="1" dirty="0" smtClean="0"/>
              <a:t>ϵ</a:t>
            </a:r>
            <a:r>
              <a:rPr lang="en-US" b="1" dirty="0" smtClean="0"/>
              <a:t> + R = R + </a:t>
            </a:r>
            <a:r>
              <a:rPr lang="el-GR" b="1" dirty="0" smtClean="0"/>
              <a:t>ϵ</a:t>
            </a:r>
            <a:r>
              <a:rPr lang="en-US" b="1" dirty="0" smtClean="0"/>
              <a:t> = R </a:t>
            </a:r>
          </a:p>
          <a:p>
            <a:r>
              <a:rPr lang="el-GR" b="1" dirty="0" smtClean="0"/>
              <a:t>ϵ</a:t>
            </a:r>
            <a:r>
              <a:rPr lang="en-US" b="1" dirty="0" smtClean="0"/>
              <a:t>R = R</a:t>
            </a:r>
            <a:r>
              <a:rPr lang="el-GR" b="1" dirty="0" smtClean="0"/>
              <a:t>ϵ</a:t>
            </a:r>
            <a:r>
              <a:rPr lang="en-US" b="1" dirty="0" smtClean="0"/>
              <a:t> = R</a:t>
            </a:r>
          </a:p>
          <a:p>
            <a:r>
              <a:rPr lang="el-GR" b="1" dirty="0" smtClean="0"/>
              <a:t>ϵ</a:t>
            </a:r>
            <a:r>
              <a:rPr lang="en-US" b="1" dirty="0" smtClean="0"/>
              <a:t>* = </a:t>
            </a:r>
            <a:r>
              <a:rPr lang="el-GR" b="1" dirty="0" smtClean="0"/>
              <a:t>ϵ</a:t>
            </a:r>
            <a:endParaRPr lang="en-US" b="1" dirty="0" smtClean="0"/>
          </a:p>
          <a:p>
            <a:r>
              <a:rPr lang="en-US" b="1" dirty="0" smtClean="0"/>
              <a:t>R+R = R</a:t>
            </a:r>
          </a:p>
          <a:p>
            <a:r>
              <a:rPr lang="en-US" b="1" dirty="0" smtClean="0"/>
              <a:t>R*R* = R*</a:t>
            </a:r>
          </a:p>
          <a:p>
            <a:r>
              <a:rPr lang="en-US" b="1" dirty="0" smtClean="0"/>
              <a:t>RR* = R*R = R</a:t>
            </a:r>
            <a:r>
              <a:rPr lang="en-US" b="1" baseline="30000" dirty="0" smtClean="0"/>
              <a:t>+</a:t>
            </a:r>
          </a:p>
          <a:p>
            <a:r>
              <a:rPr lang="el-GR" b="1" dirty="0" smtClean="0"/>
              <a:t>ϵ </a:t>
            </a:r>
            <a:r>
              <a:rPr lang="en-US" b="1" dirty="0" smtClean="0"/>
              <a:t>+ RR* = R*</a:t>
            </a:r>
          </a:p>
          <a:p>
            <a:r>
              <a:rPr lang="en-US" b="1" dirty="0" smtClean="0"/>
              <a:t>(RS)*R = R(SR)*</a:t>
            </a:r>
          </a:p>
          <a:p>
            <a:r>
              <a:rPr lang="en-US" b="1" dirty="0" smtClean="0"/>
              <a:t>(R+S)* = (R*S*)* = (R*+S*)*</a:t>
            </a:r>
          </a:p>
          <a:p>
            <a:r>
              <a:rPr lang="en-US" b="1" dirty="0" smtClean="0"/>
              <a:t>R(S + T) = RS + RT</a:t>
            </a:r>
          </a:p>
          <a:p>
            <a:r>
              <a:rPr lang="en-US" b="1" dirty="0" smtClean="0"/>
              <a:t>(S + T)R = SR </a:t>
            </a:r>
            <a:r>
              <a:rPr lang="en-US" b="1" smtClean="0"/>
              <a:t>+ TR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240340"/>
            <a:ext cx="2895600" cy="15696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0*(1 + 00*1)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= 0*(</a:t>
            </a:r>
            <a:r>
              <a:rPr lang="el-GR" sz="2400" b="1" dirty="0" smtClean="0">
                <a:solidFill>
                  <a:srgbClr val="00B050"/>
                </a:solidFill>
              </a:rPr>
              <a:t>ϵ</a:t>
            </a:r>
            <a:r>
              <a:rPr lang="en-US" sz="2400" b="1" dirty="0" smtClean="0">
                <a:solidFill>
                  <a:srgbClr val="00B050"/>
                </a:solidFill>
              </a:rPr>
              <a:t> + 00*)1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= 0*0*1= 0*1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0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F28F9B9-35BB-4E61-9CB5-5467AC4DCF22}" type="slidenum">
              <a:rPr lang="en-US" altLang="en-US" sz="1400" smtClean="0">
                <a:latin typeface="Times New Roman" pitchFamily="18" charset="0"/>
              </a:rPr>
              <a:pPr/>
              <a:t>20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33CC33"/>
                </a:solidFill>
              </a:rPr>
              <a:t>Example</a:t>
            </a:r>
            <a:r>
              <a:rPr lang="en-US" altLang="en-US" smtClean="0"/>
              <a:t>: Reversal of a 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Let E = </a:t>
            </a:r>
            <a:r>
              <a:rPr lang="en-US" altLang="en-US" b="1" smtClean="0"/>
              <a:t>01</a:t>
            </a:r>
            <a:r>
              <a:rPr lang="en-US" altLang="en-US" smtClean="0"/>
              <a:t>* + </a:t>
            </a:r>
            <a:r>
              <a:rPr lang="en-US" altLang="en-US" b="1" smtClean="0"/>
              <a:t>10</a:t>
            </a:r>
            <a:r>
              <a:rPr lang="en-US" altLang="en-US" smtClean="0"/>
              <a:t>*.</a:t>
            </a:r>
          </a:p>
          <a:p>
            <a:r>
              <a:rPr lang="en-US" altLang="en-US" smtClean="0"/>
              <a:t>E</a:t>
            </a:r>
            <a:r>
              <a:rPr lang="en-US" altLang="en-US" baseline="30000" smtClean="0"/>
              <a:t>R</a:t>
            </a:r>
            <a:r>
              <a:rPr lang="en-US" altLang="en-US" smtClean="0"/>
              <a:t> = (</a:t>
            </a:r>
            <a:r>
              <a:rPr lang="en-US" altLang="en-US" b="1" smtClean="0"/>
              <a:t>01</a:t>
            </a:r>
            <a:r>
              <a:rPr lang="en-US" altLang="en-US" smtClean="0"/>
              <a:t>* + </a:t>
            </a:r>
            <a:r>
              <a:rPr lang="en-US" altLang="en-US" b="1" smtClean="0"/>
              <a:t>10</a:t>
            </a:r>
            <a:r>
              <a:rPr lang="en-US" altLang="en-US" smtClean="0"/>
              <a:t>*)</a:t>
            </a:r>
            <a:r>
              <a:rPr lang="en-US" altLang="en-US" baseline="30000" smtClean="0"/>
              <a:t>R</a:t>
            </a:r>
            <a:r>
              <a:rPr lang="en-US" altLang="en-US" smtClean="0"/>
              <a:t> = (</a:t>
            </a:r>
            <a:r>
              <a:rPr lang="en-US" altLang="en-US" b="1" smtClean="0"/>
              <a:t>01</a:t>
            </a:r>
            <a:r>
              <a:rPr lang="en-US" altLang="en-US" smtClean="0"/>
              <a:t>*)</a:t>
            </a:r>
            <a:r>
              <a:rPr lang="en-US" altLang="en-US" baseline="30000" smtClean="0"/>
              <a:t>R</a:t>
            </a:r>
            <a:r>
              <a:rPr lang="en-US" altLang="en-US" smtClean="0"/>
              <a:t> + (</a:t>
            </a:r>
            <a:r>
              <a:rPr lang="en-US" altLang="en-US" b="1" smtClean="0"/>
              <a:t>10</a:t>
            </a:r>
            <a:r>
              <a:rPr lang="en-US" altLang="en-US" smtClean="0"/>
              <a:t>*)</a:t>
            </a:r>
            <a:r>
              <a:rPr lang="en-US" altLang="en-US" baseline="30000" smtClean="0"/>
              <a:t>R</a:t>
            </a:r>
            <a:endParaRPr lang="en-US" altLang="en-US" smtClean="0"/>
          </a:p>
          <a:p>
            <a:r>
              <a:rPr lang="en-US" altLang="en-US" smtClean="0"/>
              <a:t>= (</a:t>
            </a:r>
            <a:r>
              <a:rPr lang="en-US" altLang="en-US" b="1" smtClean="0"/>
              <a:t>1</a:t>
            </a:r>
            <a:r>
              <a:rPr lang="en-US" altLang="en-US" smtClean="0"/>
              <a:t>*)</a:t>
            </a:r>
            <a:r>
              <a:rPr lang="en-US" altLang="en-US" baseline="30000" smtClean="0"/>
              <a:t>R</a:t>
            </a:r>
            <a:r>
              <a:rPr lang="en-US" altLang="en-US" b="1" smtClean="0"/>
              <a:t>0</a:t>
            </a:r>
            <a:r>
              <a:rPr lang="en-US" altLang="en-US" baseline="30000" smtClean="0"/>
              <a:t>R</a:t>
            </a:r>
            <a:r>
              <a:rPr lang="en-US" altLang="en-US" smtClean="0"/>
              <a:t> + (</a:t>
            </a:r>
            <a:r>
              <a:rPr lang="en-US" altLang="en-US" b="1" smtClean="0"/>
              <a:t>0</a:t>
            </a:r>
            <a:r>
              <a:rPr lang="en-US" altLang="en-US" smtClean="0"/>
              <a:t>*)</a:t>
            </a:r>
            <a:r>
              <a:rPr lang="en-US" altLang="en-US" baseline="30000" smtClean="0"/>
              <a:t>R</a:t>
            </a:r>
            <a:r>
              <a:rPr lang="en-US" altLang="en-US" b="1" smtClean="0"/>
              <a:t>1</a:t>
            </a:r>
            <a:r>
              <a:rPr lang="en-US" altLang="en-US" baseline="30000" smtClean="0"/>
              <a:t>R</a:t>
            </a:r>
          </a:p>
          <a:p>
            <a:r>
              <a:rPr lang="en-US" altLang="en-US" smtClean="0"/>
              <a:t>= (</a:t>
            </a:r>
            <a:r>
              <a:rPr lang="en-US" altLang="en-US" b="1" smtClean="0"/>
              <a:t>1</a:t>
            </a:r>
            <a:r>
              <a:rPr lang="en-US" altLang="en-US" baseline="30000" smtClean="0"/>
              <a:t>R</a:t>
            </a:r>
            <a:r>
              <a:rPr lang="en-US" altLang="en-US" smtClean="0"/>
              <a:t>)*</a:t>
            </a:r>
            <a:r>
              <a:rPr lang="en-US" altLang="en-US" b="1" smtClean="0"/>
              <a:t>0</a:t>
            </a:r>
            <a:r>
              <a:rPr lang="en-US" altLang="en-US" smtClean="0"/>
              <a:t> + (</a:t>
            </a:r>
            <a:r>
              <a:rPr lang="en-US" altLang="en-US" b="1" smtClean="0"/>
              <a:t>0</a:t>
            </a:r>
            <a:r>
              <a:rPr lang="en-US" altLang="en-US" baseline="30000" smtClean="0"/>
              <a:t>R</a:t>
            </a:r>
            <a:r>
              <a:rPr lang="en-US" altLang="en-US" smtClean="0"/>
              <a:t>)*</a:t>
            </a:r>
            <a:r>
              <a:rPr lang="en-US" altLang="en-US" b="1" smtClean="0"/>
              <a:t>1</a:t>
            </a:r>
          </a:p>
          <a:p>
            <a:r>
              <a:rPr lang="en-US" altLang="en-US" smtClean="0"/>
              <a:t>= </a:t>
            </a:r>
            <a:r>
              <a:rPr lang="en-US" altLang="en-US" b="1" smtClean="0"/>
              <a:t>1</a:t>
            </a:r>
            <a:r>
              <a:rPr lang="en-US" altLang="en-US" smtClean="0"/>
              <a:t>*</a:t>
            </a:r>
            <a:r>
              <a:rPr lang="en-US" altLang="en-US" b="1" smtClean="0"/>
              <a:t>0</a:t>
            </a:r>
            <a:r>
              <a:rPr lang="en-US" altLang="en-US" smtClean="0"/>
              <a:t> + </a:t>
            </a:r>
            <a:r>
              <a:rPr lang="en-US" altLang="en-US" b="1" smtClean="0"/>
              <a:t>0</a:t>
            </a:r>
            <a:r>
              <a:rPr lang="en-US" altLang="en-US" smtClean="0"/>
              <a:t>*</a:t>
            </a:r>
            <a:r>
              <a:rPr lang="en-US" altLang="en-US" b="1" smtClean="0"/>
              <a:t>1</a:t>
            </a:r>
            <a:r>
              <a:rPr lang="en-US" altLang="en-US" smtClean="0"/>
              <a:t>.</a:t>
            </a:r>
            <a:endParaRPr lang="en-US" altLang="en-US" baseline="30000" smtClean="0"/>
          </a:p>
        </p:txBody>
      </p:sp>
    </p:spTree>
    <p:extLst>
      <p:ext uri="{BB962C8B-B14F-4D97-AF65-F5344CB8AC3E}">
        <p14:creationId xmlns:p14="http://schemas.microsoft.com/office/powerpoint/2010/main" val="10282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BFDEF23-6EE7-4FB4-B71B-6AC768E36F8C}" type="slidenum">
              <a:rPr lang="en-US" altLang="en-US" sz="1400" smtClean="0"/>
              <a:pPr/>
              <a:t>21</a:t>
            </a:fld>
            <a:endParaRPr lang="en-US" altLang="en-US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Homomorphisms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Substitute each </a:t>
            </a:r>
            <a:r>
              <a:rPr lang="en-US" altLang="en-US" sz="2800" u="sng" smtClean="0"/>
              <a:t>symbol</a:t>
            </a:r>
            <a:r>
              <a:rPr lang="en-US" altLang="en-US" sz="2800" smtClean="0"/>
              <a:t> in ∑ (main alphabet) by a corresponding </a:t>
            </a:r>
            <a:r>
              <a:rPr lang="en-US" altLang="en-US" sz="2800" u="sng" smtClean="0"/>
              <a:t>string</a:t>
            </a:r>
            <a:r>
              <a:rPr lang="en-US" altLang="en-US" sz="2800" smtClean="0"/>
              <a:t> in T (another 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h: ∑---&gt;T*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smtClean="0"/>
              <a:t>Example</a:t>
            </a:r>
            <a:r>
              <a:rPr lang="en-US" altLang="en-US" sz="28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Let ∑={0,1} and T={a,b}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Let a homomorphic function h on ∑ be: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 h(0)=ab, h(1)=</a:t>
            </a:r>
            <a:r>
              <a:rPr lang="en-US" altLang="en-US" sz="1800" smtClean="0">
                <a:ea typeface="ＭＳ Ｐゴシック" pitchFamily="28" charset="-128"/>
                <a:sym typeface="Symbol" pitchFamily="28" charset="2"/>
              </a:rPr>
              <a:t></a:t>
            </a: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w=10110, then h(w) =</a:t>
            </a:r>
            <a:r>
              <a:rPr lang="en-US" altLang="en-US" sz="2400" smtClean="0">
                <a:ea typeface="ＭＳ Ｐゴシック" pitchFamily="28" charset="-128"/>
                <a:sym typeface="Symbol" pitchFamily="28" charset="2"/>
              </a:rPr>
              <a:t> abab </a:t>
            </a:r>
            <a:r>
              <a:rPr lang="en-US" altLang="en-US" sz="2400" smtClean="0"/>
              <a:t>= abab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 general,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h(w) = h(a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) h(a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)… h(a</a:t>
            </a:r>
            <a:r>
              <a:rPr lang="en-US" altLang="en-US" sz="2400" baseline="-25000" smtClean="0"/>
              <a:t>n</a:t>
            </a:r>
            <a:r>
              <a:rPr lang="en-US" altLang="en-US" sz="24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93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RLs are closed under </a:t>
            </a:r>
            <a:r>
              <a:rPr lang="en-US" altLang="en-US" dirty="0" err="1"/>
              <a:t>homomorphisms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u="sng" dirty="0"/>
              <a:t>Theorem: </a:t>
            </a:r>
            <a:r>
              <a:rPr lang="en-US" altLang="en-US" sz="2400" dirty="0"/>
              <a:t>If L is regular, then so is h(L)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u="sng" dirty="0"/>
              <a:t>Proof:</a:t>
            </a:r>
            <a:r>
              <a:rPr lang="en-US" altLang="en-US" sz="2400" dirty="0"/>
              <a:t> If E is a RE for L, then show L(h(E)) = h(L(E))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u="sng" dirty="0"/>
              <a:t>Basis:</a:t>
            </a:r>
            <a:r>
              <a:rPr lang="en-US" altLang="en-US" sz="2400" dirty="0"/>
              <a:t> If E= </a:t>
            </a:r>
            <a:r>
              <a:rPr lang="en-US" altLang="en-US" sz="2400" dirty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altLang="en-US" sz="2400" dirty="0">
                <a:ea typeface="ＭＳ Ｐゴシック" pitchFamily="28" charset="-128"/>
              </a:rPr>
              <a:t>, Ø, or a, then the claim holds.</a:t>
            </a:r>
            <a:endParaRPr lang="en-US" altLang="en-US" sz="2400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400" u="sng" dirty="0"/>
              <a:t>Induction:</a:t>
            </a:r>
            <a:r>
              <a:rPr lang="en-US" altLang="en-US" sz="2400" dirty="0"/>
              <a:t> There are three forms of E: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2000" dirty="0"/>
              <a:t>E = E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+E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sz="1800" dirty="0"/>
              <a:t>L(h(E)) = L(h(E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) + h(E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)) = L(h(E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)) U L(h(E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)) ----- (1)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sz="1800" dirty="0"/>
              <a:t>h(L(E)) = h(L(E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) + L(E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)) = h(L(E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)) U h(L(E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)) ----- (2)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sz="1800" dirty="0"/>
              <a:t>By inductive hypothesis, L(h(E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))= h(L(E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)) and L(h(E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))= h(L(E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)) 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sz="1800" dirty="0"/>
              <a:t>Therefore, L(h(E</a:t>
            </a:r>
            <a:r>
              <a:rPr lang="en-US" altLang="en-US" sz="1800" dirty="0" smtClean="0"/>
              <a:t>))= </a:t>
            </a:r>
            <a:r>
              <a:rPr lang="en-US" altLang="en-US" sz="1800" dirty="0"/>
              <a:t>h(L(E</a:t>
            </a:r>
            <a:r>
              <a:rPr lang="en-US" altLang="en-US" sz="1800" dirty="0" smtClean="0"/>
              <a:t>))</a:t>
            </a:r>
            <a:endParaRPr lang="en-US" altLang="en-US" sz="2000" dirty="0"/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2000" dirty="0"/>
              <a:t>E = E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E</a:t>
            </a:r>
            <a:r>
              <a:rPr lang="en-US" altLang="en-US" sz="2000" baseline="-25000" dirty="0"/>
              <a:t>2</a:t>
            </a:r>
            <a:endParaRPr lang="en-US" altLang="en-US" sz="2000" dirty="0"/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2000" dirty="0"/>
              <a:t>E = (E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)*</a:t>
            </a:r>
            <a:endParaRPr lang="en-US" dirty="0"/>
          </a:p>
        </p:txBody>
      </p:sp>
      <p:sp>
        <p:nvSpPr>
          <p:cNvPr id="4" name="AutoShape 6"/>
          <p:cNvSpPr>
            <a:spLocks/>
          </p:cNvSpPr>
          <p:nvPr/>
        </p:nvSpPr>
        <p:spPr bwMode="auto">
          <a:xfrm>
            <a:off x="2514600" y="48006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0" y="4868862"/>
            <a:ext cx="210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/>
              <a:t>Similar argument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232525" y="5276850"/>
            <a:ext cx="2640013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chemeClr val="tx2"/>
                </a:solidFill>
              </a:rPr>
              <a:t>Think of a DFA based</a:t>
            </a:r>
            <a:br>
              <a:rPr lang="en-US" altLang="en-US" sz="2000" dirty="0">
                <a:solidFill>
                  <a:schemeClr val="tx2"/>
                </a:solidFill>
              </a:rPr>
            </a:br>
            <a:r>
              <a:rPr lang="en-US" altLang="en-US" sz="2000" dirty="0">
                <a:solidFill>
                  <a:schemeClr val="tx2"/>
                </a:solidFill>
              </a:rPr>
              <a:t>	construction</a:t>
            </a:r>
          </a:p>
        </p:txBody>
      </p:sp>
    </p:spTree>
    <p:extLst>
      <p:ext uri="{BB962C8B-B14F-4D97-AF65-F5344CB8AC3E}">
        <p14:creationId xmlns:p14="http://schemas.microsoft.com/office/powerpoint/2010/main" val="9469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273039-1EF4-4CE8-8915-64C72BDA1E36}" type="slidenum">
              <a:rPr lang="en-US" altLang="en-US" sz="1400" smtClean="0">
                <a:latin typeface="Times New Roman" pitchFamily="18" charset="0"/>
              </a:rPr>
              <a:pPr/>
              <a:t>23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solidFill>
                  <a:srgbClr val="33CC33"/>
                </a:solidFill>
              </a:rPr>
              <a:t>Example</a:t>
            </a:r>
            <a:r>
              <a:rPr lang="en-US" altLang="en-US" smtClean="0"/>
              <a:t>: Closure under Homomorphism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Let h(0) = ab; h(1) = 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Let L be the language of regular expression </a:t>
            </a:r>
            <a:r>
              <a:rPr lang="en-US" altLang="en-US" b="1" smtClean="0"/>
              <a:t>01</a:t>
            </a:r>
            <a:r>
              <a:rPr lang="en-US" altLang="en-US" smtClean="0"/>
              <a:t>* + </a:t>
            </a:r>
            <a:r>
              <a:rPr lang="en-US" altLang="en-US" b="1" smtClean="0"/>
              <a:t>10</a:t>
            </a:r>
            <a:r>
              <a:rPr lang="en-US" altLang="en-US" smtClean="0"/>
              <a:t>*.</a:t>
            </a:r>
          </a:p>
          <a:p>
            <a:r>
              <a:rPr lang="en-US" altLang="en-US" smtClean="0"/>
              <a:t>Then h(L) is the language of regular expression </a:t>
            </a:r>
            <a:r>
              <a:rPr lang="en-US" altLang="en-US" b="1" smtClean="0"/>
              <a:t>ab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* + 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(</a:t>
            </a:r>
            <a:r>
              <a:rPr lang="en-US" altLang="en-US" b="1" smtClean="0"/>
              <a:t>ab</a:t>
            </a:r>
            <a:r>
              <a:rPr lang="en-US" altLang="en-US" smtClean="0"/>
              <a:t>)*.</a:t>
            </a:r>
          </a:p>
        </p:txBody>
      </p: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2133600" y="4343400"/>
            <a:ext cx="3213100" cy="1644650"/>
            <a:chOff x="2928" y="2928"/>
            <a:chExt cx="2024" cy="1036"/>
          </a:xfrm>
        </p:grpSpPr>
        <p:sp>
          <p:nvSpPr>
            <p:cNvPr id="40966" name="Text Box 4"/>
            <p:cNvSpPr txBox="1">
              <a:spLocks noChangeArrowheads="1"/>
            </p:cNvSpPr>
            <p:nvPr/>
          </p:nvSpPr>
          <p:spPr bwMode="auto">
            <a:xfrm>
              <a:off x="2928" y="3216"/>
              <a:ext cx="202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solidFill>
                    <a:srgbClr val="3366FF"/>
                  </a:solidFill>
                  <a:latin typeface="Tahoma" pitchFamily="28" charset="0"/>
                </a:rPr>
                <a:t>Note</a:t>
              </a:r>
              <a:r>
                <a:rPr lang="en-US" altLang="en-US" sz="2400">
                  <a:latin typeface="Tahoma" pitchFamily="28" charset="0"/>
                </a:rPr>
                <a:t>: use parentheses</a:t>
              </a:r>
            </a:p>
            <a:p>
              <a:r>
                <a:rPr lang="en-US" altLang="en-US" sz="2400">
                  <a:latin typeface="Tahoma" pitchFamily="28" charset="0"/>
                </a:rPr>
                <a:t>to enforce the proper</a:t>
              </a:r>
            </a:p>
            <a:p>
              <a:r>
                <a:rPr lang="en-US" altLang="en-US" sz="2400">
                  <a:latin typeface="Tahoma" pitchFamily="28" charset="0"/>
                </a:rPr>
                <a:t>grouping.</a:t>
              </a:r>
            </a:p>
          </p:txBody>
        </p:sp>
        <p:sp>
          <p:nvSpPr>
            <p:cNvPr id="40967" name="Line 5"/>
            <p:cNvSpPr>
              <a:spLocks noChangeShapeType="1"/>
            </p:cNvSpPr>
            <p:nvPr/>
          </p:nvSpPr>
          <p:spPr bwMode="auto">
            <a:xfrm flipH="1" flipV="1">
              <a:off x="3072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Line 6"/>
            <p:cNvSpPr>
              <a:spLocks noChangeShapeType="1"/>
            </p:cNvSpPr>
            <p:nvPr/>
          </p:nvSpPr>
          <p:spPr bwMode="auto">
            <a:xfrm flipV="1">
              <a:off x="3312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01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BB1B62-AA35-48D9-88B2-396A662C50A7}" type="slidenum">
              <a:rPr lang="en-US" altLang="en-US" sz="1400" smtClean="0">
                <a:latin typeface="Times New Roman" pitchFamily="18" charset="0"/>
              </a:rPr>
              <a:pPr/>
              <a:t>24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33CC33"/>
                </a:solidFill>
              </a:rPr>
              <a:t>Example</a:t>
            </a:r>
            <a:r>
              <a:rPr lang="en-US" altLang="en-US" smtClean="0"/>
              <a:t> – Continued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/>
              <a:t>ab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* + 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(</a:t>
            </a:r>
            <a:r>
              <a:rPr lang="en-US" altLang="en-US" b="1" smtClean="0"/>
              <a:t>ab</a:t>
            </a:r>
            <a:r>
              <a:rPr lang="en-US" altLang="en-US" smtClean="0"/>
              <a:t>)* can be simplified.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* = 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, so </a:t>
            </a:r>
            <a:r>
              <a:rPr lang="en-US" altLang="en-US" b="1" smtClean="0"/>
              <a:t>ab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* = </a:t>
            </a:r>
            <a:r>
              <a:rPr lang="en-US" altLang="en-US" b="1" smtClean="0"/>
              <a:t>ab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 is the identity under concatenation.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That is, 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E = E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 = E for any RE </a:t>
            </a:r>
            <a:r>
              <a:rPr lang="en-US" altLang="en-US" i="1" smtClean="0"/>
              <a:t>E</a:t>
            </a:r>
            <a:r>
              <a:rPr lang="en-US" alt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Thus, </a:t>
            </a:r>
            <a:r>
              <a:rPr lang="en-US" altLang="en-US" b="1" smtClean="0"/>
              <a:t>ab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* + 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(</a:t>
            </a:r>
            <a:r>
              <a:rPr lang="en-US" altLang="en-US" b="1" smtClean="0"/>
              <a:t>ab</a:t>
            </a:r>
            <a:r>
              <a:rPr lang="en-US" altLang="en-US" smtClean="0"/>
              <a:t>)* = </a:t>
            </a:r>
            <a:r>
              <a:rPr lang="en-US" altLang="en-US" b="1" smtClean="0"/>
              <a:t>ab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 + </a:t>
            </a:r>
            <a:r>
              <a:rPr lang="en-US" altLang="en-US" smtClean="0">
                <a:latin typeface="Lucida Sans Unicode" pitchFamily="34" charset="0"/>
              </a:rPr>
              <a:t>ε</a:t>
            </a:r>
            <a:r>
              <a:rPr lang="en-US" altLang="en-US" smtClean="0"/>
              <a:t>(</a:t>
            </a:r>
            <a:r>
              <a:rPr lang="en-US" altLang="en-US" b="1" smtClean="0"/>
              <a:t>ab</a:t>
            </a:r>
            <a:r>
              <a:rPr lang="en-US" altLang="en-US" smtClean="0"/>
              <a:t>)* = </a:t>
            </a:r>
            <a:r>
              <a:rPr lang="en-US" altLang="en-US" b="1" smtClean="0"/>
              <a:t>ab</a:t>
            </a:r>
            <a:r>
              <a:rPr lang="en-US" altLang="en-US" smtClean="0"/>
              <a:t> + (</a:t>
            </a:r>
            <a:r>
              <a:rPr lang="en-US" altLang="en-US" b="1" smtClean="0"/>
              <a:t>ab</a:t>
            </a:r>
            <a:r>
              <a:rPr lang="en-US" altLang="en-US" smtClean="0"/>
              <a:t>)*.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Finally, L(</a:t>
            </a:r>
            <a:r>
              <a:rPr lang="en-US" altLang="en-US" b="1" smtClean="0"/>
              <a:t>ab</a:t>
            </a:r>
            <a:r>
              <a:rPr lang="en-US" altLang="en-US" smtClean="0"/>
              <a:t>) is contained in L((</a:t>
            </a:r>
            <a:r>
              <a:rPr lang="en-US" altLang="en-US" b="1" smtClean="0"/>
              <a:t>ab</a:t>
            </a:r>
            <a:r>
              <a:rPr lang="en-US" altLang="en-US" smtClean="0"/>
              <a:t>)*), so a RE for h(L) is (</a:t>
            </a:r>
            <a:r>
              <a:rPr lang="en-US" altLang="en-US" b="1" smtClean="0"/>
              <a:t>ab</a:t>
            </a:r>
            <a:r>
              <a:rPr lang="en-US" altLang="en-US" smtClean="0"/>
              <a:t>)*.</a:t>
            </a:r>
          </a:p>
        </p:txBody>
      </p:sp>
    </p:spTree>
    <p:extLst>
      <p:ext uri="{BB962C8B-B14F-4D97-AF65-F5344CB8AC3E}">
        <p14:creationId xmlns:p14="http://schemas.microsoft.com/office/powerpoint/2010/main" val="5494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0A67C3-2B79-4B8C-BA00-31C3F0529078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 smtClean="0">
                <a:solidFill>
                  <a:schemeClr val="tx2"/>
                </a:solidFill>
              </a:rPr>
              <a:t>Decision properties of regular languages</a:t>
            </a:r>
          </a:p>
        </p:txBody>
      </p:sp>
      <p:sp>
        <p:nvSpPr>
          <p:cNvPr id="45060" name="Rounded Rectangle 4"/>
          <p:cNvSpPr>
            <a:spLocks noChangeArrowheads="1"/>
          </p:cNvSpPr>
          <p:nvPr/>
        </p:nvSpPr>
        <p:spPr bwMode="auto">
          <a:xfrm>
            <a:off x="3372134" y="3445657"/>
            <a:ext cx="16764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Decision problem solver</a:t>
            </a:r>
          </a:p>
        </p:txBody>
      </p:sp>
      <p:cxnSp>
        <p:nvCxnSpPr>
          <p:cNvPr id="45061" name="Straight Arrow Connector 6"/>
          <p:cNvCxnSpPr>
            <a:cxnSpLocks noChangeShapeType="1"/>
          </p:cNvCxnSpPr>
          <p:nvPr/>
        </p:nvCxnSpPr>
        <p:spPr bwMode="auto">
          <a:xfrm>
            <a:off x="2514600" y="409575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909637" y="3587750"/>
            <a:ext cx="1452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Input</a:t>
            </a:r>
            <a:br>
              <a:rPr lang="en-US" altLang="en-US" sz="2000" dirty="0"/>
            </a:br>
            <a:r>
              <a:rPr lang="en-US" altLang="en-US" sz="2000" dirty="0"/>
              <a:t>(generally</a:t>
            </a:r>
            <a:br>
              <a:rPr lang="en-US" altLang="en-US" sz="2000" dirty="0"/>
            </a:br>
            <a:r>
              <a:rPr lang="en-US" altLang="en-US" sz="2000" dirty="0"/>
              <a:t>a question)</a:t>
            </a:r>
          </a:p>
        </p:txBody>
      </p:sp>
      <p:cxnSp>
        <p:nvCxnSpPr>
          <p:cNvPr id="45063" name="Straight Arrow Connector 9"/>
          <p:cNvCxnSpPr>
            <a:cxnSpLocks noChangeShapeType="1"/>
          </p:cNvCxnSpPr>
          <p:nvPr/>
        </p:nvCxnSpPr>
        <p:spPr bwMode="auto">
          <a:xfrm flipV="1">
            <a:off x="5239034" y="3576021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4" name="Straight Arrow Connector 11"/>
          <p:cNvCxnSpPr>
            <a:cxnSpLocks noChangeShapeType="1"/>
          </p:cNvCxnSpPr>
          <p:nvPr/>
        </p:nvCxnSpPr>
        <p:spPr bwMode="auto">
          <a:xfrm>
            <a:off x="5264150" y="4466347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5" name="TextBox 12"/>
          <p:cNvSpPr txBox="1">
            <a:spLocks noChangeArrowheads="1"/>
          </p:cNvSpPr>
          <p:nvPr/>
        </p:nvSpPr>
        <p:spPr bwMode="auto">
          <a:xfrm>
            <a:off x="5949950" y="3427412"/>
            <a:ext cx="60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Yes</a:t>
            </a:r>
          </a:p>
        </p:txBody>
      </p:sp>
      <p:sp>
        <p:nvSpPr>
          <p:cNvPr id="45066" name="TextBox 13"/>
          <p:cNvSpPr txBox="1">
            <a:spLocks noChangeArrowheads="1"/>
          </p:cNvSpPr>
          <p:nvPr/>
        </p:nvSpPr>
        <p:spPr bwMode="auto">
          <a:xfrm>
            <a:off x="6058468" y="4691856"/>
            <a:ext cx="512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No</a:t>
            </a:r>
          </a:p>
        </p:txBody>
      </p:sp>
      <p:sp>
        <p:nvSpPr>
          <p:cNvPr id="45067" name="TextBox 14"/>
          <p:cNvSpPr txBox="1">
            <a:spLocks noChangeArrowheads="1"/>
          </p:cNvSpPr>
          <p:nvPr/>
        </p:nvSpPr>
        <p:spPr bwMode="auto">
          <a:xfrm>
            <a:off x="822539" y="2537086"/>
            <a:ext cx="447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 dirty="0"/>
              <a:t>Any “decision problem” looks like this:</a:t>
            </a:r>
          </a:p>
        </p:txBody>
      </p:sp>
    </p:spTree>
    <p:extLst>
      <p:ext uri="{BB962C8B-B14F-4D97-AF65-F5344CB8AC3E}">
        <p14:creationId xmlns:p14="http://schemas.microsoft.com/office/powerpoint/2010/main" val="35372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092478-D08B-491B-8D0C-3A7B5EF6EDF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Membership question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Decision Problem:</a:t>
            </a:r>
            <a:r>
              <a:rPr lang="en-US" altLang="en-US" smtClean="0"/>
              <a:t> Given L, is w in L?</a:t>
            </a:r>
          </a:p>
          <a:p>
            <a:pPr eaLnBrk="1" hangingPunct="1"/>
            <a:r>
              <a:rPr lang="en-US" altLang="en-US" u="sng" smtClean="0"/>
              <a:t>Possible answers:</a:t>
            </a:r>
            <a:r>
              <a:rPr lang="en-US" altLang="en-US" smtClean="0"/>
              <a:t> Yes or No</a:t>
            </a:r>
          </a:p>
          <a:p>
            <a:pPr eaLnBrk="1" hangingPunct="1"/>
            <a:r>
              <a:rPr lang="en-US" altLang="en-US" u="sng" smtClean="0"/>
              <a:t>Approach:</a:t>
            </a:r>
            <a:endParaRPr lang="en-US" altLang="en-US" smtClean="0"/>
          </a:p>
          <a:p>
            <a:pPr marL="971550" lvl="1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mtClean="0"/>
              <a:t>Build a DFA for L</a:t>
            </a:r>
          </a:p>
          <a:p>
            <a:pPr marL="971550" lvl="1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mtClean="0"/>
              <a:t>Input w to the DFA</a:t>
            </a:r>
          </a:p>
          <a:p>
            <a:pPr marL="971550" lvl="1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mtClean="0"/>
              <a:t>If the DFA ends in an accepting state, then yes; otherwise no.</a:t>
            </a:r>
          </a:p>
        </p:txBody>
      </p:sp>
    </p:spTree>
    <p:extLst>
      <p:ext uri="{BB962C8B-B14F-4D97-AF65-F5344CB8AC3E}">
        <p14:creationId xmlns:p14="http://schemas.microsoft.com/office/powerpoint/2010/main" val="23447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18015-D534-4A3D-9BFD-D78FABB1D53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Emptiness test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u="sng" smtClean="0"/>
              <a:t>Decision Problem: </a:t>
            </a:r>
            <a:r>
              <a:rPr lang="en-US" altLang="en-US" sz="2800" smtClean="0"/>
              <a:t>Is L=Ø 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smtClean="0"/>
              <a:t>Approach:</a:t>
            </a:r>
            <a:endParaRPr lang="en-US" altLang="en-US" sz="2800" smtClean="0"/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On a DFA for L:</a:t>
            </a:r>
          </a:p>
          <a:p>
            <a:pPr marL="914400" lvl="1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 smtClean="0"/>
              <a:t>From the start state, run a </a:t>
            </a:r>
            <a:r>
              <a:rPr lang="en-US" altLang="en-US" sz="2400" i="1" smtClean="0"/>
              <a:t>reachability </a:t>
            </a:r>
            <a:r>
              <a:rPr lang="en-US" altLang="en-US" sz="2400" smtClean="0"/>
              <a:t>test, which returns:</a:t>
            </a:r>
          </a:p>
          <a:p>
            <a:pPr marL="1371600" lvl="2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000" u="sng" smtClean="0"/>
              <a:t>success:</a:t>
            </a:r>
            <a:r>
              <a:rPr lang="en-US" altLang="en-US" sz="2000" smtClean="0"/>
              <a:t> if there is at least one final state that is reachable from the start state</a:t>
            </a:r>
          </a:p>
          <a:p>
            <a:pPr marL="1371600" lvl="2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000" u="sng" smtClean="0"/>
              <a:t>failure:</a:t>
            </a:r>
            <a:r>
              <a:rPr lang="en-US" altLang="en-US" sz="2000" smtClean="0"/>
              <a:t>  otherwise</a:t>
            </a:r>
          </a:p>
          <a:p>
            <a:pPr marL="914400" lvl="1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400" smtClean="0"/>
              <a:t>L=Ø if and only if the reachability test fails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5943600"/>
            <a:ext cx="4657725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How to implement the reachability test?</a:t>
            </a:r>
          </a:p>
        </p:txBody>
      </p:sp>
    </p:spTree>
    <p:extLst>
      <p:ext uri="{BB962C8B-B14F-4D97-AF65-F5344CB8AC3E}">
        <p14:creationId xmlns:p14="http://schemas.microsoft.com/office/powerpoint/2010/main" val="28708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0E160-B316-40AF-A4B6-325925F702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Finiteness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>
              <a:buFont typeface="Wingdings" pitchFamily="28" charset="2"/>
              <a:buChar char="n"/>
              <a:defRPr/>
            </a:pPr>
            <a:r>
              <a:rPr lang="en-US" sz="2400" u="sng" dirty="0" smtClean="0"/>
              <a:t>Decision Problem:</a:t>
            </a:r>
            <a:r>
              <a:rPr lang="en-US" sz="2400" dirty="0" smtClean="0"/>
              <a:t> Is L finite or infinite?</a:t>
            </a:r>
          </a:p>
          <a:p>
            <a:pPr eaLnBrk="1" hangingPunct="1">
              <a:buFont typeface="Wingdings" pitchFamily="28" charset="2"/>
              <a:buChar char="n"/>
              <a:defRPr/>
            </a:pPr>
            <a:r>
              <a:rPr lang="en-US" sz="2400" u="sng" dirty="0" smtClean="0"/>
              <a:t>Approach:</a:t>
            </a:r>
          </a:p>
          <a:p>
            <a:pPr marL="914400" lvl="1" indent="-457200" eaLnBrk="1" hangingPunct="1">
              <a:buFont typeface="Wingdings" pitchFamily="28" charset="2"/>
              <a:buNone/>
              <a:defRPr/>
            </a:pPr>
            <a:r>
              <a:rPr lang="en-US" sz="2000" dirty="0" smtClean="0"/>
              <a:t>On a DFA for L: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Remove all states unreachable from the start state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Remove all states that cannot lead to any accepting state.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After removal, check for cycles in the resulting FA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L is finite if there are no cycles; otherwise it is infinite</a:t>
            </a:r>
          </a:p>
          <a:p>
            <a:pPr eaLnBrk="1" hangingPunct="1">
              <a:buFont typeface="Wingdings" pitchFamily="28" charset="2"/>
              <a:buChar char="n"/>
              <a:defRPr/>
            </a:pPr>
            <a:r>
              <a:rPr lang="en-US" sz="2400" dirty="0" smtClean="0"/>
              <a:t>Another approach</a:t>
            </a:r>
          </a:p>
          <a:p>
            <a:pPr lvl="1" eaLnBrk="1" hangingPunct="1">
              <a:buFont typeface="Wingdings" pitchFamily="28" charset="2"/>
              <a:buChar char="n"/>
              <a:defRPr/>
            </a:pPr>
            <a:r>
              <a:rPr lang="en-US" sz="2000" dirty="0" smtClean="0"/>
              <a:t>Build a regular expression and look for </a:t>
            </a:r>
            <a:r>
              <a:rPr lang="en-US" sz="2000" dirty="0" err="1" smtClean="0"/>
              <a:t>Kleene</a:t>
            </a:r>
            <a:r>
              <a:rPr lang="en-US" sz="2000" dirty="0" smtClean="0"/>
              <a:t> closure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5943600"/>
            <a:ext cx="3986213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How to implement steps 2 and 3?</a:t>
            </a:r>
          </a:p>
        </p:txBody>
      </p:sp>
    </p:spTree>
    <p:extLst>
      <p:ext uri="{BB962C8B-B14F-4D97-AF65-F5344CB8AC3E}">
        <p14:creationId xmlns:p14="http://schemas.microsoft.com/office/powerpoint/2010/main" val="18348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Finiteness test - examples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67D82D-3163-4268-9817-29CE8B656C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4114800"/>
            <a:ext cx="5781675" cy="2471738"/>
            <a:chOff x="1143000" y="4324290"/>
            <a:chExt cx="5781263" cy="2472154"/>
          </a:xfrm>
        </p:grpSpPr>
        <p:grpSp>
          <p:nvGrpSpPr>
            <p:cNvPr id="49176" name="Group 12"/>
            <p:cNvGrpSpPr>
              <a:grpSpLocks/>
            </p:cNvGrpSpPr>
            <p:nvPr/>
          </p:nvGrpSpPr>
          <p:grpSpPr bwMode="auto">
            <a:xfrm>
              <a:off x="1143000" y="4324290"/>
              <a:ext cx="5781263" cy="2236736"/>
              <a:chOff x="1143000" y="4324290"/>
              <a:chExt cx="5781263" cy="2236736"/>
            </a:xfrm>
          </p:grpSpPr>
          <p:pic>
            <p:nvPicPr>
              <p:cNvPr id="4917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1" y="4676775"/>
                <a:ext cx="5257800" cy="1884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80" name="TextBox 7"/>
              <p:cNvSpPr txBox="1">
                <a:spLocks noChangeArrowheads="1"/>
              </p:cNvSpPr>
              <p:nvPr/>
            </p:nvSpPr>
            <p:spPr bwMode="auto">
              <a:xfrm>
                <a:off x="1143000" y="4324290"/>
                <a:ext cx="578126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Ex 2) Is the language of this DFA finite or infinite?</a:t>
                </a:r>
              </a:p>
            </p:txBody>
          </p:sp>
        </p:grpSp>
        <p:sp>
          <p:nvSpPr>
            <p:cNvPr id="49177" name="Freeform 9"/>
            <p:cNvSpPr>
              <a:spLocks/>
            </p:cNvSpPr>
            <p:nvPr/>
          </p:nvSpPr>
          <p:spPr bwMode="auto">
            <a:xfrm>
              <a:off x="4332514" y="6379029"/>
              <a:ext cx="290286" cy="328385"/>
            </a:xfrm>
            <a:custGeom>
              <a:avLst/>
              <a:gdLst>
                <a:gd name="T0" fmla="*/ 174172 w 290286"/>
                <a:gd name="T1" fmla="*/ 0 h 328385"/>
                <a:gd name="T2" fmla="*/ 261257 w 290286"/>
                <a:gd name="T3" fmla="*/ 315685 h 328385"/>
                <a:gd name="T4" fmla="*/ 0 w 290286"/>
                <a:gd name="T5" fmla="*/ 76200 h 328385"/>
                <a:gd name="T6" fmla="*/ 0 60000 65536"/>
                <a:gd name="T7" fmla="*/ 0 60000 65536"/>
                <a:gd name="T8" fmla="*/ 0 60000 65536"/>
                <a:gd name="T9" fmla="*/ 0 w 290286"/>
                <a:gd name="T10" fmla="*/ 0 h 328385"/>
                <a:gd name="T11" fmla="*/ 290286 w 290286"/>
                <a:gd name="T12" fmla="*/ 328385 h 328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286" h="328385">
                  <a:moveTo>
                    <a:pt x="174172" y="0"/>
                  </a:moveTo>
                  <a:cubicBezTo>
                    <a:pt x="232229" y="151492"/>
                    <a:pt x="290286" y="302985"/>
                    <a:pt x="261257" y="315685"/>
                  </a:cubicBezTo>
                  <a:cubicBezTo>
                    <a:pt x="232228" y="328385"/>
                    <a:pt x="116114" y="202292"/>
                    <a:pt x="0" y="762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TextBox 10"/>
            <p:cNvSpPr txBox="1">
              <a:spLocks noChangeArrowheads="1"/>
            </p:cNvSpPr>
            <p:nvPr/>
          </p:nvSpPr>
          <p:spPr bwMode="auto">
            <a:xfrm>
              <a:off x="4578320" y="645789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</a:t>
              </a:r>
            </a:p>
          </p:txBody>
        </p:sp>
      </p:grpSp>
      <p:sp>
        <p:nvSpPr>
          <p:cNvPr id="41989" name="TextBox 11"/>
          <p:cNvSpPr txBox="1">
            <a:spLocks noChangeArrowheads="1"/>
          </p:cNvSpPr>
          <p:nvPr/>
        </p:nvSpPr>
        <p:spPr bwMode="auto">
          <a:xfrm>
            <a:off x="4806950" y="5638800"/>
            <a:ext cx="29845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</a:t>
            </a:r>
          </a:p>
        </p:txBody>
      </p:sp>
      <p:grpSp>
        <p:nvGrpSpPr>
          <p:cNvPr id="49158" name="Group 16"/>
          <p:cNvGrpSpPr>
            <a:grpSpLocks/>
          </p:cNvGrpSpPr>
          <p:nvPr/>
        </p:nvGrpSpPr>
        <p:grpSpPr bwMode="auto">
          <a:xfrm>
            <a:off x="-152400" y="1905000"/>
            <a:ext cx="9144000" cy="2312988"/>
            <a:chOff x="0" y="4419600"/>
            <a:chExt cx="9144000" cy="2312436"/>
          </a:xfrm>
        </p:grpSpPr>
        <p:pic>
          <p:nvPicPr>
            <p:cNvPr id="491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876800"/>
              <a:ext cx="5176837" cy="185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4" name="TextBox 5"/>
            <p:cNvSpPr txBox="1">
              <a:spLocks noChangeArrowheads="1"/>
            </p:cNvSpPr>
            <p:nvPr/>
          </p:nvSpPr>
          <p:spPr bwMode="auto">
            <a:xfrm>
              <a:off x="1143000" y="4552890"/>
              <a:ext cx="57812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Ex 1) Is the language of this DFA finite or infinite?</a:t>
              </a:r>
            </a:p>
          </p:txBody>
        </p:sp>
        <p:cxnSp>
          <p:nvCxnSpPr>
            <p:cNvPr id="49175" name="Straight Connector 15"/>
            <p:cNvCxnSpPr>
              <a:cxnSpLocks noChangeShapeType="1"/>
            </p:cNvCxnSpPr>
            <p:nvPr/>
          </p:nvCxnSpPr>
          <p:spPr bwMode="auto">
            <a:xfrm>
              <a:off x="0" y="4419600"/>
              <a:ext cx="9144000" cy="76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21400" y="2895600"/>
            <a:ext cx="50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48400" y="5029200"/>
            <a:ext cx="73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161" name="Group 24"/>
          <p:cNvGrpSpPr>
            <a:grpSpLocks/>
          </p:cNvGrpSpPr>
          <p:nvPr/>
        </p:nvGrpSpPr>
        <p:grpSpPr bwMode="auto">
          <a:xfrm>
            <a:off x="2514600" y="3352800"/>
            <a:ext cx="1447800" cy="762000"/>
            <a:chOff x="2514600" y="3352800"/>
            <a:chExt cx="1447800" cy="762000"/>
          </a:xfrm>
        </p:grpSpPr>
        <p:sp>
          <p:nvSpPr>
            <p:cNvPr id="49168" name="Oval 16"/>
            <p:cNvSpPr>
              <a:spLocks noChangeArrowheads="1"/>
            </p:cNvSpPr>
            <p:nvPr/>
          </p:nvSpPr>
          <p:spPr bwMode="auto">
            <a:xfrm>
              <a:off x="2743200" y="3657600"/>
              <a:ext cx="457200" cy="4572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q</a:t>
              </a:r>
              <a:r>
                <a:rPr lang="en-US" altLang="en-US" sz="1000" baseline="-25000"/>
                <a:t>6</a:t>
              </a:r>
            </a:p>
          </p:txBody>
        </p:sp>
        <p:cxnSp>
          <p:nvCxnSpPr>
            <p:cNvPr id="49169" name="Straight Arrow Connector 18"/>
            <p:cNvCxnSpPr>
              <a:cxnSpLocks noChangeShapeType="1"/>
              <a:stCxn id="49168" idx="1"/>
            </p:cNvCxnSpPr>
            <p:nvPr/>
          </p:nvCxnSpPr>
          <p:spPr bwMode="auto">
            <a:xfrm flipH="1" flipV="1">
              <a:off x="2590800" y="3352800"/>
              <a:ext cx="219355" cy="37175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0" name="Straight Arrow Connector 20"/>
            <p:cNvCxnSpPr>
              <a:cxnSpLocks noChangeShapeType="1"/>
              <a:stCxn id="49168" idx="6"/>
            </p:cNvCxnSpPr>
            <p:nvPr/>
          </p:nvCxnSpPr>
          <p:spPr bwMode="auto">
            <a:xfrm>
              <a:off x="3200400" y="3886200"/>
              <a:ext cx="762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1" name="TextBox 22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</a:t>
              </a:r>
            </a:p>
          </p:txBody>
        </p:sp>
        <p:sp>
          <p:nvSpPr>
            <p:cNvPr id="49172" name="TextBox 23"/>
            <p:cNvSpPr txBox="1">
              <a:spLocks noChangeArrowheads="1"/>
            </p:cNvSpPr>
            <p:nvPr/>
          </p:nvSpPr>
          <p:spPr bwMode="auto">
            <a:xfrm>
              <a:off x="3352800" y="3657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09800" y="3581400"/>
            <a:ext cx="50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3200400"/>
            <a:ext cx="99695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FINITE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5029200"/>
            <a:ext cx="125412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INFINITE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724400" y="5410200"/>
            <a:ext cx="2819400" cy="798513"/>
            <a:chOff x="4724400" y="5410200"/>
            <a:chExt cx="2819400" cy="798982"/>
          </a:xfrm>
        </p:grpSpPr>
        <p:cxnSp>
          <p:nvCxnSpPr>
            <p:cNvPr id="49166" name="Straight Arrow Connector 29"/>
            <p:cNvCxnSpPr>
              <a:cxnSpLocks noChangeShapeType="1"/>
            </p:cNvCxnSpPr>
            <p:nvPr/>
          </p:nvCxnSpPr>
          <p:spPr bwMode="auto">
            <a:xfrm flipH="1">
              <a:off x="4724400" y="5410200"/>
              <a:ext cx="2819400" cy="7620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7" name="TextBox 30"/>
            <p:cNvSpPr txBox="1">
              <a:spLocks noChangeArrowheads="1"/>
            </p:cNvSpPr>
            <p:nvPr/>
          </p:nvSpPr>
          <p:spPr bwMode="auto">
            <a:xfrm rot="-1023801">
              <a:off x="5896036" y="5809072"/>
              <a:ext cx="13660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due to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19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  <p:bldP spid="15" grpId="0"/>
      <p:bldP spid="16" grpId="0"/>
      <p:bldP spid="26" grpId="0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Closure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Regular languages are closed under union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and concatenation</a:t>
            </a:r>
          </a:p>
          <a:p>
            <a:pPr lvl="1"/>
            <a:r>
              <a:rPr lang="en-US" b="1" dirty="0" smtClean="0"/>
              <a:t>we have seen this in Thompson’s construction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Regular languages are closed under complement</a:t>
            </a:r>
          </a:p>
          <a:p>
            <a:pPr lvl="1"/>
            <a:r>
              <a:rPr lang="en-US" b="1" dirty="0" smtClean="0"/>
              <a:t>If we have a FA for a regular language L, how can we construct a machine for L’?</a:t>
            </a:r>
          </a:p>
          <a:p>
            <a:pPr lvl="2"/>
            <a:r>
              <a:rPr lang="en-US" b="1" dirty="0" smtClean="0"/>
              <a:t>Switch the final and not final states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Closed under intersection?</a:t>
            </a:r>
          </a:p>
          <a:p>
            <a:pPr lvl="1"/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5905500"/>
            <a:ext cx="307086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30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Thank You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4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Additionally,</a:t>
            </a:r>
            <a:r>
              <a:rPr lang="en-US" dirty="0" smtClean="0"/>
              <a:t> </a:t>
            </a:r>
            <a:r>
              <a:rPr lang="en-US" b="1" dirty="0" smtClean="0"/>
              <a:t>regular languages are closed under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Reversal</a:t>
            </a:r>
          </a:p>
          <a:p>
            <a:pPr lvl="2"/>
            <a:r>
              <a:rPr lang="en-US" b="1" dirty="0" smtClean="0"/>
              <a:t>L</a:t>
            </a:r>
            <a:r>
              <a:rPr lang="en-US" b="1" baseline="30000" dirty="0" smtClean="0"/>
              <a:t>R</a:t>
            </a:r>
            <a:r>
              <a:rPr lang="en-US" b="1" dirty="0" smtClean="0"/>
              <a:t> = {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R</a:t>
            </a:r>
            <a:r>
              <a:rPr lang="en-US" b="1" dirty="0" smtClean="0"/>
              <a:t> | w </a:t>
            </a:r>
            <a:r>
              <a:rPr lang="el-GR" b="1" dirty="0" smtClean="0"/>
              <a:t>ϵ</a:t>
            </a:r>
            <a:r>
              <a:rPr lang="en-US" b="1" dirty="0" smtClean="0"/>
              <a:t> L } is regular if L is regular</a:t>
            </a:r>
          </a:p>
          <a:p>
            <a:pPr lvl="2"/>
            <a:r>
              <a:rPr lang="en-US" b="1" dirty="0" smtClean="0"/>
              <a:t>Reverse the direction of the arrows</a:t>
            </a:r>
          </a:p>
          <a:p>
            <a:pPr lvl="2"/>
            <a:r>
              <a:rPr lang="en-US" b="1" dirty="0" smtClean="0"/>
              <a:t>what if we have more than one final states?  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Homomorphism </a:t>
            </a:r>
          </a:p>
          <a:p>
            <a:pPr lvl="2"/>
            <a:r>
              <a:rPr lang="en-US" b="1" dirty="0" smtClean="0"/>
              <a:t>substitution of strings for symbol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33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9818-B8CB-4D40-ABFC-1721BDCB20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languages are </a:t>
            </a:r>
            <a:r>
              <a:rPr lang="en-US" altLang="en-US" i="1" smtClean="0"/>
              <a:t>not </a:t>
            </a:r>
            <a:r>
              <a:rPr lang="en-US" altLang="en-US" smtClean="0"/>
              <a:t>regular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7447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When is a language </a:t>
            </a:r>
            <a:r>
              <a:rPr lang="en-US" altLang="en-US" sz="2800" dirty="0" smtClean="0">
                <a:solidFill>
                  <a:srgbClr val="FF0000"/>
                </a:solidFill>
              </a:rPr>
              <a:t>considered as regular</a:t>
            </a:r>
            <a:r>
              <a:rPr lang="en-US" altLang="en-US" sz="2800" dirty="0" smtClean="0">
                <a:solidFill>
                  <a:srgbClr val="FF0000"/>
                </a:solidFill>
              </a:rPr>
              <a:t>?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if we are able to construct one of the following: </a:t>
            </a:r>
            <a:r>
              <a:rPr lang="en-US" altLang="en-US" sz="2400" dirty="0" smtClean="0"/>
              <a:t>DFA </a:t>
            </a:r>
            <a:r>
              <a:rPr lang="en-US" altLang="en-US" sz="2400" i="1" dirty="0" smtClean="0"/>
              <a:t>or</a:t>
            </a:r>
            <a:r>
              <a:rPr lang="en-US" altLang="en-US" sz="2400" dirty="0" smtClean="0"/>
              <a:t> NFA </a:t>
            </a:r>
            <a:r>
              <a:rPr lang="en-US" altLang="en-US" sz="2400" i="1" dirty="0" smtClean="0"/>
              <a:t>or</a:t>
            </a:r>
            <a:r>
              <a:rPr lang="en-US" altLang="en-US" sz="2400" dirty="0" smtClean="0"/>
              <a:t> </a:t>
            </a:r>
            <a:r>
              <a:rPr lang="en-US" altLang="en-US" dirty="0" smtClean="0">
                <a:ea typeface="ＭＳ Ｐゴシック" pitchFamily="28" charset="-128"/>
                <a:sym typeface="Symbol" panose="05050102010706020507" pitchFamily="18" charset="2"/>
              </a:rPr>
              <a:t></a:t>
            </a:r>
            <a:r>
              <a:rPr lang="en-US" altLang="en-US" sz="2400" dirty="0" smtClean="0">
                <a:ea typeface="ＭＳ Ｐゴシック" pitchFamily="28" charset="-128"/>
              </a:rPr>
              <a:t> -NFA </a:t>
            </a:r>
            <a:r>
              <a:rPr lang="en-US" altLang="en-US" sz="2400" i="1" dirty="0" smtClean="0">
                <a:ea typeface="ＭＳ Ｐゴシック" pitchFamily="28" charset="-128"/>
              </a:rPr>
              <a:t>or</a:t>
            </a:r>
            <a:r>
              <a:rPr lang="en-US" altLang="en-US" sz="2400" dirty="0" smtClean="0">
                <a:ea typeface="ＭＳ Ｐゴシック" pitchFamily="28" charset="-128"/>
              </a:rPr>
              <a:t> regular expression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>
              <a:ea typeface="ＭＳ Ｐゴシック" pitchFamily="28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FF0000"/>
                </a:solidFill>
                <a:ea typeface="ＭＳ Ｐゴシック" pitchFamily="28" charset="-128"/>
              </a:rPr>
              <a:t>When is it not?</a:t>
            </a:r>
            <a:br>
              <a:rPr lang="en-US" altLang="en-US" sz="2800" dirty="0" smtClean="0">
                <a:solidFill>
                  <a:srgbClr val="FF0000"/>
                </a:solidFill>
                <a:ea typeface="ＭＳ Ｐゴシック" pitchFamily="28" charset="-128"/>
              </a:rPr>
            </a:br>
            <a:r>
              <a:rPr lang="en-US" altLang="en-US" sz="2800" dirty="0" smtClean="0">
                <a:ea typeface="ＭＳ Ｐゴシック" pitchFamily="28" charset="-128"/>
              </a:rPr>
              <a:t>If we can show that no FA can be built for a language</a:t>
            </a:r>
          </a:p>
        </p:txBody>
      </p:sp>
    </p:spTree>
    <p:extLst>
      <p:ext uri="{BB962C8B-B14F-4D97-AF65-F5344CB8AC3E}">
        <p14:creationId xmlns:p14="http://schemas.microsoft.com/office/powerpoint/2010/main" val="17919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AF2D213-D01C-4973-8060-28E0C7284D24}" type="slidenum">
              <a:rPr lang="en-US" altLang="en-US" sz="1400" smtClean="0"/>
              <a:pPr/>
              <a:t>6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Closure properties for Regular Languages (RL)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u="sng" smtClean="0"/>
              <a:t>Closure property: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a set of regular languages are combined using an operator, then the resulting language is also regular.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Regular languages are </a:t>
            </a:r>
            <a:r>
              <a:rPr lang="en-US" altLang="en-US" sz="2800" i="1" u="sng" smtClean="0"/>
              <a:t>closed</a:t>
            </a:r>
            <a:r>
              <a:rPr lang="en-US" altLang="en-US" sz="2800" smtClean="0"/>
              <a:t>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Union, intersection, complement,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Kleene closure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Inverse homomorphism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23557" name="Comment 4"/>
          <p:cNvSpPr>
            <a:spLocks noChangeArrowheads="1"/>
          </p:cNvSpPr>
          <p:nvPr/>
        </p:nvSpPr>
        <p:spPr bwMode="auto">
          <a:xfrm>
            <a:off x="6248400" y="1061243"/>
            <a:ext cx="1828800" cy="92551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Geneva" pitchFamily="28" charset="0"/>
              </a:rPr>
              <a:t>This is different from </a:t>
            </a:r>
            <a:r>
              <a:rPr lang="en-US" altLang="en-US" sz="1800" dirty="0" err="1">
                <a:solidFill>
                  <a:srgbClr val="000000"/>
                </a:solidFill>
                <a:latin typeface="Geneva" pitchFamily="28" charset="0"/>
              </a:rPr>
              <a:t>Kleene</a:t>
            </a:r>
            <a:r>
              <a:rPr lang="en-US" altLang="en-US" sz="1800" dirty="0">
                <a:solidFill>
                  <a:srgbClr val="000000"/>
                </a:solidFill>
                <a:latin typeface="Geneva" pitchFamily="28" charset="0"/>
              </a:rPr>
              <a:t> closure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H="1">
            <a:off x="1905000" y="1523999"/>
            <a:ext cx="4343400" cy="152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5775325" y="5048250"/>
            <a:ext cx="3078163" cy="396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/>
              <a:t>Now, lets prove all of this!</a:t>
            </a:r>
          </a:p>
        </p:txBody>
      </p:sp>
    </p:spTree>
    <p:extLst>
      <p:ext uri="{BB962C8B-B14F-4D97-AF65-F5344CB8AC3E}">
        <p14:creationId xmlns:p14="http://schemas.microsoft.com/office/powerpoint/2010/main" val="136293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3EC1730-99D2-4235-A16C-17859BF40302}" type="slidenum">
              <a:rPr lang="en-US" altLang="en-US" sz="1400" smtClean="0"/>
              <a:pPr/>
              <a:t>7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RLs are closed under union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IF L and M are two RLs THEN:</a:t>
            </a:r>
          </a:p>
          <a:p>
            <a:pPr eaLnBrk="1" hangingPunct="1"/>
            <a:endParaRPr lang="en-US" altLang="en-US" sz="28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altLang="en-US" sz="2400" smtClean="0"/>
              <a:t>they both have two corresponding regular expressions, R and S respectively</a:t>
            </a:r>
          </a:p>
          <a:p>
            <a:pPr lvl="1" eaLnBrk="1" hangingPunct="1">
              <a:buFont typeface="Wingdings" pitchFamily="28" charset="2"/>
              <a:buChar char="Ø"/>
            </a:pPr>
            <a:endParaRPr lang="en-US" alt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altLang="en-US" sz="2400" smtClean="0"/>
              <a:t>(L U M) can be represented using the regular expression R+S </a:t>
            </a:r>
          </a:p>
          <a:p>
            <a:pPr lvl="1" eaLnBrk="1" hangingPunct="1">
              <a:buFont typeface="Wingdings" pitchFamily="28" charset="2"/>
              <a:buChar char="Ø"/>
            </a:pPr>
            <a:endParaRPr lang="en-US" alt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altLang="en-US" sz="2400" smtClean="0"/>
              <a:t>Therefore, (L U M) is also regular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6096000"/>
            <a:ext cx="42037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How can this be proved using FAs?</a:t>
            </a:r>
          </a:p>
        </p:txBody>
      </p:sp>
    </p:spTree>
    <p:extLst>
      <p:ext uri="{BB962C8B-B14F-4D97-AF65-F5344CB8AC3E}">
        <p14:creationId xmlns:p14="http://schemas.microsoft.com/office/powerpoint/2010/main" val="242613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42176A-A1A5-4D7A-AADC-44944886C375}" type="slidenum">
              <a:rPr lang="en-US" altLang="en-US" sz="1400" smtClean="0">
                <a:latin typeface="Times New Roman" pitchFamily="18" charset="0"/>
              </a:rPr>
              <a:pPr/>
              <a:t>8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Closure Under Concatenation and Kleene Closure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7772400" cy="3505200"/>
          </a:xfrm>
        </p:spPr>
        <p:txBody>
          <a:bodyPr/>
          <a:lstStyle/>
          <a:p>
            <a:r>
              <a:rPr lang="en-US" altLang="en-US" smtClean="0"/>
              <a:t>Same idea:</a:t>
            </a:r>
          </a:p>
          <a:p>
            <a:pPr lvl="1"/>
            <a:r>
              <a:rPr lang="en-US" altLang="en-US" smtClean="0"/>
              <a:t>RS is a regular expression whose language is LM.</a:t>
            </a:r>
          </a:p>
          <a:p>
            <a:pPr lvl="1"/>
            <a:r>
              <a:rPr lang="en-US" altLang="en-US" smtClean="0"/>
              <a:t>R* is a regular expression whose language is L*.</a:t>
            </a:r>
          </a:p>
        </p:txBody>
      </p:sp>
    </p:spTree>
    <p:extLst>
      <p:ext uri="{BB962C8B-B14F-4D97-AF65-F5344CB8AC3E}">
        <p14:creationId xmlns:p14="http://schemas.microsoft.com/office/powerpoint/2010/main" val="30641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8C8060-320D-40DB-B519-4E0946B74977}" type="slidenum">
              <a:rPr lang="en-US" altLang="en-US" sz="1400" smtClean="0"/>
              <a:pPr/>
              <a:t>9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RLs are closed under complementation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17525" y="3581400"/>
            <a:ext cx="3749675" cy="2667000"/>
            <a:chOff x="326" y="2256"/>
            <a:chExt cx="2362" cy="1680"/>
          </a:xfrm>
        </p:grpSpPr>
        <p:sp>
          <p:nvSpPr>
            <p:cNvPr id="26655" name="Oval 3"/>
            <p:cNvSpPr>
              <a:spLocks noChangeArrowheads="1"/>
            </p:cNvSpPr>
            <p:nvPr/>
          </p:nvSpPr>
          <p:spPr bwMode="auto">
            <a:xfrm>
              <a:off x="528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en-US" sz="1400"/>
                <a:t>q</a:t>
              </a:r>
              <a:r>
                <a:rPr lang="en-US" altLang="en-US" sz="1400" baseline="-25000"/>
                <a:t>0</a:t>
              </a:r>
              <a:endParaRPr lang="en-US" altLang="en-US" sz="1400"/>
            </a:p>
          </p:txBody>
        </p:sp>
        <p:sp>
          <p:nvSpPr>
            <p:cNvPr id="26656" name="Oval 4"/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en-US" sz="1400"/>
                <a:t>q</a:t>
              </a:r>
              <a:r>
                <a:rPr lang="en-US" altLang="en-US" sz="1400" baseline="-25000"/>
                <a:t>F1</a:t>
              </a:r>
              <a:endParaRPr lang="en-US" altLang="en-US" sz="1400"/>
            </a:p>
          </p:txBody>
        </p:sp>
        <p:sp>
          <p:nvSpPr>
            <p:cNvPr id="26657" name="Oval 5"/>
            <p:cNvSpPr>
              <a:spLocks noChangeArrowheads="1"/>
            </p:cNvSpPr>
            <p:nvPr/>
          </p:nvSpPr>
          <p:spPr bwMode="auto">
            <a:xfrm>
              <a:off x="2256" y="235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58" name="Oval 6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en-US" sz="1400"/>
                <a:t>q</a:t>
              </a:r>
              <a:r>
                <a:rPr lang="en-US" altLang="en-US" sz="1400" baseline="-25000"/>
                <a:t>F2</a:t>
              </a:r>
              <a:endParaRPr lang="en-US" altLang="en-US" sz="1400"/>
            </a:p>
          </p:txBody>
        </p:sp>
        <p:sp>
          <p:nvSpPr>
            <p:cNvPr id="26659" name="Oval 7"/>
            <p:cNvSpPr>
              <a:spLocks noChangeArrowheads="1"/>
            </p:cNvSpPr>
            <p:nvPr/>
          </p:nvSpPr>
          <p:spPr bwMode="auto">
            <a:xfrm>
              <a:off x="2304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en-US" sz="1400"/>
                <a:t>q</a:t>
              </a:r>
              <a:r>
                <a:rPr lang="en-US" altLang="en-US" sz="1400" baseline="-25000"/>
                <a:t>Fk</a:t>
              </a:r>
              <a:endParaRPr lang="en-US" altLang="en-US" sz="1400"/>
            </a:p>
          </p:txBody>
        </p:sp>
        <p:sp>
          <p:nvSpPr>
            <p:cNvPr id="26660" name="Oval 8"/>
            <p:cNvSpPr>
              <a:spLocks noChangeArrowheads="1"/>
            </p:cNvSpPr>
            <p:nvPr/>
          </p:nvSpPr>
          <p:spPr bwMode="auto">
            <a:xfrm>
              <a:off x="2256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61" name="Oval 9"/>
            <p:cNvSpPr>
              <a:spLocks noChangeArrowheads="1"/>
            </p:cNvSpPr>
            <p:nvPr/>
          </p:nvSpPr>
          <p:spPr bwMode="auto">
            <a:xfrm>
              <a:off x="2256" y="355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62" name="Text Box 10"/>
            <p:cNvSpPr txBox="1">
              <a:spLocks noChangeArrowheads="1"/>
            </p:cNvSpPr>
            <p:nvPr/>
          </p:nvSpPr>
          <p:spPr bwMode="auto">
            <a:xfrm rot="5400000">
              <a:off x="2294" y="320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/>
                <a:t>…</a:t>
              </a:r>
            </a:p>
          </p:txBody>
        </p:sp>
        <p:sp>
          <p:nvSpPr>
            <p:cNvPr id="26663" name="Freeform 11"/>
            <p:cNvSpPr>
              <a:spLocks/>
            </p:cNvSpPr>
            <p:nvPr/>
          </p:nvSpPr>
          <p:spPr bwMode="auto">
            <a:xfrm>
              <a:off x="764" y="2480"/>
              <a:ext cx="1470" cy="462"/>
            </a:xfrm>
            <a:custGeom>
              <a:avLst/>
              <a:gdLst>
                <a:gd name="T0" fmla="*/ 0 w 1470"/>
                <a:gd name="T1" fmla="*/ 462 h 462"/>
                <a:gd name="T2" fmla="*/ 20 w 1470"/>
                <a:gd name="T3" fmla="*/ 449 h 462"/>
                <a:gd name="T4" fmla="*/ 34 w 1470"/>
                <a:gd name="T5" fmla="*/ 408 h 462"/>
                <a:gd name="T6" fmla="*/ 129 w 1470"/>
                <a:gd name="T7" fmla="*/ 380 h 462"/>
                <a:gd name="T8" fmla="*/ 143 w 1470"/>
                <a:gd name="T9" fmla="*/ 360 h 462"/>
                <a:gd name="T10" fmla="*/ 198 w 1470"/>
                <a:gd name="T11" fmla="*/ 346 h 462"/>
                <a:gd name="T12" fmla="*/ 239 w 1470"/>
                <a:gd name="T13" fmla="*/ 305 h 462"/>
                <a:gd name="T14" fmla="*/ 259 w 1470"/>
                <a:gd name="T15" fmla="*/ 291 h 462"/>
                <a:gd name="T16" fmla="*/ 396 w 1470"/>
                <a:gd name="T17" fmla="*/ 298 h 462"/>
                <a:gd name="T18" fmla="*/ 444 w 1470"/>
                <a:gd name="T19" fmla="*/ 250 h 462"/>
                <a:gd name="T20" fmla="*/ 465 w 1470"/>
                <a:gd name="T21" fmla="*/ 244 h 462"/>
                <a:gd name="T22" fmla="*/ 560 w 1470"/>
                <a:gd name="T23" fmla="*/ 244 h 462"/>
                <a:gd name="T24" fmla="*/ 594 w 1470"/>
                <a:gd name="T25" fmla="*/ 216 h 462"/>
                <a:gd name="T26" fmla="*/ 704 w 1470"/>
                <a:gd name="T27" fmla="*/ 209 h 462"/>
                <a:gd name="T28" fmla="*/ 724 w 1470"/>
                <a:gd name="T29" fmla="*/ 189 h 462"/>
                <a:gd name="T30" fmla="*/ 745 w 1470"/>
                <a:gd name="T31" fmla="*/ 148 h 462"/>
                <a:gd name="T32" fmla="*/ 786 w 1470"/>
                <a:gd name="T33" fmla="*/ 134 h 462"/>
                <a:gd name="T34" fmla="*/ 820 w 1470"/>
                <a:gd name="T35" fmla="*/ 141 h 462"/>
                <a:gd name="T36" fmla="*/ 861 w 1470"/>
                <a:gd name="T37" fmla="*/ 155 h 462"/>
                <a:gd name="T38" fmla="*/ 929 w 1470"/>
                <a:gd name="T39" fmla="*/ 127 h 462"/>
                <a:gd name="T40" fmla="*/ 991 w 1470"/>
                <a:gd name="T41" fmla="*/ 107 h 462"/>
                <a:gd name="T42" fmla="*/ 1032 w 1470"/>
                <a:gd name="T43" fmla="*/ 93 h 462"/>
                <a:gd name="T44" fmla="*/ 1087 w 1470"/>
                <a:gd name="T45" fmla="*/ 73 h 462"/>
                <a:gd name="T46" fmla="*/ 1210 w 1470"/>
                <a:gd name="T47" fmla="*/ 52 h 462"/>
                <a:gd name="T48" fmla="*/ 1278 w 1470"/>
                <a:gd name="T49" fmla="*/ 38 h 462"/>
                <a:gd name="T50" fmla="*/ 1347 w 1470"/>
                <a:gd name="T51" fmla="*/ 45 h 462"/>
                <a:gd name="T52" fmla="*/ 1470 w 1470"/>
                <a:gd name="T53" fmla="*/ 3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Freeform 12"/>
            <p:cNvSpPr>
              <a:spLocks/>
            </p:cNvSpPr>
            <p:nvPr/>
          </p:nvSpPr>
          <p:spPr bwMode="auto">
            <a:xfrm>
              <a:off x="768" y="2928"/>
              <a:ext cx="1488" cy="96"/>
            </a:xfrm>
            <a:custGeom>
              <a:avLst/>
              <a:gdLst>
                <a:gd name="T0" fmla="*/ 0 w 1470"/>
                <a:gd name="T1" fmla="*/ 0 h 462"/>
                <a:gd name="T2" fmla="*/ 20 w 1470"/>
                <a:gd name="T3" fmla="*/ 0 h 462"/>
                <a:gd name="T4" fmla="*/ 34 w 1470"/>
                <a:gd name="T5" fmla="*/ 0 h 462"/>
                <a:gd name="T6" fmla="*/ 175 w 1470"/>
                <a:gd name="T7" fmla="*/ 0 h 462"/>
                <a:gd name="T8" fmla="*/ 189 w 1470"/>
                <a:gd name="T9" fmla="*/ 0 h 462"/>
                <a:gd name="T10" fmla="*/ 263 w 1470"/>
                <a:gd name="T11" fmla="*/ 0 h 462"/>
                <a:gd name="T12" fmla="*/ 315 w 1470"/>
                <a:gd name="T13" fmla="*/ 0 h 462"/>
                <a:gd name="T14" fmla="*/ 342 w 1470"/>
                <a:gd name="T15" fmla="*/ 0 h 462"/>
                <a:gd name="T16" fmla="*/ 523 w 1470"/>
                <a:gd name="T17" fmla="*/ 0 h 462"/>
                <a:gd name="T18" fmla="*/ 588 w 1470"/>
                <a:gd name="T19" fmla="*/ 0 h 462"/>
                <a:gd name="T20" fmla="*/ 615 w 1470"/>
                <a:gd name="T21" fmla="*/ 0 h 462"/>
                <a:gd name="T22" fmla="*/ 741 w 1470"/>
                <a:gd name="T23" fmla="*/ 0 h 462"/>
                <a:gd name="T24" fmla="*/ 786 w 1470"/>
                <a:gd name="T25" fmla="*/ 0 h 462"/>
                <a:gd name="T26" fmla="*/ 932 w 1470"/>
                <a:gd name="T27" fmla="*/ 0 h 462"/>
                <a:gd name="T28" fmla="*/ 958 w 1470"/>
                <a:gd name="T29" fmla="*/ 0 h 462"/>
                <a:gd name="T30" fmla="*/ 985 w 1470"/>
                <a:gd name="T31" fmla="*/ 0 h 462"/>
                <a:gd name="T32" fmla="*/ 1040 w 1470"/>
                <a:gd name="T33" fmla="*/ 0 h 462"/>
                <a:gd name="T34" fmla="*/ 1084 w 1470"/>
                <a:gd name="T35" fmla="*/ 0 h 462"/>
                <a:gd name="T36" fmla="*/ 1140 w 1470"/>
                <a:gd name="T37" fmla="*/ 0 h 462"/>
                <a:gd name="T38" fmla="*/ 1230 w 1470"/>
                <a:gd name="T39" fmla="*/ 0 h 462"/>
                <a:gd name="T40" fmla="*/ 1311 w 1470"/>
                <a:gd name="T41" fmla="*/ 0 h 462"/>
                <a:gd name="T42" fmla="*/ 1366 w 1470"/>
                <a:gd name="T43" fmla="*/ 0 h 462"/>
                <a:gd name="T44" fmla="*/ 1437 w 1470"/>
                <a:gd name="T45" fmla="*/ 0 h 462"/>
                <a:gd name="T46" fmla="*/ 1601 w 1470"/>
                <a:gd name="T47" fmla="*/ 0 h 462"/>
                <a:gd name="T48" fmla="*/ 1690 w 1470"/>
                <a:gd name="T49" fmla="*/ 0 h 462"/>
                <a:gd name="T50" fmla="*/ 1783 w 1470"/>
                <a:gd name="T51" fmla="*/ 0 h 462"/>
                <a:gd name="T52" fmla="*/ 1945 w 1470"/>
                <a:gd name="T53" fmla="*/ 0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Freeform 13"/>
            <p:cNvSpPr>
              <a:spLocks/>
            </p:cNvSpPr>
            <p:nvPr/>
          </p:nvSpPr>
          <p:spPr bwMode="auto">
            <a:xfrm flipV="1">
              <a:off x="720" y="3120"/>
              <a:ext cx="1488" cy="576"/>
            </a:xfrm>
            <a:custGeom>
              <a:avLst/>
              <a:gdLst>
                <a:gd name="T0" fmla="*/ 0 w 1470"/>
                <a:gd name="T1" fmla="*/ 73671 h 462"/>
                <a:gd name="T2" fmla="*/ 20 w 1470"/>
                <a:gd name="T3" fmla="*/ 71675 h 462"/>
                <a:gd name="T4" fmla="*/ 34 w 1470"/>
                <a:gd name="T5" fmla="*/ 65224 h 462"/>
                <a:gd name="T6" fmla="*/ 175 w 1470"/>
                <a:gd name="T7" fmla="*/ 60741 h 462"/>
                <a:gd name="T8" fmla="*/ 189 w 1470"/>
                <a:gd name="T9" fmla="*/ 57489 h 462"/>
                <a:gd name="T10" fmla="*/ 263 w 1470"/>
                <a:gd name="T11" fmla="*/ 55156 h 462"/>
                <a:gd name="T12" fmla="*/ 315 w 1470"/>
                <a:gd name="T13" fmla="*/ 48719 h 462"/>
                <a:gd name="T14" fmla="*/ 342 w 1470"/>
                <a:gd name="T15" fmla="*/ 46528 h 462"/>
                <a:gd name="T16" fmla="*/ 523 w 1470"/>
                <a:gd name="T17" fmla="*/ 47627 h 462"/>
                <a:gd name="T18" fmla="*/ 588 w 1470"/>
                <a:gd name="T19" fmla="*/ 39967 h 462"/>
                <a:gd name="T20" fmla="*/ 615 w 1470"/>
                <a:gd name="T21" fmla="*/ 39027 h 462"/>
                <a:gd name="T22" fmla="*/ 741 w 1470"/>
                <a:gd name="T23" fmla="*/ 39027 h 462"/>
                <a:gd name="T24" fmla="*/ 786 w 1470"/>
                <a:gd name="T25" fmla="*/ 34418 h 462"/>
                <a:gd name="T26" fmla="*/ 932 w 1470"/>
                <a:gd name="T27" fmla="*/ 33379 h 462"/>
                <a:gd name="T28" fmla="*/ 958 w 1470"/>
                <a:gd name="T29" fmla="*/ 30267 h 462"/>
                <a:gd name="T30" fmla="*/ 985 w 1470"/>
                <a:gd name="T31" fmla="*/ 23743 h 462"/>
                <a:gd name="T32" fmla="*/ 1040 w 1470"/>
                <a:gd name="T33" fmla="*/ 21317 h 462"/>
                <a:gd name="T34" fmla="*/ 1084 w 1470"/>
                <a:gd name="T35" fmla="*/ 22503 h 462"/>
                <a:gd name="T36" fmla="*/ 1140 w 1470"/>
                <a:gd name="T37" fmla="*/ 24683 h 462"/>
                <a:gd name="T38" fmla="*/ 1230 w 1470"/>
                <a:gd name="T39" fmla="*/ 20301 h 462"/>
                <a:gd name="T40" fmla="*/ 1311 w 1470"/>
                <a:gd name="T41" fmla="*/ 17041 h 462"/>
                <a:gd name="T42" fmla="*/ 1366 w 1470"/>
                <a:gd name="T43" fmla="*/ 14955 h 462"/>
                <a:gd name="T44" fmla="*/ 1437 w 1470"/>
                <a:gd name="T45" fmla="*/ 11612 h 462"/>
                <a:gd name="T46" fmla="*/ 1601 w 1470"/>
                <a:gd name="T47" fmla="*/ 8335 h 462"/>
                <a:gd name="T48" fmla="*/ 1690 w 1470"/>
                <a:gd name="T49" fmla="*/ 6068 h 462"/>
                <a:gd name="T50" fmla="*/ 1783 w 1470"/>
                <a:gd name="T51" fmla="*/ 7129 h 462"/>
                <a:gd name="T52" fmla="*/ 1945 w 1470"/>
                <a:gd name="T53" fmla="*/ 606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Oval 14"/>
            <p:cNvSpPr>
              <a:spLocks noChangeArrowheads="1"/>
            </p:cNvSpPr>
            <p:nvPr/>
          </p:nvSpPr>
          <p:spPr bwMode="auto">
            <a:xfrm>
              <a:off x="120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en-US" sz="1400"/>
                <a:t>q</a:t>
              </a:r>
              <a:r>
                <a:rPr lang="en-US" altLang="en-US" sz="1400" baseline="-25000"/>
                <a:t>i</a:t>
              </a:r>
              <a:endParaRPr lang="en-US" altLang="en-US" sz="1400"/>
            </a:p>
          </p:txBody>
        </p:sp>
        <p:grpSp>
          <p:nvGrpSpPr>
            <p:cNvPr id="26667" name="Group 18"/>
            <p:cNvGrpSpPr>
              <a:grpSpLocks/>
            </p:cNvGrpSpPr>
            <p:nvPr/>
          </p:nvGrpSpPr>
          <p:grpSpPr bwMode="auto">
            <a:xfrm>
              <a:off x="336" y="2256"/>
              <a:ext cx="2352" cy="1680"/>
              <a:chOff x="1152" y="1536"/>
              <a:chExt cx="2352" cy="1680"/>
            </a:xfrm>
          </p:grpSpPr>
          <p:sp>
            <p:nvSpPr>
              <p:cNvPr id="26670" name="Line 19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Line 20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2" name="Line 21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Line 22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68" name="Text Box 23"/>
            <p:cNvSpPr txBox="1">
              <a:spLocks noChangeArrowheads="1"/>
            </p:cNvSpPr>
            <p:nvPr/>
          </p:nvSpPr>
          <p:spPr bwMode="auto">
            <a:xfrm>
              <a:off x="326" y="2268"/>
              <a:ext cx="8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6600"/>
                  </a:solidFill>
                </a:rPr>
                <a:t>DFA for L</a:t>
              </a:r>
              <a:endParaRPr lang="en-US" altLang="en-US" sz="2000"/>
            </a:p>
          </p:txBody>
        </p:sp>
        <p:sp>
          <p:nvSpPr>
            <p:cNvPr id="26669" name="Line 24"/>
            <p:cNvSpPr>
              <a:spLocks noChangeShapeType="1"/>
            </p:cNvSpPr>
            <p:nvPr/>
          </p:nvSpPr>
          <p:spPr bwMode="auto">
            <a:xfrm>
              <a:off x="336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4419600" y="3581400"/>
            <a:ext cx="4343400" cy="2667000"/>
            <a:chOff x="2784" y="2256"/>
            <a:chExt cx="2736" cy="1680"/>
          </a:xfrm>
        </p:grpSpPr>
        <p:sp>
          <p:nvSpPr>
            <p:cNvPr id="26635" name="Oval 49"/>
            <p:cNvSpPr>
              <a:spLocks noChangeArrowheads="1"/>
            </p:cNvSpPr>
            <p:nvPr/>
          </p:nvSpPr>
          <p:spPr bwMode="auto">
            <a:xfrm>
              <a:off x="336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en-US" sz="1400"/>
                <a:t>q</a:t>
              </a:r>
              <a:r>
                <a:rPr lang="en-US" altLang="en-US" sz="1400" baseline="-25000"/>
                <a:t>0</a:t>
              </a:r>
              <a:endParaRPr lang="en-US" altLang="en-US" sz="1400"/>
            </a:p>
          </p:txBody>
        </p:sp>
        <p:sp>
          <p:nvSpPr>
            <p:cNvPr id="26636" name="Oval 50"/>
            <p:cNvSpPr>
              <a:spLocks noChangeArrowheads="1"/>
            </p:cNvSpPr>
            <p:nvPr/>
          </p:nvSpPr>
          <p:spPr bwMode="auto">
            <a:xfrm>
              <a:off x="5136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en-US" sz="1400"/>
                <a:t>q</a:t>
              </a:r>
              <a:r>
                <a:rPr lang="en-US" altLang="en-US" sz="1400" baseline="-25000"/>
                <a:t>F1</a:t>
              </a:r>
              <a:endParaRPr lang="en-US" altLang="en-US" sz="1400"/>
            </a:p>
          </p:txBody>
        </p:sp>
        <p:sp>
          <p:nvSpPr>
            <p:cNvPr id="26637" name="Oval 51"/>
            <p:cNvSpPr>
              <a:spLocks noChangeArrowheads="1"/>
            </p:cNvSpPr>
            <p:nvPr/>
          </p:nvSpPr>
          <p:spPr bwMode="auto">
            <a:xfrm>
              <a:off x="3312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38" name="Oval 52"/>
            <p:cNvSpPr>
              <a:spLocks noChangeArrowheads="1"/>
            </p:cNvSpPr>
            <p:nvPr/>
          </p:nvSpPr>
          <p:spPr bwMode="auto">
            <a:xfrm>
              <a:off x="5136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en-US" sz="1400"/>
                <a:t>q</a:t>
              </a:r>
              <a:r>
                <a:rPr lang="en-US" altLang="en-US" sz="1400" baseline="-25000"/>
                <a:t>F2</a:t>
              </a:r>
              <a:endParaRPr lang="en-US" altLang="en-US" sz="1400"/>
            </a:p>
          </p:txBody>
        </p:sp>
        <p:sp>
          <p:nvSpPr>
            <p:cNvPr id="26639" name="Oval 53"/>
            <p:cNvSpPr>
              <a:spLocks noChangeArrowheads="1"/>
            </p:cNvSpPr>
            <p:nvPr/>
          </p:nvSpPr>
          <p:spPr bwMode="auto">
            <a:xfrm>
              <a:off x="5136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en-US" sz="1400"/>
                <a:t>q</a:t>
              </a:r>
              <a:r>
                <a:rPr lang="en-US" altLang="en-US" sz="1400" baseline="-25000"/>
                <a:t>Fk</a:t>
              </a:r>
              <a:endParaRPr lang="en-US" altLang="en-US" sz="1400"/>
            </a:p>
          </p:txBody>
        </p:sp>
        <p:sp>
          <p:nvSpPr>
            <p:cNvPr id="26640" name="Oval 55"/>
            <p:cNvSpPr>
              <a:spLocks noChangeArrowheads="1"/>
            </p:cNvSpPr>
            <p:nvPr/>
          </p:nvSpPr>
          <p:spPr bwMode="auto">
            <a:xfrm>
              <a:off x="3984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41" name="Text Box 56"/>
            <p:cNvSpPr txBox="1">
              <a:spLocks noChangeArrowheads="1"/>
            </p:cNvSpPr>
            <p:nvPr/>
          </p:nvSpPr>
          <p:spPr bwMode="auto">
            <a:xfrm rot="5400000">
              <a:off x="5126" y="320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/>
                <a:t>…</a:t>
              </a:r>
            </a:p>
          </p:txBody>
        </p:sp>
        <p:sp>
          <p:nvSpPr>
            <p:cNvPr id="26642" name="Freeform 57"/>
            <p:cNvSpPr>
              <a:spLocks/>
            </p:cNvSpPr>
            <p:nvPr/>
          </p:nvSpPr>
          <p:spPr bwMode="auto">
            <a:xfrm>
              <a:off x="3596" y="2480"/>
              <a:ext cx="1470" cy="462"/>
            </a:xfrm>
            <a:custGeom>
              <a:avLst/>
              <a:gdLst>
                <a:gd name="T0" fmla="*/ 0 w 1470"/>
                <a:gd name="T1" fmla="*/ 462 h 462"/>
                <a:gd name="T2" fmla="*/ 20 w 1470"/>
                <a:gd name="T3" fmla="*/ 449 h 462"/>
                <a:gd name="T4" fmla="*/ 34 w 1470"/>
                <a:gd name="T5" fmla="*/ 408 h 462"/>
                <a:gd name="T6" fmla="*/ 129 w 1470"/>
                <a:gd name="T7" fmla="*/ 380 h 462"/>
                <a:gd name="T8" fmla="*/ 143 w 1470"/>
                <a:gd name="T9" fmla="*/ 360 h 462"/>
                <a:gd name="T10" fmla="*/ 198 w 1470"/>
                <a:gd name="T11" fmla="*/ 346 h 462"/>
                <a:gd name="T12" fmla="*/ 239 w 1470"/>
                <a:gd name="T13" fmla="*/ 305 h 462"/>
                <a:gd name="T14" fmla="*/ 259 w 1470"/>
                <a:gd name="T15" fmla="*/ 291 h 462"/>
                <a:gd name="T16" fmla="*/ 396 w 1470"/>
                <a:gd name="T17" fmla="*/ 298 h 462"/>
                <a:gd name="T18" fmla="*/ 444 w 1470"/>
                <a:gd name="T19" fmla="*/ 250 h 462"/>
                <a:gd name="T20" fmla="*/ 465 w 1470"/>
                <a:gd name="T21" fmla="*/ 244 h 462"/>
                <a:gd name="T22" fmla="*/ 560 w 1470"/>
                <a:gd name="T23" fmla="*/ 244 h 462"/>
                <a:gd name="T24" fmla="*/ 594 w 1470"/>
                <a:gd name="T25" fmla="*/ 216 h 462"/>
                <a:gd name="T26" fmla="*/ 704 w 1470"/>
                <a:gd name="T27" fmla="*/ 209 h 462"/>
                <a:gd name="T28" fmla="*/ 724 w 1470"/>
                <a:gd name="T29" fmla="*/ 189 h 462"/>
                <a:gd name="T30" fmla="*/ 745 w 1470"/>
                <a:gd name="T31" fmla="*/ 148 h 462"/>
                <a:gd name="T32" fmla="*/ 786 w 1470"/>
                <a:gd name="T33" fmla="*/ 134 h 462"/>
                <a:gd name="T34" fmla="*/ 820 w 1470"/>
                <a:gd name="T35" fmla="*/ 141 h 462"/>
                <a:gd name="T36" fmla="*/ 861 w 1470"/>
                <a:gd name="T37" fmla="*/ 155 h 462"/>
                <a:gd name="T38" fmla="*/ 929 w 1470"/>
                <a:gd name="T39" fmla="*/ 127 h 462"/>
                <a:gd name="T40" fmla="*/ 991 w 1470"/>
                <a:gd name="T41" fmla="*/ 107 h 462"/>
                <a:gd name="T42" fmla="*/ 1032 w 1470"/>
                <a:gd name="T43" fmla="*/ 93 h 462"/>
                <a:gd name="T44" fmla="*/ 1087 w 1470"/>
                <a:gd name="T45" fmla="*/ 73 h 462"/>
                <a:gd name="T46" fmla="*/ 1210 w 1470"/>
                <a:gd name="T47" fmla="*/ 52 h 462"/>
                <a:gd name="T48" fmla="*/ 1278 w 1470"/>
                <a:gd name="T49" fmla="*/ 38 h 462"/>
                <a:gd name="T50" fmla="*/ 1347 w 1470"/>
                <a:gd name="T51" fmla="*/ 45 h 462"/>
                <a:gd name="T52" fmla="*/ 1470 w 1470"/>
                <a:gd name="T53" fmla="*/ 3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Freeform 58"/>
            <p:cNvSpPr>
              <a:spLocks/>
            </p:cNvSpPr>
            <p:nvPr/>
          </p:nvSpPr>
          <p:spPr bwMode="auto">
            <a:xfrm>
              <a:off x="3600" y="2928"/>
              <a:ext cx="1488" cy="96"/>
            </a:xfrm>
            <a:custGeom>
              <a:avLst/>
              <a:gdLst>
                <a:gd name="T0" fmla="*/ 0 w 1470"/>
                <a:gd name="T1" fmla="*/ 0 h 462"/>
                <a:gd name="T2" fmla="*/ 20 w 1470"/>
                <a:gd name="T3" fmla="*/ 0 h 462"/>
                <a:gd name="T4" fmla="*/ 34 w 1470"/>
                <a:gd name="T5" fmla="*/ 0 h 462"/>
                <a:gd name="T6" fmla="*/ 175 w 1470"/>
                <a:gd name="T7" fmla="*/ 0 h 462"/>
                <a:gd name="T8" fmla="*/ 189 w 1470"/>
                <a:gd name="T9" fmla="*/ 0 h 462"/>
                <a:gd name="T10" fmla="*/ 263 w 1470"/>
                <a:gd name="T11" fmla="*/ 0 h 462"/>
                <a:gd name="T12" fmla="*/ 315 w 1470"/>
                <a:gd name="T13" fmla="*/ 0 h 462"/>
                <a:gd name="T14" fmla="*/ 342 w 1470"/>
                <a:gd name="T15" fmla="*/ 0 h 462"/>
                <a:gd name="T16" fmla="*/ 523 w 1470"/>
                <a:gd name="T17" fmla="*/ 0 h 462"/>
                <a:gd name="T18" fmla="*/ 588 w 1470"/>
                <a:gd name="T19" fmla="*/ 0 h 462"/>
                <a:gd name="T20" fmla="*/ 615 w 1470"/>
                <a:gd name="T21" fmla="*/ 0 h 462"/>
                <a:gd name="T22" fmla="*/ 741 w 1470"/>
                <a:gd name="T23" fmla="*/ 0 h 462"/>
                <a:gd name="T24" fmla="*/ 786 w 1470"/>
                <a:gd name="T25" fmla="*/ 0 h 462"/>
                <a:gd name="T26" fmla="*/ 932 w 1470"/>
                <a:gd name="T27" fmla="*/ 0 h 462"/>
                <a:gd name="T28" fmla="*/ 958 w 1470"/>
                <a:gd name="T29" fmla="*/ 0 h 462"/>
                <a:gd name="T30" fmla="*/ 985 w 1470"/>
                <a:gd name="T31" fmla="*/ 0 h 462"/>
                <a:gd name="T32" fmla="*/ 1040 w 1470"/>
                <a:gd name="T33" fmla="*/ 0 h 462"/>
                <a:gd name="T34" fmla="*/ 1084 w 1470"/>
                <a:gd name="T35" fmla="*/ 0 h 462"/>
                <a:gd name="T36" fmla="*/ 1140 w 1470"/>
                <a:gd name="T37" fmla="*/ 0 h 462"/>
                <a:gd name="T38" fmla="*/ 1230 w 1470"/>
                <a:gd name="T39" fmla="*/ 0 h 462"/>
                <a:gd name="T40" fmla="*/ 1311 w 1470"/>
                <a:gd name="T41" fmla="*/ 0 h 462"/>
                <a:gd name="T42" fmla="*/ 1366 w 1470"/>
                <a:gd name="T43" fmla="*/ 0 h 462"/>
                <a:gd name="T44" fmla="*/ 1437 w 1470"/>
                <a:gd name="T45" fmla="*/ 0 h 462"/>
                <a:gd name="T46" fmla="*/ 1601 w 1470"/>
                <a:gd name="T47" fmla="*/ 0 h 462"/>
                <a:gd name="T48" fmla="*/ 1690 w 1470"/>
                <a:gd name="T49" fmla="*/ 0 h 462"/>
                <a:gd name="T50" fmla="*/ 1783 w 1470"/>
                <a:gd name="T51" fmla="*/ 0 h 462"/>
                <a:gd name="T52" fmla="*/ 1945 w 1470"/>
                <a:gd name="T53" fmla="*/ 0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Freeform 59"/>
            <p:cNvSpPr>
              <a:spLocks/>
            </p:cNvSpPr>
            <p:nvPr/>
          </p:nvSpPr>
          <p:spPr bwMode="auto">
            <a:xfrm flipV="1">
              <a:off x="3552" y="3120"/>
              <a:ext cx="1488" cy="576"/>
            </a:xfrm>
            <a:custGeom>
              <a:avLst/>
              <a:gdLst>
                <a:gd name="T0" fmla="*/ 0 w 1470"/>
                <a:gd name="T1" fmla="*/ 73671 h 462"/>
                <a:gd name="T2" fmla="*/ 20 w 1470"/>
                <a:gd name="T3" fmla="*/ 71675 h 462"/>
                <a:gd name="T4" fmla="*/ 34 w 1470"/>
                <a:gd name="T5" fmla="*/ 65224 h 462"/>
                <a:gd name="T6" fmla="*/ 175 w 1470"/>
                <a:gd name="T7" fmla="*/ 60741 h 462"/>
                <a:gd name="T8" fmla="*/ 189 w 1470"/>
                <a:gd name="T9" fmla="*/ 57489 h 462"/>
                <a:gd name="T10" fmla="*/ 263 w 1470"/>
                <a:gd name="T11" fmla="*/ 55156 h 462"/>
                <a:gd name="T12" fmla="*/ 315 w 1470"/>
                <a:gd name="T13" fmla="*/ 48719 h 462"/>
                <a:gd name="T14" fmla="*/ 342 w 1470"/>
                <a:gd name="T15" fmla="*/ 46528 h 462"/>
                <a:gd name="T16" fmla="*/ 523 w 1470"/>
                <a:gd name="T17" fmla="*/ 47627 h 462"/>
                <a:gd name="T18" fmla="*/ 588 w 1470"/>
                <a:gd name="T19" fmla="*/ 39967 h 462"/>
                <a:gd name="T20" fmla="*/ 615 w 1470"/>
                <a:gd name="T21" fmla="*/ 39027 h 462"/>
                <a:gd name="T22" fmla="*/ 741 w 1470"/>
                <a:gd name="T23" fmla="*/ 39027 h 462"/>
                <a:gd name="T24" fmla="*/ 786 w 1470"/>
                <a:gd name="T25" fmla="*/ 34418 h 462"/>
                <a:gd name="T26" fmla="*/ 932 w 1470"/>
                <a:gd name="T27" fmla="*/ 33379 h 462"/>
                <a:gd name="T28" fmla="*/ 958 w 1470"/>
                <a:gd name="T29" fmla="*/ 30267 h 462"/>
                <a:gd name="T30" fmla="*/ 985 w 1470"/>
                <a:gd name="T31" fmla="*/ 23743 h 462"/>
                <a:gd name="T32" fmla="*/ 1040 w 1470"/>
                <a:gd name="T33" fmla="*/ 21317 h 462"/>
                <a:gd name="T34" fmla="*/ 1084 w 1470"/>
                <a:gd name="T35" fmla="*/ 22503 h 462"/>
                <a:gd name="T36" fmla="*/ 1140 w 1470"/>
                <a:gd name="T37" fmla="*/ 24683 h 462"/>
                <a:gd name="T38" fmla="*/ 1230 w 1470"/>
                <a:gd name="T39" fmla="*/ 20301 h 462"/>
                <a:gd name="T40" fmla="*/ 1311 w 1470"/>
                <a:gd name="T41" fmla="*/ 17041 h 462"/>
                <a:gd name="T42" fmla="*/ 1366 w 1470"/>
                <a:gd name="T43" fmla="*/ 14955 h 462"/>
                <a:gd name="T44" fmla="*/ 1437 w 1470"/>
                <a:gd name="T45" fmla="*/ 11612 h 462"/>
                <a:gd name="T46" fmla="*/ 1601 w 1470"/>
                <a:gd name="T47" fmla="*/ 8335 h 462"/>
                <a:gd name="T48" fmla="*/ 1690 w 1470"/>
                <a:gd name="T49" fmla="*/ 6068 h 462"/>
                <a:gd name="T50" fmla="*/ 1783 w 1470"/>
                <a:gd name="T51" fmla="*/ 7129 h 462"/>
                <a:gd name="T52" fmla="*/ 1945 w 1470"/>
                <a:gd name="T53" fmla="*/ 606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Oval 60"/>
            <p:cNvSpPr>
              <a:spLocks noChangeArrowheads="1"/>
            </p:cNvSpPr>
            <p:nvPr/>
          </p:nvSpPr>
          <p:spPr bwMode="auto">
            <a:xfrm>
              <a:off x="4032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en-US" sz="1400"/>
                <a:t>q</a:t>
              </a:r>
              <a:r>
                <a:rPr lang="en-US" altLang="en-US" sz="1400" baseline="-25000"/>
                <a:t>i</a:t>
              </a:r>
              <a:endParaRPr lang="en-US" altLang="en-US" sz="1400"/>
            </a:p>
          </p:txBody>
        </p:sp>
        <p:grpSp>
          <p:nvGrpSpPr>
            <p:cNvPr id="26646" name="Group 61"/>
            <p:cNvGrpSpPr>
              <a:grpSpLocks/>
            </p:cNvGrpSpPr>
            <p:nvPr/>
          </p:nvGrpSpPr>
          <p:grpSpPr bwMode="auto">
            <a:xfrm>
              <a:off x="3168" y="2256"/>
              <a:ext cx="2352" cy="1680"/>
              <a:chOff x="1152" y="1536"/>
              <a:chExt cx="2352" cy="1680"/>
            </a:xfrm>
          </p:grpSpPr>
          <p:sp>
            <p:nvSpPr>
              <p:cNvPr id="26651" name="Line 62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2" name="Line 63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3" name="Line 64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4" name="Line 65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47" name="Text Box 66"/>
            <p:cNvSpPr txBox="1">
              <a:spLocks noChangeArrowheads="1"/>
            </p:cNvSpPr>
            <p:nvPr/>
          </p:nvSpPr>
          <p:spPr bwMode="auto">
            <a:xfrm>
              <a:off x="3158" y="2268"/>
              <a:ext cx="8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DFA for L</a:t>
              </a:r>
            </a:p>
          </p:txBody>
        </p:sp>
        <p:sp>
          <p:nvSpPr>
            <p:cNvPr id="26648" name="Line 67"/>
            <p:cNvSpPr>
              <a:spLocks noChangeShapeType="1"/>
            </p:cNvSpPr>
            <p:nvPr/>
          </p:nvSpPr>
          <p:spPr bwMode="auto">
            <a:xfrm>
              <a:off x="3120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68"/>
            <p:cNvSpPr>
              <a:spLocks noChangeShapeType="1"/>
            </p:cNvSpPr>
            <p:nvPr/>
          </p:nvSpPr>
          <p:spPr bwMode="auto">
            <a:xfrm>
              <a:off x="3792" y="2304"/>
              <a:ext cx="9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AutoShape 69"/>
            <p:cNvSpPr>
              <a:spLocks noChangeArrowheads="1"/>
            </p:cNvSpPr>
            <p:nvPr/>
          </p:nvSpPr>
          <p:spPr bwMode="auto">
            <a:xfrm>
              <a:off x="2784" y="292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280646" name="Rectangle 7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If L is an RL over ∑, then L=∑*-L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altLang="en-US" sz="2800" smtClean="0"/>
              <a:t>To show L is also regular, make the following construction</a:t>
            </a:r>
          </a:p>
        </p:txBody>
      </p:sp>
      <p:sp>
        <p:nvSpPr>
          <p:cNvPr id="26631" name="Line 73"/>
          <p:cNvSpPr>
            <a:spLocks noChangeShapeType="1"/>
          </p:cNvSpPr>
          <p:nvPr/>
        </p:nvSpPr>
        <p:spPr bwMode="auto">
          <a:xfrm>
            <a:off x="4419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74"/>
          <p:cNvSpPr>
            <a:spLocks noChangeShapeType="1"/>
          </p:cNvSpPr>
          <p:nvPr/>
        </p:nvSpPr>
        <p:spPr bwMode="auto">
          <a:xfrm>
            <a:off x="2113128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657600" y="2971800"/>
            <a:ext cx="4451350" cy="584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Convert every final state into non-final, and </a:t>
            </a:r>
          </a:p>
          <a:p>
            <a:r>
              <a:rPr lang="en-US" altLang="en-US" sz="1600"/>
              <a:t>	every non-final state into a final state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990600" y="6324600"/>
            <a:ext cx="5186363" cy="3381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Assumes q0 is a non-final state. If not, do the opposite.</a:t>
            </a:r>
          </a:p>
        </p:txBody>
      </p:sp>
    </p:spTree>
    <p:extLst>
      <p:ext uri="{BB962C8B-B14F-4D97-AF65-F5344CB8AC3E}">
        <p14:creationId xmlns:p14="http://schemas.microsoft.com/office/powerpoint/2010/main" val="302773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46" grpId="0" build="p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1827</Words>
  <Application>Microsoft Office PowerPoint</Application>
  <PresentationFormat>On-screen Show (4:3)</PresentationFormat>
  <Paragraphs>392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Arial</vt:lpstr>
      <vt:lpstr>Calibri</vt:lpstr>
      <vt:lpstr>Geneva</vt:lpstr>
      <vt:lpstr>Lucida Grande</vt:lpstr>
      <vt:lpstr>Lucida Sans Unicode</vt:lpstr>
      <vt:lpstr>Symbol</vt:lpstr>
      <vt:lpstr>Tahoma</vt:lpstr>
      <vt:lpstr>Times New Roman</vt:lpstr>
      <vt:lpstr>Wingdings</vt:lpstr>
      <vt:lpstr>Office Theme</vt:lpstr>
      <vt:lpstr>1_Office Theme</vt:lpstr>
      <vt:lpstr>AUTOMATA  &amp;  COMPUTABILITY</vt:lpstr>
      <vt:lpstr>Identities for Regular Expressions</vt:lpstr>
      <vt:lpstr>Closure Properties</vt:lpstr>
      <vt:lpstr>Closure Properties</vt:lpstr>
      <vt:lpstr>Some languages are not regular</vt:lpstr>
      <vt:lpstr>Closure properties for Regular Languages (RL)</vt:lpstr>
      <vt:lpstr>RLs are closed under union </vt:lpstr>
      <vt:lpstr>Closure Under Concatenation and Kleene Closure</vt:lpstr>
      <vt:lpstr>RLs are closed under complementation</vt:lpstr>
      <vt:lpstr>RLs are closed under intersection</vt:lpstr>
      <vt:lpstr>DFA construction for L ∩ M</vt:lpstr>
      <vt:lpstr>DFA construction for L ∩ M</vt:lpstr>
      <vt:lpstr>Example: Product DFA for Intersection</vt:lpstr>
      <vt:lpstr>RLs are closed under set difference</vt:lpstr>
      <vt:lpstr>PowerPoint Presentation</vt:lpstr>
      <vt:lpstr>Example: Product DFA for Difference</vt:lpstr>
      <vt:lpstr>RLs are closed under reversal</vt:lpstr>
      <vt:lpstr> -NFA Construction for LR</vt:lpstr>
      <vt:lpstr>If L is regular, LR is regular (proof using regular expressions)</vt:lpstr>
      <vt:lpstr>Example: Reversal of a RE</vt:lpstr>
      <vt:lpstr>Homomorphisms</vt:lpstr>
      <vt:lpstr>RLs are closed under homomorphisms</vt:lpstr>
      <vt:lpstr>Example: Closure under Homomorphism</vt:lpstr>
      <vt:lpstr>Example – Continued</vt:lpstr>
      <vt:lpstr>Decision properties of regular languages</vt:lpstr>
      <vt:lpstr>Membership question</vt:lpstr>
      <vt:lpstr>Emptiness test</vt:lpstr>
      <vt:lpstr>Finiteness</vt:lpstr>
      <vt:lpstr>Finiteness test - examples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</dc:creator>
  <cp:lastModifiedBy>Sabrina Zaman Ishita</cp:lastModifiedBy>
  <cp:revision>14</cp:revision>
  <dcterms:created xsi:type="dcterms:W3CDTF">2006-08-16T00:00:00Z</dcterms:created>
  <dcterms:modified xsi:type="dcterms:W3CDTF">2019-06-15T04:06:01Z</dcterms:modified>
</cp:coreProperties>
</file>